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65" r:id="rId1"/>
  </p:sldMasterIdLst>
  <p:notesMasterIdLst>
    <p:notesMasterId r:id="rId89"/>
  </p:notesMasterIdLst>
  <p:sldIdLst>
    <p:sldId id="306" r:id="rId2"/>
    <p:sldId id="497" r:id="rId3"/>
    <p:sldId id="433" r:id="rId4"/>
    <p:sldId id="434" r:id="rId5"/>
    <p:sldId id="498" r:id="rId6"/>
    <p:sldId id="499" r:id="rId7"/>
    <p:sldId id="500" r:id="rId8"/>
    <p:sldId id="501" r:id="rId9"/>
    <p:sldId id="464" r:id="rId10"/>
    <p:sldId id="402" r:id="rId11"/>
    <p:sldId id="463" r:id="rId12"/>
    <p:sldId id="465" r:id="rId13"/>
    <p:sldId id="474" r:id="rId14"/>
    <p:sldId id="475" r:id="rId15"/>
    <p:sldId id="472" r:id="rId16"/>
    <p:sldId id="487" r:id="rId17"/>
    <p:sldId id="468" r:id="rId18"/>
    <p:sldId id="473" r:id="rId19"/>
    <p:sldId id="488" r:id="rId20"/>
    <p:sldId id="489" r:id="rId21"/>
    <p:sldId id="490" r:id="rId22"/>
    <p:sldId id="491" r:id="rId23"/>
    <p:sldId id="492" r:id="rId24"/>
    <p:sldId id="485" r:id="rId25"/>
    <p:sldId id="486" r:id="rId26"/>
    <p:sldId id="426" r:id="rId27"/>
    <p:sldId id="319" r:id="rId28"/>
    <p:sldId id="356" r:id="rId29"/>
    <p:sldId id="422" r:id="rId30"/>
    <p:sldId id="342" r:id="rId31"/>
    <p:sldId id="346" r:id="rId32"/>
    <p:sldId id="348" r:id="rId33"/>
    <p:sldId id="349" r:id="rId34"/>
    <p:sldId id="352" r:id="rId35"/>
    <p:sldId id="351" r:id="rId36"/>
    <p:sldId id="354" r:id="rId37"/>
    <p:sldId id="432" r:id="rId38"/>
    <p:sldId id="353" r:id="rId39"/>
    <p:sldId id="355" r:id="rId40"/>
    <p:sldId id="345" r:id="rId41"/>
    <p:sldId id="478" r:id="rId42"/>
    <p:sldId id="502" r:id="rId43"/>
    <p:sldId id="503" r:id="rId44"/>
    <p:sldId id="504" r:id="rId45"/>
    <p:sldId id="480" r:id="rId46"/>
    <p:sldId id="481" r:id="rId47"/>
    <p:sldId id="482" r:id="rId48"/>
    <p:sldId id="483" r:id="rId49"/>
    <p:sldId id="484" r:id="rId50"/>
    <p:sldId id="495" r:id="rId51"/>
    <p:sldId id="461" r:id="rId52"/>
    <p:sldId id="493" r:id="rId53"/>
    <p:sldId id="494" r:id="rId54"/>
    <p:sldId id="505" r:id="rId55"/>
    <p:sldId id="506" r:id="rId56"/>
    <p:sldId id="507" r:id="rId57"/>
    <p:sldId id="508" r:id="rId58"/>
    <p:sldId id="509" r:id="rId59"/>
    <p:sldId id="510" r:id="rId60"/>
    <p:sldId id="511" r:id="rId61"/>
    <p:sldId id="512" r:id="rId62"/>
    <p:sldId id="513" r:id="rId63"/>
    <p:sldId id="514" r:id="rId64"/>
    <p:sldId id="515" r:id="rId65"/>
    <p:sldId id="414" r:id="rId66"/>
    <p:sldId id="460" r:id="rId67"/>
    <p:sldId id="441" r:id="rId68"/>
    <p:sldId id="442" r:id="rId69"/>
    <p:sldId id="443" r:id="rId70"/>
    <p:sldId id="444" r:id="rId71"/>
    <p:sldId id="445" r:id="rId72"/>
    <p:sldId id="446" r:id="rId73"/>
    <p:sldId id="447" r:id="rId74"/>
    <p:sldId id="448" r:id="rId75"/>
    <p:sldId id="449" r:id="rId76"/>
    <p:sldId id="450" r:id="rId77"/>
    <p:sldId id="451" r:id="rId78"/>
    <p:sldId id="452" r:id="rId79"/>
    <p:sldId id="453" r:id="rId80"/>
    <p:sldId id="454" r:id="rId81"/>
    <p:sldId id="455" r:id="rId82"/>
    <p:sldId id="456" r:id="rId83"/>
    <p:sldId id="457" r:id="rId84"/>
    <p:sldId id="458" r:id="rId85"/>
    <p:sldId id="459" r:id="rId86"/>
    <p:sldId id="439" r:id="rId87"/>
    <p:sldId id="440" r:id="rId88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8" userDrawn="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8" autoAdjust="0"/>
    <p:restoredTop sz="82793" autoAdjust="0"/>
  </p:normalViewPr>
  <p:slideViewPr>
    <p:cSldViewPr>
      <p:cViewPr varScale="1">
        <p:scale>
          <a:sx n="44" d="100"/>
          <a:sy n="44" d="100"/>
        </p:scale>
        <p:origin x="1548" y="48"/>
      </p:cViewPr>
      <p:guideLst>
        <p:guide orient="horz" pos="2308"/>
        <p:guide pos="3175"/>
      </p:guideLst>
    </p:cSldViewPr>
  </p:slideViewPr>
  <p:notesTextViewPr>
    <p:cViewPr>
      <p:scale>
        <a:sx n="400" d="100"/>
        <a:sy n="400" d="100"/>
      </p:scale>
      <p:origin x="0" y="0"/>
    </p:cViewPr>
  </p:notesTextViewPr>
  <p:notesViewPr>
    <p:cSldViewPr>
      <p:cViewPr>
        <p:scale>
          <a:sx n="150" d="100"/>
          <a:sy n="150" d="100"/>
        </p:scale>
        <p:origin x="-2034" y="1074"/>
      </p:cViewPr>
      <p:guideLst>
        <p:guide orient="horz" pos="3367"/>
        <p:guide pos="2381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9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51A0BC5-4977-48AF-8644-18973B5889BA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970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7060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39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747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65827F-1CF5-4649-8758-B54AA09C71A4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central Dogma of Molecular Biology</a:t>
            </a:r>
          </a:p>
        </p:txBody>
      </p:sp>
    </p:spTree>
    <p:extLst>
      <p:ext uri="{BB962C8B-B14F-4D97-AF65-F5344CB8AC3E}">
        <p14:creationId xmlns:p14="http://schemas.microsoft.com/office/powerpoint/2010/main" val="226386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059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8668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50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0598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56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0423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65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2848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70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3233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71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9345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72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6373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66517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73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1977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74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94358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78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86944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80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67250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82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75080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84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3923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18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6058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19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9312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20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9976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7471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0213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28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6866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7927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>
            <a:normAutofit/>
          </a:bodyPr>
          <a:lstStyle>
            <a:lvl1pPr algn="ctr">
              <a:defRPr sz="6000" baseline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F3EC-45CE-4CBE-A892-6E5BA243DEAE}" type="datetime1">
              <a:rPr lang="en-US" smtClean="0"/>
              <a:t>3/18/2022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3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C82F-4865-4876-BA0A-88307CDAD44E}" type="datetime1">
              <a:rPr lang="en-US" smtClean="0"/>
              <a:t>3/18/2022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6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13600" y="403225"/>
            <a:ext cx="2173288" cy="6405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93738" y="403225"/>
            <a:ext cx="6367462" cy="6405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994D-CD71-44C2-9CA4-EE79B0F7B43B}" type="datetime1">
              <a:rPr lang="en-US" smtClean="0"/>
              <a:t>3/18/2022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047" y="671971"/>
            <a:ext cx="8568531" cy="125994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56047" y="2183906"/>
            <a:ext cx="4200260" cy="45358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5124318" y="2183906"/>
            <a:ext cx="4200260" cy="453580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56047" y="6887704"/>
            <a:ext cx="2100130" cy="50397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44214" y="6887704"/>
            <a:ext cx="3192198" cy="50397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24448" y="6887704"/>
            <a:ext cx="2100130" cy="503978"/>
          </a:xfrm>
        </p:spPr>
        <p:txBody>
          <a:bodyPr/>
          <a:lstStyle>
            <a:lvl1pPr>
              <a:defRPr/>
            </a:lvl1pPr>
          </a:lstStyle>
          <a:p>
            <a:fld id="{389E6A0C-B73A-454B-A463-E9F1D83B7A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44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46FD-D636-425E-B440-B76964B88FE7}" type="datetime1">
              <a:rPr lang="en-US" smtClean="0"/>
              <a:t>3/18/2022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2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B430-CFAF-44FA-BC63-BECC63153096}" type="datetime1">
              <a:rPr lang="en-US" smtClean="0"/>
              <a:t>3/18/2022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3738" y="2012950"/>
            <a:ext cx="4270375" cy="4795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6513" y="2012950"/>
            <a:ext cx="4270375" cy="4795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2A83-4DE6-42A4-9121-F6C4C5EA196C}" type="datetime1">
              <a:rPr lang="en-US" smtClean="0"/>
              <a:t>3/18/2022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9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23F9-2036-4B8D-82EC-BF0AD9D759C7}" type="datetime1">
              <a:rPr lang="en-US" smtClean="0"/>
              <a:t>3/18/2022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4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B107-49D5-4336-9D99-AAEB0350B853}" type="datetime1">
              <a:rPr lang="en-US" smtClean="0"/>
              <a:t>3/18/2022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rgbClr val="00B0F0"/>
                </a:solidFill>
              </a:defRPr>
            </a:lvl1pPr>
          </a:lstStyle>
          <a:p>
            <a:fld id="{8DEEC8EE-03FA-42FE-992C-F282326656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8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F196-04A5-40B1-9B54-01509159AC26}" type="datetime1">
              <a:rPr lang="en-US" smtClean="0"/>
              <a:t>3/18/2022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1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92D-CB9C-40BF-A6EF-5F69C0A7A052}" type="datetime1">
              <a:rPr lang="en-US" smtClean="0"/>
              <a:t>3/18/2022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1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8A63-E00D-4CED-BCF0-8AE0F09D08C3}" type="datetime1">
              <a:rPr lang="en-US" smtClean="0"/>
              <a:t>3/18/2022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2012950"/>
            <a:ext cx="8693150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68FDB-9AA1-40E2-BDCA-72DB77F281B3}" type="datetime1">
              <a:rPr lang="en-US" smtClean="0"/>
              <a:t>3/18/2022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96762" y="7002812"/>
            <a:ext cx="890126" cy="40163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8DEEC8EE-03FA-42FE-992C-F282326656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1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3500957/#B51" TargetMode="Externa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ru-RU" dirty="0" smtClean="0"/>
              <a:t>Сигналы и мотивы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Поиск сигналов в последовательностях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721" y="16147"/>
            <a:ext cx="9240559" cy="73561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Сигнал: </a:t>
            </a:r>
            <a:r>
              <a:rPr lang="en-US" sz="3600" b="1" dirty="0" smtClean="0"/>
              <a:t>GAATTC</a:t>
            </a:r>
            <a:r>
              <a:rPr lang="en-US" sz="3600" dirty="0" smtClean="0"/>
              <a:t>  </a:t>
            </a:r>
            <a:r>
              <a:rPr lang="ru-RU" sz="3600" dirty="0" smtClean="0"/>
              <a:t>в геноме </a:t>
            </a:r>
            <a:r>
              <a:rPr lang="en-US" sz="3600" dirty="0" smtClean="0"/>
              <a:t>E.coli</a:t>
            </a:r>
            <a:endParaRPr lang="en-US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7970" y="630627"/>
            <a:ext cx="9369729" cy="2291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 smtClean="0">
              <a:latin typeface="+mn-lt"/>
            </a:endParaRPr>
          </a:p>
          <a:p>
            <a:r>
              <a:rPr lang="ru-RU" sz="3400" b="1" dirty="0" smtClean="0">
                <a:latin typeface="+mn-lt"/>
              </a:rPr>
              <a:t>Адресован</a:t>
            </a:r>
            <a:r>
              <a:rPr lang="ru-RU" sz="3400" dirty="0" smtClean="0">
                <a:latin typeface="+mn-lt"/>
              </a:rPr>
              <a:t> системе рестрикции-модификации </a:t>
            </a:r>
            <a:r>
              <a:rPr lang="en-US" sz="3400" dirty="0" err="1" smtClean="0">
                <a:latin typeface="+mn-lt"/>
              </a:rPr>
              <a:t>EcoRI</a:t>
            </a:r>
            <a:r>
              <a:rPr lang="ru-RU" sz="3400" dirty="0" smtClean="0">
                <a:latin typeface="+mn-lt"/>
              </a:rPr>
              <a:t> (белки </a:t>
            </a:r>
            <a:r>
              <a:rPr lang="en-US" sz="3400" dirty="0" smtClean="0">
                <a:latin typeface="+mn-lt"/>
              </a:rPr>
              <a:t>R </a:t>
            </a:r>
            <a:r>
              <a:rPr lang="ru-RU" sz="3400" dirty="0" smtClean="0">
                <a:latin typeface="+mn-lt"/>
              </a:rPr>
              <a:t>и </a:t>
            </a:r>
            <a:r>
              <a:rPr lang="en-US" sz="3400" dirty="0" smtClean="0">
                <a:latin typeface="+mn-lt"/>
              </a:rPr>
              <a:t>M)</a:t>
            </a:r>
            <a:br>
              <a:rPr lang="en-US" sz="3400" dirty="0" smtClean="0">
                <a:latin typeface="+mn-lt"/>
              </a:rPr>
            </a:br>
            <a:endParaRPr lang="ru-RU" sz="3400" dirty="0" smtClean="0">
              <a:latin typeface="+mn-lt"/>
            </a:endParaRPr>
          </a:p>
          <a:p>
            <a:r>
              <a:rPr lang="ru-RU" sz="3400" b="1" dirty="0" smtClean="0">
                <a:latin typeface="+mn-lt"/>
              </a:rPr>
              <a:t>Три состояния</a:t>
            </a:r>
            <a:r>
              <a:rPr lang="ru-RU" sz="3400" dirty="0" smtClean="0">
                <a:latin typeface="+mn-lt"/>
              </a:rPr>
              <a:t>:  </a:t>
            </a:r>
            <a:endParaRPr lang="ru-RU" sz="3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400" dirty="0" smtClean="0">
                <a:latin typeface="+mn-lt"/>
              </a:rPr>
              <a:t>не </a:t>
            </a:r>
            <a:r>
              <a:rPr lang="ru-RU" sz="3400" dirty="0" err="1" smtClean="0">
                <a:latin typeface="+mn-lt"/>
              </a:rPr>
              <a:t>метилирован</a:t>
            </a:r>
            <a:endParaRPr lang="ru-RU" sz="3400" dirty="0" smtClean="0"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400" dirty="0" err="1" smtClean="0">
                <a:latin typeface="+mn-lt"/>
              </a:rPr>
              <a:t>Полуметилирован</a:t>
            </a:r>
            <a:r>
              <a:rPr lang="ru-RU" sz="3400" dirty="0" smtClean="0">
                <a:latin typeface="+mn-lt"/>
              </a:rPr>
              <a:t> – </a:t>
            </a:r>
            <a:r>
              <a:rPr lang="ru-RU" sz="3400" dirty="0" err="1" smtClean="0">
                <a:latin typeface="+mn-lt"/>
              </a:rPr>
              <a:t>метилирован</a:t>
            </a:r>
            <a:r>
              <a:rPr lang="ru-RU" sz="3400" dirty="0" smtClean="0">
                <a:latin typeface="+mn-lt"/>
              </a:rPr>
              <a:t> по одной цепочке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400" dirty="0" err="1" smtClean="0">
                <a:latin typeface="+mn-lt"/>
              </a:rPr>
              <a:t>метилирован</a:t>
            </a:r>
            <a:r>
              <a:rPr lang="ru-RU" sz="3400" dirty="0" smtClean="0">
                <a:latin typeface="+mn-lt"/>
              </a:rPr>
              <a:t> но двум цепочкам</a:t>
            </a:r>
            <a:endParaRPr lang="en-US" sz="3400" dirty="0">
              <a:latin typeface="+mn-lt"/>
            </a:endParaRPr>
          </a:p>
          <a:p>
            <a:endParaRPr lang="en-US" sz="3400" dirty="0" smtClean="0">
              <a:latin typeface="+mn-lt"/>
            </a:endParaRPr>
          </a:p>
          <a:p>
            <a:r>
              <a:rPr lang="ru-RU" sz="3400" b="1" dirty="0" smtClean="0">
                <a:latin typeface="+mn-lt"/>
              </a:rPr>
              <a:t>Предназначен </a:t>
            </a:r>
            <a:r>
              <a:rPr lang="ru-RU" sz="3400" dirty="0" smtClean="0">
                <a:latin typeface="+mn-lt"/>
              </a:rPr>
              <a:t>для </a:t>
            </a:r>
            <a:r>
              <a:rPr lang="ru-RU" sz="3400" dirty="0" err="1" smtClean="0">
                <a:latin typeface="+mn-lt"/>
              </a:rPr>
              <a:t>отличения</a:t>
            </a:r>
            <a:r>
              <a:rPr lang="ru-RU" sz="3400" dirty="0" smtClean="0">
                <a:latin typeface="+mn-lt"/>
              </a:rPr>
              <a:t> и расщепления чужой ДНК, и не расщепления своей</a:t>
            </a:r>
            <a:endParaRPr lang="ru-RU" sz="3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0" y="3011737"/>
            <a:ext cx="9363339" cy="448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80035"/>
            <a:ext cx="8693150" cy="13795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Этот сигнал определен экспериментально в </a:t>
            </a:r>
            <a:r>
              <a:rPr lang="en-US" sz="2800" dirty="0" smtClean="0"/>
              <a:t>1971</a:t>
            </a:r>
            <a:r>
              <a:rPr lang="ru-RU" sz="2800" dirty="0" smtClean="0"/>
              <a:t> году в </a:t>
            </a:r>
            <a:r>
              <a:rPr lang="en-US" sz="2800" dirty="0" err="1" smtClean="0"/>
              <a:t>Phd</a:t>
            </a:r>
            <a:r>
              <a:rPr lang="ru-RU" sz="2800" dirty="0" smtClean="0"/>
              <a:t> </a:t>
            </a:r>
            <a:r>
              <a:rPr lang="en-US" sz="2800" dirty="0" smtClean="0"/>
              <a:t>thesis  </a:t>
            </a:r>
            <a:r>
              <a:rPr lang="ru-RU" sz="2800" dirty="0" smtClean="0"/>
              <a:t>автор </a:t>
            </a:r>
            <a:r>
              <a:rPr lang="en-US" sz="2800" dirty="0" err="1" smtClean="0"/>
              <a:t>Yoshimori</a:t>
            </a:r>
            <a:r>
              <a:rPr lang="en-US" sz="2800" dirty="0" smtClean="0"/>
              <a:t> R.M. </a:t>
            </a:r>
            <a:r>
              <a:rPr lang="ru-RU" sz="2800" dirty="0" smtClean="0"/>
              <a:t>В </a:t>
            </a:r>
            <a:r>
              <a:rPr lang="ru-RU" sz="2800" dirty="0" err="1" smtClean="0"/>
              <a:t>униврситете</a:t>
            </a:r>
            <a:r>
              <a:rPr lang="ru-RU" sz="2800" dirty="0" smtClean="0"/>
              <a:t> Сан-Франциско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93738" y="1742841"/>
            <a:ext cx="8693150" cy="1379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Для людей всё однозначно. Найти встречи этого сигнал в нуклеотидной последовательности (геноме) легко, используя программу ___________ из пакета </a:t>
            </a:r>
            <a:r>
              <a:rPr lang="en-US" sz="2800" dirty="0" smtClean="0"/>
              <a:t>EMBOSS</a:t>
            </a:r>
            <a:endParaRPr lang="en-US" sz="2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93738" y="3122393"/>
            <a:ext cx="8693150" cy="2500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В  терминах теории информации для человека</a:t>
            </a:r>
          </a:p>
          <a:p>
            <a:r>
              <a:rPr lang="ru-RU" sz="2800" b="1" dirty="0" smtClean="0"/>
              <a:t>Информационное содержание</a:t>
            </a:r>
            <a:r>
              <a:rPr lang="ru-RU" sz="2800" dirty="0" smtClean="0"/>
              <a:t> (</a:t>
            </a:r>
            <a:r>
              <a:rPr lang="en-US" sz="2800" dirty="0" smtClean="0"/>
              <a:t>IC) </a:t>
            </a:r>
            <a:r>
              <a:rPr lang="ru-RU" sz="2800" dirty="0" smtClean="0"/>
              <a:t>этого сигнала – </a:t>
            </a:r>
            <a:r>
              <a:rPr lang="ru-RU" sz="2400" dirty="0" smtClean="0"/>
              <a:t>максимально возможное: есть сигнал </a:t>
            </a:r>
            <a:r>
              <a:rPr lang="en-US" sz="2400" dirty="0" smtClean="0">
                <a:sym typeface="Wingdings" panose="05000000000000000000" pitchFamily="2" charset="2"/>
              </a:rPr>
              <a:t> </a:t>
            </a:r>
            <a:r>
              <a:rPr lang="ru-RU" sz="2400" dirty="0" smtClean="0">
                <a:sym typeface="Wingdings" panose="05000000000000000000" pitchFamily="2" charset="2"/>
              </a:rPr>
              <a:t>есть ответ, ДНК будет расщеплена в этом месте </a:t>
            </a:r>
            <a:r>
              <a:rPr lang="ru-RU" sz="2400" dirty="0" err="1" smtClean="0">
                <a:sym typeface="Wingdings" panose="05000000000000000000" pitchFamily="2" charset="2"/>
              </a:rPr>
              <a:t>эндонуклеазой</a:t>
            </a:r>
            <a:r>
              <a:rPr lang="ru-RU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EcoRI</a:t>
            </a:r>
            <a:r>
              <a:rPr lang="ru-RU" sz="2800" dirty="0" smtClean="0">
                <a:sym typeface="Wingdings" panose="05000000000000000000" pitchFamily="2" charset="2"/>
              </a:rPr>
              <a:t/>
            </a:r>
            <a:br>
              <a:rPr lang="ru-RU" sz="2800" dirty="0" smtClean="0">
                <a:sym typeface="Wingdings" panose="05000000000000000000" pitchFamily="2" charset="2"/>
              </a:rPr>
            </a:br>
            <a:r>
              <a:rPr lang="ru-RU" sz="2800" b="1" dirty="0" smtClean="0">
                <a:sym typeface="Wingdings" panose="05000000000000000000" pitchFamily="2" charset="2"/>
              </a:rPr>
              <a:t>Энтропия</a:t>
            </a:r>
            <a:r>
              <a:rPr lang="ru-RU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(H)</a:t>
            </a:r>
            <a:r>
              <a:rPr lang="ru-RU" sz="2800" dirty="0" smtClean="0">
                <a:sym typeface="Wingdings" panose="05000000000000000000" pitchFamily="2" charset="2"/>
              </a:rPr>
              <a:t>, т.е. степень неопределенности сигнала, - нулевая</a:t>
            </a:r>
            <a:endParaRPr lang="en-US" sz="2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93738" y="5623260"/>
            <a:ext cx="8693150" cy="1379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Для </a:t>
            </a:r>
            <a:r>
              <a:rPr lang="ru-RU" sz="2800" dirty="0" err="1" smtClean="0"/>
              <a:t>эндонуклеазы</a:t>
            </a:r>
            <a:r>
              <a:rPr lang="ru-RU" sz="2800" dirty="0" smtClean="0"/>
              <a:t> – так же, или почти так же, если она иногда ошибается – расщепляет не этот, а похожий сайт  (не знаю, но исключить без результатов экспериментов не могу)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475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Пример 2й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Старт трансляции у эукариот </a:t>
            </a:r>
            <a:br>
              <a:rPr lang="ru-RU" dirty="0" smtClean="0"/>
            </a:br>
            <a:r>
              <a:rPr lang="ru-RU" dirty="0" smtClean="0"/>
              <a:t>Он же – задание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5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1875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Сигналы, позволяющие рибосоме отличить </a:t>
            </a:r>
            <a:r>
              <a:rPr lang="ru-RU" dirty="0" err="1" smtClean="0"/>
              <a:t>мРНК</a:t>
            </a:r>
            <a:r>
              <a:rPr lang="ru-RU" dirty="0" smtClean="0"/>
              <a:t> человека (</a:t>
            </a:r>
            <a:r>
              <a:rPr lang="ru-RU" dirty="0" err="1" smtClean="0"/>
              <a:t>эук</a:t>
            </a:r>
            <a:r>
              <a:rPr lang="ru-RU" dirty="0" smtClean="0"/>
              <a:t>.) от остальных РНК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522" y="3357382"/>
            <a:ext cx="8993581" cy="34183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u="sng" dirty="0" err="1" smtClean="0"/>
              <a:t>мРНК</a:t>
            </a:r>
            <a:r>
              <a:rPr lang="ru-RU" u="sng" dirty="0" smtClean="0"/>
              <a:t> эукариот</a:t>
            </a:r>
            <a:r>
              <a:rPr lang="ru-RU" dirty="0" smtClean="0"/>
              <a:t> содержит такие сигналы рибосоме </a:t>
            </a:r>
            <a:br>
              <a:rPr lang="ru-RU" dirty="0" smtClean="0"/>
            </a:br>
            <a:endParaRPr lang="en-US" dirty="0" smtClean="0"/>
          </a:p>
          <a:p>
            <a:pPr lvl="1"/>
            <a:r>
              <a:rPr lang="ru-RU" dirty="0" smtClean="0"/>
              <a:t>5</a:t>
            </a:r>
            <a:r>
              <a:rPr lang="en-US" dirty="0" smtClean="0"/>
              <a:t>’:  </a:t>
            </a:r>
            <a:r>
              <a:rPr lang="ru-RU" b="1" dirty="0" smtClean="0"/>
              <a:t>КЭП  (</a:t>
            </a:r>
            <a:r>
              <a:rPr lang="en-US" b="1" dirty="0" smtClean="0"/>
              <a:t>cap</a:t>
            </a:r>
            <a:r>
              <a:rPr lang="ru-RU" b="1" dirty="0" smtClean="0"/>
              <a:t>) </a:t>
            </a:r>
            <a:r>
              <a:rPr lang="en-US" dirty="0" smtClean="0"/>
              <a:t> - </a:t>
            </a:r>
            <a:r>
              <a:rPr lang="ru-RU" dirty="0" smtClean="0"/>
              <a:t>7-метилгуанозин</a:t>
            </a:r>
          </a:p>
          <a:p>
            <a:pPr lvl="2"/>
            <a:r>
              <a:rPr lang="ru-RU" dirty="0" smtClean="0"/>
              <a:t>присоединяет </a:t>
            </a:r>
            <a:r>
              <a:rPr lang="ru-RU" dirty="0" err="1" smtClean="0"/>
              <a:t>кэп</a:t>
            </a:r>
            <a:r>
              <a:rPr lang="en-US" dirty="0" smtClean="0"/>
              <a:t> </a:t>
            </a:r>
            <a:r>
              <a:rPr lang="ru-RU" dirty="0" smtClean="0"/>
              <a:t> связывающий комплекс </a:t>
            </a:r>
            <a:r>
              <a:rPr lang="en-US" dirty="0" smtClean="0"/>
              <a:t>(CBC)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 smtClean="0"/>
          </a:p>
          <a:p>
            <a:pPr lvl="1"/>
            <a:r>
              <a:rPr lang="en-US" dirty="0" smtClean="0"/>
              <a:t>3’:  </a:t>
            </a:r>
            <a:r>
              <a:rPr lang="ru-RU" b="1" dirty="0" err="1" smtClean="0"/>
              <a:t>ПолиА</a:t>
            </a:r>
            <a:r>
              <a:rPr lang="ru-RU" b="1" dirty="0" smtClean="0"/>
              <a:t> </a:t>
            </a:r>
            <a:r>
              <a:rPr lang="ru-RU" dirty="0" smtClean="0"/>
              <a:t>-  много-много-много А (</a:t>
            </a:r>
            <a:r>
              <a:rPr lang="ru-RU" dirty="0" err="1" smtClean="0"/>
              <a:t>аденинов</a:t>
            </a:r>
            <a:r>
              <a:rPr lang="ru-RU" dirty="0" smtClean="0"/>
              <a:t>) </a:t>
            </a:r>
          </a:p>
          <a:p>
            <a:pPr lvl="2"/>
            <a:r>
              <a:rPr lang="ru-RU" dirty="0" smtClean="0"/>
              <a:t>Присоединяет поли(А)-полимераза при наличии  сигнала </a:t>
            </a:r>
            <a:r>
              <a:rPr lang="ru-RU" dirty="0" err="1" smtClean="0"/>
              <a:t>полиаденилирования</a:t>
            </a:r>
            <a:r>
              <a:rPr lang="ru-RU" dirty="0" smtClean="0"/>
              <a:t> в 3</a:t>
            </a:r>
            <a:r>
              <a:rPr lang="en-US" dirty="0" smtClean="0"/>
              <a:t>’ </a:t>
            </a:r>
            <a:r>
              <a:rPr lang="ru-RU" dirty="0" smtClean="0"/>
              <a:t>концевой части </a:t>
            </a:r>
            <a:r>
              <a:rPr lang="ru-RU" dirty="0" err="1" smtClean="0"/>
              <a:t>транскрипта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lvl="2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2" descr="https://upload.wikimedia.org/wikipedia/commons/thumb/b/ba/MRNA_structure.svg/430px-MRNA_structur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04" y="1686764"/>
            <a:ext cx="8359015" cy="157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62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394308"/>
            <a:ext cx="8693150" cy="12664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Инициация, элонгация, </a:t>
            </a:r>
            <a:r>
              <a:rPr lang="ru-RU" dirty="0" err="1" smtClean="0"/>
              <a:t>терминация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в объёме одного слайда</a:t>
            </a:r>
            <a:endParaRPr lang="en-US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1660784"/>
            <a:ext cx="8878364" cy="478960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Фактор инициации трансляции узнаёт </a:t>
            </a:r>
            <a:r>
              <a:rPr lang="ru-RU" dirty="0" err="1" smtClean="0"/>
              <a:t>кэп</a:t>
            </a:r>
            <a:r>
              <a:rPr lang="ru-RU" dirty="0" smtClean="0"/>
              <a:t> и связывается с ним. Белки </a:t>
            </a:r>
            <a:r>
              <a:rPr lang="en-US" dirty="0" smtClean="0"/>
              <a:t>PABP </a:t>
            </a:r>
            <a:r>
              <a:rPr lang="ru-RU" dirty="0" smtClean="0"/>
              <a:t>связываются с поли</a:t>
            </a:r>
            <a:r>
              <a:rPr lang="en-US" dirty="0" smtClean="0"/>
              <a:t>A </a:t>
            </a:r>
            <a:r>
              <a:rPr lang="ru-RU" dirty="0" smtClean="0"/>
              <a:t>и они же связываются с  </a:t>
            </a:r>
            <a:r>
              <a:rPr lang="ru-RU" dirty="0" err="1" smtClean="0"/>
              <a:t>инициаторным</a:t>
            </a:r>
            <a:r>
              <a:rPr lang="ru-RU" dirty="0" smtClean="0"/>
              <a:t> комплексом, стабилизируя его</a:t>
            </a:r>
          </a:p>
          <a:p>
            <a:r>
              <a:rPr lang="ru-RU" dirty="0" smtClean="0"/>
              <a:t>Малая субъединица рибосомы садится на 5</a:t>
            </a:r>
            <a:r>
              <a:rPr lang="en-US" dirty="0" smtClean="0"/>
              <a:t>’ </a:t>
            </a:r>
            <a:r>
              <a:rPr lang="ru-RU" dirty="0" smtClean="0"/>
              <a:t>конец </a:t>
            </a:r>
            <a:r>
              <a:rPr lang="ru-RU" dirty="0" err="1" smtClean="0"/>
              <a:t>мРНК</a:t>
            </a:r>
            <a:r>
              <a:rPr lang="ru-RU" dirty="0" smtClean="0"/>
              <a:t> и сканирует её до старта инициации трансляции, </a:t>
            </a:r>
            <a:r>
              <a:rPr lang="en-US" dirty="0" smtClean="0"/>
              <a:t>ATG (</a:t>
            </a:r>
            <a:r>
              <a:rPr lang="ru-RU" dirty="0" smtClean="0"/>
              <a:t>кодон метионина)</a:t>
            </a:r>
          </a:p>
          <a:p>
            <a:r>
              <a:rPr lang="ru-RU" dirty="0" smtClean="0"/>
              <a:t>Привлекается большая субъединица рибосомы и начинается трансляция</a:t>
            </a:r>
          </a:p>
          <a:p>
            <a:r>
              <a:rPr lang="ru-RU" dirty="0" err="1" smtClean="0"/>
              <a:t>Терминация</a:t>
            </a:r>
            <a:r>
              <a:rPr lang="ru-RU" dirty="0" smtClean="0"/>
              <a:t> – на ближайшем стоп-кодоне в рамке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2877" y="6450387"/>
            <a:ext cx="8954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У человека одна </a:t>
            </a:r>
            <a:r>
              <a:rPr lang="ru-RU" sz="4000" dirty="0" err="1" smtClean="0"/>
              <a:t>мРНК</a:t>
            </a:r>
            <a:r>
              <a:rPr lang="ru-RU" sz="4000" dirty="0" smtClean="0"/>
              <a:t> – один белок</a:t>
            </a:r>
          </a:p>
        </p:txBody>
      </p:sp>
    </p:spTree>
    <p:extLst>
      <p:ext uri="{BB962C8B-B14F-4D97-AF65-F5344CB8AC3E}">
        <p14:creationId xmlns:p14="http://schemas.microsoft.com/office/powerpoint/2010/main" val="59116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118" y="334958"/>
            <a:ext cx="9140389" cy="921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Проблема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старт трансляции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со второго </a:t>
            </a:r>
            <a:r>
              <a:rPr lang="en-US" dirty="0" smtClean="0">
                <a:solidFill>
                  <a:srgbClr val="C00000"/>
                </a:solidFill>
              </a:rPr>
              <a:t>ATG</a:t>
            </a:r>
            <a:r>
              <a:rPr lang="ru-RU" dirty="0" smtClean="0">
                <a:solidFill>
                  <a:srgbClr val="C00000"/>
                </a:solidFill>
              </a:rPr>
              <a:t> кодона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118" y="1432842"/>
            <a:ext cx="8987824" cy="514387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Первый ген </a:t>
            </a:r>
            <a:r>
              <a:rPr lang="en-US" dirty="0" err="1" smtClean="0"/>
              <a:t>CoV</a:t>
            </a:r>
            <a:r>
              <a:rPr lang="en-US" dirty="0" smtClean="0"/>
              <a:t>  orf1ab </a:t>
            </a:r>
            <a:r>
              <a:rPr lang="ru-RU" dirty="0" smtClean="0"/>
              <a:t>начинается с 266 </a:t>
            </a:r>
            <a:r>
              <a:rPr lang="ru-RU" dirty="0" err="1" smtClean="0"/>
              <a:t>пн</a:t>
            </a:r>
            <a:r>
              <a:rPr lang="ru-RU" dirty="0" smtClean="0"/>
              <a:t> </a:t>
            </a:r>
            <a:r>
              <a:rPr lang="en-US" sz="2400" dirty="0" smtClean="0"/>
              <a:t>(</a:t>
            </a:r>
            <a:r>
              <a:rPr lang="ru-RU" sz="2400" dirty="0" smtClean="0"/>
              <a:t>самая длинная красная полоска)</a:t>
            </a:r>
          </a:p>
          <a:p>
            <a:r>
              <a:rPr lang="ru-RU" dirty="0"/>
              <a:t>У </a:t>
            </a:r>
            <a:r>
              <a:rPr lang="en-US" dirty="0"/>
              <a:t>SARS-CoV-2 </a:t>
            </a:r>
            <a:r>
              <a:rPr lang="ru-RU" dirty="0"/>
              <a:t>такие </a:t>
            </a:r>
            <a:r>
              <a:rPr lang="en-US" dirty="0"/>
              <a:t>ATG </a:t>
            </a:r>
            <a:r>
              <a:rPr lang="ru-RU" dirty="0"/>
              <a:t>до 269</a:t>
            </a:r>
            <a:r>
              <a:rPr lang="en-US" dirty="0"/>
              <a:t>-</a:t>
            </a:r>
            <a:r>
              <a:rPr lang="ru-RU" dirty="0"/>
              <a:t>й пн.</a:t>
            </a:r>
            <a:r>
              <a:rPr lang="en-US" dirty="0"/>
              <a:t>:</a:t>
            </a:r>
            <a:endParaRPr lang="ru-RU" dirty="0"/>
          </a:p>
          <a:p>
            <a:pPr lvl="2"/>
            <a:r>
              <a:rPr lang="ru-RU" dirty="0"/>
              <a:t>107 – АТ</a:t>
            </a:r>
            <a:r>
              <a:rPr lang="en-US" dirty="0"/>
              <a:t>G</a:t>
            </a:r>
          </a:p>
          <a:p>
            <a:pPr lvl="2"/>
            <a:r>
              <a:rPr lang="en-US" dirty="0"/>
              <a:t>266 </a:t>
            </a:r>
            <a:r>
              <a:rPr lang="ru-RU" dirty="0"/>
              <a:t>– АТ</a:t>
            </a:r>
            <a:r>
              <a:rPr lang="en-US" dirty="0"/>
              <a:t>G</a:t>
            </a:r>
            <a:endParaRPr lang="ru-RU" dirty="0"/>
          </a:p>
          <a:p>
            <a:r>
              <a:rPr lang="ru-RU" dirty="0" smtClean="0"/>
              <a:t>Просто </a:t>
            </a:r>
            <a:r>
              <a:rPr lang="en-US" dirty="0" smtClean="0"/>
              <a:t>ATG </a:t>
            </a:r>
            <a:r>
              <a:rPr lang="ru-RU" dirty="0" smtClean="0"/>
              <a:t>недостаточно для старта трансляции?</a:t>
            </a:r>
          </a:p>
          <a:p>
            <a:r>
              <a:rPr lang="ru-RU" dirty="0" smtClean="0"/>
              <a:t>М.К</a:t>
            </a:r>
            <a:r>
              <a:rPr lang="en-US" dirty="0" smtClean="0"/>
              <a:t>ó</a:t>
            </a:r>
            <a:r>
              <a:rPr lang="ru-RU" dirty="0" err="1" smtClean="0"/>
              <a:t>зак</a:t>
            </a:r>
            <a:r>
              <a:rPr lang="ru-RU" dirty="0" smtClean="0"/>
              <a:t> в 1986 году проанализировала известные </a:t>
            </a:r>
            <a:r>
              <a:rPr lang="ru-RU" dirty="0" err="1" smtClean="0"/>
              <a:t>инициаторные</a:t>
            </a:r>
            <a:r>
              <a:rPr lang="ru-RU" dirty="0" smtClean="0"/>
              <a:t> кодоны </a:t>
            </a:r>
            <a:r>
              <a:rPr lang="en-US" dirty="0" smtClean="0"/>
              <a:t>ATG </a:t>
            </a:r>
            <a:r>
              <a:rPr lang="ru-RU" dirty="0" smtClean="0"/>
              <a:t>и нашла более длинный </a:t>
            </a:r>
            <a:r>
              <a:rPr lang="ru-RU" i="1" dirty="0" smtClean="0"/>
              <a:t>слабый</a:t>
            </a:r>
            <a:r>
              <a:rPr lang="ru-RU" dirty="0" smtClean="0"/>
              <a:t> сигнал</a:t>
            </a:r>
          </a:p>
          <a:p>
            <a:r>
              <a:rPr lang="ru-RU" dirty="0" smtClean="0"/>
              <a:t>Сигнал начала трансляции (у эукариот) называется последовательностью Козак. В разных таксонах - отличия</a:t>
            </a:r>
            <a:endParaRPr lang="en-US" dirty="0" smtClean="0"/>
          </a:p>
          <a:p>
            <a:pPr marL="914400" lvl="2" indent="0">
              <a:buNone/>
            </a:pPr>
            <a:endParaRPr lang="ru-RU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190992" y="6929047"/>
            <a:ext cx="2266950" cy="401638"/>
          </a:xfrm>
          <a:solidFill>
            <a:schemeClr val="accent4">
              <a:lumMod val="40000"/>
              <a:lumOff val="60000"/>
              <a:alpha val="91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fld id="{8DEEC8EE-03FA-42FE-992C-F282326656FA}" type="slidenum">
              <a:rPr lang="en-US" sz="2000" smtClean="0">
                <a:solidFill>
                  <a:srgbClr val="00B0F0"/>
                </a:solidFill>
              </a:rPr>
              <a:t>15</a:t>
            </a:fld>
            <a:endParaRPr 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17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86067" y="981617"/>
            <a:ext cx="9797175" cy="5929887"/>
            <a:chOff x="86067" y="981617"/>
            <a:chExt cx="9797175" cy="5929887"/>
          </a:xfrm>
        </p:grpSpPr>
        <p:sp>
          <p:nvSpPr>
            <p:cNvPr id="3" name="TextBox 2"/>
            <p:cNvSpPr txBox="1"/>
            <p:nvPr/>
          </p:nvSpPr>
          <p:spPr>
            <a:xfrm>
              <a:off x="86067" y="981617"/>
              <a:ext cx="9797175" cy="117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527" dirty="0"/>
                <a:t>По оси </a:t>
              </a:r>
              <a:r>
                <a:rPr lang="en-US" sz="3527" dirty="0"/>
                <a:t>X </a:t>
              </a:r>
              <a:r>
                <a:rPr lang="ru-RU" sz="3527" dirty="0"/>
                <a:t>нуклеотиды </a:t>
              </a:r>
              <a:r>
                <a:rPr lang="ru-RU" sz="3527" dirty="0" smtClean="0"/>
                <a:t>РНК</a:t>
              </a:r>
              <a:endParaRPr lang="ru-RU" sz="3527" dirty="0"/>
            </a:p>
            <a:p>
              <a:r>
                <a:rPr lang="ru-RU" sz="3527" dirty="0" smtClean="0"/>
                <a:t>1</a:t>
              </a:r>
              <a:r>
                <a:rPr lang="en-US" sz="3527" dirty="0" smtClean="0"/>
                <a:t>                </a:t>
              </a:r>
              <a:r>
                <a:rPr lang="ru-RU" sz="3527" dirty="0" smtClean="0"/>
                <a:t>      </a:t>
              </a:r>
              <a:r>
                <a:rPr lang="en-US" sz="3527" dirty="0" smtClean="0"/>
                <a:t> </a:t>
              </a:r>
              <a:r>
                <a:rPr lang="ru-RU" sz="3527" dirty="0" smtClean="0"/>
                <a:t> </a:t>
              </a:r>
              <a:r>
                <a:rPr lang="en-US" sz="3527" dirty="0" smtClean="0"/>
                <a:t> </a:t>
              </a:r>
              <a:r>
                <a:rPr lang="en-US" sz="3527" dirty="0"/>
                <a:t>10 000               </a:t>
              </a:r>
              <a:r>
                <a:rPr lang="ru-RU" sz="3527" dirty="0" smtClean="0"/>
                <a:t>  </a:t>
              </a:r>
              <a:r>
                <a:rPr lang="en-US" sz="3527" dirty="0" smtClean="0"/>
                <a:t>  </a:t>
              </a:r>
              <a:r>
                <a:rPr lang="en-US" sz="3527" dirty="0"/>
                <a:t>20 000        </a:t>
              </a:r>
              <a:r>
                <a:rPr lang="en-US" sz="3527" dirty="0" smtClean="0"/>
                <a:t>   </a:t>
              </a:r>
              <a:r>
                <a:rPr lang="en-US" sz="3527" dirty="0"/>
                <a:t>29 903</a:t>
              </a:r>
              <a:endParaRPr lang="ru-RU" sz="3527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/>
            <a:srcRect l="-635" t="7700" r="-513" b="6587"/>
            <a:stretch/>
          </p:blipFill>
          <p:spPr>
            <a:xfrm>
              <a:off x="197384" y="2159504"/>
              <a:ext cx="9685857" cy="4752000"/>
            </a:xfrm>
            <a:prstGeom prst="rect">
              <a:avLst/>
            </a:prstGeom>
            <a:ln w="19050">
              <a:solidFill>
                <a:srgbClr val="92D050"/>
              </a:solidFill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040" y="61596"/>
            <a:ext cx="9071610" cy="92002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ГЕНЫ БЕЛКОВ </a:t>
            </a:r>
            <a:r>
              <a:rPr lang="en-US" dirty="0" smtClean="0"/>
              <a:t>SARS-CoV-2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красные и коричневые полоски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58357" y="7006699"/>
            <a:ext cx="1109834" cy="402322"/>
          </a:xfrm>
        </p:spPr>
        <p:txBody>
          <a:bodyPr/>
          <a:lstStyle/>
          <a:p>
            <a:fld id="{51B0424B-BA00-4C1D-946A-CCF19F3E8C64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12087" y="6915472"/>
            <a:ext cx="2728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Вопросы есть?</a:t>
            </a:r>
            <a:endParaRPr lang="en-US" sz="3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7132446" y="1283512"/>
            <a:ext cx="58546" cy="5924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24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93738" y="92957"/>
            <a:ext cx="8693150" cy="841882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Кэп</a:t>
            </a:r>
            <a:r>
              <a:rPr lang="ru-RU" sz="3200" dirty="0" smtClean="0"/>
              <a:t>-зависимая инициация трансляции</a:t>
            </a:r>
            <a:endParaRPr lang="en-US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17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65847" y="1984576"/>
            <a:ext cx="91489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• </a:t>
            </a:r>
            <a:r>
              <a:rPr lang="ru-RU" sz="2400" dirty="0" err="1"/>
              <a:t>Консенсусная</a:t>
            </a:r>
            <a:r>
              <a:rPr lang="ru-RU" sz="2400" dirty="0"/>
              <a:t> последовательность </a:t>
            </a:r>
            <a:r>
              <a:rPr lang="ru-RU" sz="2400" dirty="0" smtClean="0"/>
              <a:t>К</a:t>
            </a:r>
            <a:r>
              <a:rPr lang="en-US" sz="2400" dirty="0" smtClean="0"/>
              <a:t>ó</a:t>
            </a:r>
            <a:r>
              <a:rPr lang="ru-RU" sz="2400" dirty="0" err="1" smtClean="0"/>
              <a:t>зак</a:t>
            </a:r>
            <a:r>
              <a:rPr lang="ru-RU" sz="2400" dirty="0"/>
              <a:t>, играющая важную роль в инициации трансляции у эукариот, включает четыре-шесть нуклеотидов, предшествующих </a:t>
            </a:r>
            <a:r>
              <a:rPr lang="ru-RU" sz="2400" dirty="0" smtClean="0"/>
              <a:t>старт-кодону</a:t>
            </a:r>
            <a:r>
              <a:rPr lang="ru-RU" sz="2400" dirty="0"/>
              <a:t>, и один-два нуклеотида непосредственно после старт-кодона. </a:t>
            </a:r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Оптимальный нуклеотидный контекст AUG кодона, коррелирует с высоким уровнем синтеза белка с соответствующей </a:t>
            </a:r>
            <a:r>
              <a:rPr lang="ru-RU" sz="2400" dirty="0" err="1"/>
              <a:t>мРНК</a:t>
            </a:r>
            <a:r>
              <a:rPr lang="ru-RU" sz="2400" dirty="0"/>
              <a:t> </a:t>
            </a:r>
            <a:r>
              <a:rPr lang="ru-RU" sz="2400" dirty="0" err="1"/>
              <a:t>in</a:t>
            </a:r>
            <a:r>
              <a:rPr lang="ru-RU" sz="2400" dirty="0"/>
              <a:t> </a:t>
            </a:r>
            <a:r>
              <a:rPr lang="ru-RU" sz="2400" dirty="0" err="1"/>
              <a:t>vivo</a:t>
            </a:r>
            <a:r>
              <a:rPr lang="ru-RU" sz="2400" dirty="0"/>
              <a:t> и является характеристикой так называемой "сильной" (эффективно инициирующей трансляцию) последовательности Козак </a:t>
            </a:r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Последовательность Козак не является сайтом связывания рибосомы (англ. </a:t>
            </a:r>
            <a:r>
              <a:rPr lang="ru-RU" sz="2400" dirty="0" err="1"/>
              <a:t>ribosomal</a:t>
            </a:r>
            <a:r>
              <a:rPr lang="ru-RU" sz="2400" dirty="0"/>
              <a:t> </a:t>
            </a:r>
            <a:r>
              <a:rPr lang="ru-RU" sz="2400" dirty="0" err="1"/>
              <a:t>binding</a:t>
            </a:r>
            <a:r>
              <a:rPr lang="ru-RU" sz="2400" dirty="0"/>
              <a:t> </a:t>
            </a:r>
            <a:r>
              <a:rPr lang="ru-RU" sz="2400" dirty="0" err="1"/>
              <a:t>site</a:t>
            </a:r>
            <a:r>
              <a:rPr lang="ru-RU" sz="2400" dirty="0"/>
              <a:t>, RBS), в отличие от </a:t>
            </a:r>
            <a:r>
              <a:rPr lang="ru-RU" sz="2400" dirty="0" err="1"/>
              <a:t>прокариотической</a:t>
            </a:r>
            <a:r>
              <a:rPr lang="ru-RU" sz="2400" dirty="0"/>
              <a:t> последовательности </a:t>
            </a:r>
            <a:r>
              <a:rPr lang="ru-RU" sz="2400" dirty="0" err="1"/>
              <a:t>ШайнаДальгарно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                      </a:t>
            </a:r>
            <a:r>
              <a:rPr lang="ru-RU" dirty="0" smtClean="0"/>
              <a:t>из презентации </a:t>
            </a:r>
            <a:r>
              <a:rPr lang="ru-RU" dirty="0" err="1" smtClean="0"/>
              <a:t>М.Скоблова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5332" y="784247"/>
            <a:ext cx="9178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 сканирующем механизме малая субъединица рибосомы садится на 5'-конец </a:t>
            </a:r>
            <a:r>
              <a:rPr lang="ru-RU" sz="2400" dirty="0" err="1"/>
              <a:t>мРНК</a:t>
            </a:r>
            <a:r>
              <a:rPr lang="ru-RU" sz="2400" dirty="0"/>
              <a:t> в области </a:t>
            </a:r>
            <a:r>
              <a:rPr lang="ru-RU" sz="2400" dirty="0" err="1"/>
              <a:t>кэпа</a:t>
            </a:r>
            <a:r>
              <a:rPr lang="ru-RU" sz="2400" dirty="0"/>
              <a:t> и двигается вдоль молекулы </a:t>
            </a:r>
            <a:r>
              <a:rPr lang="ru-RU" sz="2400" dirty="0" err="1"/>
              <a:t>мРНК</a:t>
            </a:r>
            <a:r>
              <a:rPr lang="ru-RU" sz="2400" dirty="0"/>
              <a:t>, «сканирует» кодоны в поисках </a:t>
            </a:r>
            <a:r>
              <a:rPr lang="ru-RU" sz="2400" dirty="0" err="1"/>
              <a:t>инициаторного</a:t>
            </a:r>
            <a:r>
              <a:rPr lang="ru-RU" sz="2400" dirty="0"/>
              <a:t> AUG.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71431" y="6614305"/>
            <a:ext cx="7669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 ещё может инициироваться трансляция у эукариот? ________________ </a:t>
            </a:r>
            <a:br>
              <a:rPr lang="ru-RU" dirty="0" smtClean="0"/>
            </a:br>
            <a:r>
              <a:rPr lang="ru-RU" dirty="0" smtClean="0"/>
              <a:t>(И.Н. </a:t>
            </a:r>
            <a:r>
              <a:rPr lang="ru-RU" dirty="0" err="1" smtClean="0"/>
              <a:t>Шацкий</a:t>
            </a:r>
            <a:r>
              <a:rPr lang="ru-RU" dirty="0" smtClean="0"/>
              <a:t> и команда)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6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17173" y="4737595"/>
            <a:ext cx="48579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Контекст (окружение) </a:t>
            </a:r>
            <a:r>
              <a:rPr lang="en-US" sz="2800" dirty="0" smtClean="0"/>
              <a:t>ATG </a:t>
            </a:r>
            <a:r>
              <a:rPr lang="ru-RU" sz="2800" dirty="0" smtClean="0"/>
              <a:t>в позиции </a:t>
            </a:r>
            <a:r>
              <a:rPr lang="en-US" sz="2800" dirty="0" smtClean="0"/>
              <a:t>266 </a:t>
            </a:r>
            <a:r>
              <a:rPr lang="ru-RU" sz="2800" dirty="0" smtClean="0"/>
              <a:t>более похож на последовательностью Козак</a:t>
            </a:r>
            <a:endParaRPr lang="en-US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0117" y="54552"/>
            <a:ext cx="9133633" cy="779968"/>
          </a:xfrm>
        </p:spPr>
        <p:txBody>
          <a:bodyPr/>
          <a:lstStyle/>
          <a:p>
            <a:r>
              <a:rPr lang="ru-RU" dirty="0" smtClean="0"/>
              <a:t>Последовательность Козак человека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18</a:t>
            </a:fld>
            <a:endParaRPr lang="en-US"/>
          </a:p>
        </p:txBody>
      </p:sp>
      <p:grpSp>
        <p:nvGrpSpPr>
          <p:cNvPr id="20" name="Группа 19"/>
          <p:cNvGrpSpPr/>
          <p:nvPr/>
        </p:nvGrpSpPr>
        <p:grpSpPr>
          <a:xfrm>
            <a:off x="566641" y="4737596"/>
            <a:ext cx="3436735" cy="2666854"/>
            <a:chOff x="566641" y="4984842"/>
            <a:chExt cx="3033995" cy="2275497"/>
          </a:xfrm>
        </p:grpSpPr>
        <p:pic>
          <p:nvPicPr>
            <p:cNvPr id="19" name="Picture 2" descr="Genteknologi Rasmus Hartmann-Petersen IMB, August Krogh, Protein Science  Section, Room 637, 6th floor Phone: S. - ppt downloa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641" y="4984842"/>
              <a:ext cx="3033995" cy="2275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251743" y="6891007"/>
              <a:ext cx="16637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Marilyn </a:t>
              </a:r>
              <a:r>
                <a:rPr lang="en-US" i="1" dirty="0" err="1" smtClean="0">
                  <a:solidFill>
                    <a:schemeClr val="bg1"/>
                  </a:solidFill>
                </a:rPr>
                <a:t>Kozak</a:t>
              </a:r>
              <a:r>
                <a:rPr lang="ru-RU" i="1" dirty="0" smtClean="0">
                  <a:solidFill>
                    <a:schemeClr val="bg1"/>
                  </a:solidFill>
                </a:rPr>
                <a:t>  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46914" y="361792"/>
            <a:ext cx="4880282" cy="4131567"/>
            <a:chOff x="146914" y="433229"/>
            <a:chExt cx="4880282" cy="4131567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68" y="724296"/>
              <a:ext cx="4643228" cy="38405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05033" y="3898897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0</a:t>
              </a:r>
              <a:endParaRPr lang="ru-RU" sz="36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6914" y="433229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2</a:t>
              </a:r>
              <a:endParaRPr lang="ru-RU" sz="36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5319" y="2220186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1</a:t>
              </a:r>
              <a:endParaRPr lang="ru-RU" sz="36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925097" y="814622"/>
            <a:ext cx="5050037" cy="3294404"/>
            <a:chOff x="4925097" y="814622"/>
            <a:chExt cx="5050037" cy="3294404"/>
          </a:xfrm>
        </p:grpSpPr>
        <p:sp>
          <p:nvSpPr>
            <p:cNvPr id="6" name="TextBox 5"/>
            <p:cNvSpPr txBox="1"/>
            <p:nvPr/>
          </p:nvSpPr>
          <p:spPr>
            <a:xfrm>
              <a:off x="4925097" y="814622"/>
              <a:ext cx="505003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ATG</a:t>
              </a:r>
              <a:r>
                <a:rPr lang="en-US" sz="4000" dirty="0" smtClean="0"/>
                <a:t> </a:t>
              </a:r>
              <a:r>
                <a:rPr lang="ru-RU" sz="4000" dirty="0" smtClean="0"/>
                <a:t>между 1 и 269</a:t>
              </a:r>
              <a:br>
                <a:rPr lang="ru-RU" sz="4000" dirty="0" smtClean="0"/>
              </a:br>
              <a:r>
                <a:rPr lang="en-US" sz="4000" dirty="0" smtClean="0"/>
                <a:t> </a:t>
              </a:r>
              <a:r>
                <a:rPr lang="ru-RU" sz="4000" dirty="0" smtClean="0"/>
                <a:t>в геноме </a:t>
              </a:r>
              <a:r>
                <a:rPr lang="en-US" sz="4000" dirty="0" smtClean="0"/>
                <a:t>SARS-CoV-2: </a:t>
              </a:r>
              <a:endParaRPr lang="en-US" sz="4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47042" y="2375570"/>
              <a:ext cx="43261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104-TGC </a:t>
              </a:r>
              <a:r>
                <a:rPr lang="en-US" sz="4000" b="1" dirty="0" smtClean="0"/>
                <a:t>ATG</a:t>
              </a:r>
              <a:r>
                <a:rPr lang="en-US" sz="4000" dirty="0" smtClean="0"/>
                <a:t> C -110</a:t>
              </a:r>
              <a:endParaRPr lang="en-US" sz="4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59304" y="3401140"/>
              <a:ext cx="445577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263-</a:t>
              </a:r>
              <a:r>
                <a:rPr lang="en-US" sz="4000" dirty="0" smtClean="0">
                  <a:solidFill>
                    <a:srgbClr val="FF0000"/>
                  </a:solidFill>
                </a:rPr>
                <a:t>A</a:t>
              </a:r>
              <a:r>
                <a:rPr lang="en-US" sz="4000" dirty="0" smtClean="0"/>
                <a:t>AG </a:t>
              </a:r>
              <a:r>
                <a:rPr lang="en-US" sz="4000" b="1" dirty="0" smtClean="0"/>
                <a:t>ATG</a:t>
              </a:r>
              <a:r>
                <a:rPr lang="en-US" sz="4000" dirty="0" smtClean="0"/>
                <a:t> </a:t>
              </a:r>
              <a:r>
                <a:rPr lang="en-US" sz="4000" dirty="0" smtClean="0">
                  <a:solidFill>
                    <a:srgbClr val="FF0000"/>
                  </a:solidFill>
                </a:rPr>
                <a:t>G</a:t>
              </a:r>
              <a:r>
                <a:rPr lang="en-US" sz="4000" dirty="0" smtClean="0"/>
                <a:t> -269</a:t>
              </a:r>
              <a:endParaRPr lang="en-US" sz="4000" dirty="0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5770007" y="7035118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Kozak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Cell, 1986.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60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86067" y="981617"/>
            <a:ext cx="9797175" cy="5929887"/>
            <a:chOff x="86067" y="981617"/>
            <a:chExt cx="9797175" cy="5929887"/>
          </a:xfrm>
        </p:grpSpPr>
        <p:sp>
          <p:nvSpPr>
            <p:cNvPr id="3" name="TextBox 2"/>
            <p:cNvSpPr txBox="1"/>
            <p:nvPr/>
          </p:nvSpPr>
          <p:spPr>
            <a:xfrm>
              <a:off x="86067" y="981617"/>
              <a:ext cx="9797175" cy="117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527" dirty="0"/>
                <a:t>По оси </a:t>
              </a:r>
              <a:r>
                <a:rPr lang="en-US" sz="3527" dirty="0"/>
                <a:t>X </a:t>
              </a:r>
              <a:r>
                <a:rPr lang="ru-RU" sz="3527" dirty="0"/>
                <a:t>нуклеотиды </a:t>
              </a:r>
              <a:r>
                <a:rPr lang="ru-RU" sz="3527" dirty="0" smtClean="0"/>
                <a:t>РНК</a:t>
              </a:r>
              <a:endParaRPr lang="ru-RU" sz="3527" dirty="0"/>
            </a:p>
            <a:p>
              <a:r>
                <a:rPr lang="ru-RU" sz="3527" dirty="0" smtClean="0"/>
                <a:t>1</a:t>
              </a:r>
              <a:r>
                <a:rPr lang="en-US" sz="3527" dirty="0" smtClean="0"/>
                <a:t>                </a:t>
              </a:r>
              <a:r>
                <a:rPr lang="ru-RU" sz="3527" dirty="0" smtClean="0"/>
                <a:t>      </a:t>
              </a:r>
              <a:r>
                <a:rPr lang="en-US" sz="3527" dirty="0" smtClean="0"/>
                <a:t> </a:t>
              </a:r>
              <a:r>
                <a:rPr lang="ru-RU" sz="3527" dirty="0" smtClean="0"/>
                <a:t> </a:t>
              </a:r>
              <a:r>
                <a:rPr lang="en-US" sz="3527" dirty="0" smtClean="0"/>
                <a:t> </a:t>
              </a:r>
              <a:r>
                <a:rPr lang="en-US" sz="3527" dirty="0"/>
                <a:t>10 000               </a:t>
              </a:r>
              <a:r>
                <a:rPr lang="ru-RU" sz="3527" dirty="0" smtClean="0"/>
                <a:t>  </a:t>
              </a:r>
              <a:r>
                <a:rPr lang="en-US" sz="3527" dirty="0" smtClean="0"/>
                <a:t>  </a:t>
              </a:r>
              <a:r>
                <a:rPr lang="en-US" sz="3527" dirty="0"/>
                <a:t>20 000        </a:t>
              </a:r>
              <a:r>
                <a:rPr lang="en-US" sz="3527" dirty="0" smtClean="0"/>
                <a:t>   </a:t>
              </a:r>
              <a:r>
                <a:rPr lang="en-US" sz="3527" dirty="0"/>
                <a:t>29 903</a:t>
              </a:r>
              <a:endParaRPr lang="ru-RU" sz="3527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/>
            <a:srcRect l="-635" t="7700" r="-513" b="6587"/>
            <a:stretch/>
          </p:blipFill>
          <p:spPr>
            <a:xfrm>
              <a:off x="197384" y="2159504"/>
              <a:ext cx="9685857" cy="4752000"/>
            </a:xfrm>
            <a:prstGeom prst="rect">
              <a:avLst/>
            </a:prstGeom>
            <a:ln w="19050">
              <a:solidFill>
                <a:srgbClr val="92D050"/>
              </a:solidFill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040" y="61596"/>
            <a:ext cx="9071610" cy="92002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ГЕНЫ БЕЛКОВ </a:t>
            </a:r>
            <a:r>
              <a:rPr lang="en-US" dirty="0" smtClean="0"/>
              <a:t>SARS-CoV-2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красные и коричневые полоски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58357" y="7006699"/>
            <a:ext cx="1109834" cy="402322"/>
          </a:xfrm>
        </p:spPr>
        <p:txBody>
          <a:bodyPr/>
          <a:lstStyle/>
          <a:p>
            <a:fld id="{51B0424B-BA00-4C1D-946A-CCF19F3E8C64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12087" y="6915472"/>
            <a:ext cx="2728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Вопросы есть?</a:t>
            </a:r>
            <a:endParaRPr lang="en-US" sz="3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7132446" y="1283512"/>
            <a:ext cx="58546" cy="5924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20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538" y="131362"/>
            <a:ext cx="8693150" cy="726667"/>
          </a:xfrm>
        </p:spPr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706" y="858028"/>
            <a:ext cx="9100826" cy="5494943"/>
          </a:xfrm>
        </p:spPr>
        <p:txBody>
          <a:bodyPr>
            <a:normAutofit/>
          </a:bodyPr>
          <a:lstStyle/>
          <a:p>
            <a:r>
              <a:rPr lang="ru-RU" dirty="0" smtClean="0"/>
              <a:t>Геном и информация. </a:t>
            </a:r>
          </a:p>
          <a:p>
            <a:pPr lvl="1"/>
            <a:r>
              <a:rPr lang="ru-RU" dirty="0" smtClean="0"/>
              <a:t>Способы кодирования</a:t>
            </a:r>
          </a:p>
          <a:p>
            <a:pPr lvl="1"/>
            <a:r>
              <a:rPr lang="ru-RU" dirty="0" smtClean="0"/>
              <a:t>Способы считывания сигнала в ДНК</a:t>
            </a:r>
            <a:endParaRPr lang="ru-RU" dirty="0"/>
          </a:p>
          <a:p>
            <a:r>
              <a:rPr lang="ru-RU" dirty="0"/>
              <a:t>П</a:t>
            </a:r>
            <a:r>
              <a:rPr lang="ru-RU" dirty="0" smtClean="0"/>
              <a:t>римеры сигналов</a:t>
            </a:r>
          </a:p>
          <a:p>
            <a:r>
              <a:rPr lang="ru-RU" dirty="0" smtClean="0"/>
              <a:t>Способы перекодировки сигналов в ДНК для людей – мотивы</a:t>
            </a:r>
          </a:p>
          <a:p>
            <a:pPr lvl="1"/>
            <a:r>
              <a:rPr lang="ru-RU" dirty="0" smtClean="0"/>
              <a:t>Последовательность</a:t>
            </a:r>
          </a:p>
          <a:p>
            <a:pPr lvl="1"/>
            <a:r>
              <a:rPr lang="ru-RU" dirty="0" smtClean="0"/>
              <a:t>Паттерн</a:t>
            </a:r>
          </a:p>
          <a:p>
            <a:pPr lvl="1"/>
            <a:r>
              <a:rPr lang="en-US" dirty="0" smtClean="0"/>
              <a:t>PWM – </a:t>
            </a:r>
            <a:r>
              <a:rPr lang="ru-RU" dirty="0" smtClean="0"/>
              <a:t>позиционная весовая матрица</a:t>
            </a:r>
          </a:p>
          <a:p>
            <a:r>
              <a:rPr lang="ru-RU" dirty="0" smtClean="0"/>
              <a:t>Примеры без подробностей</a:t>
            </a:r>
          </a:p>
          <a:p>
            <a:r>
              <a:rPr lang="ru-RU" dirty="0" smtClean="0"/>
              <a:t>Информационное содержание сигнала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6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507" y="181413"/>
            <a:ext cx="9071610" cy="1063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РНК </a:t>
            </a:r>
            <a:r>
              <a:rPr lang="ru-RU" dirty="0" err="1" smtClean="0"/>
              <a:t>коронавируса</a:t>
            </a:r>
            <a:r>
              <a:rPr lang="en-US" dirty="0" smtClean="0"/>
              <a:t> </a:t>
            </a:r>
            <a:r>
              <a:rPr lang="ru-RU" dirty="0" smtClean="0"/>
              <a:t>содержит оба сигнала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4658" y="1129893"/>
            <a:ext cx="9071610" cy="1613010"/>
          </a:xfrm>
        </p:spPr>
        <p:txBody>
          <a:bodyPr>
            <a:normAutofit fontScale="40000" lnSpcReduction="20000"/>
          </a:bodyPr>
          <a:lstStyle/>
          <a:p>
            <a:pPr lvl="1"/>
            <a:r>
              <a:rPr lang="ru-RU" sz="7000" dirty="0" err="1" smtClean="0">
                <a:solidFill>
                  <a:srgbClr val="C00000"/>
                </a:solidFill>
              </a:rPr>
              <a:t>ПолиА</a:t>
            </a:r>
            <a:r>
              <a:rPr lang="ru-RU" sz="7000" dirty="0" smtClean="0">
                <a:solidFill>
                  <a:srgbClr val="C00000"/>
                </a:solidFill>
              </a:rPr>
              <a:t> </a:t>
            </a:r>
            <a:r>
              <a:rPr lang="ru-RU" sz="7000" dirty="0" smtClean="0"/>
              <a:t>на 3</a:t>
            </a:r>
            <a:r>
              <a:rPr lang="en-US" sz="7000" dirty="0" smtClean="0"/>
              <a:t>’-</a:t>
            </a:r>
            <a:r>
              <a:rPr lang="ru-RU" sz="7000" dirty="0" smtClean="0"/>
              <a:t>конце </a:t>
            </a:r>
            <a:r>
              <a:rPr lang="en-US" sz="7000" dirty="0" smtClean="0"/>
              <a:t>[ c</a:t>
            </a:r>
            <a:r>
              <a:rPr lang="ru-RU" sz="7000" dirty="0" err="1" smtClean="0"/>
              <a:t>игнал</a:t>
            </a:r>
            <a:r>
              <a:rPr lang="ru-RU" sz="7000" dirty="0" smtClean="0"/>
              <a:t> в последовательности</a:t>
            </a:r>
            <a:r>
              <a:rPr lang="en-US" sz="7000" dirty="0" smtClean="0"/>
              <a:t> ]</a:t>
            </a:r>
            <a:r>
              <a:rPr lang="ru-RU" sz="7000" dirty="0" smtClean="0"/>
              <a:t/>
            </a:r>
            <a:br>
              <a:rPr lang="ru-RU" sz="7000" dirty="0" smtClean="0"/>
            </a:br>
            <a:endParaRPr lang="en-US" sz="7000" dirty="0" smtClean="0"/>
          </a:p>
          <a:p>
            <a:pPr lvl="1"/>
            <a:r>
              <a:rPr lang="ru-RU" sz="7000" dirty="0" smtClean="0">
                <a:solidFill>
                  <a:srgbClr val="C00000"/>
                </a:solidFill>
              </a:rPr>
              <a:t>КЭП</a:t>
            </a:r>
            <a:r>
              <a:rPr lang="en-US" sz="7000" dirty="0" smtClean="0">
                <a:solidFill>
                  <a:srgbClr val="C00000"/>
                </a:solidFill>
              </a:rPr>
              <a:t> – 7-</a:t>
            </a:r>
            <a:r>
              <a:rPr lang="ru-RU" sz="7000" dirty="0" err="1" smtClean="0">
                <a:solidFill>
                  <a:srgbClr val="C00000"/>
                </a:solidFill>
              </a:rPr>
              <a:t>метилгуанозин</a:t>
            </a:r>
            <a:r>
              <a:rPr lang="ru-RU" sz="7000" dirty="0" smtClean="0">
                <a:solidFill>
                  <a:srgbClr val="C00000"/>
                </a:solidFill>
              </a:rPr>
              <a:t> -</a:t>
            </a:r>
            <a:r>
              <a:rPr lang="en-US" sz="7000" dirty="0" smtClean="0"/>
              <a:t> </a:t>
            </a:r>
            <a:r>
              <a:rPr lang="ru-RU" sz="7000" dirty="0" smtClean="0"/>
              <a:t>на 5</a:t>
            </a:r>
            <a:r>
              <a:rPr lang="en-US" sz="7000" dirty="0" smtClean="0"/>
              <a:t>’ </a:t>
            </a:r>
            <a:r>
              <a:rPr lang="ru-RU" sz="7000" dirty="0" smtClean="0"/>
              <a:t>конце</a:t>
            </a:r>
            <a:r>
              <a:rPr lang="en-US" sz="7000" dirty="0" smtClean="0"/>
              <a:t> [ </a:t>
            </a:r>
            <a:r>
              <a:rPr lang="ru-RU" sz="7000" dirty="0" smtClean="0"/>
              <a:t>химический сигнал </a:t>
            </a:r>
            <a:r>
              <a:rPr lang="en-US" sz="7000" dirty="0" smtClean="0"/>
              <a:t>]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1397" y="2704431"/>
            <a:ext cx="9181459" cy="2534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968" dirty="0">
                <a:latin typeface="Courier New" panose="02070309020205020404" pitchFamily="49" charset="0"/>
                <a:cs typeface="Courier New" panose="02070309020205020404" pitchFamily="49" charset="0"/>
              </a:rPr>
              <a:t>……</a:t>
            </a:r>
            <a:r>
              <a:rPr lang="ru-RU" sz="3968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AAAATTAATTTTAGTAGTGCTATCCCCATGTGATTTTAATAGCTTCTTAGGAGAATGAC</a:t>
            </a:r>
            <a:r>
              <a:rPr lang="ru-RU" sz="3968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AAAAAAAAAAAAAAAAAAAAAAAAAAAAAAAAA</a:t>
            </a:r>
            <a:r>
              <a:rPr lang="ru-RU" sz="3968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 29903                      </a:t>
            </a:r>
            <a:endParaRPr lang="ru-RU" sz="3968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776897"/>
            <a:ext cx="977753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2876" y="6111198"/>
            <a:ext cx="8954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У человека одна </a:t>
            </a:r>
            <a:r>
              <a:rPr lang="ru-RU" sz="4000" dirty="0" err="1" smtClean="0"/>
              <a:t>мРНК</a:t>
            </a:r>
            <a:r>
              <a:rPr lang="ru-RU" sz="4000" dirty="0" smtClean="0"/>
              <a:t> – один белок!</a:t>
            </a:r>
          </a:p>
        </p:txBody>
      </p:sp>
    </p:spTree>
    <p:extLst>
      <p:ext uri="{BB962C8B-B14F-4D97-AF65-F5344CB8AC3E}">
        <p14:creationId xmlns:p14="http://schemas.microsoft.com/office/powerpoint/2010/main" val="259962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92957"/>
            <a:ext cx="8693150" cy="765072"/>
          </a:xfrm>
        </p:spPr>
        <p:txBody>
          <a:bodyPr>
            <a:normAutofit/>
          </a:bodyPr>
          <a:lstStyle/>
          <a:p>
            <a:r>
              <a:rPr lang="ru-RU" dirty="0" smtClean="0"/>
              <a:t>Транскрипция вирусной РНК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687" y="1168297"/>
            <a:ext cx="9716465" cy="602958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Вирусная РНК-зависимая РНК-полимераза (</a:t>
            </a:r>
            <a:r>
              <a:rPr lang="en-US" sz="2800" dirty="0" err="1" smtClean="0"/>
              <a:t>RdRP</a:t>
            </a:r>
            <a:r>
              <a:rPr lang="en-US" sz="2800" dirty="0" smtClean="0"/>
              <a:t>)</a:t>
            </a:r>
            <a:r>
              <a:rPr lang="ru-RU" sz="2800" dirty="0" smtClean="0"/>
              <a:t> закодирована в </a:t>
            </a:r>
            <a:r>
              <a:rPr lang="ru-RU" sz="2800" dirty="0" err="1" smtClean="0"/>
              <a:t>полипротеине</a:t>
            </a:r>
            <a:r>
              <a:rPr lang="ru-RU" sz="2800" dirty="0" smtClean="0"/>
              <a:t> (</a:t>
            </a:r>
            <a:r>
              <a:rPr lang="en-US" sz="2800" dirty="0" smtClean="0"/>
              <a:t>nsp11</a:t>
            </a:r>
            <a:r>
              <a:rPr lang="ru-RU" sz="2800" dirty="0" smtClean="0"/>
              <a:t>)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RdRP</a:t>
            </a:r>
            <a:r>
              <a:rPr lang="en-US" sz="2800" dirty="0" smtClean="0"/>
              <a:t> </a:t>
            </a:r>
            <a:r>
              <a:rPr lang="ru-RU" sz="2800" dirty="0" smtClean="0"/>
              <a:t>по РНК матрице делает</a:t>
            </a:r>
            <a:r>
              <a:rPr lang="en-US" sz="2800" dirty="0" smtClean="0"/>
              <a:t> </a:t>
            </a:r>
            <a:r>
              <a:rPr lang="ru-RU" sz="2800" dirty="0" smtClean="0"/>
              <a:t> комплементарную копию</a:t>
            </a:r>
            <a:r>
              <a:rPr lang="en-US" sz="2800" dirty="0" smtClean="0"/>
              <a:t>. </a:t>
            </a:r>
            <a:r>
              <a:rPr lang="ru-RU" sz="2800" dirty="0" smtClean="0"/>
              <a:t>Из вирусной </a:t>
            </a:r>
            <a:r>
              <a:rPr lang="en-US" sz="2800" dirty="0" smtClean="0"/>
              <a:t>+RNA </a:t>
            </a:r>
            <a:r>
              <a:rPr lang="ru-RU" sz="2800" dirty="0" smtClean="0"/>
              <a:t>получается </a:t>
            </a:r>
            <a:r>
              <a:rPr lang="en-US" sz="2800" dirty="0" smtClean="0"/>
              <a:t>-RNA; </a:t>
            </a:r>
            <a:r>
              <a:rPr lang="ru-RU" sz="2800" dirty="0" smtClean="0"/>
              <a:t>из </a:t>
            </a:r>
            <a:r>
              <a:rPr lang="en-US" sz="2800" dirty="0"/>
              <a:t>-</a:t>
            </a:r>
            <a:r>
              <a:rPr lang="en-US" sz="2800" dirty="0" smtClean="0"/>
              <a:t>RNA </a:t>
            </a:r>
            <a:r>
              <a:rPr lang="ru-RU" sz="2800" dirty="0" smtClean="0"/>
              <a:t>получается </a:t>
            </a:r>
            <a:r>
              <a:rPr lang="en-US" sz="2800" dirty="0"/>
              <a:t>-</a:t>
            </a:r>
            <a:r>
              <a:rPr lang="en-US" sz="2800" dirty="0" smtClean="0"/>
              <a:t>(-RNA) = +RNA</a:t>
            </a:r>
            <a:endParaRPr lang="ru-RU" sz="2800" dirty="0" smtClean="0"/>
          </a:p>
          <a:p>
            <a:r>
              <a:rPr lang="ru-RU" sz="2800" dirty="0" smtClean="0"/>
              <a:t>Сигналы разрывной транскрипции направляют перескок </a:t>
            </a:r>
            <a:r>
              <a:rPr lang="en-US" sz="2800" dirty="0" err="1" smtClean="0"/>
              <a:t>RdRP</a:t>
            </a:r>
            <a:r>
              <a:rPr lang="en-US" sz="2800" dirty="0" smtClean="0"/>
              <a:t> </a:t>
            </a:r>
            <a:r>
              <a:rPr lang="ru-RU" sz="2800" dirty="0" smtClean="0"/>
              <a:t> при синтезе -</a:t>
            </a:r>
            <a:r>
              <a:rPr lang="en-US" sz="2800" dirty="0" smtClean="0"/>
              <a:t>RNA, </a:t>
            </a:r>
            <a:r>
              <a:rPr lang="ru-RU" sz="2800" dirty="0" smtClean="0"/>
              <a:t>в результате которого синтезируются -</a:t>
            </a:r>
            <a:r>
              <a:rPr lang="en-US" sz="2800" dirty="0" err="1" smtClean="0"/>
              <a:t>sgRNA</a:t>
            </a:r>
            <a:r>
              <a:rPr lang="en-US" sz="2800" dirty="0" smtClean="0"/>
              <a:t>. </a:t>
            </a:r>
          </a:p>
          <a:p>
            <a:r>
              <a:rPr lang="ru-RU" sz="2800" dirty="0" smtClean="0"/>
              <a:t>-</a:t>
            </a:r>
            <a:r>
              <a:rPr lang="en-US" sz="2800" dirty="0" err="1" smtClean="0"/>
              <a:t>sgRNA</a:t>
            </a:r>
            <a:r>
              <a:rPr lang="en-US" sz="2800" dirty="0" smtClean="0"/>
              <a:t> </a:t>
            </a:r>
            <a:r>
              <a:rPr lang="ru-RU" sz="2800" dirty="0" smtClean="0"/>
              <a:t>является матрицей для </a:t>
            </a:r>
            <a:r>
              <a:rPr lang="en-US" sz="2800" dirty="0" err="1" smtClean="0"/>
              <a:t>RdRP</a:t>
            </a:r>
            <a:r>
              <a:rPr lang="ru-RU" sz="2800" dirty="0" smtClean="0"/>
              <a:t>; продукт – </a:t>
            </a:r>
            <a:r>
              <a:rPr lang="ru-RU" sz="2800" dirty="0" err="1" smtClean="0"/>
              <a:t>субгеномная</a:t>
            </a:r>
            <a:r>
              <a:rPr lang="ru-RU" sz="2800" dirty="0" smtClean="0"/>
              <a:t> </a:t>
            </a:r>
            <a:r>
              <a:rPr lang="ru-RU" sz="2800" dirty="0" err="1" smtClean="0"/>
              <a:t>мРНК</a:t>
            </a:r>
            <a:r>
              <a:rPr lang="ru-RU" sz="2800" dirty="0" smtClean="0"/>
              <a:t> </a:t>
            </a:r>
            <a:r>
              <a:rPr lang="en-US" sz="2800" dirty="0" smtClean="0"/>
              <a:t>(+</a:t>
            </a:r>
            <a:r>
              <a:rPr lang="en-US" sz="2800" dirty="0" err="1" smtClean="0"/>
              <a:t>sgRNA</a:t>
            </a:r>
            <a:r>
              <a:rPr lang="en-US" sz="2800" dirty="0" smtClean="0"/>
              <a:t>)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Сигналы разрывной транскрипции называются так:</a:t>
            </a:r>
            <a:br>
              <a:rPr lang="ru-RU" sz="2800" dirty="0" smtClean="0"/>
            </a:br>
            <a:r>
              <a:rPr lang="en-US" sz="2800" dirty="0" smtClean="0"/>
              <a:t>TRS-L</a:t>
            </a:r>
            <a:r>
              <a:rPr lang="ru-RU" sz="2800" dirty="0" smtClean="0"/>
              <a:t> в лидере, </a:t>
            </a:r>
            <a:r>
              <a:rPr lang="en-US" sz="2800" dirty="0" smtClean="0"/>
              <a:t>TRS-B </a:t>
            </a:r>
            <a:r>
              <a:rPr lang="ru-RU" sz="2800" dirty="0" smtClean="0"/>
              <a:t>перед каждым поздним геном</a:t>
            </a:r>
            <a:r>
              <a:rPr lang="en-US" sz="2800" dirty="0" smtClean="0"/>
              <a:t> (TRS=transcription-regulatory sequences)</a:t>
            </a:r>
            <a:endParaRPr lang="ru-RU" sz="2800" dirty="0" smtClean="0"/>
          </a:p>
          <a:p>
            <a:endParaRPr lang="ru-RU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7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6927" y="134390"/>
            <a:ext cx="8693150" cy="6114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TRS-L </a:t>
            </a:r>
            <a:r>
              <a:rPr lang="ru-RU" dirty="0"/>
              <a:t>и </a:t>
            </a:r>
            <a:r>
              <a:rPr lang="en-US" dirty="0" smtClean="0"/>
              <a:t>TRS-B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22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963" t="2407" r="13118" b="10202"/>
          <a:stretch/>
        </p:blipFill>
        <p:spPr>
          <a:xfrm>
            <a:off x="470117" y="749962"/>
            <a:ext cx="4992050" cy="62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2167" y="6119169"/>
            <a:ext cx="4265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Zuniga et al., Journal of Virology,</a:t>
            </a:r>
          </a:p>
          <a:p>
            <a:r>
              <a:rPr lang="en-US" sz="2400" dirty="0" smtClean="0"/>
              <a:t>2004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88544" y="5062965"/>
            <a:ext cx="47920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Рисунок -  гипотеза, косвенно </a:t>
            </a:r>
          </a:p>
          <a:p>
            <a:r>
              <a:rPr lang="ru-RU" sz="2800" dirty="0" smtClean="0"/>
              <a:t>подтвержденная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462168" y="872587"/>
            <a:ext cx="461845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Лидер –красная полоска</a:t>
            </a:r>
          </a:p>
          <a:p>
            <a:endParaRPr lang="en-US" sz="2600" dirty="0" smtClean="0"/>
          </a:p>
          <a:p>
            <a:r>
              <a:rPr lang="ru-RU" sz="2600" dirty="0" smtClean="0"/>
              <a:t>Сигналы </a:t>
            </a:r>
            <a:r>
              <a:rPr lang="en-US" sz="2600" dirty="0" smtClean="0"/>
              <a:t>TRS </a:t>
            </a:r>
            <a:r>
              <a:rPr lang="ru-RU" sz="2600" dirty="0" smtClean="0"/>
              <a:t> – желтые  </a:t>
            </a:r>
          </a:p>
          <a:p>
            <a:r>
              <a:rPr lang="ru-RU" sz="2600" dirty="0" smtClean="0"/>
              <a:t>прямоугольники. В них есть </a:t>
            </a:r>
          </a:p>
          <a:p>
            <a:r>
              <a:rPr lang="ru-RU" sz="2600" dirty="0"/>
              <a:t>о</a:t>
            </a:r>
            <a:r>
              <a:rPr lang="ru-RU" sz="2600" dirty="0" smtClean="0"/>
              <a:t>бщее слово из шести букв</a:t>
            </a:r>
            <a:r>
              <a:rPr lang="en-US" sz="2600" dirty="0" smtClean="0"/>
              <a:t> (CS)</a:t>
            </a:r>
            <a:endParaRPr lang="ru-RU" sz="2600" dirty="0" smtClean="0"/>
          </a:p>
          <a:p>
            <a:endParaRPr lang="ru-RU" sz="2600" dirty="0" smtClean="0"/>
          </a:p>
          <a:p>
            <a:r>
              <a:rPr lang="ru-RU" sz="2600" dirty="0" smtClean="0"/>
              <a:t>Мутации в</a:t>
            </a:r>
            <a:r>
              <a:rPr lang="en-US" sz="2600" dirty="0" smtClean="0"/>
              <a:t> CS</a:t>
            </a:r>
            <a:r>
              <a:rPr lang="ru-RU" sz="2600" dirty="0" smtClean="0"/>
              <a:t> влияют на</a:t>
            </a:r>
          </a:p>
          <a:p>
            <a:r>
              <a:rPr lang="ru-RU" sz="2600" dirty="0" smtClean="0"/>
              <a:t>синтез </a:t>
            </a:r>
            <a:r>
              <a:rPr lang="en-US" sz="2600" dirty="0" err="1" smtClean="0"/>
              <a:t>sgmRNA</a:t>
            </a:r>
            <a:r>
              <a:rPr lang="en-US" sz="2600" dirty="0" smtClean="0"/>
              <a:t> </a:t>
            </a:r>
            <a:endParaRPr lang="ru-RU" sz="2600" dirty="0" smtClean="0"/>
          </a:p>
          <a:p>
            <a:r>
              <a:rPr lang="ru-RU" sz="2600" dirty="0" smtClean="0"/>
              <a:t>ожидаемым образом</a:t>
            </a:r>
          </a:p>
        </p:txBody>
      </p:sp>
    </p:spTree>
    <p:extLst>
      <p:ext uri="{BB962C8B-B14F-4D97-AF65-F5344CB8AC3E}">
        <p14:creationId xmlns:p14="http://schemas.microsoft.com/office/powerpoint/2010/main" val="17198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700" y="92957"/>
            <a:ext cx="8693150" cy="1460500"/>
          </a:xfrm>
        </p:spPr>
        <p:txBody>
          <a:bodyPr>
            <a:normAutofit/>
          </a:bodyPr>
          <a:lstStyle/>
          <a:p>
            <a:r>
              <a:rPr lang="ru-RU" dirty="0" smtClean="0"/>
              <a:t>Сигналы разрывной транскрипции </a:t>
            </a:r>
            <a:r>
              <a:rPr lang="en-US" dirty="0" smtClean="0"/>
              <a:t>TRS-L, TRS-B</a:t>
            </a:r>
            <a:r>
              <a:rPr lang="ru-RU" dirty="0" smtClean="0"/>
              <a:t>; </a:t>
            </a:r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23</a:t>
            </a:fld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042" y="1547551"/>
            <a:ext cx="9716465" cy="5112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Сигналы </a:t>
            </a:r>
            <a:r>
              <a:rPr lang="en-US" dirty="0" smtClean="0"/>
              <a:t>TRS-L </a:t>
            </a:r>
            <a:r>
              <a:rPr lang="ru-RU" dirty="0" smtClean="0"/>
              <a:t>и все </a:t>
            </a:r>
            <a:r>
              <a:rPr lang="en-US" dirty="0" smtClean="0"/>
              <a:t>TRS-B </a:t>
            </a:r>
            <a:r>
              <a:rPr lang="ru-RU" dirty="0" smtClean="0"/>
              <a:t>имеют </a:t>
            </a:r>
            <a:r>
              <a:rPr lang="ru-RU" dirty="0" err="1" smtClean="0"/>
              <a:t>высокосходные</a:t>
            </a:r>
            <a:r>
              <a:rPr lang="ru-RU" dirty="0" smtClean="0"/>
              <a:t> последовательности. Наиболее похожие их части, часто полностью совпадающие, называются </a:t>
            </a:r>
            <a:r>
              <a:rPr lang="en-US" dirty="0" smtClean="0"/>
              <a:t>CS (core sequences)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Принято считать, что длина </a:t>
            </a:r>
            <a:r>
              <a:rPr lang="en-US" dirty="0" smtClean="0"/>
              <a:t>CS – </a:t>
            </a:r>
            <a:r>
              <a:rPr lang="ru-RU" dirty="0" smtClean="0"/>
              <a:t>шесть нуклеотидов, </a:t>
            </a:r>
            <a:r>
              <a:rPr lang="en-US" dirty="0" smtClean="0"/>
              <a:t>TRS </a:t>
            </a:r>
            <a:r>
              <a:rPr lang="ru-RU" dirty="0" smtClean="0"/>
              <a:t>включает2-3 нуклеотида с 5</a:t>
            </a:r>
            <a:r>
              <a:rPr lang="en-US" dirty="0" smtClean="0"/>
              <a:t>’ </a:t>
            </a:r>
            <a:r>
              <a:rPr lang="ru-RU" dirty="0" smtClean="0"/>
              <a:t>и 3</a:t>
            </a:r>
            <a:r>
              <a:rPr lang="en-US" dirty="0" smtClean="0"/>
              <a:t>’ </a:t>
            </a:r>
            <a:r>
              <a:rPr lang="ru-RU" dirty="0" smtClean="0"/>
              <a:t>концов </a:t>
            </a:r>
            <a:r>
              <a:rPr lang="en-US" dirty="0" smtClean="0"/>
              <a:t>CS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Как все в биологии</a:t>
            </a:r>
            <a:r>
              <a:rPr lang="en-US" dirty="0" smtClean="0"/>
              <a:t> </a:t>
            </a:r>
            <a:r>
              <a:rPr lang="ru-RU" dirty="0" smtClean="0"/>
              <a:t>значения длин не являются мировыми константами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6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Пример 3й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Сигнал посадки рибосомы у прокариот – последовательность </a:t>
            </a:r>
            <a:r>
              <a:rPr lang="en-US" dirty="0"/>
              <a:t>Shine-</a:t>
            </a:r>
            <a:r>
              <a:rPr lang="en-US" dirty="0" err="1"/>
              <a:t>Dalgarno</a:t>
            </a:r>
            <a:r>
              <a:rPr lang="en-US" dirty="0"/>
              <a:t>  (SD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Одно из заданий (по выбору) занятия 7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В геноме одной археи или бактерии найти сигнал сайта посадки рибосомы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(SD)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2420750"/>
            <a:ext cx="8693150" cy="47958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Shine-</a:t>
            </a:r>
            <a:r>
              <a:rPr lang="en-US" dirty="0" err="1"/>
              <a:t>Dalgarno</a:t>
            </a:r>
            <a:r>
              <a:rPr lang="en-US" dirty="0"/>
              <a:t> motifs have the consensus sequence GGAGG and can base pair with as many as nine </a:t>
            </a:r>
            <a:r>
              <a:rPr lang="en-US" dirty="0" err="1"/>
              <a:t>nt</a:t>
            </a:r>
            <a:r>
              <a:rPr lang="en-US" dirty="0"/>
              <a:t> in the 3’ terminal sequence of 16S </a:t>
            </a:r>
            <a:r>
              <a:rPr lang="en-US" dirty="0" err="1"/>
              <a:t>rRNA</a:t>
            </a:r>
            <a:r>
              <a:rPr lang="en-US" dirty="0"/>
              <a:t> (ACCUCCUUA in E. coli) referred to as the anti-Shine </a:t>
            </a:r>
            <a:r>
              <a:rPr lang="en-US" dirty="0" err="1"/>
              <a:t>Dalgarno</a:t>
            </a:r>
            <a:r>
              <a:rPr lang="en-US" dirty="0"/>
              <a:t> or ASD (Shine and </a:t>
            </a:r>
            <a:r>
              <a:rPr lang="en-US" dirty="0" err="1"/>
              <a:t>Dalgarno</a:t>
            </a:r>
            <a:r>
              <a:rPr lang="en-US" dirty="0"/>
              <a:t>, 1974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Saito et al., 2020, </a:t>
            </a:r>
            <a:r>
              <a:rPr lang="en-US" dirty="0" err="1" smtClean="0"/>
              <a:t>eLife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описания сигнала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 последовательности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0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296" y="-99068"/>
            <a:ext cx="9486034" cy="165141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Мотив –  описание последовательностей одного сигнала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928" y="1632202"/>
            <a:ext cx="9236402" cy="545046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Точная последовательность</a:t>
            </a:r>
          </a:p>
          <a:p>
            <a:pPr lvl="1"/>
            <a:r>
              <a:rPr lang="en-US" dirty="0" smtClean="0"/>
              <a:t>AAAAAAAAAAAAAAAAAA</a:t>
            </a:r>
            <a:r>
              <a:rPr lang="ru-RU" dirty="0" smtClean="0"/>
              <a:t>ААА (от десятков до сотен букв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CpG</a:t>
            </a:r>
            <a:endParaRPr lang="en-US" dirty="0" smtClean="0"/>
          </a:p>
          <a:p>
            <a:pPr lvl="1"/>
            <a:r>
              <a:rPr lang="en-US" dirty="0" smtClean="0"/>
              <a:t>GATC</a:t>
            </a:r>
          </a:p>
          <a:p>
            <a:r>
              <a:rPr lang="ru-RU" dirty="0" smtClean="0"/>
              <a:t>Паттерн </a:t>
            </a:r>
            <a:endParaRPr lang="en-US" dirty="0" smtClean="0"/>
          </a:p>
          <a:p>
            <a:pPr lvl="1"/>
            <a:r>
              <a:rPr lang="en-US" dirty="0" smtClean="0"/>
              <a:t>CC</a:t>
            </a:r>
            <a:r>
              <a:rPr lang="en-US" dirty="0"/>
              <a:t>W</a:t>
            </a:r>
            <a:r>
              <a:rPr lang="en-US" dirty="0" smtClean="0"/>
              <a:t>GG</a:t>
            </a:r>
            <a:r>
              <a:rPr lang="ru-RU" dirty="0" smtClean="0"/>
              <a:t>,   </a:t>
            </a:r>
            <a:r>
              <a:rPr lang="en-US" dirty="0" smtClean="0"/>
              <a:t> </a:t>
            </a:r>
            <a:r>
              <a:rPr lang="ru-RU" dirty="0"/>
              <a:t>и</a:t>
            </a:r>
            <a:r>
              <a:rPr lang="ru-RU" dirty="0" smtClean="0"/>
              <a:t> др. примеры из </a:t>
            </a:r>
            <a:r>
              <a:rPr lang="ru-RU" dirty="0" err="1" smtClean="0"/>
              <a:t>миниКР</a:t>
            </a:r>
            <a:endParaRPr lang="ru-RU" dirty="0" smtClean="0"/>
          </a:p>
          <a:p>
            <a:r>
              <a:rPr lang="ru-RU" dirty="0" smtClean="0"/>
              <a:t>Выравнивание</a:t>
            </a:r>
          </a:p>
          <a:p>
            <a:pPr lvl="1"/>
            <a:r>
              <a:rPr lang="ru-RU" dirty="0" smtClean="0"/>
              <a:t>Консенсус</a:t>
            </a:r>
          </a:p>
          <a:p>
            <a:pPr lvl="1"/>
            <a:r>
              <a:rPr lang="en-US" dirty="0" smtClean="0"/>
              <a:t>LOGO</a:t>
            </a:r>
          </a:p>
          <a:p>
            <a:pPr lvl="1"/>
            <a:r>
              <a:rPr lang="ru-RU" dirty="0" smtClean="0"/>
              <a:t>Позиционная весовая матрица </a:t>
            </a:r>
            <a:r>
              <a:rPr lang="en-US" dirty="0" smtClean="0"/>
              <a:t>(PWM)</a:t>
            </a:r>
            <a:endParaRPr lang="ru-RU" dirty="0" smtClean="0"/>
          </a:p>
          <a:p>
            <a:pPr lvl="1"/>
            <a:r>
              <a:rPr lang="ru-RU" dirty="0" smtClean="0"/>
              <a:t>Профиль (чаще для белков)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9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1387440" y="223560"/>
            <a:ext cx="6657840" cy="63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Для справки: Ambiguity codes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3199320" y="4185720"/>
            <a:ext cx="183816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Y 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(p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y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rimidines)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Line 3"/>
          <p:cNvSpPr/>
          <p:nvPr/>
        </p:nvSpPr>
        <p:spPr>
          <a:xfrm flipH="1">
            <a:off x="2399040" y="2579040"/>
            <a:ext cx="4320" cy="278928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Line 4"/>
          <p:cNvSpPr/>
          <p:nvPr/>
        </p:nvSpPr>
        <p:spPr>
          <a:xfrm>
            <a:off x="697680" y="4427280"/>
            <a:ext cx="2496960" cy="36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Line 5"/>
          <p:cNvSpPr/>
          <p:nvPr/>
        </p:nvSpPr>
        <p:spPr>
          <a:xfrm>
            <a:off x="697680" y="2579040"/>
            <a:ext cx="2500200" cy="36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Line 6"/>
          <p:cNvSpPr/>
          <p:nvPr/>
        </p:nvSpPr>
        <p:spPr>
          <a:xfrm>
            <a:off x="697680" y="2579040"/>
            <a:ext cx="2160" cy="278928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Line 7"/>
          <p:cNvSpPr/>
          <p:nvPr/>
        </p:nvSpPr>
        <p:spPr>
          <a:xfrm>
            <a:off x="697680" y="2570400"/>
            <a:ext cx="2156040" cy="237816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Line 8"/>
          <p:cNvSpPr/>
          <p:nvPr/>
        </p:nvSpPr>
        <p:spPr>
          <a:xfrm flipV="1">
            <a:off x="697680" y="2092320"/>
            <a:ext cx="2156040" cy="234864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9"/>
          <p:cNvSpPr/>
          <p:nvPr/>
        </p:nvSpPr>
        <p:spPr>
          <a:xfrm>
            <a:off x="3193560" y="2351520"/>
            <a:ext cx="140076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 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(pu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ines)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10"/>
          <p:cNvSpPr/>
          <p:nvPr/>
        </p:nvSpPr>
        <p:spPr>
          <a:xfrm>
            <a:off x="473040" y="5368680"/>
            <a:ext cx="122256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 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eak)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11"/>
          <p:cNvSpPr/>
          <p:nvPr/>
        </p:nvSpPr>
        <p:spPr>
          <a:xfrm>
            <a:off x="2246040" y="5368680"/>
            <a:ext cx="121500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 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trong)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CustomShape 12"/>
          <p:cNvSpPr/>
          <p:nvPr/>
        </p:nvSpPr>
        <p:spPr>
          <a:xfrm>
            <a:off x="2709360" y="4854960"/>
            <a:ext cx="132804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 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(a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ino)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CustomShape 13"/>
          <p:cNvSpPr/>
          <p:nvPr/>
        </p:nvSpPr>
        <p:spPr>
          <a:xfrm>
            <a:off x="479520" y="2243160"/>
            <a:ext cx="443880" cy="56916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CustomShape 14"/>
          <p:cNvSpPr/>
          <p:nvPr/>
        </p:nvSpPr>
        <p:spPr>
          <a:xfrm>
            <a:off x="2166120" y="2286000"/>
            <a:ext cx="464040" cy="56916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CustomShape 15"/>
          <p:cNvSpPr/>
          <p:nvPr/>
        </p:nvSpPr>
        <p:spPr>
          <a:xfrm>
            <a:off x="511560" y="4145760"/>
            <a:ext cx="403560" cy="56916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CustomShape 16"/>
          <p:cNvSpPr/>
          <p:nvPr/>
        </p:nvSpPr>
        <p:spPr>
          <a:xfrm>
            <a:off x="2161800" y="4141080"/>
            <a:ext cx="443880" cy="56916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CustomShape 17"/>
          <p:cNvSpPr/>
          <p:nvPr/>
        </p:nvSpPr>
        <p:spPr>
          <a:xfrm>
            <a:off x="2791800" y="1753560"/>
            <a:ext cx="108324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K 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k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eto)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CustomShape 18"/>
          <p:cNvSpPr/>
          <p:nvPr/>
        </p:nvSpPr>
        <p:spPr>
          <a:xfrm>
            <a:off x="5792760" y="2497680"/>
            <a:ext cx="3040560" cy="171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 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(“не A”)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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B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 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(“не C”)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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D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 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(“не G”)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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H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 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(“не T”)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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V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CustomShape 19"/>
          <p:cNvSpPr/>
          <p:nvPr/>
        </p:nvSpPr>
        <p:spPr>
          <a:xfrm>
            <a:off x="5511240" y="4410000"/>
            <a:ext cx="3863880" cy="50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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N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(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n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ucleotide)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CustomShape 20"/>
          <p:cNvSpPr/>
          <p:nvPr/>
        </p:nvSpPr>
        <p:spPr>
          <a:xfrm>
            <a:off x="7656480" y="6436440"/>
            <a:ext cx="202464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Источник: РГМ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CustomShape 21"/>
          <p:cNvSpPr/>
          <p:nvPr/>
        </p:nvSpPr>
        <p:spPr>
          <a:xfrm>
            <a:off x="7128360" y="6933240"/>
            <a:ext cx="265932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0FF59868-8CB9-426F-94E3-F900ABCBD35F}" type="slidenum">
              <a:rPr lang="ru-RU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28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55533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611588"/>
            <a:ext cx="8694737" cy="3144837"/>
          </a:xfrm>
        </p:spPr>
        <p:txBody>
          <a:bodyPr/>
          <a:lstStyle/>
          <a:p>
            <a:r>
              <a:rPr lang="ru-RU" dirty="0" smtClean="0"/>
              <a:t> Позиционная весовая матрица (</a:t>
            </a:r>
            <a:r>
              <a:rPr lang="en-US" dirty="0" smtClean="0"/>
              <a:t>PWM)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961524" cy="1652587"/>
          </a:xfrm>
        </p:spPr>
        <p:txBody>
          <a:bodyPr>
            <a:normAutofit/>
          </a:bodyPr>
          <a:lstStyle/>
          <a:p>
            <a:r>
              <a:rPr lang="ru-RU" dirty="0" smtClean="0"/>
              <a:t>Для поиска сигналов в последовательностях, если известны последовательности ряда сигналов.</a:t>
            </a:r>
          </a:p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(Задание 2 этого практикума)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1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14929"/>
            <a:ext cx="8693150" cy="1150151"/>
          </a:xfrm>
        </p:spPr>
        <p:txBody>
          <a:bodyPr/>
          <a:lstStyle/>
          <a:p>
            <a:r>
              <a:rPr lang="ru-RU" dirty="0" smtClean="0"/>
              <a:t>Геном и Информация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497" y="861057"/>
            <a:ext cx="9370819" cy="5290578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Носитель генома – совокупность </a:t>
            </a:r>
            <a:r>
              <a:rPr lang="ru-RU" sz="2800" dirty="0"/>
              <a:t>ДНК </a:t>
            </a:r>
            <a:r>
              <a:rPr lang="ru-RU" sz="2800" dirty="0" smtClean="0"/>
              <a:t>клетки.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У вирусов, хотя вирусы – не клетки, тоже есть </a:t>
            </a:r>
            <a:r>
              <a:rPr lang="ru-RU" sz="2800" dirty="0" smtClean="0"/>
              <a:t>геном, ДНК или РНК</a:t>
            </a:r>
          </a:p>
          <a:p>
            <a:r>
              <a:rPr lang="ru-RU" sz="2800" dirty="0" smtClean="0"/>
              <a:t>В геноме закодирована информация.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900" dirty="0">
                <a:solidFill>
                  <a:prstClr val="black"/>
                </a:solidFill>
              </a:rPr>
              <a:t>Что такое информация</a:t>
            </a:r>
            <a:r>
              <a:rPr lang="ru-RU" sz="2500" dirty="0">
                <a:solidFill>
                  <a:prstClr val="black"/>
                </a:solidFill>
              </a:rPr>
              <a:t>? </a:t>
            </a:r>
            <a:r>
              <a:rPr lang="ru-RU" sz="2200" dirty="0">
                <a:solidFill>
                  <a:prstClr val="black"/>
                </a:solidFill>
              </a:rPr>
              <a:t>Нашел такое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ru-RU" sz="2200" dirty="0">
                <a:solidFill>
                  <a:prstClr val="black"/>
                </a:solidFill>
              </a:rPr>
              <a:t>определение</a:t>
            </a:r>
            <a:r>
              <a:rPr lang="en-US" sz="2200" dirty="0" smtClean="0">
                <a:solidFill>
                  <a:prstClr val="black"/>
                </a:solidFill>
              </a:rPr>
              <a:t>:</a:t>
            </a:r>
            <a:r>
              <a:rPr lang="ru-RU" sz="2500" dirty="0">
                <a:solidFill>
                  <a:prstClr val="black"/>
                </a:solidFill>
              </a:rPr>
              <a:t/>
            </a:r>
            <a:br>
              <a:rPr lang="ru-RU" sz="2500" dirty="0">
                <a:solidFill>
                  <a:prstClr val="black"/>
                </a:solidFill>
              </a:rPr>
            </a:br>
            <a:r>
              <a:rPr lang="ru-RU" sz="2500" i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</a:rPr>
              <a:t>ИНФОРМАЦИЯ — сведения независимо от формы их представления))) </a:t>
            </a:r>
            <a:r>
              <a:rPr lang="ru-RU" sz="2500" i="1" baseline="30000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</a:rPr>
              <a:t>1</a:t>
            </a:r>
            <a:r>
              <a:rPr lang="ru-RU" sz="2500" i="1" baseline="30000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800" dirty="0" smtClean="0"/>
              <a:t>Эту информацию в перекодированном виде  </a:t>
            </a:r>
            <a:r>
              <a:rPr lang="ru-RU" sz="2800" dirty="0"/>
              <a:t>и </a:t>
            </a:r>
            <a:r>
              <a:rPr lang="ru-RU" sz="2800" dirty="0" smtClean="0"/>
              <a:t>изучает </a:t>
            </a:r>
            <a:r>
              <a:rPr lang="ru-RU" sz="2800" dirty="0" err="1" smtClean="0"/>
              <a:t>биоИНФОРМАТИКА</a:t>
            </a:r>
            <a:r>
              <a:rPr lang="ru-RU" sz="2800" dirty="0" smtClean="0"/>
              <a:t>. </a:t>
            </a:r>
            <a:br>
              <a:rPr lang="ru-RU" sz="2800" dirty="0" smtClean="0"/>
            </a:br>
            <a:r>
              <a:rPr lang="ru-RU" sz="2800" dirty="0" smtClean="0"/>
              <a:t>Значит, для </a:t>
            </a:r>
            <a:r>
              <a:rPr lang="ru-RU" sz="2800" dirty="0" err="1" smtClean="0"/>
              <a:t>биоинформатики</a:t>
            </a:r>
            <a:r>
              <a:rPr lang="ru-RU" sz="2800" dirty="0" smtClean="0"/>
              <a:t> требуется перекодировка молекулярно-биологической информации – какой и как?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800" dirty="0" smtClean="0"/>
              <a:t>………………………..</a:t>
            </a:r>
            <a:endParaRPr lang="ru-RU" sz="2800" dirty="0"/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1300" u="sng" dirty="0" smtClean="0">
                <a:solidFill>
                  <a:srgbClr val="202122"/>
                </a:solidFill>
                <a:latin typeface="Arial" panose="020B0604020202020204" pitchFamily="34" charset="0"/>
              </a:rPr>
              <a:t>Теория информации </a:t>
            </a:r>
            <a:r>
              <a:rPr lang="ru-RU" sz="1300" dirty="0" smtClean="0">
                <a:solidFill>
                  <a:srgbClr val="202122"/>
                </a:solidFill>
                <a:latin typeface="Arial" panose="020B0604020202020204" pitchFamily="34" charset="0"/>
              </a:rPr>
              <a:t>основанная Шенноном – математическая теория передачи данных</a:t>
            </a:r>
            <a:r>
              <a:rPr lang="ru-RU" sz="1300" baseline="30000" dirty="0" smtClean="0">
                <a:solidFill>
                  <a:srgbClr val="202122"/>
                </a:solidFill>
                <a:latin typeface="Arial" panose="020B0604020202020204" pitchFamily="34" charset="0"/>
              </a:rPr>
              <a:t>2)</a:t>
            </a:r>
            <a:r>
              <a:rPr lang="en-US" sz="1300" baseline="30000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300" dirty="0" smtClean="0">
                <a:solidFill>
                  <a:srgbClr val="202122"/>
                </a:solidFill>
                <a:latin typeface="Arial" panose="020B0604020202020204" pitchFamily="34" charset="0"/>
              </a:rPr>
              <a:t> – </a:t>
            </a:r>
            <a:r>
              <a:rPr lang="ru-RU" sz="1300" dirty="0" smtClean="0">
                <a:solidFill>
                  <a:srgbClr val="202122"/>
                </a:solidFill>
                <a:latin typeface="Arial" panose="020B0604020202020204" pitchFamily="34" charset="0"/>
              </a:rPr>
              <a:t>используется в </a:t>
            </a:r>
            <a:r>
              <a:rPr lang="ru-RU" sz="1300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биоинформатике</a:t>
            </a:r>
            <a:r>
              <a:rPr lang="ru-RU" sz="1300" dirty="0" smtClean="0">
                <a:solidFill>
                  <a:srgbClr val="202122"/>
                </a:solidFill>
                <a:latin typeface="Arial" panose="020B0604020202020204" pitchFamily="34" charset="0"/>
              </a:rPr>
              <a:t>, но слишком формализована и проста для объяснения живого</a:t>
            </a:r>
            <a:r>
              <a:rPr lang="en-US" sz="1300" dirty="0" smtClean="0">
                <a:solidFill>
                  <a:srgbClr val="202122"/>
                </a:solidFill>
                <a:latin typeface="Arial" panose="020B0604020202020204" pitchFamily="34" charset="0"/>
              </a:rPr>
              <a:t>:)</a:t>
            </a:r>
            <a:endParaRPr lang="ru-RU" sz="1300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91434" y="6574090"/>
            <a:ext cx="8794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baseline="30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1)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Wiki 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со ссылкой на </a:t>
            </a:r>
            <a:r>
              <a:rPr lang="ru-RU" dirty="0" err="1"/>
              <a:t>Когаловского</a:t>
            </a:r>
            <a:r>
              <a:rPr lang="ru-RU" dirty="0"/>
              <a:t> Р.М. специалиста по информационным систем.</a:t>
            </a:r>
            <a:br>
              <a:rPr lang="ru-RU" dirty="0"/>
            </a:br>
            <a:r>
              <a:rPr lang="ru-RU" baseline="30000" dirty="0">
                <a:solidFill>
                  <a:srgbClr val="202122"/>
                </a:solidFill>
                <a:latin typeface="Arial" panose="020B0604020202020204" pitchFamily="34" charset="0"/>
              </a:rPr>
              <a:t>2) </a:t>
            </a:r>
            <a:r>
              <a:rPr lang="ru-RU" i="1" dirty="0"/>
              <a:t> </a:t>
            </a:r>
            <a:r>
              <a:rPr lang="en-US" dirty="0" err="1"/>
              <a:t>C.Shannon</a:t>
            </a:r>
            <a:r>
              <a:rPr lang="en-US" dirty="0"/>
              <a:t>, “The Mathematical Theory of Communications” , 1948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5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473" y="16147"/>
            <a:ext cx="9793274" cy="14605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PWM </a:t>
            </a:r>
            <a:r>
              <a:rPr lang="ru-RU" b="1" dirty="0" smtClean="0">
                <a:solidFill>
                  <a:schemeClr val="accent1"/>
                </a:solidFill>
              </a:rPr>
              <a:t>Известно выравнивание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(</a:t>
            </a:r>
            <a:r>
              <a:rPr lang="ru-RU" sz="2800" b="1" dirty="0" smtClean="0">
                <a:solidFill>
                  <a:schemeClr val="accent1"/>
                </a:solidFill>
              </a:rPr>
              <a:t>без </a:t>
            </a:r>
            <a:r>
              <a:rPr lang="ru-RU" sz="2800" b="1" dirty="0" err="1" smtClean="0">
                <a:solidFill>
                  <a:schemeClr val="accent1"/>
                </a:solidFill>
              </a:rPr>
              <a:t>гэпов</a:t>
            </a:r>
            <a:r>
              <a:rPr lang="ru-RU" sz="2800" b="1" dirty="0" smtClean="0">
                <a:solidFill>
                  <a:schemeClr val="accent1"/>
                </a:solidFill>
              </a:rPr>
              <a:t>) </a:t>
            </a:r>
            <a:r>
              <a:rPr lang="ru-RU" dirty="0" smtClean="0"/>
              <a:t>последовательностей сигнала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1712" y="6314567"/>
            <a:ext cx="8803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1"/>
                </a:solidFill>
              </a:rPr>
              <a:t>Задача:</a:t>
            </a:r>
            <a:r>
              <a:rPr lang="ru-RU" sz="4400" dirty="0" smtClean="0"/>
              <a:t> найти все сигналы в геноме</a:t>
            </a:r>
            <a:endParaRPr lang="ru-RU" sz="4400" dirty="0"/>
          </a:p>
        </p:txBody>
      </p:sp>
      <p:sp>
        <p:nvSpPr>
          <p:cNvPr id="5" name="CustomShape 4"/>
          <p:cNvSpPr/>
          <p:nvPr/>
        </p:nvSpPr>
        <p:spPr>
          <a:xfrm>
            <a:off x="2381632" y="1360322"/>
            <a:ext cx="3465185" cy="51462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1234567890123456</a:t>
            </a: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ACGCAAACGTTTTCTT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TCGCAAACGTTTGCTT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ACGCAAACGTTTTCGT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ACGCAAACGGTTTCGT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ACGCAACCGTTTTCCT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ACGCAAACGTGTGCGT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ACGCAATCGGTTACCT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GCGCAAACGTTTTCGT</a:t>
            </a:r>
            <a:endParaRPr lang="en-US" sz="24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DejaVu Sans"/>
            </a:endParaRPr>
          </a:p>
          <a:p>
            <a:r>
              <a:rPr lang="ru-RU" sz="2400" b="1" dirty="0">
                <a:latin typeface="Courier New" pitchFamily="49" charset="0"/>
              </a:rPr>
              <a:t>AGGAAAACGATTGGCT</a:t>
            </a:r>
          </a:p>
          <a:p>
            <a:r>
              <a:rPr lang="ru-RU" sz="2400" b="1" dirty="0">
                <a:latin typeface="Courier New" pitchFamily="49" charset="0"/>
              </a:rPr>
              <a:t>AAGCAAACGGTGATTT</a:t>
            </a:r>
          </a:p>
          <a:p>
            <a:r>
              <a:rPr lang="ru-RU" sz="2400" b="1" dirty="0">
                <a:latin typeface="Courier New" pitchFamily="49" charset="0"/>
              </a:rPr>
              <a:t>ATGCAATCGGTTACGC</a:t>
            </a:r>
          </a:p>
          <a:p>
            <a:r>
              <a:rPr lang="ru-RU" sz="2400" b="1" dirty="0">
                <a:latin typeface="Courier New" pitchFamily="49" charset="0"/>
              </a:rPr>
              <a:t>AGGCAAACGTTTACCT</a:t>
            </a:r>
          </a:p>
          <a:p>
            <a:r>
              <a:rPr lang="ru-RU" sz="2400" b="1" dirty="0">
                <a:latin typeface="Courier New" pitchFamily="49" charset="0"/>
              </a:rPr>
              <a:t>GAGCAAACGTTTCCAC</a:t>
            </a:r>
            <a:endParaRPr lang="ru-RU" sz="2400" dirty="0"/>
          </a:p>
          <a:p>
            <a:pPr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11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-18598"/>
            <a:ext cx="8693150" cy="14605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Похожа ли </a:t>
            </a:r>
            <a:r>
              <a:rPr lang="ru-RU" dirty="0" smtClean="0"/>
              <a:t>новая последовательность на </a:t>
            </a:r>
            <a:r>
              <a:rPr lang="ru-RU" b="1" dirty="0" smtClean="0">
                <a:solidFill>
                  <a:schemeClr val="accent1"/>
                </a:solidFill>
              </a:rPr>
              <a:t>выравнивание?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3738" y="6274821"/>
            <a:ext cx="7373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Новая </a:t>
            </a:r>
            <a:r>
              <a:rPr lang="en-US" sz="4400" dirty="0" smtClean="0">
                <a:solidFill>
                  <a:schemeClr val="accent1"/>
                </a:solidFill>
              </a:rPr>
              <a:t>....</a:t>
            </a:r>
            <a:r>
              <a:rPr lang="en-US" sz="2400" dirty="0" smtClean="0">
                <a:solidFill>
                  <a:schemeClr val="accent1"/>
                </a:solidFill>
              </a:rPr>
              <a:t>  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CCTAACCATTATTTTT</a:t>
            </a:r>
            <a:r>
              <a:rPr lang="en-US" sz="28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ru-RU" sz="32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ustomShape 4"/>
          <p:cNvSpPr/>
          <p:nvPr/>
        </p:nvSpPr>
        <p:spPr>
          <a:xfrm>
            <a:off x="2851227" y="1245108"/>
            <a:ext cx="3418045" cy="53729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1234567890123456</a:t>
            </a: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ACGCAAACGTTTTCTT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TCGCAAACGTTTGCTT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ACGCAAACGTTTTCGT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ACGCAAACGGTTTCGT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ACGCAACCGTTTTCCT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ACGCAAACGTGTGCGT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ACGCAATCGGTTACCT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GCGCAAACGTTTTCGT</a:t>
            </a:r>
            <a:endParaRPr lang="en-US" sz="24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DejaVu Sans"/>
            </a:endParaRPr>
          </a:p>
          <a:p>
            <a:r>
              <a:rPr lang="ru-RU" sz="2400" b="1" dirty="0">
                <a:latin typeface="Courier New" pitchFamily="49" charset="0"/>
              </a:rPr>
              <a:t>AGGAAAACGATTGGCT</a:t>
            </a:r>
          </a:p>
          <a:p>
            <a:r>
              <a:rPr lang="ru-RU" sz="2400" b="1" dirty="0">
                <a:latin typeface="Courier New" pitchFamily="49" charset="0"/>
              </a:rPr>
              <a:t>AAGCAAACGGTGATTT</a:t>
            </a:r>
          </a:p>
          <a:p>
            <a:r>
              <a:rPr lang="ru-RU" sz="2400" b="1" dirty="0">
                <a:latin typeface="Courier New" pitchFamily="49" charset="0"/>
              </a:rPr>
              <a:t>ATGCAATCGGTTACGC</a:t>
            </a:r>
          </a:p>
          <a:p>
            <a:r>
              <a:rPr lang="ru-RU" sz="2400" b="1" dirty="0">
                <a:latin typeface="Courier New" pitchFamily="49" charset="0"/>
              </a:rPr>
              <a:t>AGGCAAACGTTTACCT</a:t>
            </a:r>
          </a:p>
          <a:p>
            <a:r>
              <a:rPr lang="ru-RU" sz="2400" b="1" dirty="0" smtClean="0">
                <a:latin typeface="Courier New" pitchFamily="49" charset="0"/>
              </a:rPr>
              <a:t>GAGCAAACGTTTCCAC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8882" y="2971452"/>
            <a:ext cx="32357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Идея: вес буквы </a:t>
            </a:r>
          </a:p>
          <a:p>
            <a:r>
              <a:rPr lang="ru-RU" sz="2800" dirty="0" smtClean="0"/>
              <a:t>зависит от позиции </a:t>
            </a:r>
          </a:p>
          <a:p>
            <a:r>
              <a:rPr lang="ru-RU" sz="2800" dirty="0" smtClean="0"/>
              <a:t>в выравнивании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8579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128723"/>
              </p:ext>
            </p:extLst>
          </p:nvPr>
        </p:nvGraphicFramePr>
        <p:xfrm>
          <a:off x="3043252" y="1090930"/>
          <a:ext cx="6812856" cy="2727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36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37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37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937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937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937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937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937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937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937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937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9370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9370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9370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9370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93700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7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9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A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10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10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G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5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8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5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11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C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8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11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u="none" strike="noStrike">
                          <a:effectLst/>
                        </a:rPr>
                        <a:t>Всего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93738" y="208172"/>
            <a:ext cx="8693150" cy="1460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ШАГ 1. Подсчёт числа букв</a:t>
            </a:r>
            <a:r>
              <a:rPr lang="en-US" dirty="0" smtClean="0"/>
              <a:t>  N(</a:t>
            </a:r>
            <a:r>
              <a:rPr lang="en-US" dirty="0" err="1" smtClean="0"/>
              <a:t>b,j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9" name="CustomShape 4"/>
          <p:cNvSpPr/>
          <p:nvPr/>
        </p:nvSpPr>
        <p:spPr>
          <a:xfrm>
            <a:off x="76518" y="938422"/>
            <a:ext cx="2697607" cy="45920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1234567890123456</a:t>
            </a: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ACGCAAACGTTTTCTT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TCGCAAACGTTTGCTT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ACGCAAACGGTTTCGT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ACGCAACCGTTTTCCT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ACGCAAACGTGTGCGT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ACGCAATCGGTTACCT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GCGCAAACGTTTTCGT</a:t>
            </a:r>
            <a:endParaRPr lang="en-US" sz="20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DejaVu Sans"/>
            </a:endParaRPr>
          </a:p>
          <a:p>
            <a:r>
              <a:rPr lang="ru-RU" sz="2000" b="1" dirty="0">
                <a:latin typeface="Courier New" pitchFamily="49" charset="0"/>
              </a:rPr>
              <a:t>AGGAAAACGATTGGCT</a:t>
            </a:r>
          </a:p>
          <a:p>
            <a:r>
              <a:rPr lang="ru-RU" sz="2000" b="1" dirty="0">
                <a:latin typeface="Courier New" pitchFamily="49" charset="0"/>
              </a:rPr>
              <a:t>AAGCAAACGGTGATTT</a:t>
            </a:r>
          </a:p>
          <a:p>
            <a:r>
              <a:rPr lang="ru-RU" sz="2000" b="1" dirty="0">
                <a:latin typeface="Courier New" pitchFamily="49" charset="0"/>
              </a:rPr>
              <a:t>ATGCAATCGGTTACGC</a:t>
            </a:r>
          </a:p>
          <a:p>
            <a:r>
              <a:rPr lang="ru-RU" sz="2000" b="1" dirty="0">
                <a:latin typeface="Courier New" pitchFamily="49" charset="0"/>
              </a:rPr>
              <a:t>AGGCAAACGTTTACCT</a:t>
            </a:r>
          </a:p>
          <a:p>
            <a:r>
              <a:rPr lang="ru-RU" sz="2000" b="1" dirty="0" smtClean="0">
                <a:latin typeface="Courier New" pitchFamily="49" charset="0"/>
              </a:rPr>
              <a:t>GAGCAAACGTTTCCAC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6432" y="4357017"/>
            <a:ext cx="7373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accent1"/>
                </a:solidFill>
              </a:rPr>
              <a:t> </a:t>
            </a:r>
            <a:r>
              <a:rPr lang="en-US" sz="2600" dirty="0" smtClean="0">
                <a:solidFill>
                  <a:schemeClr val="accent1"/>
                </a:solidFill>
              </a:rPr>
              <a:t>    </a:t>
            </a:r>
            <a:r>
              <a:rPr lang="ru-RU" sz="2600" dirty="0" smtClean="0">
                <a:solidFill>
                  <a:schemeClr val="accent1"/>
                </a:solidFill>
              </a:rPr>
              <a:t>     </a:t>
            </a:r>
            <a:r>
              <a:rPr lang="en-US" sz="2600" dirty="0" smtClean="0">
                <a:solidFill>
                  <a:schemeClr val="accent1"/>
                </a:solidFill>
              </a:rPr>
              <a:t>  </a:t>
            </a:r>
            <a:r>
              <a:rPr lang="en-US" sz="26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 C </a:t>
            </a:r>
            <a:r>
              <a:rPr lang="en-US" sz="26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ru-RU" sz="26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 A C </a:t>
            </a:r>
            <a:r>
              <a:rPr lang="en-US" sz="26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6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6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6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T </a:t>
            </a:r>
            <a:r>
              <a:rPr lang="en-US" sz="26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6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T </a:t>
            </a:r>
            <a:r>
              <a:rPr lang="en-US" sz="26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6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endParaRPr lang="ru-RU" sz="2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0317" y="3802524"/>
            <a:ext cx="7373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accent1"/>
                </a:solidFill>
              </a:rPr>
              <a:t> </a:t>
            </a:r>
            <a:r>
              <a:rPr lang="en-US" sz="2600" dirty="0" smtClean="0">
                <a:solidFill>
                  <a:schemeClr val="accent1"/>
                </a:solidFill>
              </a:rPr>
              <a:t>    </a:t>
            </a:r>
            <a:r>
              <a:rPr lang="ru-RU" sz="2600" dirty="0" smtClean="0">
                <a:solidFill>
                  <a:schemeClr val="accent1"/>
                </a:solidFill>
              </a:rPr>
              <a:t>     </a:t>
            </a:r>
            <a:r>
              <a:rPr lang="en-US" sz="2600" dirty="0" smtClean="0">
                <a:solidFill>
                  <a:schemeClr val="accent1"/>
                </a:solidFill>
              </a:rPr>
              <a:t>  </a:t>
            </a:r>
            <a:r>
              <a:rPr lang="en-US" sz="2600" b="1" dirty="0" smtClean="0">
                <a:solidFill>
                  <a:srgbClr val="002060"/>
                </a:solidFill>
              </a:rPr>
              <a:t>A   C   G  C   A  </a:t>
            </a:r>
            <a:r>
              <a:rPr lang="en-US" sz="2600" b="1" dirty="0" err="1" smtClean="0">
                <a:solidFill>
                  <a:srgbClr val="002060"/>
                </a:solidFill>
              </a:rPr>
              <a:t>A</a:t>
            </a:r>
            <a:r>
              <a:rPr lang="en-US" sz="2600" b="1" dirty="0" smtClean="0">
                <a:solidFill>
                  <a:srgbClr val="002060"/>
                </a:solidFill>
              </a:rPr>
              <a:t>   </a:t>
            </a:r>
            <a:r>
              <a:rPr lang="en-US" sz="2600" b="1" dirty="0" err="1" smtClean="0">
                <a:solidFill>
                  <a:srgbClr val="002060"/>
                </a:solidFill>
              </a:rPr>
              <a:t>A</a:t>
            </a:r>
            <a:r>
              <a:rPr lang="en-US" sz="2600" b="1" dirty="0" smtClean="0">
                <a:solidFill>
                  <a:srgbClr val="002060"/>
                </a:solidFill>
              </a:rPr>
              <a:t>   C   G  T   </a:t>
            </a:r>
            <a:r>
              <a:rPr lang="en-US" sz="2600" b="1" dirty="0" err="1" smtClean="0">
                <a:solidFill>
                  <a:srgbClr val="002060"/>
                </a:solidFill>
              </a:rPr>
              <a:t>T</a:t>
            </a:r>
            <a:r>
              <a:rPr lang="en-US" sz="2600" b="1" dirty="0" smtClean="0">
                <a:solidFill>
                  <a:srgbClr val="002060"/>
                </a:solidFill>
              </a:rPr>
              <a:t>   </a:t>
            </a:r>
            <a:r>
              <a:rPr lang="en-US" sz="2600" b="1" dirty="0" err="1" smtClean="0">
                <a:solidFill>
                  <a:srgbClr val="002060"/>
                </a:solidFill>
              </a:rPr>
              <a:t>T</a:t>
            </a:r>
            <a:r>
              <a:rPr lang="en-US" sz="2600" b="1" dirty="0" smtClean="0">
                <a:solidFill>
                  <a:srgbClr val="002060"/>
                </a:solidFill>
              </a:rPr>
              <a:t>    </a:t>
            </a:r>
            <a:r>
              <a:rPr lang="en-US" sz="2600" b="1" dirty="0" err="1" smtClean="0">
                <a:solidFill>
                  <a:srgbClr val="002060"/>
                </a:solidFill>
              </a:rPr>
              <a:t>t</a:t>
            </a:r>
            <a:r>
              <a:rPr lang="en-US" sz="2600" b="1" dirty="0" smtClean="0">
                <a:solidFill>
                  <a:srgbClr val="002060"/>
                </a:solidFill>
              </a:rPr>
              <a:t>   C   g    T</a:t>
            </a:r>
            <a:endParaRPr lang="ru-RU" sz="26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Выноска 1 2"/>
          <p:cNvSpPr/>
          <p:nvPr/>
        </p:nvSpPr>
        <p:spPr>
          <a:xfrm>
            <a:off x="2690540" y="5853707"/>
            <a:ext cx="2580202" cy="612648"/>
          </a:xfrm>
          <a:prstGeom prst="borderCallout1">
            <a:avLst>
              <a:gd name="adj1" fmla="val -9111"/>
              <a:gd name="adj2" fmla="val 7260"/>
              <a:gd name="adj3" fmla="val -299440"/>
              <a:gd name="adj4" fmla="val 36689"/>
            </a:avLst>
          </a:prstGeom>
          <a:solidFill>
            <a:srgbClr val="002060"/>
          </a:solidFill>
          <a:ln>
            <a:solidFill>
              <a:srgbClr val="00B0F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Самая частая буква в колонке (консенсус)</a:t>
            </a:r>
            <a:endParaRPr lang="en-US" dirty="0"/>
          </a:p>
        </p:txBody>
      </p:sp>
      <p:sp>
        <p:nvSpPr>
          <p:cNvPr id="10" name="Выноска 1 9"/>
          <p:cNvSpPr/>
          <p:nvPr/>
        </p:nvSpPr>
        <p:spPr>
          <a:xfrm>
            <a:off x="247153" y="5834528"/>
            <a:ext cx="2356335" cy="612648"/>
          </a:xfrm>
          <a:prstGeom prst="borderCallout1">
            <a:avLst>
              <a:gd name="adj1" fmla="val -9111"/>
              <a:gd name="adj2" fmla="val 38334"/>
              <a:gd name="adj3" fmla="val -199937"/>
              <a:gd name="adj4" fmla="val 140891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Проверяемая последовательность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6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33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93738" y="208172"/>
            <a:ext cx="8693150" cy="1460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ШАГ 2. Частоты букв</a:t>
            </a:r>
            <a:r>
              <a:rPr lang="en-US" dirty="0" smtClean="0"/>
              <a:t> f(</a:t>
            </a:r>
            <a:r>
              <a:rPr lang="en-US" dirty="0" err="1" smtClean="0"/>
              <a:t>b,j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78092" y="3812890"/>
            <a:ext cx="1034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 smtClean="0">
                <a:solidFill>
                  <a:schemeClr val="accent1"/>
                </a:solidFill>
              </a:rPr>
              <a:t>       </a:t>
            </a:r>
            <a:r>
              <a:rPr lang="en-US" sz="23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  C  </a:t>
            </a:r>
            <a:r>
              <a:rPr lang="en-US" sz="23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3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 </a:t>
            </a:r>
            <a:r>
              <a:rPr lang="ru-RU" sz="23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3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 C  </a:t>
            </a:r>
            <a:r>
              <a:rPr lang="en-US" sz="23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3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3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3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3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3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  T  </a:t>
            </a:r>
            <a:r>
              <a:rPr lang="en-US" sz="23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3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  T  </a:t>
            </a:r>
            <a:r>
              <a:rPr lang="en-US" sz="23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3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3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ru-RU" sz="23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2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014518"/>
              </p:ext>
            </p:extLst>
          </p:nvPr>
        </p:nvGraphicFramePr>
        <p:xfrm>
          <a:off x="124472" y="2005263"/>
          <a:ext cx="9317669" cy="1909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69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36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36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36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365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136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1365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1365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1365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1365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1365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1365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13651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13651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513651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13651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575969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</a:tblGrid>
              <a:tr h="3673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u="none" strike="noStrike" baseline="0" dirty="0">
                          <a:effectLst/>
                        </a:rPr>
                        <a:t>Частоты</a:t>
                      </a:r>
                      <a:endParaRPr lang="ru-RU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1</a:t>
                      </a:r>
                      <a:endParaRPr lang="ru-RU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2</a:t>
                      </a:r>
                      <a:endParaRPr lang="ru-RU" sz="20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3</a:t>
                      </a:r>
                      <a:endParaRPr lang="ru-RU" sz="20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4</a:t>
                      </a:r>
                      <a:endParaRPr lang="ru-RU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5</a:t>
                      </a:r>
                      <a:endParaRPr lang="ru-RU" sz="20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6</a:t>
                      </a:r>
                      <a:endParaRPr lang="ru-RU" sz="20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7</a:t>
                      </a:r>
                      <a:endParaRPr lang="ru-RU" sz="20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8</a:t>
                      </a:r>
                      <a:endParaRPr lang="ru-RU" sz="20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9</a:t>
                      </a:r>
                      <a:endParaRPr lang="ru-RU" sz="20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10</a:t>
                      </a:r>
                      <a:endParaRPr lang="ru-RU" sz="20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11</a:t>
                      </a:r>
                      <a:endParaRPr lang="ru-RU" sz="20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12</a:t>
                      </a:r>
                      <a:endParaRPr lang="ru-RU" sz="20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13</a:t>
                      </a:r>
                      <a:endParaRPr lang="ru-RU" sz="20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14</a:t>
                      </a:r>
                      <a:endParaRPr lang="ru-RU" sz="20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15</a:t>
                      </a:r>
                      <a:endParaRPr lang="ru-RU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16</a:t>
                      </a:r>
                      <a:endParaRPr lang="ru-RU" sz="20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baseline="0" dirty="0">
                          <a:effectLst/>
                        </a:rPr>
                        <a:t>A</a:t>
                      </a:r>
                      <a:endParaRPr 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0.77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0.15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0.08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1.00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1.00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0.77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0.08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0.31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0.08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baseline="0" dirty="0">
                          <a:effectLst/>
                        </a:rPr>
                        <a:t>G</a:t>
                      </a:r>
                      <a:endParaRPr 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0.15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0.15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1.00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1.00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0.31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0.08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0.08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0.23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0.08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0.38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baseline="0">
                          <a:effectLst/>
                        </a:rPr>
                        <a:t>T</a:t>
                      </a:r>
                      <a:endParaRPr lang="en-US" sz="2000" b="1" i="0" u="none" strike="noStrike" baseline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0.08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0.08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0.00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0.00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0.15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0.00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0.62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0.92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0.92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0.38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0.08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0.23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0.85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baseline="0">
                          <a:effectLst/>
                        </a:rPr>
                        <a:t>C</a:t>
                      </a:r>
                      <a:endParaRPr lang="en-US" sz="2000" b="1" i="0" u="none" strike="noStrike" baseline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0.00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0.62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0.00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0.92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0.00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0.00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0.08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1.00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0.00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0.00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0.00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0.00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0.08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0.85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0.31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0.15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u="none" strike="noStrike" baseline="0">
                          <a:effectLst/>
                        </a:rPr>
                        <a:t>Всего</a:t>
                      </a:r>
                      <a:endParaRPr lang="ru-RU" sz="2000" b="1" i="0" u="none" strike="noStrike" baseline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>
                          <a:effectLst/>
                        </a:rPr>
                        <a:t>1</a:t>
                      </a:r>
                      <a:endParaRPr lang="ru-RU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1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1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1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1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1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1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1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1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1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1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1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1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1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1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baseline="0" dirty="0">
                          <a:effectLst/>
                        </a:rPr>
                        <a:t>1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9388" y="1045240"/>
            <a:ext cx="7221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f</a:t>
            </a:r>
            <a:r>
              <a:rPr lang="en-US" sz="4000" dirty="0" smtClean="0"/>
              <a:t>(</a:t>
            </a:r>
            <a:r>
              <a:rPr lang="en-US" sz="4000" dirty="0" err="1" smtClean="0"/>
              <a:t>b,j</a:t>
            </a:r>
            <a:r>
              <a:rPr lang="en-US" sz="4000" dirty="0" smtClean="0"/>
              <a:t>) = N(</a:t>
            </a:r>
            <a:r>
              <a:rPr lang="en-US" sz="4000" dirty="0" err="1" smtClean="0"/>
              <a:t>b,j</a:t>
            </a:r>
            <a:r>
              <a:rPr lang="en-US" sz="4000" dirty="0" smtClean="0"/>
              <a:t>)/N  </a:t>
            </a:r>
            <a:r>
              <a:rPr lang="ru-RU" sz="4000" dirty="0" smtClean="0"/>
              <a:t>в примере </a:t>
            </a:r>
            <a:r>
              <a:rPr lang="en-US" sz="4000" dirty="0" smtClean="0"/>
              <a:t>N=13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556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Повышенная частота буквы может объясняться её повышенной частотой в геноме!!!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8092" y="2128422"/>
            <a:ext cx="92398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Частота </a:t>
            </a:r>
            <a:r>
              <a:rPr lang="en-US" sz="2800" dirty="0" smtClean="0"/>
              <a:t>G </a:t>
            </a:r>
            <a:r>
              <a:rPr lang="ru-RU" sz="2800" dirty="0" smtClean="0"/>
              <a:t>в позиции 15 равна 0</a:t>
            </a:r>
            <a:r>
              <a:rPr lang="en-US" sz="2800" dirty="0" smtClean="0"/>
              <a:t>.</a:t>
            </a:r>
            <a:r>
              <a:rPr lang="ru-RU" sz="2800" dirty="0" smtClean="0"/>
              <a:t>38</a:t>
            </a:r>
          </a:p>
          <a:p>
            <a:endParaRPr lang="en-US" sz="2800" dirty="0" smtClean="0"/>
          </a:p>
          <a:p>
            <a:r>
              <a:rPr lang="ru-RU" sz="2800" dirty="0" smtClean="0"/>
              <a:t>Значит ли это что-нибудь, если </a:t>
            </a:r>
            <a:r>
              <a:rPr lang="en-US" sz="2800" dirty="0" smtClean="0"/>
              <a:t>GC </a:t>
            </a:r>
            <a:r>
              <a:rPr lang="ru-RU" sz="2800" dirty="0" smtClean="0"/>
              <a:t>состав генома равен 0</a:t>
            </a:r>
            <a:r>
              <a:rPr lang="en-US" sz="2800" dirty="0" smtClean="0"/>
              <a:t>.7,</a:t>
            </a:r>
          </a:p>
          <a:p>
            <a:r>
              <a:rPr lang="ru-RU" sz="2800" dirty="0" smtClean="0"/>
              <a:t>Т.е. частота </a:t>
            </a:r>
            <a:r>
              <a:rPr lang="en-US" sz="2800" dirty="0" smtClean="0"/>
              <a:t>G </a:t>
            </a:r>
            <a:r>
              <a:rPr lang="ru-RU" sz="2800" dirty="0" smtClean="0"/>
              <a:t>в геноме равна 0.35</a:t>
            </a:r>
            <a:r>
              <a:rPr lang="en-US" sz="2800" dirty="0"/>
              <a:t>?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3307" y="4317507"/>
            <a:ext cx="93344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ЛОГАРИФМ Отношения правдоподобия </a:t>
            </a:r>
            <a:r>
              <a:rPr lang="en-US" sz="2800" dirty="0" smtClean="0"/>
              <a:t>W</a:t>
            </a:r>
            <a:r>
              <a:rPr lang="ru-RU" sz="2800" dirty="0" smtClean="0"/>
              <a:t> как вес различия </a:t>
            </a:r>
          </a:p>
          <a:p>
            <a:r>
              <a:rPr lang="ru-RU" sz="2800" dirty="0" smtClean="0"/>
              <a:t>наблюдаемой частоты и ожидаемой</a:t>
            </a:r>
            <a:r>
              <a:rPr lang="en-US" sz="2800" dirty="0"/>
              <a:t>: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737482" y="5644817"/>
            <a:ext cx="6514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</a:t>
            </a:r>
            <a:r>
              <a:rPr lang="en-US" sz="4000" dirty="0" smtClean="0"/>
              <a:t>(G,15)  = ln(0.38/0.35) = 0.1 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7482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62928" y="7144029"/>
            <a:ext cx="890126" cy="401638"/>
          </a:xfrm>
        </p:spPr>
        <p:txBody>
          <a:bodyPr/>
          <a:lstStyle/>
          <a:p>
            <a:fld id="{8DEEC8EE-03FA-42FE-992C-F282326656FA}" type="slidenum">
              <a:rPr lang="en-US" smtClean="0"/>
              <a:t>35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59904" y="349389"/>
            <a:ext cx="8693150" cy="8827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ШАГ </a:t>
            </a:r>
            <a:r>
              <a:rPr lang="en-US" dirty="0" smtClean="0"/>
              <a:t>4</a:t>
            </a:r>
            <a:r>
              <a:rPr lang="ru-RU" dirty="0" smtClean="0"/>
              <a:t>. </a:t>
            </a:r>
            <a:r>
              <a:rPr lang="en-US" dirty="0" smtClean="0"/>
              <a:t> </a:t>
            </a:r>
            <a:r>
              <a:rPr lang="ru-RU" dirty="0" smtClean="0"/>
              <a:t>Матрица весов </a:t>
            </a:r>
            <a:r>
              <a:rPr lang="en-US" dirty="0" smtClean="0"/>
              <a:t>PWM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705819"/>
              </p:ext>
            </p:extLst>
          </p:nvPr>
        </p:nvGraphicFramePr>
        <p:xfrm>
          <a:off x="316497" y="2205232"/>
          <a:ext cx="10585003" cy="3232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5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74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02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02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602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602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6025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6025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6025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6025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6025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6025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60259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60259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560259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60259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560259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583126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</a:tblGrid>
              <a:tr h="13864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 smtClean="0">
                          <a:effectLst/>
                        </a:rPr>
                        <a:t>w(</a:t>
                      </a:r>
                      <a:r>
                        <a:rPr lang="en-US" sz="2400" u="none" strike="noStrike" dirty="0" err="1" smtClean="0">
                          <a:effectLst/>
                        </a:rPr>
                        <a:t>b,j</a:t>
                      </a:r>
                      <a:r>
                        <a:rPr lang="en-US" sz="2400" u="none" strike="noStrike" dirty="0">
                          <a:effectLst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Баз</a:t>
                      </a:r>
                      <a:r>
                        <a:rPr lang="en-US" sz="2400" u="none" strike="noStrike" dirty="0" smtClean="0">
                          <a:effectLst/>
                        </a:rPr>
                        <a:t>.</a:t>
                      </a:r>
                      <a:r>
                        <a:rPr lang="ru-RU" sz="2400" u="none" strike="noStrike" dirty="0" smtClean="0">
                          <a:effectLst/>
                        </a:rPr>
                        <a:t> </a:t>
                      </a:r>
                      <a:r>
                        <a:rPr lang="ru-RU" sz="2400" u="none" strike="noStrike" dirty="0">
                          <a:effectLst/>
                        </a:rPr>
                        <a:t>частоты 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1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2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3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4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5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6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7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8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9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10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11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12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13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14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15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16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40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A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1.6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-0.7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1.9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1.9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1.6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-0.7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0.7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-0.7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40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G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-0.8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-0.8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1.0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1.0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-0.1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-1.5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-1.5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-0.4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-1.5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40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-0.7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-0.7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1.4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1.8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1.8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0.9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-0.7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0.4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1.7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40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C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r>
                        <a:rPr lang="en-US" sz="2200" u="none" strike="noStrike" dirty="0" err="1">
                          <a:effectLst/>
                        </a:rPr>
                        <a:t>inf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0.6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r>
                        <a:rPr lang="en-US" sz="2200" u="none" strike="noStrike" dirty="0" err="1">
                          <a:effectLst/>
                        </a:rPr>
                        <a:t>inf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1.0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r>
                        <a:rPr lang="en-US" sz="2200" u="none" strike="noStrike" dirty="0" err="1">
                          <a:effectLst/>
                        </a:rPr>
                        <a:t>inf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r>
                        <a:rPr lang="en-US" sz="2200" u="none" strike="noStrike" dirty="0" err="1">
                          <a:effectLst/>
                        </a:rPr>
                        <a:t>inf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-1.5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1.0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-1.5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0.9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-0.1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-0.8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7297"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-inf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-0.9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r>
                        <a:rPr lang="en-US" sz="2200" u="none" strike="noStrike" dirty="0" err="1">
                          <a:effectLst/>
                        </a:rPr>
                        <a:t>inf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r>
                        <a:rPr lang="en-US" sz="2200" u="none" strike="noStrike" dirty="0" err="1">
                          <a:effectLst/>
                        </a:rPr>
                        <a:t>inf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r>
                        <a:rPr lang="en-US" sz="2200" u="none" strike="noStrike" dirty="0" err="1">
                          <a:effectLst/>
                        </a:rPr>
                        <a:t>inf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r>
                        <a:rPr lang="en-US" sz="2200" u="none" strike="noStrike" dirty="0" err="1">
                          <a:effectLst/>
                        </a:rPr>
                        <a:t>inf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r>
                        <a:rPr lang="en-US" sz="2200" u="none" strike="noStrike" dirty="0" err="1">
                          <a:effectLst/>
                        </a:rPr>
                        <a:t>inf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r>
                        <a:rPr lang="en-US" sz="2200" u="none" strike="noStrike" dirty="0" err="1">
                          <a:effectLst/>
                        </a:rPr>
                        <a:t>inf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r>
                        <a:rPr lang="en-US" sz="2200" u="none" strike="noStrike" dirty="0" err="1">
                          <a:effectLst/>
                        </a:rPr>
                        <a:t>inf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r>
                        <a:rPr lang="en-US" sz="2200" u="none" strike="noStrike" dirty="0" err="1">
                          <a:effectLst/>
                        </a:rPr>
                        <a:t>inf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r>
                        <a:rPr lang="en-US" sz="2200" u="none" strike="noStrike" dirty="0" err="1">
                          <a:effectLst/>
                        </a:rPr>
                        <a:t>inf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r>
                        <a:rPr lang="en-US" sz="2200" u="none" strike="noStrike" dirty="0" err="1">
                          <a:effectLst/>
                        </a:rPr>
                        <a:t>inf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-0.3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r>
                        <a:rPr lang="en-US" sz="2200" u="none" strike="noStrike" dirty="0" err="1">
                          <a:effectLst/>
                        </a:rPr>
                        <a:t>inf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-0.3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r>
                        <a:rPr lang="en-US" sz="2200" u="none" strike="noStrike" dirty="0" err="1">
                          <a:effectLst/>
                        </a:rPr>
                        <a:t>inf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08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Шаг 5. </a:t>
            </a:r>
            <a:r>
              <a:rPr lang="ru-RU" dirty="0" err="1" smtClean="0"/>
              <a:t>Псевдоотсчёты</a:t>
            </a:r>
            <a:r>
              <a:rPr lang="ru-RU" dirty="0" smtClean="0"/>
              <a:t>: борьба с –</a:t>
            </a:r>
            <a:r>
              <a:rPr lang="en-US" dirty="0" err="1" smtClean="0"/>
              <a:t>inf</a:t>
            </a:r>
            <a:r>
              <a:rPr lang="en-US" dirty="0" smtClean="0"/>
              <a:t> </a:t>
            </a:r>
            <a:r>
              <a:rPr lang="ru-RU" dirty="0" smtClean="0"/>
              <a:t>и не только… </a:t>
            </a:r>
            <a:r>
              <a:rPr lang="en-US" dirty="0" err="1"/>
              <a:t>Pseudocounts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4472" y="1398727"/>
            <a:ext cx="10033901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Идея в том, чтобы немножко изменить ЧАСТОТЫ букв.</a:t>
            </a:r>
          </a:p>
          <a:p>
            <a:pPr marL="457200" indent="-457200">
              <a:buAutoNum type="arabicParenBoth"/>
            </a:pPr>
            <a:r>
              <a:rPr lang="ru-RU" sz="2400" dirty="0" smtClean="0"/>
              <a:t>Избавляется от возможности нулевой частоты буквы</a:t>
            </a:r>
          </a:p>
          <a:p>
            <a:pPr marL="457200" indent="-457200">
              <a:buAutoNum type="arabicParenBoth"/>
            </a:pPr>
            <a:r>
              <a:rPr lang="ru-RU" sz="2400" dirty="0" smtClean="0"/>
              <a:t>Если частота </a:t>
            </a:r>
            <a:r>
              <a:rPr lang="en-US" sz="2400" dirty="0" smtClean="0"/>
              <a:t>A </a:t>
            </a:r>
            <a:r>
              <a:rPr lang="ru-RU" sz="2400" dirty="0" smtClean="0"/>
              <a:t>равна единицы, то разрешим другим буквам появляться</a:t>
            </a:r>
            <a:br>
              <a:rPr lang="ru-RU" sz="2400" dirty="0" smtClean="0"/>
            </a:br>
            <a:r>
              <a:rPr lang="ru-RU" sz="2400" dirty="0" smtClean="0"/>
              <a:t>с малой частотой, вдруг у нас просто мало последовательностей, чтобы </a:t>
            </a:r>
            <a:br>
              <a:rPr lang="ru-RU" sz="2400" dirty="0" smtClean="0"/>
            </a:br>
            <a:r>
              <a:rPr lang="ru-RU" sz="2400" dirty="0" smtClean="0"/>
              <a:t>все буквы появились</a:t>
            </a:r>
            <a:br>
              <a:rPr lang="ru-RU" sz="2400" dirty="0" smtClean="0"/>
            </a:br>
            <a:endParaRPr lang="ru-RU" sz="3200" dirty="0" smtClean="0"/>
          </a:p>
          <a:p>
            <a:r>
              <a:rPr lang="en-US" sz="3200" dirty="0" smtClean="0"/>
              <a:t>F(</a:t>
            </a:r>
            <a:r>
              <a:rPr lang="en-US" sz="3200" dirty="0" err="1" smtClean="0"/>
              <a:t>b,j</a:t>
            </a:r>
            <a:r>
              <a:rPr lang="en-US" sz="3200" dirty="0" smtClean="0"/>
              <a:t>) = [N(</a:t>
            </a:r>
            <a:r>
              <a:rPr lang="en-US" sz="3200" dirty="0" err="1" smtClean="0"/>
              <a:t>b,j</a:t>
            </a:r>
            <a:r>
              <a:rPr lang="en-US" sz="3200" dirty="0" smtClean="0"/>
              <a:t>) + </a:t>
            </a:r>
            <a:r>
              <a:rPr lang="en-US" sz="3200" dirty="0" smtClean="0">
                <a:sym typeface="Symbol" panose="05050102010706020507" pitchFamily="18" charset="2"/>
              </a:rPr>
              <a:t>(b)]  /(N +</a:t>
            </a:r>
            <a:r>
              <a:rPr lang="en-US" sz="3200" dirty="0">
                <a:sym typeface="Symbol" panose="05050102010706020507" pitchFamily="18" charset="2"/>
              </a:rPr>
              <a:t> </a:t>
            </a:r>
            <a:r>
              <a:rPr lang="en-US" sz="3200" dirty="0" smtClean="0">
                <a:sym typeface="Symbol" panose="05050102010706020507" pitchFamily="18" charset="2"/>
              </a:rPr>
              <a:t></a:t>
            </a:r>
            <a:r>
              <a:rPr lang="ru-RU" sz="3200" dirty="0" smtClean="0">
                <a:sym typeface="Symbol" panose="05050102010706020507" pitchFamily="18" charset="2"/>
              </a:rPr>
              <a:t>)    вместо</a:t>
            </a:r>
          </a:p>
          <a:p>
            <a:endParaRPr lang="en-US" sz="3200" dirty="0" smtClean="0">
              <a:sym typeface="Symbol" panose="05050102010706020507" pitchFamily="18" charset="2"/>
            </a:endParaRPr>
          </a:p>
          <a:p>
            <a:r>
              <a:rPr lang="en-US" sz="3200" dirty="0" smtClean="0">
                <a:sym typeface="Symbol" panose="05050102010706020507" pitchFamily="18" charset="2"/>
              </a:rPr>
              <a:t>f(</a:t>
            </a:r>
            <a:r>
              <a:rPr lang="en-US" sz="3200" dirty="0" err="1" smtClean="0">
                <a:sym typeface="Symbol" panose="05050102010706020507" pitchFamily="18" charset="2"/>
              </a:rPr>
              <a:t>b,j</a:t>
            </a:r>
            <a:r>
              <a:rPr lang="en-US" sz="3200" dirty="0" smtClean="0">
                <a:sym typeface="Symbol" panose="05050102010706020507" pitchFamily="18" charset="2"/>
              </a:rPr>
              <a:t>) = N(</a:t>
            </a:r>
            <a:r>
              <a:rPr lang="en-US" sz="3200" dirty="0" err="1" smtClean="0">
                <a:sym typeface="Symbol" panose="05050102010706020507" pitchFamily="18" charset="2"/>
              </a:rPr>
              <a:t>b,j</a:t>
            </a:r>
            <a:r>
              <a:rPr lang="en-US" sz="3200" dirty="0" smtClean="0">
                <a:sym typeface="Symbol" panose="05050102010706020507" pitchFamily="18" charset="2"/>
              </a:rPr>
              <a:t>)/N </a:t>
            </a:r>
          </a:p>
          <a:p>
            <a:endParaRPr lang="en-US" sz="3200" dirty="0">
              <a:sym typeface="Symbol" panose="05050102010706020507" pitchFamily="18" charset="2"/>
            </a:endParaRPr>
          </a:p>
          <a:p>
            <a:r>
              <a:rPr lang="ru-RU" sz="3200" dirty="0" smtClean="0">
                <a:sym typeface="Symbol" panose="05050102010706020507" pitchFamily="18" charset="2"/>
              </a:rPr>
              <a:t>Здесь </a:t>
            </a:r>
            <a:r>
              <a:rPr lang="en-US" sz="3200" dirty="0" smtClean="0">
                <a:sym typeface="Symbol" panose="05050102010706020507" pitchFamily="18" charset="2"/>
              </a:rPr>
              <a:t> </a:t>
            </a:r>
            <a:r>
              <a:rPr lang="ru-RU" sz="3200" dirty="0" smtClean="0">
                <a:sym typeface="Symbol" panose="05050102010706020507" pitchFamily="18" charset="2"/>
              </a:rPr>
              <a:t> = </a:t>
            </a:r>
            <a:r>
              <a:rPr lang="en-US" sz="3200" dirty="0" smtClean="0">
                <a:sym typeface="Symbol" panose="05050102010706020507" pitchFamily="18" charset="2"/>
              </a:rPr>
              <a:t></a:t>
            </a:r>
            <a:r>
              <a:rPr lang="ru-RU" sz="3200" dirty="0" smtClean="0">
                <a:sym typeface="Symbol" panose="05050102010706020507" pitchFamily="18" charset="2"/>
              </a:rPr>
              <a:t>(</a:t>
            </a:r>
            <a:r>
              <a:rPr lang="en-US" sz="3200" dirty="0" smtClean="0">
                <a:sym typeface="Symbol" panose="05050102010706020507" pitchFamily="18" charset="2"/>
              </a:rPr>
              <a:t>A) + (G) + (T) +</a:t>
            </a:r>
            <a:r>
              <a:rPr lang="en-US" sz="3200" dirty="0">
                <a:sym typeface="Symbol" panose="05050102010706020507" pitchFamily="18" charset="2"/>
              </a:rPr>
              <a:t> </a:t>
            </a:r>
            <a:r>
              <a:rPr lang="en-US" sz="3200" dirty="0" smtClean="0">
                <a:sym typeface="Symbol" panose="05050102010706020507" pitchFamily="18" charset="2"/>
              </a:rPr>
              <a:t>(C)</a:t>
            </a:r>
          </a:p>
          <a:p>
            <a:r>
              <a:rPr lang="ru-RU" sz="3200" dirty="0" smtClean="0">
                <a:sym typeface="Symbol" panose="05050102010706020507" pitchFamily="18" charset="2"/>
              </a:rPr>
              <a:t>Все </a:t>
            </a:r>
            <a:r>
              <a:rPr lang="en-US" sz="3200" dirty="0" smtClean="0">
                <a:sym typeface="Symbol" panose="05050102010706020507" pitchFamily="18" charset="2"/>
              </a:rPr>
              <a:t></a:t>
            </a:r>
            <a:r>
              <a:rPr lang="ru-RU" sz="3200" dirty="0" smtClean="0">
                <a:sym typeface="Symbol" panose="05050102010706020507" pitchFamily="18" charset="2"/>
              </a:rPr>
              <a:t>(</a:t>
            </a:r>
            <a:r>
              <a:rPr lang="en-US" sz="3200" dirty="0" smtClean="0">
                <a:sym typeface="Symbol" panose="05050102010706020507" pitchFamily="18" charset="2"/>
              </a:rPr>
              <a:t>b) </a:t>
            </a:r>
            <a:r>
              <a:rPr lang="ru-RU" sz="3200" dirty="0" smtClean="0">
                <a:sym typeface="Symbol" panose="05050102010706020507" pitchFamily="18" charset="2"/>
              </a:rPr>
              <a:t>маленькие в сравнении с </a:t>
            </a:r>
            <a:r>
              <a:rPr lang="en-US" sz="3200" dirty="0" smtClean="0">
                <a:sym typeface="Symbol" panose="05050102010706020507" pitchFamily="18" charset="2"/>
              </a:rPr>
              <a:t>N</a:t>
            </a:r>
          </a:p>
          <a:p>
            <a:r>
              <a:rPr lang="ru-RU" sz="3200" dirty="0" smtClean="0">
                <a:sym typeface="Symbol" panose="05050102010706020507" pitchFamily="18" charset="2"/>
              </a:rPr>
              <a:t>Подбираются  опытным путем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2998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</a:t>
            </a:r>
            <a:r>
              <a:rPr lang="en-US" dirty="0" smtClean="0"/>
              <a:t> </a:t>
            </a:r>
            <a:r>
              <a:rPr lang="en-US" dirty="0">
                <a:sym typeface="Symbol" panose="05050102010706020507" pitchFamily="18" charset="2"/>
              </a:rPr>
              <a:t></a:t>
            </a:r>
            <a:r>
              <a:rPr lang="ru-RU" dirty="0">
                <a:sym typeface="Symbol" panose="05050102010706020507" pitchFamily="18" charset="2"/>
              </a:rPr>
              <a:t>(</a:t>
            </a:r>
            <a:r>
              <a:rPr lang="en-US" dirty="0">
                <a:sym typeface="Symbol" panose="05050102010706020507" pitchFamily="18" charset="2"/>
              </a:rPr>
              <a:t>b)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891" y="2124944"/>
            <a:ext cx="94928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212121"/>
                </a:solidFill>
                <a:latin typeface="BlinkMacSystemFont"/>
              </a:rPr>
              <a:t>В работе </a:t>
            </a:r>
            <a:r>
              <a:rPr lang="en-US" sz="2400" dirty="0" smtClean="0">
                <a:solidFill>
                  <a:srgbClr val="212121"/>
                </a:solidFill>
                <a:latin typeface="BlinkMacSystemFont"/>
              </a:rPr>
              <a:t>Nishida </a:t>
            </a:r>
            <a:r>
              <a:rPr lang="en-US" sz="2400" dirty="0">
                <a:solidFill>
                  <a:srgbClr val="212121"/>
                </a:solidFill>
                <a:latin typeface="BlinkMacSystemFont"/>
              </a:rPr>
              <a:t>K, </a:t>
            </a:r>
            <a:r>
              <a:rPr lang="en-US" sz="2400" dirty="0" err="1">
                <a:solidFill>
                  <a:srgbClr val="212121"/>
                </a:solidFill>
                <a:latin typeface="BlinkMacSystemFont"/>
              </a:rPr>
              <a:t>Frith</a:t>
            </a:r>
            <a:r>
              <a:rPr lang="en-US" sz="2400" dirty="0">
                <a:solidFill>
                  <a:srgbClr val="212121"/>
                </a:solidFill>
                <a:latin typeface="BlinkMacSystemFont"/>
              </a:rPr>
              <a:t> MC, </a:t>
            </a:r>
            <a:r>
              <a:rPr lang="en-US" sz="2400" dirty="0" err="1">
                <a:solidFill>
                  <a:srgbClr val="212121"/>
                </a:solidFill>
                <a:latin typeface="BlinkMacSystemFont"/>
              </a:rPr>
              <a:t>Nakai</a:t>
            </a:r>
            <a:r>
              <a:rPr lang="en-US" sz="2400" dirty="0">
                <a:solidFill>
                  <a:srgbClr val="212121"/>
                </a:solidFill>
                <a:latin typeface="BlinkMacSystemFont"/>
              </a:rPr>
              <a:t> K. </a:t>
            </a:r>
            <a:r>
              <a:rPr lang="en-US" sz="2400" dirty="0" err="1">
                <a:solidFill>
                  <a:srgbClr val="212121"/>
                </a:solidFill>
                <a:latin typeface="BlinkMacSystemFont"/>
              </a:rPr>
              <a:t>Pseudocounts</a:t>
            </a:r>
            <a:r>
              <a:rPr lang="en-US" sz="2400" dirty="0">
                <a:solidFill>
                  <a:srgbClr val="212121"/>
                </a:solidFill>
                <a:latin typeface="BlinkMacSystemFont"/>
              </a:rPr>
              <a:t> for transcription factor binding sites. Nucleic Acids Res. 2009 Feb;37(3):939-44</a:t>
            </a:r>
            <a:r>
              <a:rPr lang="en-US" sz="2400" dirty="0" smtClean="0">
                <a:solidFill>
                  <a:srgbClr val="212121"/>
                </a:solidFill>
                <a:latin typeface="BlinkMacSystemFont"/>
              </a:rPr>
              <a:t>.</a:t>
            </a:r>
            <a:endParaRPr lang="ru-RU" sz="2400" dirty="0">
              <a:solidFill>
                <a:srgbClr val="212121"/>
              </a:solidFill>
              <a:latin typeface="BlinkMacSystemFont"/>
            </a:endParaRPr>
          </a:p>
          <a:p>
            <a:r>
              <a:rPr lang="ru-RU" sz="2400" dirty="0" smtClean="0">
                <a:solidFill>
                  <a:srgbClr val="212121"/>
                </a:solidFill>
                <a:latin typeface="BlinkMacSystemFont"/>
              </a:rPr>
              <a:t>Исследовали вопрос о лучшем выборе </a:t>
            </a:r>
            <a:r>
              <a:rPr lang="ru-RU" sz="2400" dirty="0" err="1" smtClean="0">
                <a:solidFill>
                  <a:srgbClr val="212121"/>
                </a:solidFill>
                <a:latin typeface="BlinkMacSystemFont"/>
              </a:rPr>
              <a:t>псевдоотсчётов</a:t>
            </a:r>
            <a:r>
              <a:rPr lang="ru-RU" sz="2400" dirty="0" smtClean="0">
                <a:solidFill>
                  <a:srgbClr val="212121"/>
                </a:solidFill>
                <a:latin typeface="BlinkMacSystemFont"/>
              </a:rPr>
              <a:t> для </a:t>
            </a:r>
            <a:r>
              <a:rPr lang="ru-RU" sz="2400" dirty="0" err="1" smtClean="0">
                <a:solidFill>
                  <a:srgbClr val="212121"/>
                </a:solidFill>
                <a:latin typeface="BlinkMacSystemFont"/>
              </a:rPr>
              <a:t>нукл</a:t>
            </a:r>
            <a:r>
              <a:rPr lang="ru-RU" sz="2400" dirty="0" smtClean="0">
                <a:solidFill>
                  <a:srgbClr val="212121"/>
                </a:solidFill>
                <a:latin typeface="BlinkMacSystemFont"/>
              </a:rPr>
              <a:t>. </a:t>
            </a:r>
            <a:r>
              <a:rPr lang="ru-RU" sz="2400" dirty="0">
                <a:solidFill>
                  <a:srgbClr val="212121"/>
                </a:solidFill>
                <a:latin typeface="BlinkMacSystemFont"/>
              </a:rPr>
              <a:t>последовательностей.  Заключение </a:t>
            </a:r>
            <a:r>
              <a:rPr lang="ru-RU" sz="2400" dirty="0" smtClean="0">
                <a:solidFill>
                  <a:srgbClr val="212121"/>
                </a:solidFill>
                <a:latin typeface="BlinkMacSystemFont"/>
              </a:rPr>
              <a:t>авторов:</a:t>
            </a:r>
            <a:br>
              <a:rPr lang="ru-RU" sz="2400" dirty="0" smtClean="0">
                <a:solidFill>
                  <a:srgbClr val="212121"/>
                </a:solidFill>
                <a:latin typeface="BlinkMacSystemFont"/>
              </a:rPr>
            </a:br>
            <a:r>
              <a:rPr lang="ru-RU" sz="2400" dirty="0">
                <a:solidFill>
                  <a:srgbClr val="212121"/>
                </a:solidFill>
                <a:latin typeface="BlinkMacSystemFont"/>
              </a:rPr>
              <a:t/>
            </a:r>
            <a:br>
              <a:rPr lang="ru-RU" sz="2400" dirty="0">
                <a:solidFill>
                  <a:srgbClr val="212121"/>
                </a:solidFill>
                <a:latin typeface="BlinkMacSystemFont"/>
              </a:rPr>
            </a:br>
            <a:r>
              <a:rPr lang="ru-RU" sz="2400" dirty="0">
                <a:solidFill>
                  <a:srgbClr val="212121"/>
                </a:solidFill>
                <a:latin typeface="BlinkMacSystemFont"/>
              </a:rPr>
              <a:t>выбирать </a:t>
            </a:r>
            <a:r>
              <a:rPr lang="en-US" sz="2400" dirty="0">
                <a:solidFill>
                  <a:srgbClr val="212121"/>
                </a:solidFill>
                <a:latin typeface="BlinkMacSystemFont"/>
                <a:sym typeface="Symbol" panose="05050102010706020507" pitchFamily="18" charset="2"/>
              </a:rPr>
              <a:t></a:t>
            </a:r>
            <a:r>
              <a:rPr lang="ru-RU" sz="2400" dirty="0">
                <a:solidFill>
                  <a:srgbClr val="212121"/>
                </a:solidFill>
                <a:latin typeface="BlinkMacSystemFont"/>
                <a:sym typeface="Symbol" panose="05050102010706020507" pitchFamily="18" charset="2"/>
              </a:rPr>
              <a:t>  примерно равным 1, а </a:t>
            </a:r>
            <a:r>
              <a:rPr lang="en-US" sz="2400" dirty="0">
                <a:solidFill>
                  <a:srgbClr val="212121"/>
                </a:solidFill>
                <a:latin typeface="BlinkMacSystemFont"/>
                <a:sym typeface="Symbol" panose="05050102010706020507" pitchFamily="18" charset="2"/>
              </a:rPr>
              <a:t></a:t>
            </a:r>
            <a:r>
              <a:rPr lang="ru-RU" sz="2400" dirty="0">
                <a:solidFill>
                  <a:srgbClr val="212121"/>
                </a:solidFill>
                <a:latin typeface="BlinkMacSystemFont"/>
                <a:sym typeface="Symbol" panose="05050102010706020507" pitchFamily="18" charset="2"/>
              </a:rPr>
              <a:t>(</a:t>
            </a:r>
            <a:r>
              <a:rPr lang="en-US" sz="2400" dirty="0">
                <a:solidFill>
                  <a:srgbClr val="212121"/>
                </a:solidFill>
                <a:latin typeface="BlinkMacSystemFont"/>
                <a:sym typeface="Symbol" panose="05050102010706020507" pitchFamily="18" charset="2"/>
              </a:rPr>
              <a:t>b)</a:t>
            </a:r>
            <a:r>
              <a:rPr lang="ru-RU" sz="24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en-US" sz="2400" dirty="0">
                <a:solidFill>
                  <a:srgbClr val="212121"/>
                </a:solidFill>
                <a:latin typeface="BlinkMacSystemFont"/>
              </a:rPr>
              <a:t>=  </a:t>
            </a:r>
            <a:r>
              <a:rPr lang="en-US" sz="2400" dirty="0">
                <a:solidFill>
                  <a:srgbClr val="212121"/>
                </a:solidFill>
                <a:latin typeface="BlinkMacSystemFont"/>
                <a:sym typeface="Symbol" panose="05050102010706020507" pitchFamily="18" charset="2"/>
              </a:rPr>
              <a:t>/</a:t>
            </a:r>
            <a:r>
              <a:rPr lang="en-US" sz="2400" dirty="0" smtClean="0">
                <a:solidFill>
                  <a:srgbClr val="212121"/>
                </a:solidFill>
                <a:latin typeface="BlinkMacSystemFont"/>
                <a:sym typeface="Symbol" panose="05050102010706020507" pitchFamily="18" charset="2"/>
              </a:rPr>
              <a:t>4</a:t>
            </a:r>
            <a:br>
              <a:rPr lang="en-US" sz="2400" dirty="0" smtClean="0">
                <a:solidFill>
                  <a:srgbClr val="212121"/>
                </a:solidFill>
                <a:latin typeface="BlinkMacSystemFont"/>
                <a:sym typeface="Symbol" panose="05050102010706020507" pitchFamily="18" charset="2"/>
              </a:rPr>
            </a:br>
            <a:r>
              <a:rPr lang="ru-RU" sz="2400" dirty="0" smtClean="0">
                <a:solidFill>
                  <a:srgbClr val="212121"/>
                </a:solidFill>
                <a:latin typeface="BlinkMacSystemFont"/>
                <a:sym typeface="Symbol" panose="05050102010706020507" pitchFamily="18" charset="2"/>
              </a:rPr>
              <a:t/>
            </a:r>
            <a:br>
              <a:rPr lang="ru-RU" sz="2400" dirty="0" smtClean="0">
                <a:solidFill>
                  <a:srgbClr val="212121"/>
                </a:solidFill>
                <a:latin typeface="BlinkMacSystemFont"/>
                <a:sym typeface="Symbol" panose="05050102010706020507" pitchFamily="18" charset="2"/>
              </a:rPr>
            </a:br>
            <a:r>
              <a:rPr lang="ru-RU" sz="2400" dirty="0" smtClean="0">
                <a:solidFill>
                  <a:srgbClr val="212121"/>
                </a:solidFill>
                <a:latin typeface="BlinkMacSystemFont"/>
                <a:sym typeface="Symbol" panose="05050102010706020507" pitchFamily="18" charset="2"/>
              </a:rPr>
              <a:t>Однако, по прежнему, выбор </a:t>
            </a:r>
            <a:r>
              <a:rPr lang="ru-RU" sz="2400" dirty="0" err="1" smtClean="0">
                <a:solidFill>
                  <a:srgbClr val="212121"/>
                </a:solidFill>
                <a:latin typeface="BlinkMacSystemFont"/>
                <a:sym typeface="Symbol" panose="05050102010706020507" pitchFamily="18" charset="2"/>
              </a:rPr>
              <a:t>псевдоотсчётов</a:t>
            </a:r>
            <a:r>
              <a:rPr lang="ru-RU" sz="2400" dirty="0" smtClean="0">
                <a:solidFill>
                  <a:srgbClr val="212121"/>
                </a:solidFill>
                <a:latin typeface="BlinkMacSystemFont"/>
                <a:sym typeface="Symbol" panose="05050102010706020507" pitchFamily="18" charset="2"/>
              </a:rPr>
              <a:t> остаётся на усмотрении авторов и может меняться в зависимости от ситуации</a:t>
            </a:r>
            <a:endParaRPr lang="ru-RU" sz="2400" dirty="0">
              <a:solidFill>
                <a:srgbClr val="212121"/>
              </a:solidFill>
              <a:latin typeface="BlinkMacSystemFont"/>
            </a:endParaRPr>
          </a:p>
        </p:txBody>
      </p:sp>
    </p:spTree>
    <p:extLst>
      <p:ext uri="{BB962C8B-B14F-4D97-AF65-F5344CB8AC3E}">
        <p14:creationId xmlns:p14="http://schemas.microsoft.com/office/powerpoint/2010/main" val="41339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62928" y="7144029"/>
            <a:ext cx="890126" cy="401638"/>
          </a:xfrm>
        </p:spPr>
        <p:txBody>
          <a:bodyPr/>
          <a:lstStyle/>
          <a:p>
            <a:fld id="{8DEEC8EE-03FA-42FE-992C-F282326656FA}" type="slidenum">
              <a:rPr lang="en-US" smtClean="0"/>
              <a:t>38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59904" y="349388"/>
            <a:ext cx="8693150" cy="1241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ШАГ </a:t>
            </a:r>
            <a:r>
              <a:rPr lang="en-US" dirty="0" smtClean="0"/>
              <a:t>4</a:t>
            </a:r>
            <a:r>
              <a:rPr lang="ru-RU" dirty="0" smtClean="0"/>
              <a:t>. </a:t>
            </a:r>
            <a:r>
              <a:rPr lang="en-US" dirty="0" smtClean="0"/>
              <a:t> </a:t>
            </a:r>
            <a:r>
              <a:rPr lang="ru-RU" dirty="0" smtClean="0"/>
              <a:t>Частоты с </a:t>
            </a:r>
            <a:r>
              <a:rPr lang="ru-RU" dirty="0" err="1" smtClean="0"/>
              <a:t>псевдоотсчётами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802822"/>
              </p:ext>
            </p:extLst>
          </p:nvPr>
        </p:nvGraphicFramePr>
        <p:xfrm>
          <a:off x="124469" y="1834407"/>
          <a:ext cx="12251197" cy="2943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30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66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15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515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515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165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165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165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4165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5159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4165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4165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62853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641654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641654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51597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641654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574111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641654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</a:tblGrid>
              <a:tr h="7330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>
                          <a:effectLst/>
                        </a:rPr>
                        <a:t>F(</a:t>
                      </a:r>
                      <a:r>
                        <a:rPr lang="en-US" sz="2400" u="none" strike="noStrike" dirty="0" err="1">
                          <a:effectLst/>
                        </a:rPr>
                        <a:t>b,j</a:t>
                      </a:r>
                      <a:r>
                        <a:rPr lang="en-US" sz="2400" u="none" strike="noStrike" dirty="0">
                          <a:effectLst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2980" marR="2980" marT="29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баз. Частоты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e(b)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7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9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0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>
                          <a:effectLst/>
                        </a:rPr>
                        <a:t>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2980" marR="2980" marT="29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0.75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0.75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0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>
                          <a:effectLst/>
                        </a:rPr>
                        <a:t>G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2980" marR="2980" marT="29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0.23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0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>
                          <a:effectLst/>
                        </a:rPr>
                        <a:t>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2980" marR="2980" marT="29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0.60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0.23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0.83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0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>
                          <a:effectLst/>
                        </a:rPr>
                        <a:t>C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2980" marR="2980" marT="29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0.35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0.60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0.83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4346"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0.40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35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62928" y="7144029"/>
            <a:ext cx="890126" cy="401638"/>
          </a:xfrm>
        </p:spPr>
        <p:txBody>
          <a:bodyPr/>
          <a:lstStyle/>
          <a:p>
            <a:fld id="{8DEEC8EE-03FA-42FE-992C-F282326656FA}" type="slidenum">
              <a:rPr lang="en-US" smtClean="0"/>
              <a:t>39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6067" y="0"/>
            <a:ext cx="10292540" cy="1241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ШАГ 5. </a:t>
            </a:r>
            <a:r>
              <a:rPr lang="en-US" dirty="0" smtClean="0"/>
              <a:t> </a:t>
            </a:r>
            <a:r>
              <a:rPr lang="ru-RU" dirty="0" smtClean="0"/>
              <a:t>Матрица </a:t>
            </a:r>
            <a:r>
              <a:rPr lang="en-US" dirty="0" smtClean="0"/>
              <a:t>PWM </a:t>
            </a:r>
            <a:r>
              <a:rPr lang="ru-RU" dirty="0" smtClean="0"/>
              <a:t>с </a:t>
            </a:r>
            <a:r>
              <a:rPr lang="ru-RU" dirty="0" err="1" smtClean="0"/>
              <a:t>псевдоотсчётами</a:t>
            </a:r>
            <a:r>
              <a:rPr lang="en-US" dirty="0" smtClean="0"/>
              <a:t> </a:t>
            </a:r>
            <a:r>
              <a:rPr lang="ru-RU" dirty="0" smtClean="0"/>
              <a:t>Вес последовательности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520793"/>
              </p:ext>
            </p:extLst>
          </p:nvPr>
        </p:nvGraphicFramePr>
        <p:xfrm>
          <a:off x="86067" y="1360322"/>
          <a:ext cx="10983830" cy="4773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18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5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01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01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01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934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934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934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9345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1015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9345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9345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2057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9345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59345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10159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593450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530981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593450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</a:tblGrid>
              <a:tr h="7494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>
                          <a:effectLst/>
                        </a:rPr>
                        <a:t>W(</a:t>
                      </a:r>
                      <a:r>
                        <a:rPr lang="en-US" sz="2400" u="none" strike="noStrike" dirty="0" err="1">
                          <a:effectLst/>
                        </a:rPr>
                        <a:t>b,j</a:t>
                      </a:r>
                      <a:r>
                        <a:rPr lang="en-US" sz="2400" u="none" strike="noStrike" dirty="0">
                          <a:effectLst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047" marR="3047" marT="30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баз. Частоты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e(b)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7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9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59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A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047" marR="3047" marT="30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1.9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1.9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0.7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59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G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047" marR="3047" marT="30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-0.8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-1.5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-1.5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-1.5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-3.8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33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047" marR="3047" marT="30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-3.0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-3.0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-3.0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1.7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59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C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047" marR="3047" marT="30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-3.8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-3.8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-1.5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-3.8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-3.8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-3.8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-3.8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-1.5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-0.1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-0.8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9827"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0.40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-8.8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-6.5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-8.8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-8.8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-8.8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-8.8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-6.5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-6.5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-4.2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-5.9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3002" y="5930870"/>
            <a:ext cx="1034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 smtClean="0">
                <a:solidFill>
                  <a:schemeClr val="accent1"/>
                </a:solidFill>
              </a:rPr>
              <a:t>       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  C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  A  C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 T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  T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ru-RU" sz="32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186" y="284982"/>
            <a:ext cx="8693150" cy="1150151"/>
          </a:xfrm>
        </p:spPr>
        <p:txBody>
          <a:bodyPr>
            <a:normAutofit/>
          </a:bodyPr>
          <a:lstStyle/>
          <a:p>
            <a:r>
              <a:rPr lang="ru-RU" dirty="0" smtClean="0"/>
              <a:t>Геном и информация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1629158"/>
            <a:ext cx="8693150" cy="4915840"/>
          </a:xfrm>
        </p:spPr>
        <p:txBody>
          <a:bodyPr/>
          <a:lstStyle/>
          <a:p>
            <a:r>
              <a:rPr lang="ru-RU" dirty="0" smtClean="0"/>
              <a:t>Так </a:t>
            </a:r>
            <a:r>
              <a:rPr lang="ru-RU" dirty="0"/>
              <a:t>какая информация закодирована в геноме? </a:t>
            </a:r>
          </a:p>
          <a:p>
            <a:pPr lvl="1"/>
            <a:r>
              <a:rPr lang="ru-RU" dirty="0" smtClean="0"/>
              <a:t>Гены белков</a:t>
            </a:r>
          </a:p>
          <a:p>
            <a:pPr lvl="1"/>
            <a:r>
              <a:rPr lang="ru-RU" dirty="0" smtClean="0"/>
              <a:t>Гены РНК </a:t>
            </a:r>
          </a:p>
          <a:p>
            <a:pPr lvl="1"/>
            <a:r>
              <a:rPr lang="ru-RU" sz="3600" dirty="0" smtClean="0"/>
              <a:t>Что ещё</a:t>
            </a:r>
            <a:r>
              <a:rPr lang="ru-RU" dirty="0" smtClean="0"/>
              <a:t> ………….. </a:t>
            </a:r>
          </a:p>
          <a:p>
            <a:r>
              <a:rPr lang="ru-RU" dirty="0" smtClean="0"/>
              <a:t>Кто, как и зачем </a:t>
            </a:r>
            <a:r>
              <a:rPr lang="ru-RU" dirty="0"/>
              <a:t>в клетке использует информацию из ДНК</a:t>
            </a:r>
            <a:r>
              <a:rPr lang="ru-RU" dirty="0" smtClean="0"/>
              <a:t>?</a:t>
            </a:r>
          </a:p>
          <a:p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Это и составляет загадку жизни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:)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4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2333" y="195653"/>
            <a:ext cx="8376884" cy="1070953"/>
          </a:xfrm>
        </p:spPr>
        <p:txBody>
          <a:bodyPr>
            <a:noAutofit/>
          </a:bodyPr>
          <a:lstStyle/>
          <a:p>
            <a:r>
              <a:rPr lang="ru-RU" sz="2900" dirty="0"/>
              <a:t>Выравнивание сайтов связывания </a:t>
            </a:r>
            <a:r>
              <a:rPr lang="en-US" sz="2900" dirty="0" err="1"/>
              <a:t>PurR</a:t>
            </a:r>
            <a:r>
              <a:rPr lang="en-US" sz="2900" dirty="0"/>
              <a:t> </a:t>
            </a:r>
            <a:r>
              <a:rPr lang="en-US" sz="2900" i="1" dirty="0"/>
              <a:t>E. coli</a:t>
            </a:r>
            <a:endParaRPr lang="ru-RU" sz="29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294967295"/>
          </p:nvPr>
        </p:nvSpPr>
        <p:spPr>
          <a:xfrm>
            <a:off x="7812088" y="6989763"/>
            <a:ext cx="2268537" cy="401637"/>
          </a:xfrm>
          <a:prstGeom prst="rect">
            <a:avLst/>
          </a:prstGeom>
        </p:spPr>
        <p:txBody>
          <a:bodyPr lIns="96213" tIns="48107" rIns="96213" bIns="48107"/>
          <a:lstStyle/>
          <a:p>
            <a:fld id="{4280A8C7-CE2A-4171-8686-5727339A32FC}" type="slidenum">
              <a:rPr lang="ru-RU" smtClean="0"/>
              <a:pPr/>
              <a:t>40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91557" y="6894704"/>
            <a:ext cx="2025818" cy="374152"/>
          </a:xfrm>
          <a:prstGeom prst="rect">
            <a:avLst/>
          </a:prstGeom>
          <a:noFill/>
        </p:spPr>
        <p:txBody>
          <a:bodyPr wrap="square" lIns="96213" tIns="48107" rIns="96213" bIns="48107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grpSp>
        <p:nvGrpSpPr>
          <p:cNvPr id="2" name="Группа 11"/>
          <p:cNvGrpSpPr/>
          <p:nvPr/>
        </p:nvGrpSpPr>
        <p:grpSpPr>
          <a:xfrm>
            <a:off x="562191" y="1228448"/>
            <a:ext cx="7704141" cy="5663089"/>
            <a:chOff x="1956615" y="1447800"/>
            <a:chExt cx="4520385" cy="5137452"/>
          </a:xfrm>
        </p:grpSpPr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956615" y="1447800"/>
              <a:ext cx="1212840" cy="5137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100" i="1" dirty="0" err="1"/>
                <a:t>cvpA</a:t>
              </a:r>
              <a:endParaRPr lang="ru-RU" sz="2100" i="1" dirty="0"/>
            </a:p>
            <a:p>
              <a:r>
                <a:rPr lang="ru-RU" sz="2100" i="1" dirty="0" err="1"/>
                <a:t>purM</a:t>
              </a:r>
              <a:endParaRPr lang="ru-RU" sz="2100" i="1" dirty="0"/>
            </a:p>
            <a:p>
              <a:r>
                <a:rPr lang="ru-RU" sz="2100" i="1" dirty="0" err="1"/>
                <a:t>purT</a:t>
              </a:r>
              <a:endParaRPr lang="ru-RU" sz="2100" i="1" dirty="0"/>
            </a:p>
            <a:p>
              <a:r>
                <a:rPr lang="ru-RU" sz="2100" i="1" dirty="0" err="1"/>
                <a:t>purL</a:t>
              </a:r>
              <a:endParaRPr lang="ru-RU" sz="2100" i="1" dirty="0"/>
            </a:p>
            <a:p>
              <a:r>
                <a:rPr lang="ru-RU" sz="2100" i="1" dirty="0" err="1"/>
                <a:t>purE</a:t>
              </a:r>
              <a:endParaRPr lang="ru-RU" sz="2100" i="1" dirty="0"/>
            </a:p>
            <a:p>
              <a:r>
                <a:rPr lang="ru-RU" sz="2100" i="1" dirty="0" err="1"/>
                <a:t>purC</a:t>
              </a:r>
              <a:endParaRPr lang="ru-RU" sz="2100" i="1" dirty="0"/>
            </a:p>
            <a:p>
              <a:r>
                <a:rPr lang="ru-RU" sz="2100" i="1" dirty="0" err="1"/>
                <a:t>purB</a:t>
              </a:r>
              <a:endParaRPr lang="ru-RU" sz="2100" i="1" dirty="0"/>
            </a:p>
            <a:p>
              <a:r>
                <a:rPr lang="ru-RU" sz="2100" i="1" dirty="0" err="1"/>
                <a:t>purH</a:t>
              </a:r>
              <a:endParaRPr lang="ru-RU" sz="2100" i="1" dirty="0"/>
            </a:p>
            <a:p>
              <a:r>
                <a:rPr lang="ru-RU" sz="2100" i="1" dirty="0"/>
                <a:t>purA</a:t>
              </a:r>
              <a:r>
                <a:rPr lang="ru-RU" sz="2100" i="1" baseline="-25000" dirty="0"/>
                <a:t>1</a:t>
              </a:r>
            </a:p>
            <a:p>
              <a:r>
                <a:rPr lang="ru-RU" sz="2100" i="1" dirty="0"/>
                <a:t>purA</a:t>
              </a:r>
              <a:r>
                <a:rPr lang="ru-RU" sz="2100" i="1" baseline="-25000" dirty="0"/>
                <a:t>2</a:t>
              </a:r>
            </a:p>
            <a:p>
              <a:r>
                <a:rPr lang="ru-RU" sz="2100" i="1" dirty="0" err="1"/>
                <a:t>guaB</a:t>
              </a:r>
              <a:endParaRPr lang="ru-RU" sz="2100" i="1" dirty="0"/>
            </a:p>
            <a:p>
              <a:r>
                <a:rPr lang="ru-RU" sz="2100" i="1" dirty="0"/>
                <a:t>purR</a:t>
              </a:r>
              <a:r>
                <a:rPr lang="ru-RU" sz="2100" i="1" baseline="-25000" dirty="0"/>
                <a:t>1</a:t>
              </a:r>
              <a:endParaRPr lang="ru-RU" sz="2100" i="1" dirty="0"/>
            </a:p>
            <a:p>
              <a:r>
                <a:rPr lang="ru-RU" sz="2100" i="1" dirty="0"/>
                <a:t>purR</a:t>
              </a:r>
              <a:r>
                <a:rPr lang="ru-RU" sz="2100" i="1" baseline="-25000" dirty="0"/>
                <a:t>2</a:t>
              </a:r>
              <a:endParaRPr lang="ru-RU" sz="2100" i="1" dirty="0"/>
            </a:p>
            <a:p>
              <a:endParaRPr lang="ru-RU" sz="1300" i="1" dirty="0"/>
            </a:p>
            <a:p>
              <a:r>
                <a:rPr lang="en-US" sz="2100" dirty="0"/>
                <a:t>consensus</a:t>
              </a:r>
            </a:p>
            <a:p>
              <a:endParaRPr lang="en-US" sz="1300" dirty="0"/>
            </a:p>
            <a:p>
              <a:r>
                <a:rPr lang="en-US" sz="2100" dirty="0"/>
                <a:t>pattern</a:t>
              </a:r>
              <a:endParaRPr lang="ru-RU" sz="2100" dirty="0"/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2940050" y="1460500"/>
              <a:ext cx="3536950" cy="4844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100" b="1" dirty="0">
                  <a:latin typeface="Courier New" pitchFamily="49" charset="0"/>
                </a:rPr>
                <a:t>CCTACGCAAACGTTTTCTTTTT</a:t>
              </a:r>
            </a:p>
            <a:p>
              <a:r>
                <a:rPr lang="ru-RU" sz="2100" b="1" dirty="0">
                  <a:latin typeface="Courier New" pitchFamily="49" charset="0"/>
                </a:rPr>
                <a:t>GTCTCGCAAACGTTTGCTTTCC</a:t>
              </a:r>
            </a:p>
            <a:p>
              <a:r>
                <a:rPr lang="ru-RU" sz="2100" b="1" dirty="0">
                  <a:latin typeface="Courier New" pitchFamily="49" charset="0"/>
                </a:rPr>
                <a:t>CACACGCAAACGTTTTCGTTTA</a:t>
              </a:r>
            </a:p>
            <a:p>
              <a:r>
                <a:rPr lang="ru-RU" sz="2100" b="1" dirty="0">
                  <a:latin typeface="Courier New" pitchFamily="49" charset="0"/>
                </a:rPr>
                <a:t>TCCACGCAAACGGTTTCGTCAG</a:t>
              </a:r>
            </a:p>
            <a:p>
              <a:r>
                <a:rPr lang="ru-RU" sz="2100" b="1" dirty="0">
                  <a:latin typeface="Courier New" pitchFamily="49" charset="0"/>
                </a:rPr>
                <a:t>GCCACGCAACCGTTTTCCTTGC</a:t>
              </a:r>
            </a:p>
            <a:p>
              <a:r>
                <a:rPr lang="ru-RU" sz="2100" b="1" dirty="0">
                  <a:latin typeface="Courier New" pitchFamily="49" charset="0"/>
                </a:rPr>
                <a:t>GATACGCAAACGTGTGCGTCTG</a:t>
              </a:r>
            </a:p>
            <a:p>
              <a:r>
                <a:rPr lang="ru-RU" sz="2100" b="1" dirty="0">
                  <a:latin typeface="Courier New" pitchFamily="49" charset="0"/>
                </a:rPr>
                <a:t>CCGACGCAATCGGTTACCTTGA</a:t>
              </a:r>
            </a:p>
            <a:p>
              <a:r>
                <a:rPr lang="ru-RU" sz="2100" b="1" dirty="0">
                  <a:latin typeface="Courier New" pitchFamily="49" charset="0"/>
                </a:rPr>
                <a:t>GTTGCGCAAACGTTTTCGTTAC</a:t>
              </a:r>
            </a:p>
            <a:p>
              <a:r>
                <a:rPr lang="ru-RU" sz="2100" b="1" dirty="0">
                  <a:latin typeface="Courier New" pitchFamily="49" charset="0"/>
                </a:rPr>
                <a:t>TTGAGGAAAACGATTGGCTGAA</a:t>
              </a:r>
            </a:p>
            <a:p>
              <a:r>
                <a:rPr lang="ru-RU" sz="2100" b="1" dirty="0">
                  <a:latin typeface="Courier New" pitchFamily="49" charset="0"/>
                </a:rPr>
                <a:t>TTTAAGCAAACGGTGATTTTGA</a:t>
              </a:r>
            </a:p>
            <a:p>
              <a:r>
                <a:rPr lang="ru-RU" sz="2100" b="1" dirty="0">
                  <a:latin typeface="Courier New" pitchFamily="49" charset="0"/>
                </a:rPr>
                <a:t>TAGATGCAATCGGTTACGCTCT</a:t>
              </a:r>
            </a:p>
            <a:p>
              <a:r>
                <a:rPr lang="ru-RU" sz="2100" b="1" dirty="0">
                  <a:latin typeface="Courier New" pitchFamily="49" charset="0"/>
                </a:rPr>
                <a:t>TAAAGGCAAACGTTTACCTTGC</a:t>
              </a:r>
            </a:p>
            <a:p>
              <a:r>
                <a:rPr lang="ru-RU" sz="2100" b="1" dirty="0">
                  <a:latin typeface="Courier New" pitchFamily="49" charset="0"/>
                </a:rPr>
                <a:t>AACGAGCAAACGTTTCCACTAC</a:t>
              </a:r>
              <a:endParaRPr lang="en-US" sz="2100" b="1" dirty="0">
                <a:latin typeface="Courier New" pitchFamily="49" charset="0"/>
              </a:endParaRPr>
            </a:p>
            <a:p>
              <a:endParaRPr lang="en-US" sz="1300" b="1" dirty="0">
                <a:latin typeface="Courier New" pitchFamily="49" charset="0"/>
              </a:endParaRPr>
            </a:p>
            <a:p>
              <a:r>
                <a:rPr lang="en-US" sz="2100" b="1" dirty="0">
                  <a:latin typeface="Courier New" pitchFamily="49" charset="0"/>
                </a:rPr>
                <a:t>   </a:t>
              </a:r>
              <a:r>
                <a:rPr lang="en-US" sz="2100" b="1" dirty="0">
                  <a:solidFill>
                    <a:srgbClr val="FF3300"/>
                  </a:solidFill>
                  <a:latin typeface="Courier New" pitchFamily="49" charset="0"/>
                </a:rPr>
                <a:t>A</a:t>
              </a:r>
              <a:r>
                <a:rPr lang="ru-RU" sz="2100" b="1" dirty="0" err="1">
                  <a:solidFill>
                    <a:srgbClr val="FF3300"/>
                  </a:solidFill>
                  <a:latin typeface="Courier New" pitchFamily="49" charset="0"/>
                </a:rPr>
                <a:t>с</a:t>
              </a:r>
              <a:r>
                <a:rPr lang="ru-RU" sz="2100" b="1" dirty="0" err="1">
                  <a:latin typeface="Courier New" pitchFamily="49" charset="0"/>
                </a:rPr>
                <a:t>G</a:t>
              </a:r>
              <a:r>
                <a:rPr lang="ru-RU" sz="2100" b="1" dirty="0" err="1">
                  <a:solidFill>
                    <a:srgbClr val="FF0000"/>
                  </a:solidFill>
                  <a:latin typeface="Courier New" pitchFamily="49" charset="0"/>
                </a:rPr>
                <a:t>С</a:t>
              </a:r>
              <a:r>
                <a:rPr lang="ru-RU" sz="2100" b="1" dirty="0" err="1">
                  <a:latin typeface="Courier New" pitchFamily="49" charset="0"/>
                </a:rPr>
                <a:t>AA</a:t>
              </a:r>
              <a:r>
                <a:rPr lang="ru-RU" sz="2100" b="1" dirty="0" err="1">
                  <a:solidFill>
                    <a:srgbClr val="FF0000"/>
                  </a:solidFill>
                  <a:latin typeface="Courier New" pitchFamily="49" charset="0"/>
                </a:rPr>
                <a:t>A</a:t>
              </a:r>
              <a:r>
                <a:rPr lang="ru-RU" sz="2100" b="1" dirty="0" err="1">
                  <a:latin typeface="Courier New" pitchFamily="49" charset="0"/>
                </a:rPr>
                <a:t>CG</a:t>
              </a:r>
              <a:r>
                <a:rPr lang="en-US" sz="2100" b="1" dirty="0">
                  <a:solidFill>
                    <a:srgbClr val="FF0000"/>
                  </a:solidFill>
                  <a:latin typeface="Courier New" pitchFamily="49" charset="0"/>
                </a:rPr>
                <a:t>t</a:t>
              </a:r>
              <a:r>
                <a:rPr lang="ru-RU" sz="2100" b="1" dirty="0">
                  <a:solidFill>
                    <a:srgbClr val="FF0000"/>
                  </a:solidFill>
                  <a:latin typeface="Courier New" pitchFamily="49" charset="0"/>
                </a:rPr>
                <a:t>TT</a:t>
              </a:r>
              <a:r>
                <a:rPr lang="en-US" sz="2100" b="1" dirty="0">
                  <a:solidFill>
                    <a:srgbClr val="FF0000"/>
                  </a:solidFill>
                  <a:latin typeface="Courier New" pitchFamily="49" charset="0"/>
                </a:rPr>
                <a:t>t</a:t>
              </a:r>
              <a:r>
                <a:rPr lang="ru-RU" sz="2100" b="1" dirty="0">
                  <a:solidFill>
                    <a:srgbClr val="FF0000"/>
                  </a:solidFill>
                  <a:latin typeface="Courier New" pitchFamily="49" charset="0"/>
                </a:rPr>
                <a:t>C</a:t>
              </a:r>
              <a:r>
                <a:rPr lang="en-US" sz="2100" b="1" dirty="0">
                  <a:solidFill>
                    <a:srgbClr val="FF0000"/>
                  </a:solidFill>
                  <a:latin typeface="Courier New" pitchFamily="49" charset="0"/>
                </a:rPr>
                <a:t>g</a:t>
              </a:r>
              <a:r>
                <a:rPr lang="ru-RU" sz="2100" b="1" dirty="0">
                  <a:solidFill>
                    <a:srgbClr val="FF0000"/>
                  </a:solidFill>
                  <a:latin typeface="Courier New" pitchFamily="49" charset="0"/>
                </a:rPr>
                <a:t>T</a:t>
              </a:r>
              <a:endParaRPr lang="en-US" sz="2100" b="1" dirty="0">
                <a:solidFill>
                  <a:srgbClr val="FF0000"/>
                </a:solidFill>
                <a:latin typeface="Courier New" pitchFamily="49" charset="0"/>
              </a:endParaRPr>
            </a:p>
            <a:p>
              <a:endParaRPr lang="en-US" sz="1300" b="1" dirty="0">
                <a:latin typeface="Courier New" pitchFamily="49" charset="0"/>
              </a:endParaRPr>
            </a:p>
            <a:p>
              <a:r>
                <a:rPr lang="en-US" sz="2100" b="1" dirty="0">
                  <a:latin typeface="Courier New" pitchFamily="49" charset="0"/>
                </a:rPr>
                <a:t>   </a:t>
              </a:r>
              <a:r>
                <a:rPr lang="en-US" sz="2100" b="1" dirty="0" err="1">
                  <a:latin typeface="Courier New" pitchFamily="49" charset="0"/>
                </a:rPr>
                <a:t>dn</a:t>
              </a:r>
              <a:r>
                <a:rPr lang="ru-RU" sz="2100" b="1" dirty="0">
                  <a:latin typeface="Courier New" pitchFamily="49" charset="0"/>
                </a:rPr>
                <a:t>G</a:t>
              </a:r>
              <a:r>
                <a:rPr lang="en-US" sz="2100" b="1" dirty="0">
                  <a:latin typeface="Courier New" pitchFamily="49" charset="0"/>
                </a:rPr>
                <a:t>M</a:t>
              </a:r>
              <a:r>
                <a:rPr lang="ru-RU" sz="2100" b="1" dirty="0">
                  <a:latin typeface="Courier New" pitchFamily="49" charset="0"/>
                </a:rPr>
                <a:t>AA</a:t>
              </a:r>
              <a:r>
                <a:rPr lang="en-US" sz="2100" b="1" dirty="0">
                  <a:latin typeface="Courier New" pitchFamily="49" charset="0"/>
                </a:rPr>
                <a:t>h</a:t>
              </a:r>
              <a:r>
                <a:rPr lang="ru-RU" sz="2100" b="1" dirty="0">
                  <a:latin typeface="Courier New" pitchFamily="49" charset="0"/>
                </a:rPr>
                <a:t>CG</a:t>
              </a:r>
              <a:r>
                <a:rPr lang="en-US" sz="2100" b="1" dirty="0" err="1">
                  <a:latin typeface="Courier New" pitchFamily="49" charset="0"/>
                </a:rPr>
                <a:t>dKKnbnY</a:t>
              </a:r>
              <a:endParaRPr lang="ru-RU" sz="2100" b="1" dirty="0">
                <a:latin typeface="Courier New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90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</a:t>
            </a:r>
            <a:r>
              <a:rPr lang="ru-RU" dirty="0" smtClean="0"/>
              <a:t>Разнообразные сигналы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Быстро!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3738" y="0"/>
            <a:ext cx="8693150" cy="86105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 клетке вот что происходит</a:t>
            </a:r>
            <a:endParaRPr lang="en-US" dirty="0"/>
          </a:p>
        </p:txBody>
      </p:sp>
      <p:pic>
        <p:nvPicPr>
          <p:cNvPr id="51202" name="Picture 2" descr="http://www.accessexcellence.org/AB/GG/central.gif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738" y="873698"/>
            <a:ext cx="6384925" cy="6383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48179" y="6887704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Designer Chang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208172"/>
            <a:ext cx="8693150" cy="7266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человека важно назвать объекты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1129892"/>
            <a:ext cx="8693150" cy="567889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Репликация </a:t>
            </a:r>
            <a:br>
              <a:rPr lang="ru-RU" dirty="0" smtClean="0"/>
            </a:br>
            <a:r>
              <a:rPr lang="ru-RU" sz="2600" i="1" dirty="0" smtClean="0"/>
              <a:t>Репликацию </a:t>
            </a:r>
            <a:r>
              <a:rPr lang="ru-RU" sz="2600" i="1" dirty="0"/>
              <a:t>ДНК осуществляет сложный комплекс, состоящий из 15—20 различных белков-ферментов, называемый </a:t>
            </a:r>
            <a:r>
              <a:rPr lang="ru-RU" sz="2600" i="1" dirty="0" err="1" smtClean="0"/>
              <a:t>реплисомой</a:t>
            </a:r>
            <a:r>
              <a:rPr lang="ru-RU" sz="2600" i="1" dirty="0" smtClean="0"/>
              <a:t> (</a:t>
            </a:r>
            <a:r>
              <a:rPr lang="en-US" sz="2600" i="1" dirty="0" smtClean="0"/>
              <a:t>wiki)</a:t>
            </a:r>
            <a:endParaRPr lang="ru-RU" i="1" dirty="0" smtClean="0"/>
          </a:p>
          <a:p>
            <a:pPr lvl="1"/>
            <a:r>
              <a:rPr lang="ru-RU" dirty="0" smtClean="0"/>
              <a:t>Где начать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i="1" dirty="0" smtClean="0"/>
              <a:t>Место </a:t>
            </a:r>
            <a:r>
              <a:rPr lang="ru-RU" i="1" dirty="0"/>
              <a:t>начала репликации (англ. </a:t>
            </a:r>
            <a:r>
              <a:rPr lang="ru-RU" i="1" dirty="0" err="1"/>
              <a:t>origin</a:t>
            </a:r>
            <a:r>
              <a:rPr lang="ru-RU" i="1" dirty="0"/>
              <a:t> </a:t>
            </a:r>
            <a:r>
              <a:rPr lang="ru-RU" i="1" dirty="0" err="1"/>
              <a:t>of</a:t>
            </a:r>
            <a:r>
              <a:rPr lang="ru-RU" i="1" dirty="0"/>
              <a:t> </a:t>
            </a:r>
            <a:r>
              <a:rPr lang="ru-RU" i="1" dirty="0" err="1" smtClean="0"/>
              <a:t>replication</a:t>
            </a:r>
            <a:r>
              <a:rPr lang="ru-RU" i="1" dirty="0" smtClean="0"/>
              <a:t>)</a:t>
            </a:r>
            <a:endParaRPr lang="en-US" i="1" dirty="0" smtClean="0"/>
          </a:p>
          <a:p>
            <a:pPr lvl="2"/>
            <a:r>
              <a:rPr lang="ru-RU" i="1" dirty="0" smtClean="0"/>
              <a:t>Сайт связывания белка </a:t>
            </a:r>
            <a:r>
              <a:rPr lang="en-US" i="1" dirty="0" err="1" smtClean="0"/>
              <a:t>DnaA</a:t>
            </a:r>
            <a:r>
              <a:rPr lang="en-US" i="1" dirty="0" smtClean="0"/>
              <a:t> </a:t>
            </a:r>
          </a:p>
          <a:p>
            <a:pPr lvl="2"/>
            <a:r>
              <a:rPr lang="ru-RU" i="1" dirty="0"/>
              <a:t>Область первичного раскручивания спирали </a:t>
            </a:r>
            <a:r>
              <a:rPr lang="ru-RU" i="1" dirty="0" smtClean="0"/>
              <a:t>ДНК</a:t>
            </a:r>
            <a:endParaRPr lang="en-US" i="1" dirty="0" smtClean="0"/>
          </a:p>
          <a:p>
            <a:pPr lvl="2"/>
            <a:r>
              <a:rPr lang="ru-RU" i="1" dirty="0"/>
              <a:t>Сайты </a:t>
            </a:r>
            <a:r>
              <a:rPr lang="ru-RU" i="1" dirty="0" err="1" smtClean="0"/>
              <a:t>метилирования</a:t>
            </a:r>
            <a:r>
              <a:rPr lang="en-US" i="1" dirty="0" smtClean="0"/>
              <a:t>  (GATC dam </a:t>
            </a:r>
            <a:r>
              <a:rPr lang="en-US" i="1" dirty="0" err="1" smtClean="0"/>
              <a:t>MTase</a:t>
            </a:r>
            <a:r>
              <a:rPr lang="en-US" i="1" dirty="0" smtClean="0"/>
              <a:t>)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en-US" i="1" dirty="0" smtClean="0"/>
              <a:t>[wiki </a:t>
            </a:r>
            <a:r>
              <a:rPr lang="ru-RU" i="1" dirty="0" smtClean="0"/>
              <a:t>на примере </a:t>
            </a:r>
            <a:r>
              <a:rPr lang="en-US" i="1" dirty="0" smtClean="0"/>
              <a:t>E.coli]</a:t>
            </a:r>
            <a:endParaRPr lang="en-US" dirty="0" smtClean="0"/>
          </a:p>
          <a:p>
            <a:pPr lvl="1"/>
            <a:r>
              <a:rPr lang="ru-RU" dirty="0" smtClean="0"/>
              <a:t>когда начинать (</a:t>
            </a:r>
            <a:r>
              <a:rPr lang="en-US" dirty="0" smtClean="0"/>
              <a:t>?)</a:t>
            </a:r>
            <a:endParaRPr lang="ru-RU" dirty="0" smtClean="0"/>
          </a:p>
          <a:p>
            <a:r>
              <a:rPr lang="ru-RU" dirty="0" smtClean="0"/>
              <a:t>Транскрипция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600" i="1" dirty="0"/>
              <a:t>ДНК зависимая РНК </a:t>
            </a:r>
            <a:r>
              <a:rPr lang="ru-RU" sz="2600" i="1" dirty="0" smtClean="0"/>
              <a:t>полимераза, комплекс белков.</a:t>
            </a:r>
            <a:endParaRPr lang="ru-RU" dirty="0" smtClean="0"/>
          </a:p>
          <a:p>
            <a:pPr lvl="1"/>
            <a:r>
              <a:rPr lang="ru-RU" dirty="0" smtClean="0"/>
              <a:t>Инициация</a:t>
            </a:r>
            <a:br>
              <a:rPr lang="ru-RU" dirty="0" smtClean="0"/>
            </a:br>
            <a:r>
              <a:rPr lang="ru-RU" i="1" dirty="0" smtClean="0"/>
              <a:t>место начала – промотор</a:t>
            </a:r>
          </a:p>
          <a:p>
            <a:pPr lvl="1"/>
            <a:r>
              <a:rPr lang="ru-RU" dirty="0" err="1" smtClean="0"/>
              <a:t>Терминация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прокариоты </a:t>
            </a:r>
            <a:r>
              <a:rPr lang="en-US" dirty="0" smtClean="0"/>
              <a:t>– Rho-</a:t>
            </a:r>
            <a:r>
              <a:rPr lang="ru-RU" dirty="0" smtClean="0"/>
              <a:t>зависимая и </a:t>
            </a:r>
            <a:r>
              <a:rPr lang="en-US" dirty="0" smtClean="0"/>
              <a:t>Rho – </a:t>
            </a:r>
            <a:r>
              <a:rPr lang="ru-RU" dirty="0" smtClean="0"/>
              <a:t>независимая</a:t>
            </a:r>
            <a:br>
              <a:rPr lang="ru-RU" dirty="0" smtClean="0"/>
            </a:br>
            <a:r>
              <a:rPr lang="ru-RU" dirty="0" smtClean="0"/>
              <a:t>эукариоты  у  </a:t>
            </a:r>
            <a:r>
              <a:rPr lang="ru-RU" dirty="0" err="1" smtClean="0"/>
              <a:t>мРНК</a:t>
            </a:r>
            <a:r>
              <a:rPr lang="ru-RU" dirty="0" smtClean="0"/>
              <a:t> сигнал </a:t>
            </a:r>
            <a:r>
              <a:rPr lang="ru-RU" dirty="0" err="1" smtClean="0"/>
              <a:t>полиаденилирования</a:t>
            </a:r>
            <a:r>
              <a:rPr lang="ru-RU" dirty="0" smtClean="0"/>
              <a:t> (поли-</a:t>
            </a:r>
            <a:r>
              <a:rPr lang="en-US" dirty="0" smtClean="0"/>
              <a:t>A </a:t>
            </a:r>
            <a:r>
              <a:rPr lang="ru-RU" dirty="0"/>
              <a:t> и сигнал </a:t>
            </a:r>
            <a:r>
              <a:rPr lang="ru-RU" dirty="0" err="1" smtClean="0"/>
              <a:t>кэппирование</a:t>
            </a:r>
            <a:r>
              <a:rPr lang="ru-RU" dirty="0" smtClean="0"/>
              <a:t> </a:t>
            </a:r>
            <a:r>
              <a:rPr lang="ru-RU" dirty="0" err="1" smtClean="0"/>
              <a:t>мРНК</a:t>
            </a:r>
            <a:r>
              <a:rPr lang="ru-RU" dirty="0" smtClean="0"/>
              <a:t>)</a:t>
            </a:r>
          </a:p>
          <a:p>
            <a:r>
              <a:rPr lang="ru-RU" dirty="0" smtClean="0"/>
              <a:t>(</a:t>
            </a:r>
            <a:r>
              <a:rPr lang="en-US" dirty="0" err="1" smtClean="0"/>
              <a:t>eu</a:t>
            </a:r>
            <a:r>
              <a:rPr lang="en-US" dirty="0" smtClean="0"/>
              <a:t>) </a:t>
            </a:r>
            <a:r>
              <a:rPr lang="ru-RU" dirty="0" err="1" smtClean="0"/>
              <a:t>Сплайсинг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smtClean="0"/>
              <a:t>Трансляция </a:t>
            </a:r>
            <a:r>
              <a:rPr lang="ru-RU" dirty="0" err="1" smtClean="0"/>
              <a:t>мРНК</a:t>
            </a:r>
            <a:endParaRPr lang="ru-RU" dirty="0" smtClean="0"/>
          </a:p>
          <a:p>
            <a:pPr lvl="1"/>
            <a:r>
              <a:rPr lang="ru-RU" dirty="0" smtClean="0"/>
              <a:t>место начала (инициация )</a:t>
            </a:r>
          </a:p>
          <a:p>
            <a:pPr lvl="1"/>
            <a:r>
              <a:rPr lang="ru-RU" dirty="0" smtClean="0"/>
              <a:t>место окончания</a:t>
            </a:r>
          </a:p>
          <a:p>
            <a:pPr lvl="1"/>
            <a:r>
              <a:rPr lang="ru-RU" dirty="0" smtClean="0"/>
              <a:t>Программируемый сдвиг рамки считывания</a:t>
            </a:r>
          </a:p>
          <a:p>
            <a:pPr lvl="1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9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208172"/>
            <a:ext cx="8693150" cy="7266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человека важно назвать объекты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1323916"/>
            <a:ext cx="8693150" cy="567889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Трансляция </a:t>
            </a:r>
            <a:r>
              <a:rPr lang="ru-RU" dirty="0" err="1" smtClean="0"/>
              <a:t>мРНК</a:t>
            </a:r>
            <a:endParaRPr lang="ru-RU" dirty="0" smtClean="0"/>
          </a:p>
          <a:p>
            <a:pPr lvl="1"/>
            <a:r>
              <a:rPr lang="ru-RU" dirty="0" smtClean="0"/>
              <a:t>место начала (инициация )</a:t>
            </a:r>
          </a:p>
          <a:p>
            <a:pPr marL="457200" lvl="1" indent="0">
              <a:buNone/>
            </a:pPr>
            <a:r>
              <a:rPr lang="ru-RU" dirty="0" smtClean="0"/>
              <a:t>эукариоты  -  </a:t>
            </a:r>
            <a:r>
              <a:rPr lang="en-US" dirty="0" smtClean="0"/>
              <a:t>ATG </a:t>
            </a:r>
            <a:r>
              <a:rPr lang="ru-RU" dirty="0" smtClean="0"/>
              <a:t>в хорошем контексте (последовательность К</a:t>
            </a:r>
            <a:r>
              <a:rPr lang="en-US" dirty="0" smtClean="0"/>
              <a:t>ó</a:t>
            </a:r>
            <a:r>
              <a:rPr lang="ru-RU" dirty="0" err="1" smtClean="0"/>
              <a:t>зак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прокариоты – последовательность </a:t>
            </a:r>
            <a:r>
              <a:rPr lang="ru-RU" dirty="0" err="1" smtClean="0"/>
              <a:t>Шайн-Далгарно</a:t>
            </a:r>
            <a:endParaRPr lang="ru-RU" dirty="0" smtClean="0"/>
          </a:p>
          <a:p>
            <a:pPr lvl="1"/>
            <a:r>
              <a:rPr lang="ru-RU" dirty="0" smtClean="0"/>
              <a:t>место </a:t>
            </a:r>
            <a:r>
              <a:rPr lang="ru-RU" dirty="0"/>
              <a:t>окончания</a:t>
            </a:r>
          </a:p>
          <a:p>
            <a:pPr lvl="1"/>
            <a:endParaRPr lang="en-US" dirty="0" smtClean="0"/>
          </a:p>
          <a:p>
            <a:r>
              <a:rPr lang="ru-RU" dirty="0" smtClean="0"/>
              <a:t>Трансляция </a:t>
            </a:r>
          </a:p>
          <a:p>
            <a:r>
              <a:rPr lang="ru-RU" sz="2600" i="1" dirty="0" smtClean="0"/>
              <a:t>Рибосома.</a:t>
            </a:r>
            <a:endParaRPr lang="ru-RU" dirty="0" smtClean="0"/>
          </a:p>
          <a:p>
            <a:pPr lvl="1"/>
            <a:r>
              <a:rPr lang="ru-RU" dirty="0" smtClean="0"/>
              <a:t>Инициация</a:t>
            </a:r>
            <a:br>
              <a:rPr lang="ru-RU" dirty="0" smtClean="0"/>
            </a:br>
            <a:r>
              <a:rPr lang="ru-RU" i="1" dirty="0" smtClean="0"/>
              <a:t>место начала – промотор</a:t>
            </a:r>
          </a:p>
          <a:p>
            <a:pPr lvl="1"/>
            <a:r>
              <a:rPr lang="ru-RU" dirty="0" err="1" smtClean="0"/>
              <a:t>Терминация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прокариоты </a:t>
            </a:r>
            <a:r>
              <a:rPr lang="en-US" dirty="0" smtClean="0"/>
              <a:t>– Rho-</a:t>
            </a:r>
            <a:r>
              <a:rPr lang="ru-RU" dirty="0" smtClean="0"/>
              <a:t>зависимая и </a:t>
            </a:r>
            <a:r>
              <a:rPr lang="en-US" dirty="0" smtClean="0"/>
              <a:t>Rho – </a:t>
            </a:r>
            <a:r>
              <a:rPr lang="ru-RU" dirty="0" smtClean="0"/>
              <a:t>независимая</a:t>
            </a:r>
            <a:br>
              <a:rPr lang="ru-RU" dirty="0" smtClean="0"/>
            </a:br>
            <a:r>
              <a:rPr lang="ru-RU" dirty="0" smtClean="0"/>
              <a:t>эукариоты  у  </a:t>
            </a:r>
            <a:r>
              <a:rPr lang="ru-RU" dirty="0" err="1" smtClean="0"/>
              <a:t>мРНК</a:t>
            </a:r>
            <a:r>
              <a:rPr lang="ru-RU" dirty="0" smtClean="0"/>
              <a:t> сигнал </a:t>
            </a:r>
            <a:r>
              <a:rPr lang="ru-RU" dirty="0" err="1" smtClean="0"/>
              <a:t>полиаденилирования</a:t>
            </a:r>
            <a:r>
              <a:rPr lang="ru-RU" dirty="0" smtClean="0"/>
              <a:t> (поли-</a:t>
            </a:r>
            <a:r>
              <a:rPr lang="en-US" dirty="0" smtClean="0"/>
              <a:t>A </a:t>
            </a:r>
            <a:r>
              <a:rPr lang="ru-RU" dirty="0"/>
              <a:t> и сигнал </a:t>
            </a:r>
            <a:r>
              <a:rPr lang="ru-RU" dirty="0" err="1" smtClean="0"/>
              <a:t>кэппирование</a:t>
            </a:r>
            <a:r>
              <a:rPr lang="ru-RU" dirty="0" smtClean="0"/>
              <a:t> </a:t>
            </a:r>
            <a:r>
              <a:rPr lang="ru-RU" dirty="0" err="1" smtClean="0"/>
              <a:t>мРНК</a:t>
            </a:r>
            <a:r>
              <a:rPr lang="ru-RU" dirty="0" smtClean="0"/>
              <a:t>)</a:t>
            </a:r>
          </a:p>
          <a:p>
            <a:r>
              <a:rPr lang="ru-RU" dirty="0" smtClean="0"/>
              <a:t>Регуляция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4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02" y="1206702"/>
            <a:ext cx="9725723" cy="3144837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Сигналы, закодированные последовательностью</a:t>
            </a:r>
            <a:r>
              <a:rPr lang="ru-RU" sz="3600" dirty="0" smtClean="0"/>
              <a:t> НК</a:t>
            </a:r>
            <a:r>
              <a:rPr lang="en-US" sz="3600" dirty="0" smtClean="0"/>
              <a:t> </a:t>
            </a:r>
            <a:r>
              <a:rPr lang="ru-RU" sz="3600" dirty="0" smtClean="0"/>
              <a:t>или белка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4903" y="4547937"/>
            <a:ext cx="9447630" cy="1370419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Мотивы в последовательности </a:t>
            </a:r>
            <a:r>
              <a:rPr lang="ru-RU" dirty="0" smtClean="0"/>
              <a:t>(что может понять </a:t>
            </a:r>
            <a:r>
              <a:rPr lang="ru-RU" dirty="0" err="1" smtClean="0"/>
              <a:t>биоинформатик</a:t>
            </a:r>
            <a:r>
              <a:rPr lang="ru-RU" dirty="0" smtClean="0"/>
              <a:t> или мол. биолог)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3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4552"/>
            <a:ext cx="8693150" cy="960125"/>
          </a:xfrm>
        </p:spPr>
        <p:txBody>
          <a:bodyPr/>
          <a:lstStyle/>
          <a:p>
            <a:r>
              <a:rPr lang="ru-RU" dirty="0" smtClean="0"/>
              <a:t>Примеры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1014677"/>
            <a:ext cx="8693150" cy="579411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Поли</a:t>
            </a:r>
            <a:r>
              <a:rPr lang="en-US" dirty="0" smtClean="0"/>
              <a:t>A </a:t>
            </a:r>
            <a:r>
              <a:rPr lang="ru-RU" dirty="0" smtClean="0"/>
              <a:t>в </a:t>
            </a:r>
            <a:r>
              <a:rPr lang="ru-RU" dirty="0" err="1" smtClean="0"/>
              <a:t>мРНК</a:t>
            </a:r>
            <a:r>
              <a:rPr lang="en-US" dirty="0" smtClean="0"/>
              <a:t>, </a:t>
            </a:r>
            <a:r>
              <a:rPr lang="ru-RU" dirty="0" smtClean="0"/>
              <a:t>но в ДНК гена белка это:</a:t>
            </a:r>
          </a:p>
          <a:p>
            <a:pPr lvl="1"/>
            <a:r>
              <a:rPr lang="ru-RU" dirty="0" smtClean="0"/>
              <a:t>Сигнал </a:t>
            </a:r>
            <a:r>
              <a:rPr lang="ru-RU" dirty="0" err="1" smtClean="0"/>
              <a:t>полиаденилирования</a:t>
            </a:r>
            <a:r>
              <a:rPr lang="en-US" dirty="0" smtClean="0"/>
              <a:t> (</a:t>
            </a:r>
            <a:r>
              <a:rPr lang="ru-RU" dirty="0" smtClean="0"/>
              <a:t>AAUAAA на 3</a:t>
            </a:r>
            <a:r>
              <a:rPr lang="en-US" dirty="0" smtClean="0"/>
              <a:t>’ </a:t>
            </a:r>
            <a:r>
              <a:rPr lang="ru-RU" dirty="0" smtClean="0"/>
              <a:t>в </a:t>
            </a:r>
            <a:r>
              <a:rPr lang="ru-RU" dirty="0" err="1"/>
              <a:t>м</a:t>
            </a:r>
            <a:r>
              <a:rPr lang="ru-RU" dirty="0" err="1" smtClean="0"/>
              <a:t>РНК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</a:p>
          <a:p>
            <a:pPr lvl="2"/>
            <a:r>
              <a:rPr lang="ru-RU" dirty="0" smtClean="0"/>
              <a:t>Его </a:t>
            </a:r>
            <a:r>
              <a:rPr lang="ru-RU" dirty="0"/>
              <a:t>читает </a:t>
            </a:r>
            <a:r>
              <a:rPr lang="en-US" dirty="0" smtClean="0"/>
              <a:t>…. =&gt;</a:t>
            </a:r>
            <a:r>
              <a:rPr lang="ru-RU" dirty="0" smtClean="0"/>
              <a:t> </a:t>
            </a:r>
            <a:r>
              <a:rPr lang="ru-RU" dirty="0" err="1" smtClean="0"/>
              <a:t>полиаденилат</a:t>
            </a:r>
            <a:r>
              <a:rPr lang="ru-RU" dirty="0" smtClean="0"/>
              <a:t>-полимеразой</a:t>
            </a:r>
          </a:p>
          <a:p>
            <a:pPr lvl="2"/>
            <a:r>
              <a:rPr lang="ru-RU" dirty="0"/>
              <a:t>Важность этой последовательности можно увидеть на примере мутации в гене человеческого 2-глобина, которая изменяет AAUAAA на AAUAAG, что приводит к недостаточному количеству глобина в организме</a:t>
            </a:r>
            <a:endParaRPr lang="ru-RU" dirty="0" smtClean="0"/>
          </a:p>
          <a:p>
            <a:r>
              <a:rPr lang="ru-RU" dirty="0" smtClean="0"/>
              <a:t>Промотор и старт транскрипции</a:t>
            </a:r>
          </a:p>
          <a:p>
            <a:r>
              <a:rPr lang="ru-RU" dirty="0" smtClean="0"/>
              <a:t>Конец </a:t>
            </a:r>
            <a:r>
              <a:rPr lang="ru-RU" dirty="0" err="1" smtClean="0"/>
              <a:t>транскрипта</a:t>
            </a:r>
            <a:r>
              <a:rPr lang="ru-RU" dirty="0" smtClean="0"/>
              <a:t> </a:t>
            </a:r>
          </a:p>
          <a:p>
            <a:pPr lvl="1"/>
            <a:r>
              <a:rPr lang="ru-RU" dirty="0" smtClean="0"/>
              <a:t>Эукариоты – тот </a:t>
            </a:r>
            <a:r>
              <a:rPr lang="ru-RU" dirty="0"/>
              <a:t>же </a:t>
            </a:r>
            <a:r>
              <a:rPr lang="ru-RU" dirty="0" smtClean="0"/>
              <a:t>сигнал </a:t>
            </a:r>
            <a:r>
              <a:rPr lang="ru-RU" dirty="0" err="1" smtClean="0"/>
              <a:t>полиаденилирования</a:t>
            </a:r>
            <a:endParaRPr lang="ru-RU" dirty="0" smtClean="0"/>
          </a:p>
          <a:p>
            <a:pPr lvl="1"/>
            <a:r>
              <a:rPr lang="ru-RU" dirty="0" smtClean="0"/>
              <a:t>Прокариоты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Rho independent</a:t>
            </a:r>
          </a:p>
          <a:p>
            <a:pPr lvl="2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Rho dependent</a:t>
            </a: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???????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Ju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Li,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Lui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Nat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Microbiol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2019;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 результатах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Send-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seq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технологии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8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42803" y="523020"/>
            <a:ext cx="8142043" cy="1163149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Termination of transcription in </a:t>
            </a:r>
            <a:r>
              <a:rPr lang="en-US" altLang="en-US" i="1"/>
              <a:t>E. coli</a:t>
            </a:r>
            <a:r>
              <a:rPr lang="en-US" altLang="en-US"/>
              <a:t>: Rho-</a:t>
            </a:r>
            <a:r>
              <a:rPr lang="en-US" altLang="en-US" b="1"/>
              <a:t>independent</a:t>
            </a:r>
            <a:r>
              <a:rPr lang="en-US" altLang="en-US"/>
              <a:t> site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432" y="1996342"/>
            <a:ext cx="6281005" cy="446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787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827688" y="445477"/>
            <a:ext cx="5573888" cy="105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56">
                <a:solidFill>
                  <a:schemeClr val="tx2"/>
                </a:solidFill>
              </a:rPr>
              <a:t>Транскрипция в прокариотах</a:t>
            </a:r>
            <a:r>
              <a:rPr lang="ru-RU" sz="1425">
                <a:solidFill>
                  <a:schemeClr val="tx2"/>
                </a:solidFill>
              </a:rPr>
              <a:t> </a:t>
            </a:r>
            <a:r>
              <a:rPr lang="ru-RU" sz="3256">
                <a:solidFill>
                  <a:schemeClr val="tx2"/>
                </a:solidFill>
              </a:rPr>
              <a:t>:</a:t>
            </a:r>
          </a:p>
          <a:p>
            <a:pPr algn="ctr"/>
            <a:r>
              <a:rPr lang="ru-RU" sz="2849">
                <a:solidFill>
                  <a:schemeClr val="tx2"/>
                </a:solidFill>
              </a:rPr>
              <a:t>Регуляция</a:t>
            </a:r>
            <a:r>
              <a:rPr lang="ru-RU" sz="2035">
                <a:solidFill>
                  <a:schemeClr val="tx2"/>
                </a:solidFill>
              </a:rPr>
              <a:t>  </a:t>
            </a:r>
            <a:r>
              <a:rPr lang="ru-RU" sz="2849">
                <a:solidFill>
                  <a:schemeClr val="tx2"/>
                </a:solidFill>
              </a:rPr>
              <a:t>транскрипции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513634" y="2151428"/>
            <a:ext cx="1705952" cy="38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832"/>
              <a:t>Репрессия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63149" y="2151428"/>
            <a:ext cx="1783495" cy="38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832"/>
              <a:t>Активация</a:t>
            </a:r>
          </a:p>
        </p:txBody>
      </p:sp>
      <p:pic>
        <p:nvPicPr>
          <p:cNvPr id="5" name="Picture 7" descr="D:\Ravcheyev\Work\Learning\Gelfand\2-й курс - 2007-08 (Гены и сайты)\Лекции\Materials\Transcription-activ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8" y="4335564"/>
            <a:ext cx="4171182" cy="115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:\Ravcheyev\Work\Learning\Gelfand\2-й курс - 2007-08 (Гены и сайты)\Лекции\Materials\Transcription-repres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2" y="3311347"/>
            <a:ext cx="4174413" cy="21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70641" y="6629552"/>
            <a:ext cx="2025818" cy="38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32" dirty="0"/>
              <a:t>Источник</a:t>
            </a:r>
            <a:r>
              <a:rPr lang="en-US" sz="1832" dirty="0"/>
              <a:t>: </a:t>
            </a:r>
            <a:r>
              <a:rPr lang="ru-RU" sz="1832" dirty="0"/>
              <a:t>РГМ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59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324909" y="413167"/>
            <a:ext cx="6677991" cy="66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3663">
                <a:solidFill>
                  <a:schemeClr val="tx2"/>
                </a:solidFill>
              </a:rPr>
              <a:t>Использование свойств сигнала</a:t>
            </a:r>
            <a:endParaRPr lang="ru-RU" sz="3256">
              <a:solidFill>
                <a:schemeClr val="tx2"/>
              </a:solidFill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94178" y="1246757"/>
            <a:ext cx="6934817" cy="54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82600" indent="-482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8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493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90000"/>
              <a:buFont typeface="Wingdings" pitchFamily="2" charset="2"/>
              <a:buChar char="v"/>
            </a:pPr>
            <a:r>
              <a:rPr lang="ru-RU" sz="2849"/>
              <a:t>ДНК-связывающие белки и их сигналы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214844" y="1918799"/>
            <a:ext cx="4414453" cy="4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84175" indent="-384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73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90000"/>
              <a:buFont typeface="Wingdings" pitchFamily="2" charset="2"/>
              <a:buChar char="q"/>
            </a:pPr>
            <a:r>
              <a:rPr lang="ru-RU" sz="2442"/>
              <a:t>Кооперативные однородные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025817" y="2707155"/>
            <a:ext cx="1845805" cy="41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84150" indent="-1841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sz="2035"/>
              <a:t>Палиндромы</a:t>
            </a:r>
          </a:p>
        </p:txBody>
      </p:sp>
      <p:pic>
        <p:nvPicPr>
          <p:cNvPr id="6" name="Picture 12" descr="C:\Work\Learning\Gelfand\2-й курс - 2007-08 (Гены и сайты)\Лекции\Materials\Palindrom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483" y="2461602"/>
            <a:ext cx="2436151" cy="70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C:\Work\Learning\Gelfand\2-й курс - 2007-08 (Гены и сайты)\Лекции\Materials\Repeat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743" y="3392121"/>
            <a:ext cx="2436151" cy="5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214845" y="4172401"/>
            <a:ext cx="4727655" cy="4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84175" indent="-384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90000"/>
              <a:buFont typeface="Wingdings" pitchFamily="2" charset="2"/>
              <a:buChar char="q"/>
            </a:pPr>
            <a:r>
              <a:rPr lang="ru-RU" sz="2442"/>
              <a:t>Кооперативные неоднородные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046820" y="4920369"/>
            <a:ext cx="1318125" cy="41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84150" indent="-1841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sz="2035"/>
              <a:t>Кассеты</a:t>
            </a:r>
          </a:p>
        </p:txBody>
      </p:sp>
      <p:pic>
        <p:nvPicPr>
          <p:cNvPr id="10" name="Picture 17" descr="C:\Work\Learning\Gelfand\2-й курс - 2007-08 (Гены и сайты)\Лекции\Materials\Casset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447" y="4710357"/>
            <a:ext cx="2424843" cy="73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990277" y="3518129"/>
            <a:ext cx="2301710" cy="41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84150" indent="-1841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sz="2035"/>
              <a:t>Прямые повторы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214844" y="5485790"/>
            <a:ext cx="1558899" cy="4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84175" indent="-384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90000"/>
              <a:buFont typeface="Wingdings" pitchFamily="2" charset="2"/>
              <a:buChar char="q"/>
            </a:pPr>
            <a:r>
              <a:rPr lang="ru-RU" sz="2442"/>
              <a:t>Другие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387717" y="6353305"/>
            <a:ext cx="2850139" cy="54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82600" indent="-482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8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493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90000"/>
              <a:buFont typeface="Wingdings" pitchFamily="2" charset="2"/>
              <a:buChar char="v"/>
            </a:pPr>
            <a:r>
              <a:rPr lang="ru-RU" sz="2849"/>
              <a:t>РНК-сигналы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70641" y="6629552"/>
            <a:ext cx="2025818" cy="38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32" dirty="0"/>
              <a:t>Источник</a:t>
            </a:r>
            <a:r>
              <a:rPr lang="en-US" sz="1832" dirty="0"/>
              <a:t>: </a:t>
            </a:r>
            <a:r>
              <a:rPr lang="ru-RU" sz="1832" dirty="0"/>
              <a:t>РГМ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18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92957"/>
            <a:ext cx="8693150" cy="1460500"/>
          </a:xfrm>
        </p:spPr>
        <p:txBody>
          <a:bodyPr/>
          <a:lstStyle/>
          <a:p>
            <a:r>
              <a:rPr lang="ru-RU" dirty="0" smtClean="0"/>
              <a:t>Способы кодирования сигнала в геноме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1553457"/>
            <a:ext cx="8693150" cy="51849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Закодированы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ru-RU" dirty="0" smtClean="0">
                <a:solidFill>
                  <a:srgbClr val="C00000"/>
                </a:solidFill>
              </a:rPr>
              <a:t>последовательностью нуклеотидов, 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ru-RU" dirty="0" smtClean="0">
                <a:solidFill>
                  <a:srgbClr val="C00000"/>
                </a:solidFill>
              </a:rPr>
              <a:t>для белков – последовательностью </a:t>
            </a:r>
            <a:r>
              <a:rPr lang="en-US" dirty="0" smtClean="0">
                <a:solidFill>
                  <a:srgbClr val="C00000"/>
                </a:solidFill>
              </a:rPr>
              <a:t>   </a:t>
            </a:r>
            <a:r>
              <a:rPr lang="ru-RU" dirty="0" smtClean="0">
                <a:solidFill>
                  <a:srgbClr val="C00000"/>
                </a:solidFill>
              </a:rPr>
              <a:t>аминокислотных остатков</a:t>
            </a:r>
          </a:p>
          <a:p>
            <a:r>
              <a:rPr lang="ru-RU" dirty="0" smtClean="0"/>
              <a:t> Закодированы структурой НК или белка </a:t>
            </a:r>
          </a:p>
          <a:p>
            <a:pPr lvl="1"/>
            <a:r>
              <a:rPr lang="en-US" dirty="0" smtClean="0"/>
              <a:t>G-</a:t>
            </a:r>
            <a:r>
              <a:rPr lang="ru-RU" dirty="0" smtClean="0"/>
              <a:t>квадруплекс</a:t>
            </a:r>
          </a:p>
          <a:p>
            <a:pPr lvl="1"/>
            <a:r>
              <a:rPr lang="en-US" dirty="0" smtClean="0"/>
              <a:t>IRES – </a:t>
            </a:r>
            <a:r>
              <a:rPr lang="ru-RU" dirty="0" smtClean="0"/>
              <a:t>особым образом уложенная шпилька РНК </a:t>
            </a:r>
          </a:p>
          <a:p>
            <a:r>
              <a:rPr lang="ru-RU" dirty="0" smtClean="0"/>
              <a:t>Закодированы химической модификацией НК или белка</a:t>
            </a:r>
          </a:p>
          <a:p>
            <a:pPr lvl="1"/>
            <a:r>
              <a:rPr lang="en-US" dirty="0" smtClean="0"/>
              <a:t>Cap</a:t>
            </a:r>
          </a:p>
          <a:p>
            <a:pPr lvl="1"/>
            <a:r>
              <a:rPr lang="ru-RU" dirty="0" err="1" smtClean="0"/>
              <a:t>Метилирование</a:t>
            </a:r>
            <a:r>
              <a:rPr lang="ru-RU" dirty="0" smtClean="0"/>
              <a:t> ДНК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844" y="1769095"/>
            <a:ext cx="9840938" cy="3144837"/>
          </a:xfrm>
        </p:spPr>
        <p:txBody>
          <a:bodyPr>
            <a:normAutofit/>
          </a:bodyPr>
          <a:lstStyle/>
          <a:p>
            <a:r>
              <a:rPr lang="en-US" dirty="0" smtClean="0"/>
              <a:t>I. </a:t>
            </a:r>
            <a:r>
              <a:rPr lang="ru-RU" dirty="0" smtClean="0"/>
              <a:t>Информационное содержание выравнивания последовательностей сигнала. </a:t>
            </a:r>
            <a:r>
              <a:rPr lang="en-US" dirty="0" smtClean="0"/>
              <a:t>LOGO. </a:t>
            </a:r>
            <a:r>
              <a:rPr lang="ru-RU" dirty="0" smtClean="0"/>
              <a:t>«Сила» сигнала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293609"/>
          </a:xfrm>
        </p:spPr>
        <p:txBody>
          <a:bodyPr/>
          <a:lstStyle/>
          <a:p>
            <a:r>
              <a:rPr lang="ru-RU" dirty="0" smtClean="0"/>
              <a:t>«Классное» задание в конце занятия - вычислить информационное содержание выравнивания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9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226148"/>
            <a:ext cx="8693150" cy="880287"/>
          </a:xfrm>
        </p:spPr>
        <p:txBody>
          <a:bodyPr/>
          <a:lstStyle/>
          <a:p>
            <a:r>
              <a:rPr lang="ru-RU" dirty="0" smtClean="0"/>
              <a:t>Информация и энтропия сигнала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3112548"/>
            <a:ext cx="8693150" cy="368209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Информационная ёмкость - потенциально возможное количество информации в сигнале (</a:t>
            </a:r>
            <a:r>
              <a:rPr lang="ru-RU" dirty="0" err="1" smtClean="0"/>
              <a:t>матем</a:t>
            </a:r>
            <a:r>
              <a:rPr lang="ru-RU" dirty="0" smtClean="0"/>
              <a:t>.) </a:t>
            </a:r>
          </a:p>
          <a:p>
            <a:r>
              <a:rPr lang="ru-RU" dirty="0" smtClean="0"/>
              <a:t>Информационное «содержание» – насколько сигнал отличается от случайного (статист.)</a:t>
            </a:r>
          </a:p>
          <a:p>
            <a:r>
              <a:rPr lang="ru-RU" dirty="0" smtClean="0"/>
              <a:t>Содержательность - чем чаще сигнал  приводит к реакции, тем более содержательна информация в сигнале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51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7787" y="1053082"/>
            <a:ext cx="7988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Информация противоположна энтропии. </a:t>
            </a:r>
            <a:br>
              <a:rPr lang="ru-RU" sz="2400" dirty="0" smtClean="0"/>
            </a:br>
            <a:r>
              <a:rPr lang="ru-RU" sz="2400" dirty="0" smtClean="0"/>
              <a:t>Энтропия – мера неупорядоченности.  </a:t>
            </a:r>
            <a:br>
              <a:rPr lang="ru-RU" sz="2400" dirty="0" smtClean="0"/>
            </a:br>
            <a:r>
              <a:rPr lang="ru-RU" sz="2400" dirty="0" smtClean="0"/>
              <a:t>Чем </a:t>
            </a:r>
            <a:r>
              <a:rPr lang="ru-RU" sz="2400" dirty="0"/>
              <a:t>б</a:t>
            </a:r>
            <a:r>
              <a:rPr lang="ru-RU" sz="2400" dirty="0" smtClean="0"/>
              <a:t>ольше энтропия, тем меньше порядка.</a:t>
            </a:r>
          </a:p>
          <a:p>
            <a:r>
              <a:rPr lang="ru-RU" sz="2400" dirty="0" smtClean="0"/>
              <a:t>Чем больше информации, тем меньше энтропия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660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817" y="4604"/>
            <a:ext cx="8693150" cy="77964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Энтропия</a:t>
            </a:r>
            <a:endParaRPr lang="en-US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02" y="1227930"/>
            <a:ext cx="9409225" cy="5585901"/>
          </a:xfrm>
        </p:spPr>
        <p:txBody>
          <a:bodyPr>
            <a:normAutofit/>
          </a:bodyPr>
          <a:lstStyle/>
          <a:p>
            <a:r>
              <a:rPr lang="ru-RU" sz="2400" dirty="0"/>
              <a:t>Изучаем сигнал, который есть последовательность </a:t>
            </a:r>
            <a:r>
              <a:rPr lang="ru-RU" sz="2400" dirty="0" smtClean="0"/>
              <a:t>букв. В нашем случае – задан выравниванием представителей сигнала.</a:t>
            </a:r>
            <a:endParaRPr lang="en-US" sz="2400" dirty="0" smtClean="0"/>
          </a:p>
          <a:p>
            <a:r>
              <a:rPr lang="ru-RU" sz="2400" dirty="0" smtClean="0"/>
              <a:t>Энтропия </a:t>
            </a:r>
            <a:r>
              <a:rPr lang="en-US" sz="2400" dirty="0" smtClean="0"/>
              <a:t>H </a:t>
            </a:r>
            <a:r>
              <a:rPr lang="ru-RU" sz="2400" dirty="0" smtClean="0"/>
              <a:t>– мера неопределенности, т.е.  невозможности предсказать сигнал. Аксиомы</a:t>
            </a:r>
            <a:r>
              <a:rPr lang="en-US" sz="2400" dirty="0" smtClean="0"/>
              <a:t>:</a:t>
            </a:r>
            <a:endParaRPr lang="ru-RU" sz="2400" dirty="0" smtClean="0"/>
          </a:p>
          <a:p>
            <a:pPr lvl="1"/>
            <a:r>
              <a:rPr lang="en-US" sz="2000" dirty="0" smtClean="0"/>
              <a:t>H </a:t>
            </a:r>
            <a:r>
              <a:rPr lang="ru-RU" sz="2000" dirty="0" smtClean="0"/>
              <a:t>положительна</a:t>
            </a:r>
          </a:p>
          <a:p>
            <a:pPr lvl="1"/>
            <a:r>
              <a:rPr lang="en-US" sz="2000" dirty="0" smtClean="0"/>
              <a:t>H = 0  </a:t>
            </a:r>
            <a:r>
              <a:rPr lang="ru-RU" sz="2000" dirty="0" smtClean="0"/>
              <a:t>если сигнал однозначно предсказуем (……)</a:t>
            </a:r>
          </a:p>
          <a:p>
            <a:pPr lvl="1"/>
            <a:r>
              <a:rPr lang="ru-RU" sz="2000" dirty="0"/>
              <a:t>Чем менее предсказуем сигнал, тем больше энтропия </a:t>
            </a:r>
            <a:r>
              <a:rPr lang="ru-RU" sz="2000" dirty="0" smtClean="0"/>
              <a:t>сигнала </a:t>
            </a:r>
            <a:r>
              <a:rPr lang="ru-RU" sz="1600" dirty="0" smtClean="0"/>
              <a:t>(звонок с неизвестного номера). </a:t>
            </a:r>
            <a:r>
              <a:rPr lang="ru-RU" sz="2000" dirty="0" smtClean="0"/>
              <a:t>Максимум достигается когда все слова, составляющие сигнал, равновероятны. </a:t>
            </a:r>
          </a:p>
          <a:p>
            <a:pPr lvl="1"/>
            <a:r>
              <a:rPr lang="en-US" sz="2000" dirty="0" smtClean="0"/>
              <a:t>H </a:t>
            </a:r>
            <a:r>
              <a:rPr lang="ru-RU" sz="2000" dirty="0" smtClean="0"/>
              <a:t>аддитивна</a:t>
            </a:r>
            <a:r>
              <a:rPr lang="en-US" sz="2000" dirty="0" smtClean="0"/>
              <a:t>:</a:t>
            </a:r>
            <a:r>
              <a:rPr lang="ru-RU" sz="1600" dirty="0" smtClean="0"/>
              <a:t> энтропия сигнала из одной буквы равна сумме энтропий каждой из них ; </a:t>
            </a:r>
            <a:r>
              <a:rPr lang="ru-RU" sz="2000" dirty="0" smtClean="0"/>
              <a:t>энтропия сигнала состоящего из нескольких независимых сигналов равна сумме энтропий</a:t>
            </a:r>
          </a:p>
          <a:p>
            <a:pPr lvl="1"/>
            <a:r>
              <a:rPr lang="en-US" sz="2000" dirty="0" smtClean="0"/>
              <a:t>H </a:t>
            </a:r>
            <a:r>
              <a:rPr lang="ru-RU" sz="2000" dirty="0" smtClean="0"/>
              <a:t>можно вычислить в два шага через группировку. </a:t>
            </a:r>
            <a:br>
              <a:rPr lang="ru-RU" sz="2000" dirty="0" smtClean="0"/>
            </a:br>
            <a:r>
              <a:rPr lang="ru-RU" sz="2000" dirty="0" smtClean="0"/>
              <a:t>Пример группировки:</a:t>
            </a:r>
            <a:r>
              <a:rPr lang="en-US" sz="2000" dirty="0" smtClean="0"/>
              <a:t> W</a:t>
            </a:r>
            <a:r>
              <a:rPr lang="ru-RU" sz="2000" dirty="0" smtClean="0"/>
              <a:t>=</a:t>
            </a:r>
            <a:r>
              <a:rPr lang="en-US" sz="2000" dirty="0" smtClean="0"/>
              <a:t> {A </a:t>
            </a:r>
            <a:r>
              <a:rPr lang="ru-RU" sz="2000" dirty="0" smtClean="0"/>
              <a:t>или </a:t>
            </a:r>
            <a:r>
              <a:rPr lang="en-US" sz="2000" dirty="0" smtClean="0"/>
              <a:t>T}, S </a:t>
            </a:r>
            <a:r>
              <a:rPr lang="ru-RU" sz="2000" dirty="0" smtClean="0"/>
              <a:t> = </a:t>
            </a:r>
            <a:r>
              <a:rPr lang="en-US" sz="2000" dirty="0" smtClean="0"/>
              <a:t>{G </a:t>
            </a:r>
            <a:r>
              <a:rPr lang="ru-RU" sz="2000" dirty="0" smtClean="0"/>
              <a:t>или </a:t>
            </a:r>
            <a:r>
              <a:rPr lang="en-US" sz="2000" dirty="0" smtClean="0"/>
              <a:t>C}.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Энтропию сигнала в алфавите (</a:t>
            </a:r>
            <a:r>
              <a:rPr lang="en-US" sz="2000" dirty="0" smtClean="0"/>
              <a:t>A,T,G,C) </a:t>
            </a:r>
            <a:r>
              <a:rPr lang="ru-RU" sz="2000" dirty="0" smtClean="0"/>
              <a:t>можно вычислить через энтропию в алфавите </a:t>
            </a:r>
            <a:r>
              <a:rPr lang="en-US" sz="2000" dirty="0" smtClean="0"/>
              <a:t>(W, S) </a:t>
            </a:r>
            <a:r>
              <a:rPr lang="ru-RU" sz="2000" dirty="0" smtClean="0"/>
              <a:t>и энтропии </a:t>
            </a:r>
            <a:r>
              <a:rPr lang="en-US" sz="2000" dirty="0" smtClean="0"/>
              <a:t>W </a:t>
            </a:r>
            <a:r>
              <a:rPr lang="ru-RU" sz="2000" dirty="0" smtClean="0"/>
              <a:t>в алфавите </a:t>
            </a:r>
            <a:r>
              <a:rPr lang="en-US" sz="2000" dirty="0" smtClean="0"/>
              <a:t>(A,T) </a:t>
            </a:r>
            <a:r>
              <a:rPr lang="ru-RU" sz="2000" dirty="0" smtClean="0"/>
              <a:t>и </a:t>
            </a:r>
            <a:r>
              <a:rPr lang="en-US" sz="2000" dirty="0" smtClean="0"/>
              <a:t>S </a:t>
            </a:r>
            <a:r>
              <a:rPr lang="ru-RU" sz="2000" dirty="0" smtClean="0"/>
              <a:t>в алфавите </a:t>
            </a:r>
            <a:r>
              <a:rPr lang="en-US" sz="2000" dirty="0" smtClean="0"/>
              <a:t>(G,C)</a:t>
            </a:r>
            <a:r>
              <a:rPr lang="ru-RU" sz="2000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3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508" y="4603"/>
            <a:ext cx="8922690" cy="130061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Теорема Шеннона: существует единственная функция </a:t>
            </a:r>
            <a:r>
              <a:rPr lang="en-US" sz="3200" dirty="0" smtClean="0"/>
              <a:t>H</a:t>
            </a:r>
            <a:r>
              <a:rPr lang="ru-RU" sz="3200" dirty="0" smtClean="0"/>
              <a:t>, удовлетворяющая</a:t>
            </a:r>
            <a:r>
              <a:rPr lang="en-US" sz="3200" dirty="0" smtClean="0"/>
              <a:t> </a:t>
            </a:r>
            <a:r>
              <a:rPr lang="ru-RU" sz="3200" dirty="0" smtClean="0"/>
              <a:t>аксиомам</a:t>
            </a:r>
            <a:endParaRPr lang="en-US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700" y="1316248"/>
            <a:ext cx="9409225" cy="230960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 примере сигналов  из нуклеотидов ДНК</a:t>
            </a:r>
          </a:p>
          <a:p>
            <a:r>
              <a:rPr lang="ru-RU" sz="2800" dirty="0" smtClean="0"/>
              <a:t>Энтропия  сигнала из одного нуклеотида  </a:t>
            </a:r>
            <a:br>
              <a:rPr lang="ru-RU" sz="2800" dirty="0" smtClean="0"/>
            </a:br>
            <a:r>
              <a:rPr lang="en-US" sz="2800" dirty="0" smtClean="0"/>
              <a:t>H =  -</a:t>
            </a:r>
            <a:r>
              <a:rPr lang="en-US" sz="2800" dirty="0" smtClean="0">
                <a:sym typeface="Symbol" panose="05050102010706020507" pitchFamily="18" charset="2"/>
              </a:rPr>
              <a:t></a:t>
            </a:r>
            <a:r>
              <a:rPr lang="en-US" sz="2800" baseline="-25000" dirty="0" smtClean="0"/>
              <a:t>b</a:t>
            </a:r>
            <a:r>
              <a:rPr lang="en-US" sz="2800" dirty="0" smtClean="0"/>
              <a:t> p(b) log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p(b)  b </a:t>
            </a:r>
            <a:r>
              <a:rPr lang="ru-RU" sz="2800" dirty="0" smtClean="0"/>
              <a:t>пробегает </a:t>
            </a:r>
            <a:r>
              <a:rPr lang="en-US" sz="2800" dirty="0" smtClean="0"/>
              <a:t>A, T, G, C</a:t>
            </a:r>
            <a:r>
              <a:rPr lang="ru-RU" sz="2800" dirty="0" smtClean="0"/>
              <a:t>. Если равновероятны, то </a:t>
            </a:r>
            <a:r>
              <a:rPr lang="en-US" sz="2800" dirty="0" smtClean="0"/>
              <a:t>H = 2</a:t>
            </a:r>
          </a:p>
          <a:p>
            <a:r>
              <a:rPr lang="ru-RU" sz="2800" dirty="0" smtClean="0"/>
              <a:t>Н(сигнала длины </a:t>
            </a:r>
            <a:r>
              <a:rPr lang="en-US" sz="2800" dirty="0" smtClean="0"/>
              <a:t>N) = N</a:t>
            </a:r>
            <a:r>
              <a:rPr lang="ru-RU" sz="2800" dirty="0" smtClean="0">
                <a:sym typeface="Symbol" panose="05050102010706020507" pitchFamily="18" charset="2"/>
              </a:rPr>
              <a:t></a:t>
            </a:r>
            <a:r>
              <a:rPr lang="en-US" sz="2800" dirty="0" smtClean="0"/>
              <a:t>H  </a:t>
            </a:r>
            <a:r>
              <a:rPr lang="ru-RU" sz="2800" dirty="0" smtClean="0"/>
              <a:t>в силу </a:t>
            </a:r>
            <a:r>
              <a:rPr lang="ru-RU" sz="2800" dirty="0" err="1" smtClean="0"/>
              <a:t>аддитивности</a:t>
            </a: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53</a:t>
            </a:fld>
            <a:endParaRPr lang="en-US"/>
          </a:p>
        </p:txBody>
      </p:sp>
      <p:pic>
        <p:nvPicPr>
          <p:cNvPr id="2050" name="Picture 2" descr="https://tik-diit.dp.ua/?imgivw=1519&amp;w=27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4341"/>
          <a:stretch/>
        </p:blipFill>
        <p:spPr bwMode="auto">
          <a:xfrm>
            <a:off x="6273198" y="4128566"/>
            <a:ext cx="3132000" cy="337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1943" y="4185784"/>
            <a:ext cx="54212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Сигнал</a:t>
            </a:r>
            <a:r>
              <a:rPr lang="en-US" sz="2400" dirty="0" smtClean="0"/>
              <a:t> </a:t>
            </a:r>
            <a:r>
              <a:rPr lang="ru-RU" sz="2400" dirty="0" smtClean="0"/>
              <a:t>двоичный</a:t>
            </a:r>
            <a:r>
              <a:rPr lang="en-US" sz="2400" dirty="0" smtClean="0"/>
              <a:t>: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r>
              <a:rPr lang="ru-RU" sz="2400" dirty="0" smtClean="0"/>
              <a:t>комплементарная пара </a:t>
            </a:r>
            <a:r>
              <a:rPr lang="en-US" sz="2400" dirty="0" smtClean="0"/>
              <a:t>W=(A </a:t>
            </a:r>
            <a:r>
              <a:rPr lang="ru-RU" sz="2400" dirty="0" smtClean="0"/>
              <a:t>или </a:t>
            </a:r>
            <a:r>
              <a:rPr lang="en-US" sz="2400" dirty="0" smtClean="0"/>
              <a:t>T</a:t>
            </a:r>
            <a:r>
              <a:rPr lang="ru-RU" sz="2400" dirty="0" smtClean="0"/>
              <a:t>)</a:t>
            </a:r>
            <a:r>
              <a:rPr lang="ru-RU" sz="2400" b="1" dirty="0" smtClean="0"/>
              <a:t> </a:t>
            </a:r>
            <a:r>
              <a:rPr lang="ru-RU" sz="2400" dirty="0" smtClean="0"/>
              <a:t>или  </a:t>
            </a:r>
            <a:r>
              <a:rPr lang="en-US" sz="2400" dirty="0" smtClean="0"/>
              <a:t>S = (G </a:t>
            </a:r>
            <a:r>
              <a:rPr lang="ru-RU" sz="2400" dirty="0" smtClean="0"/>
              <a:t>или </a:t>
            </a:r>
            <a:r>
              <a:rPr lang="en-US" sz="2400" dirty="0" smtClean="0"/>
              <a:t>C</a:t>
            </a:r>
            <a:r>
              <a:rPr lang="ru-RU" sz="2400" dirty="0" smtClean="0"/>
              <a:t>)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p </a:t>
            </a:r>
            <a:r>
              <a:rPr lang="ru-RU" sz="2400" dirty="0" smtClean="0"/>
              <a:t>= </a:t>
            </a:r>
            <a:r>
              <a:rPr lang="en-US" sz="2400" dirty="0" smtClean="0"/>
              <a:t>GC </a:t>
            </a:r>
            <a:r>
              <a:rPr lang="ru-RU" sz="2400" dirty="0" smtClean="0"/>
              <a:t>состав в долях единицы</a:t>
            </a:r>
          </a:p>
          <a:p>
            <a:r>
              <a:rPr lang="ru-RU" sz="2400" dirty="0" smtClean="0"/>
              <a:t>(1-</a:t>
            </a:r>
            <a:r>
              <a:rPr lang="en-US" sz="2400" dirty="0" smtClean="0"/>
              <a:t>p) = </a:t>
            </a:r>
            <a:r>
              <a:rPr lang="ru-RU" sz="2400" dirty="0" smtClean="0"/>
              <a:t>частота пары </a:t>
            </a:r>
            <a:r>
              <a:rPr lang="en-US" sz="2400" dirty="0" smtClean="0"/>
              <a:t>A-T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График  </a:t>
            </a:r>
            <a:r>
              <a:rPr lang="en-US" sz="2400" dirty="0" smtClean="0"/>
              <a:t>H(p) </a:t>
            </a:r>
            <a:r>
              <a:rPr lang="ru-RU" sz="2400" dirty="0" smtClean="0"/>
              <a:t> = </a:t>
            </a:r>
            <a:r>
              <a:rPr lang="en-US" sz="2400" dirty="0" smtClean="0"/>
              <a:t>p log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p</a:t>
            </a:r>
            <a:r>
              <a:rPr lang="en-US" sz="2400" dirty="0"/>
              <a:t> </a:t>
            </a:r>
            <a:r>
              <a:rPr lang="ru-RU" sz="2400" dirty="0" smtClean="0"/>
              <a:t>+ (1-</a:t>
            </a:r>
            <a:r>
              <a:rPr lang="en-US" sz="2400" dirty="0" smtClean="0"/>
              <a:t>p)</a:t>
            </a:r>
            <a:r>
              <a:rPr lang="ru-RU" sz="2400" dirty="0" smtClean="0"/>
              <a:t> </a:t>
            </a:r>
            <a:r>
              <a:rPr lang="en-US" sz="2400" dirty="0" smtClean="0"/>
              <a:t>log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(1-p)</a:t>
            </a:r>
            <a:endParaRPr lang="ru-RU" sz="2400" dirty="0" smtClean="0"/>
          </a:p>
          <a:p>
            <a:r>
              <a:rPr lang="ru-RU" sz="2400" dirty="0"/>
              <a:t>з</a:t>
            </a:r>
            <a:r>
              <a:rPr lang="ru-RU" sz="2400" dirty="0" smtClean="0"/>
              <a:t>ависимости энтропии от </a:t>
            </a:r>
            <a:r>
              <a:rPr lang="en-US" sz="2400" dirty="0" smtClean="0"/>
              <a:t>GC </a:t>
            </a:r>
            <a:r>
              <a:rPr lang="ru-RU" sz="2400" dirty="0" smtClean="0"/>
              <a:t>состава</a:t>
            </a:r>
            <a:r>
              <a:rPr lang="en-US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0050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817" y="4604"/>
            <a:ext cx="8693150" cy="1072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Содержание информации </a:t>
            </a:r>
            <a:r>
              <a:rPr lang="en-US" dirty="0" smtClean="0"/>
              <a:t>IC</a:t>
            </a:r>
            <a:r>
              <a:rPr lang="ru-RU" dirty="0" smtClean="0"/>
              <a:t> в сигнале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687" y="1227930"/>
            <a:ext cx="9601250" cy="2014237"/>
          </a:xfrm>
        </p:spPr>
        <p:txBody>
          <a:bodyPr>
            <a:noAutofit/>
          </a:bodyPr>
          <a:lstStyle/>
          <a:p>
            <a:r>
              <a:rPr lang="ru-RU" sz="2400" dirty="0"/>
              <a:t>Информация </a:t>
            </a:r>
            <a:r>
              <a:rPr lang="en-US" sz="2400" dirty="0" smtClean="0"/>
              <a:t>IC </a:t>
            </a:r>
            <a:r>
              <a:rPr lang="ru-RU" sz="2400" dirty="0"/>
              <a:t>измеряется тем, насколько уменьшилась неопределенность после получения </a:t>
            </a:r>
            <a:r>
              <a:rPr lang="ru-RU" sz="2400" dirty="0" smtClean="0"/>
              <a:t>информации о сигнале.</a:t>
            </a:r>
            <a:endParaRPr lang="ru-RU" sz="2400" dirty="0"/>
          </a:p>
          <a:p>
            <a:r>
              <a:rPr lang="ru-RU" sz="2400" dirty="0"/>
              <a:t> </a:t>
            </a:r>
            <a:r>
              <a:rPr lang="en-US" dirty="0" smtClean="0"/>
              <a:t>IC(</a:t>
            </a:r>
            <a:r>
              <a:rPr lang="ru-RU" dirty="0"/>
              <a:t>сигнала) =  </a:t>
            </a:r>
            <a:r>
              <a:rPr lang="en-US" dirty="0" err="1"/>
              <a:t>H</a:t>
            </a:r>
            <a:r>
              <a:rPr lang="en-US" baseline="-25000" dirty="0" err="1"/>
              <a:t>before</a:t>
            </a:r>
            <a:r>
              <a:rPr lang="ru-RU" dirty="0"/>
              <a:t> –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after</a:t>
            </a:r>
            <a:endParaRPr lang="en-US" baseline="-25000" dirty="0" smtClean="0"/>
          </a:p>
          <a:p>
            <a:endParaRPr lang="en-US" baseline="-25000" dirty="0"/>
          </a:p>
          <a:p>
            <a:pPr marL="0" indent="0">
              <a:buNone/>
            </a:pPr>
            <a:endParaRPr lang="ru-RU" dirty="0"/>
          </a:p>
          <a:p>
            <a:endParaRPr lang="en-US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54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93308" y="3393181"/>
            <a:ext cx="91787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212529"/>
                </a:solidFill>
                <a:latin typeface="-apple-system"/>
              </a:rPr>
              <a:t>    The </a:t>
            </a:r>
            <a:r>
              <a:rPr lang="en-US" sz="2400" dirty="0">
                <a:solidFill>
                  <a:srgbClr val="212529"/>
                </a:solidFill>
                <a:latin typeface="-apple-system"/>
              </a:rPr>
              <a:t>meaning of information has nothing to do with Shannon's amount of information. </a:t>
            </a:r>
            <a:r>
              <a:rPr lang="en-US" sz="2400" dirty="0" smtClean="0">
                <a:solidFill>
                  <a:srgbClr val="212529"/>
                </a:solidFill>
                <a:latin typeface="-apple-system"/>
              </a:rPr>
              <a:t/>
            </a:r>
            <a:br>
              <a:rPr lang="en-US" sz="2400" dirty="0" smtClean="0">
                <a:solidFill>
                  <a:srgbClr val="212529"/>
                </a:solidFill>
                <a:latin typeface="-apple-system"/>
              </a:rPr>
            </a:br>
            <a:r>
              <a:rPr lang="en-US" sz="2400" dirty="0" smtClean="0">
                <a:solidFill>
                  <a:srgbClr val="212529"/>
                </a:solidFill>
                <a:latin typeface="-apple-system"/>
              </a:rPr>
              <a:t>    For </a:t>
            </a:r>
            <a:r>
              <a:rPr lang="en-US" sz="2400" dirty="0">
                <a:solidFill>
                  <a:srgbClr val="212529"/>
                </a:solidFill>
                <a:latin typeface="-apple-system"/>
              </a:rPr>
              <a:t>example, the word "AND" contains the same amount of information even we spell it backward to "DNA." </a:t>
            </a:r>
            <a:endParaRPr lang="en-US" sz="2400" dirty="0" smtClean="0">
              <a:solidFill>
                <a:srgbClr val="212529"/>
              </a:solidFill>
              <a:latin typeface="-apple-system"/>
            </a:endParaRPr>
          </a:p>
          <a:p>
            <a:r>
              <a:rPr lang="en-US" sz="24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US" sz="2400" dirty="0" smtClean="0">
                <a:solidFill>
                  <a:srgbClr val="212529"/>
                </a:solidFill>
                <a:latin typeface="-apple-system"/>
              </a:rPr>
              <a:t>  Similarly</a:t>
            </a:r>
            <a:r>
              <a:rPr lang="en-US" sz="2400" dirty="0">
                <a:solidFill>
                  <a:srgbClr val="212529"/>
                </a:solidFill>
                <a:latin typeface="-apple-system"/>
              </a:rPr>
              <a:t>, 010101 carries the same amount of information 101010 as well as a DNA codon ATG and GTA or GAT all carry the same amount of information only the meaning is different.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130" y="6224561"/>
            <a:ext cx="8833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https://bioinformaticshome.com/bioinformatics_tutorials/sequence_alignment/introduction_to_information_theory_page3.html</a:t>
            </a:r>
          </a:p>
        </p:txBody>
      </p:sp>
    </p:spTree>
    <p:extLst>
      <p:ext uri="{BB962C8B-B14F-4D97-AF65-F5344CB8AC3E}">
        <p14:creationId xmlns:p14="http://schemas.microsoft.com/office/powerpoint/2010/main" val="250092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231601"/>
            <a:ext cx="8693150" cy="1460500"/>
          </a:xfrm>
        </p:spPr>
        <p:txBody>
          <a:bodyPr>
            <a:normAutofit/>
          </a:bodyPr>
          <a:lstStyle/>
          <a:p>
            <a:r>
              <a:rPr lang="ru-RU" dirty="0" smtClean="0"/>
              <a:t>Информационное содержание </a:t>
            </a:r>
            <a:r>
              <a:rPr lang="en-US" dirty="0" smtClean="0"/>
              <a:t>IC </a:t>
            </a:r>
            <a:r>
              <a:rPr lang="ru-RU" dirty="0" smtClean="0"/>
              <a:t>сигнала, заданного выравниванием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5707" y="1949537"/>
            <a:ext cx="6336825" cy="4795838"/>
          </a:xfrm>
        </p:spPr>
        <p:txBody>
          <a:bodyPr/>
          <a:lstStyle/>
          <a:p>
            <a:r>
              <a:rPr lang="ru-RU" dirty="0" smtClean="0"/>
              <a:t>Измеряет насколько сигнал отличается от случайной последовательности такой же длины</a:t>
            </a:r>
          </a:p>
          <a:p>
            <a:r>
              <a:rPr lang="ru-RU" dirty="0" smtClean="0"/>
              <a:t>Чем дальше – тем больше в нем информации и меньше его энтропия</a:t>
            </a:r>
          </a:p>
          <a:p>
            <a:r>
              <a:rPr lang="en-US" dirty="0" smtClean="0"/>
              <a:t>IC = </a:t>
            </a:r>
            <a:r>
              <a:rPr lang="en-US" dirty="0" err="1" smtClean="0"/>
              <a:t>Hbefor</a:t>
            </a:r>
            <a:r>
              <a:rPr lang="en-US" dirty="0" err="1"/>
              <a:t>e</a:t>
            </a:r>
            <a:r>
              <a:rPr lang="en-US" dirty="0" smtClean="0"/>
              <a:t> - </a:t>
            </a:r>
            <a:r>
              <a:rPr lang="en-US" dirty="0" err="1" smtClean="0"/>
              <a:t>Hafter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55</a:t>
            </a:fld>
            <a:endParaRPr lang="en-US"/>
          </a:p>
        </p:txBody>
      </p:sp>
      <p:sp>
        <p:nvSpPr>
          <p:cNvPr id="6" name="CustomShape 4"/>
          <p:cNvSpPr/>
          <p:nvPr/>
        </p:nvSpPr>
        <p:spPr>
          <a:xfrm>
            <a:off x="431712" y="1945579"/>
            <a:ext cx="2697607" cy="45920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1234567890123456</a:t>
            </a: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ACGCAAACGTTTTCTT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TCGCAAACGTTTGCTT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ACGCAAACGGTTTCGT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ACGCAACCGTTTTCCT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ACGCAAACGTGTGCGT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ACGCAATCGGTTACCT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GCGCAAACGTTTTCGT</a:t>
            </a:r>
            <a:endParaRPr lang="en-US" sz="20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DejaVu Sans"/>
            </a:endParaRPr>
          </a:p>
          <a:p>
            <a:r>
              <a:rPr lang="ru-RU" sz="2000" b="1" dirty="0">
                <a:latin typeface="Courier New" pitchFamily="49" charset="0"/>
              </a:rPr>
              <a:t>AGGAAAACGATTGGCT</a:t>
            </a:r>
          </a:p>
          <a:p>
            <a:r>
              <a:rPr lang="ru-RU" sz="2000" b="1" dirty="0">
                <a:latin typeface="Courier New" pitchFamily="49" charset="0"/>
              </a:rPr>
              <a:t>AAGCAAACGGTGATTT</a:t>
            </a:r>
          </a:p>
          <a:p>
            <a:r>
              <a:rPr lang="ru-RU" sz="2000" b="1" dirty="0">
                <a:latin typeface="Courier New" pitchFamily="49" charset="0"/>
              </a:rPr>
              <a:t>ATGCAATCGGTTACGC</a:t>
            </a:r>
          </a:p>
          <a:p>
            <a:r>
              <a:rPr lang="ru-RU" sz="2000" b="1" dirty="0">
                <a:latin typeface="Courier New" pitchFamily="49" charset="0"/>
              </a:rPr>
              <a:t>AGGCAAACGTTTACCT</a:t>
            </a:r>
          </a:p>
          <a:p>
            <a:r>
              <a:rPr lang="ru-RU" sz="2000" b="1" dirty="0" smtClean="0">
                <a:latin typeface="Courier New" pitchFamily="49" charset="0"/>
              </a:rPr>
              <a:t>GAGCAAACGTTTCCAC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171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10080625" cy="83386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Вычисление </a:t>
            </a:r>
            <a:r>
              <a:rPr lang="en-US" sz="3600" dirty="0" smtClean="0"/>
              <a:t>IC </a:t>
            </a:r>
            <a:r>
              <a:rPr lang="ru-RU" sz="3600" dirty="0" smtClean="0"/>
              <a:t> мотива </a:t>
            </a:r>
            <a:r>
              <a:rPr lang="en-US" sz="3600" dirty="0" smtClean="0"/>
              <a:t>M</a:t>
            </a:r>
            <a:r>
              <a:rPr lang="ru-RU" sz="3600" dirty="0" smtClean="0"/>
              <a:t>, заданного выравниван</a:t>
            </a:r>
            <a:r>
              <a:rPr lang="ru-RU" sz="3600" dirty="0"/>
              <a:t>и</a:t>
            </a:r>
            <a:r>
              <a:rPr lang="ru-RU" sz="3600" dirty="0" smtClean="0"/>
              <a:t>ем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4126" y="1449745"/>
            <a:ext cx="733649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</a:t>
            </a:r>
            <a:r>
              <a:rPr lang="en-US" sz="2800" baseline="-25000" dirty="0" err="1" smtClean="0"/>
              <a:t>before</a:t>
            </a:r>
            <a:r>
              <a:rPr lang="en-US" sz="2800" dirty="0" smtClean="0"/>
              <a:t> </a:t>
            </a:r>
            <a:r>
              <a:rPr lang="ru-RU" sz="2800" dirty="0" smtClean="0"/>
              <a:t>=</a:t>
            </a:r>
            <a:r>
              <a:rPr lang="en-US" sz="2800" dirty="0" smtClean="0"/>
              <a:t> -</a:t>
            </a:r>
            <a:r>
              <a:rPr lang="ru-RU" sz="2800" dirty="0" smtClean="0"/>
              <a:t> </a:t>
            </a:r>
            <a:r>
              <a:rPr lang="ru-RU" sz="2800" dirty="0" smtClean="0">
                <a:sym typeface="Symbol" panose="05050102010706020507" pitchFamily="18" charset="2"/>
              </a:rPr>
              <a:t>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</a:t>
            </a:r>
            <a:r>
              <a:rPr lang="ru-RU" sz="2800" dirty="0" smtClean="0">
                <a:sym typeface="Symbol" panose="05050102010706020507" pitchFamily="18" charset="2"/>
              </a:rPr>
              <a:t></a:t>
            </a:r>
            <a:r>
              <a:rPr lang="en-US" sz="2800" baseline="-25000" dirty="0" smtClean="0"/>
              <a:t>b</a:t>
            </a:r>
            <a:r>
              <a:rPr lang="en-US" sz="2800" dirty="0" smtClean="0"/>
              <a:t> p(b) log</a:t>
            </a:r>
            <a:r>
              <a:rPr lang="en-US" sz="2800" baseline="-25000" dirty="0"/>
              <a:t> 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 p(b)</a:t>
            </a:r>
            <a:endParaRPr lang="ru-RU" sz="2800" dirty="0" smtClean="0"/>
          </a:p>
          <a:p>
            <a:endParaRPr lang="ru-RU" dirty="0" smtClean="0"/>
          </a:p>
          <a:p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ru-RU" sz="2400" dirty="0" smtClean="0"/>
              <a:t>номер буквы в сигнале; все буквы равноправны, </a:t>
            </a:r>
            <a:endParaRPr lang="en-US" sz="2400" dirty="0" smtClean="0"/>
          </a:p>
          <a:p>
            <a:r>
              <a:rPr lang="en-US" sz="2400" dirty="0" smtClean="0"/>
              <a:t>p(b)  - </a:t>
            </a:r>
            <a:r>
              <a:rPr lang="ru-RU" sz="2400" dirty="0" smtClean="0"/>
              <a:t>априорная вероятность появления буквы </a:t>
            </a:r>
            <a:r>
              <a:rPr lang="en-US" sz="2400" dirty="0" smtClean="0"/>
              <a:t>b </a:t>
            </a:r>
            <a:r>
              <a:rPr lang="ru-RU" sz="2400" dirty="0" smtClean="0"/>
              <a:t>в </a:t>
            </a:r>
            <a:endParaRPr lang="en-US" sz="2400" dirty="0" smtClean="0"/>
          </a:p>
          <a:p>
            <a:r>
              <a:rPr lang="ru-RU" sz="2400" dirty="0" smtClean="0"/>
              <a:t>изучаемых последовательностях (например,</a:t>
            </a:r>
            <a:r>
              <a:rPr lang="en-US" sz="2400" dirty="0" smtClean="0"/>
              <a:t> </a:t>
            </a:r>
            <a:r>
              <a:rPr lang="ru-RU" sz="2400" dirty="0" smtClean="0"/>
              <a:t>в геноме) 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775103" y="683481"/>
            <a:ext cx="7305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Сигнал   </a:t>
            </a:r>
            <a:r>
              <a:rPr lang="en-US" sz="2400" dirty="0" smtClean="0"/>
              <a:t>NNN….NN  </a:t>
            </a:r>
            <a:r>
              <a:rPr lang="ru-RU" sz="2400" dirty="0" smtClean="0"/>
              <a:t>длины </a:t>
            </a:r>
            <a:r>
              <a:rPr lang="en-US" sz="2400" dirty="0" smtClean="0"/>
              <a:t>n </a:t>
            </a:r>
            <a:r>
              <a:rPr lang="ru-RU" sz="2400" dirty="0" smtClean="0"/>
              <a:t>с независимым появлением букв</a:t>
            </a:r>
            <a:endParaRPr lang="ru-RU" sz="2400" dirty="0"/>
          </a:p>
        </p:txBody>
      </p:sp>
      <p:sp>
        <p:nvSpPr>
          <p:cNvPr id="7" name="CustomShape 4"/>
          <p:cNvSpPr/>
          <p:nvPr/>
        </p:nvSpPr>
        <p:spPr>
          <a:xfrm>
            <a:off x="62338" y="953449"/>
            <a:ext cx="2697607" cy="45920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1234567890123456</a:t>
            </a: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ACGCAAACGTTTTCTT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TCGCAAACGTTTGCTT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ACGCAAACGGTTTCGT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ACGCAACCGTTTTCCT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ACGCAAACGTGTGCGT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ACGCAATCGGTTACCT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GCGCAAACGTTTTCGT</a:t>
            </a:r>
            <a:endParaRPr lang="en-US" sz="20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DejaVu Sans"/>
            </a:endParaRPr>
          </a:p>
          <a:p>
            <a:r>
              <a:rPr lang="ru-RU" sz="2000" b="1" dirty="0">
                <a:latin typeface="Courier New" pitchFamily="49" charset="0"/>
              </a:rPr>
              <a:t>AGGAAAACGATTGGCT</a:t>
            </a:r>
          </a:p>
          <a:p>
            <a:r>
              <a:rPr lang="ru-RU" sz="2000" b="1" dirty="0">
                <a:latin typeface="Courier New" pitchFamily="49" charset="0"/>
              </a:rPr>
              <a:t>AAGCAAACGGTGATTT</a:t>
            </a:r>
          </a:p>
          <a:p>
            <a:r>
              <a:rPr lang="ru-RU" sz="2000" b="1" dirty="0">
                <a:latin typeface="Courier New" pitchFamily="49" charset="0"/>
              </a:rPr>
              <a:t>ATGCAATCGGTTACGC</a:t>
            </a:r>
          </a:p>
          <a:p>
            <a:r>
              <a:rPr lang="ru-RU" sz="2000" b="1" dirty="0">
                <a:latin typeface="Courier New" pitchFamily="49" charset="0"/>
              </a:rPr>
              <a:t>AGGCAAACGTTTACCT</a:t>
            </a:r>
          </a:p>
          <a:p>
            <a:r>
              <a:rPr lang="ru-RU" sz="2000" b="1" dirty="0" smtClean="0">
                <a:latin typeface="Courier New" pitchFamily="49" charset="0"/>
              </a:rPr>
              <a:t>GAGCAAACGTTTCCAC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7166" y="3297848"/>
            <a:ext cx="7258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</a:t>
            </a:r>
            <a:r>
              <a:rPr lang="en-US" sz="2800" baseline="-25000" dirty="0" err="1" smtClean="0"/>
              <a:t>after</a:t>
            </a:r>
            <a:r>
              <a:rPr lang="en-US" sz="2800" dirty="0" smtClean="0"/>
              <a:t> </a:t>
            </a:r>
            <a:r>
              <a:rPr lang="ru-RU" sz="2800" dirty="0"/>
              <a:t>=</a:t>
            </a:r>
            <a:r>
              <a:rPr lang="en-US" sz="2800" dirty="0"/>
              <a:t> -</a:t>
            </a:r>
            <a:r>
              <a:rPr lang="ru-RU" sz="2800" dirty="0"/>
              <a:t> </a:t>
            </a:r>
            <a:r>
              <a:rPr lang="ru-RU" sz="2800" dirty="0">
                <a:sym typeface="Symbol" panose="05050102010706020507" pitchFamily="18" charset="2"/>
              </a:rPr>
              <a:t></a:t>
            </a:r>
            <a:r>
              <a:rPr lang="en-US" sz="2800" baseline="-25000" dirty="0" err="1"/>
              <a:t>i</a:t>
            </a:r>
            <a:r>
              <a:rPr lang="en-US" sz="2800" dirty="0"/>
              <a:t> </a:t>
            </a:r>
            <a:r>
              <a:rPr lang="ru-RU" sz="2800" dirty="0">
                <a:sym typeface="Symbol" panose="05050102010706020507" pitchFamily="18" charset="2"/>
              </a:rPr>
              <a:t></a:t>
            </a:r>
            <a:r>
              <a:rPr lang="en-US" sz="2800" baseline="-25000" dirty="0"/>
              <a:t>b</a:t>
            </a:r>
            <a:r>
              <a:rPr lang="en-US" sz="2800" dirty="0"/>
              <a:t> </a:t>
            </a:r>
            <a:r>
              <a:rPr lang="en-US" sz="2800" dirty="0" smtClean="0"/>
              <a:t>f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(b</a:t>
            </a:r>
            <a:r>
              <a:rPr lang="en-US" sz="2800" dirty="0"/>
              <a:t>) log</a:t>
            </a:r>
            <a:r>
              <a:rPr lang="en-US" sz="2800" baseline="-25000" dirty="0"/>
              <a:t> 2 </a:t>
            </a:r>
            <a:r>
              <a:rPr lang="en-US" sz="2800" dirty="0"/>
              <a:t>f</a:t>
            </a:r>
            <a:r>
              <a:rPr lang="en-US" sz="2800" baseline="-25000" dirty="0"/>
              <a:t>i</a:t>
            </a:r>
            <a:r>
              <a:rPr lang="en-US" sz="2800" dirty="0"/>
              <a:t>(b)</a:t>
            </a:r>
            <a:endParaRPr lang="ru-RU" sz="2800" dirty="0"/>
          </a:p>
          <a:p>
            <a:endParaRPr lang="ru-RU" dirty="0"/>
          </a:p>
          <a:p>
            <a:r>
              <a:rPr lang="ru-RU" dirty="0" smtClean="0"/>
              <a:t>Это энтропия того знания о</a:t>
            </a:r>
            <a:r>
              <a:rPr lang="en-US" dirty="0" smtClean="0"/>
              <a:t> </a:t>
            </a:r>
            <a:r>
              <a:rPr lang="ru-RU" dirty="0" smtClean="0"/>
              <a:t>мотиве </a:t>
            </a:r>
            <a:r>
              <a:rPr lang="en-US" dirty="0" smtClean="0"/>
              <a:t>M</a:t>
            </a:r>
            <a:r>
              <a:rPr lang="ru-RU" dirty="0" smtClean="0"/>
              <a:t>, кот</a:t>
            </a:r>
            <a:r>
              <a:rPr lang="ru-RU" dirty="0"/>
              <a:t>о</a:t>
            </a:r>
            <a:r>
              <a:rPr lang="ru-RU" dirty="0" smtClean="0"/>
              <a:t>рое мы получаем глядя на выравнивание: </a:t>
            </a:r>
            <a:r>
              <a:rPr lang="en-US" sz="2400" dirty="0"/>
              <a:t>f</a:t>
            </a:r>
            <a:r>
              <a:rPr lang="en-US" sz="2400" baseline="-25000" dirty="0"/>
              <a:t>i</a:t>
            </a:r>
            <a:r>
              <a:rPr lang="en-US" sz="2400" dirty="0"/>
              <a:t>(b)</a:t>
            </a:r>
            <a:r>
              <a:rPr lang="en-US" sz="2400" dirty="0" smtClean="0"/>
              <a:t>– </a:t>
            </a:r>
            <a:r>
              <a:rPr lang="ru-RU" sz="2400" dirty="0" smtClean="0"/>
              <a:t>частота буквы </a:t>
            </a:r>
            <a:r>
              <a:rPr lang="en-US" sz="2400" dirty="0" smtClean="0"/>
              <a:t>b </a:t>
            </a:r>
            <a:r>
              <a:rPr lang="ru-RU" sz="2400" dirty="0" smtClean="0"/>
              <a:t>в </a:t>
            </a:r>
            <a:r>
              <a:rPr lang="en-US" sz="2400" dirty="0" err="1" smtClean="0"/>
              <a:t>i</a:t>
            </a:r>
            <a:r>
              <a:rPr lang="en-US" sz="2400" dirty="0" smtClean="0"/>
              <a:t>-</a:t>
            </a:r>
            <a:r>
              <a:rPr lang="ru-RU" sz="2400" dirty="0" smtClean="0"/>
              <a:t>м</a:t>
            </a:r>
            <a:r>
              <a:rPr lang="en-US" sz="2400" dirty="0" smtClean="0"/>
              <a:t> </a:t>
            </a:r>
            <a:r>
              <a:rPr lang="ru-RU" sz="2400" dirty="0" smtClean="0"/>
              <a:t>столбце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62878" y="5882061"/>
            <a:ext cx="97932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IC = </a:t>
            </a:r>
            <a:r>
              <a:rPr lang="en-US" sz="2800" dirty="0" err="1" smtClean="0"/>
              <a:t>H’</a:t>
            </a:r>
            <a:r>
              <a:rPr lang="en-US" sz="2800" baseline="-25000" dirty="0" err="1" smtClean="0"/>
              <a:t>before</a:t>
            </a:r>
            <a:r>
              <a:rPr lang="ru-RU" sz="2800" baseline="-25000" dirty="0" smtClean="0"/>
              <a:t>  </a:t>
            </a:r>
            <a:r>
              <a:rPr lang="ru-RU" sz="2800" dirty="0" smtClean="0"/>
              <a:t>-</a:t>
            </a:r>
            <a:r>
              <a:rPr lang="en-US" sz="2800" dirty="0" smtClean="0"/>
              <a:t>  </a:t>
            </a:r>
            <a:r>
              <a:rPr lang="en-US" sz="2800" dirty="0" err="1" smtClean="0"/>
              <a:t>H</a:t>
            </a:r>
            <a:r>
              <a:rPr lang="en-US" sz="2800" baseline="-25000" dirty="0" err="1" smtClean="0"/>
              <a:t>after</a:t>
            </a:r>
            <a:r>
              <a:rPr lang="en-US" sz="2800" dirty="0" smtClean="0"/>
              <a:t>  =</a:t>
            </a:r>
            <a:r>
              <a:rPr lang="ru-RU" sz="2800" dirty="0" smtClean="0"/>
              <a:t> </a:t>
            </a:r>
            <a:r>
              <a:rPr lang="en-US" sz="2800" dirty="0"/>
              <a:t>-</a:t>
            </a:r>
            <a:r>
              <a:rPr lang="ru-RU" sz="2800" dirty="0"/>
              <a:t> </a:t>
            </a:r>
            <a:r>
              <a:rPr lang="ru-RU" sz="2800" dirty="0">
                <a:sym typeface="Symbol" panose="05050102010706020507" pitchFamily="18" charset="2"/>
              </a:rPr>
              <a:t></a:t>
            </a:r>
            <a:r>
              <a:rPr lang="en-US" sz="2800" baseline="-25000" dirty="0" err="1"/>
              <a:t>i</a:t>
            </a:r>
            <a:r>
              <a:rPr lang="en-US" sz="2800" dirty="0"/>
              <a:t> </a:t>
            </a:r>
            <a:r>
              <a:rPr lang="ru-RU" sz="2800" dirty="0">
                <a:sym typeface="Symbol" panose="05050102010706020507" pitchFamily="18" charset="2"/>
              </a:rPr>
              <a:t></a:t>
            </a:r>
            <a:r>
              <a:rPr lang="en-US" sz="2800" baseline="-25000" dirty="0"/>
              <a:t>b</a:t>
            </a:r>
            <a:r>
              <a:rPr lang="en-US" sz="2800" dirty="0"/>
              <a:t> f</a:t>
            </a:r>
            <a:r>
              <a:rPr lang="en-US" sz="2800" baseline="-25000" dirty="0"/>
              <a:t>i</a:t>
            </a:r>
            <a:r>
              <a:rPr lang="en-US" sz="2800" dirty="0"/>
              <a:t>(b)</a:t>
            </a:r>
            <a:r>
              <a:rPr lang="en-US" sz="2800" dirty="0" smtClean="0"/>
              <a:t> </a:t>
            </a:r>
            <a:r>
              <a:rPr lang="en-US" sz="2800" dirty="0"/>
              <a:t>log</a:t>
            </a:r>
            <a:r>
              <a:rPr lang="en-US" sz="2800" baseline="-25000" dirty="0"/>
              <a:t> 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p(b) +</a:t>
            </a:r>
            <a:r>
              <a:rPr lang="ru-RU" sz="2800" dirty="0" smtClean="0"/>
              <a:t> </a:t>
            </a:r>
            <a:r>
              <a:rPr lang="ru-RU" sz="2800" dirty="0">
                <a:sym typeface="Symbol" panose="05050102010706020507" pitchFamily="18" charset="2"/>
              </a:rPr>
              <a:t></a:t>
            </a:r>
            <a:r>
              <a:rPr lang="en-US" sz="2800" baseline="-25000" dirty="0" err="1"/>
              <a:t>i</a:t>
            </a:r>
            <a:r>
              <a:rPr lang="en-US" sz="2800" dirty="0"/>
              <a:t> </a:t>
            </a:r>
            <a:r>
              <a:rPr lang="ru-RU" sz="2800" dirty="0">
                <a:sym typeface="Symbol" panose="05050102010706020507" pitchFamily="18" charset="2"/>
              </a:rPr>
              <a:t></a:t>
            </a:r>
            <a:r>
              <a:rPr lang="en-US" sz="2800" baseline="-25000" dirty="0"/>
              <a:t>b</a:t>
            </a:r>
            <a:r>
              <a:rPr lang="en-US" sz="2800" dirty="0"/>
              <a:t> f</a:t>
            </a:r>
            <a:r>
              <a:rPr lang="en-US" sz="2800" baseline="-25000" dirty="0"/>
              <a:t>i</a:t>
            </a:r>
            <a:r>
              <a:rPr lang="en-US" sz="2800" dirty="0"/>
              <a:t>(b) log</a:t>
            </a:r>
            <a:r>
              <a:rPr lang="en-US" sz="2800" baseline="-25000" dirty="0"/>
              <a:t> 2 </a:t>
            </a:r>
            <a:r>
              <a:rPr lang="en-US" sz="2800" dirty="0"/>
              <a:t>f</a:t>
            </a:r>
            <a:r>
              <a:rPr lang="en-US" sz="2800" baseline="-25000" dirty="0"/>
              <a:t>i</a:t>
            </a:r>
            <a:r>
              <a:rPr lang="en-US" sz="2800" dirty="0"/>
              <a:t>(b</a:t>
            </a:r>
            <a:r>
              <a:rPr lang="en-US" sz="2800" dirty="0" smtClean="0"/>
              <a:t>) =                                 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           = </a:t>
            </a:r>
            <a:r>
              <a:rPr lang="ru-RU" sz="2800" dirty="0" smtClean="0">
                <a:sym typeface="Symbol" panose="05050102010706020507" pitchFamily="18" charset="2"/>
              </a:rPr>
              <a:t></a:t>
            </a:r>
            <a:r>
              <a:rPr lang="en-US" sz="2800" baseline="-25000" dirty="0" err="1"/>
              <a:t>i</a:t>
            </a:r>
            <a:r>
              <a:rPr lang="en-US" sz="2800" dirty="0"/>
              <a:t> </a:t>
            </a:r>
            <a:r>
              <a:rPr lang="ru-RU" sz="2800" dirty="0">
                <a:sym typeface="Symbol" panose="05050102010706020507" pitchFamily="18" charset="2"/>
              </a:rPr>
              <a:t></a:t>
            </a:r>
            <a:r>
              <a:rPr lang="en-US" sz="2800" baseline="-25000" dirty="0" smtClean="0"/>
              <a:t>b </a:t>
            </a:r>
            <a:r>
              <a:rPr lang="en-US" sz="2800" dirty="0" smtClean="0"/>
              <a:t> f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(b</a:t>
            </a:r>
            <a:r>
              <a:rPr lang="en-US" sz="2800" dirty="0"/>
              <a:t>) log</a:t>
            </a:r>
            <a:r>
              <a:rPr lang="en-US" sz="2800" baseline="-25000" dirty="0"/>
              <a:t> 2 </a:t>
            </a:r>
            <a:r>
              <a:rPr lang="en-US" sz="2800" dirty="0"/>
              <a:t>f</a:t>
            </a:r>
            <a:r>
              <a:rPr lang="en-US" sz="2800" baseline="-25000" dirty="0"/>
              <a:t>i</a:t>
            </a:r>
            <a:r>
              <a:rPr lang="en-US" sz="2800" dirty="0"/>
              <a:t>(b</a:t>
            </a:r>
            <a:r>
              <a:rPr lang="en-US" sz="2800" dirty="0" smtClean="0"/>
              <a:t>)/p(b)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37287" y="4944453"/>
            <a:ext cx="4540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H’</a:t>
            </a:r>
            <a:r>
              <a:rPr lang="en-US" sz="2800" baseline="-25000" dirty="0" err="1" smtClean="0"/>
              <a:t>before</a:t>
            </a:r>
            <a:r>
              <a:rPr lang="en-US" sz="2800" dirty="0" smtClean="0"/>
              <a:t> </a:t>
            </a:r>
            <a:r>
              <a:rPr lang="ru-RU" sz="2800" dirty="0"/>
              <a:t>=</a:t>
            </a:r>
            <a:r>
              <a:rPr lang="en-US" sz="2800" dirty="0"/>
              <a:t> -</a:t>
            </a:r>
            <a:r>
              <a:rPr lang="ru-RU" sz="2800" dirty="0"/>
              <a:t> </a:t>
            </a:r>
            <a:r>
              <a:rPr lang="ru-RU" sz="2800" dirty="0">
                <a:sym typeface="Symbol" panose="05050102010706020507" pitchFamily="18" charset="2"/>
              </a:rPr>
              <a:t></a:t>
            </a:r>
            <a:r>
              <a:rPr lang="en-US" sz="2800" baseline="-25000" dirty="0" err="1"/>
              <a:t>i</a:t>
            </a:r>
            <a:r>
              <a:rPr lang="en-US" sz="2800" dirty="0"/>
              <a:t> </a:t>
            </a:r>
            <a:r>
              <a:rPr lang="ru-RU" sz="2800" dirty="0">
                <a:sym typeface="Symbol" panose="05050102010706020507" pitchFamily="18" charset="2"/>
              </a:rPr>
              <a:t></a:t>
            </a:r>
            <a:r>
              <a:rPr lang="en-US" sz="2800" baseline="-25000" dirty="0"/>
              <a:t>b</a:t>
            </a:r>
            <a:r>
              <a:rPr lang="en-US" sz="2800" dirty="0"/>
              <a:t> f</a:t>
            </a:r>
            <a:r>
              <a:rPr lang="en-US" sz="2800" baseline="-25000" dirty="0"/>
              <a:t>i</a:t>
            </a:r>
            <a:r>
              <a:rPr lang="en-US" sz="2800" dirty="0"/>
              <a:t>(b)</a:t>
            </a:r>
            <a:r>
              <a:rPr lang="en-US" sz="2800" dirty="0" smtClean="0"/>
              <a:t> </a:t>
            </a:r>
            <a:r>
              <a:rPr lang="en-US" sz="2800" dirty="0"/>
              <a:t>log</a:t>
            </a:r>
            <a:r>
              <a:rPr lang="en-US" sz="2800" baseline="-25000" dirty="0"/>
              <a:t> 2 </a:t>
            </a:r>
            <a:r>
              <a:rPr lang="en-US" sz="2800" dirty="0"/>
              <a:t> p(b)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474610" y="4998595"/>
            <a:ext cx="209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Обоснование?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078882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57</a:t>
            </a:fld>
            <a:endParaRPr lang="en-US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43252" y="1090930"/>
          <a:ext cx="6812856" cy="2727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3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7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9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A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10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10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G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5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8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5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11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C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8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11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u="none" strike="noStrike">
                          <a:effectLst/>
                        </a:rPr>
                        <a:t>Всего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93738" y="208172"/>
            <a:ext cx="8693150" cy="1460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ШАГ 1. Подсчёт числа букв</a:t>
            </a:r>
            <a:r>
              <a:rPr lang="en-US" dirty="0" smtClean="0"/>
              <a:t>  N(</a:t>
            </a:r>
            <a:r>
              <a:rPr lang="en-US" dirty="0" err="1" smtClean="0"/>
              <a:t>b,j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9" name="CustomShape 4"/>
          <p:cNvSpPr/>
          <p:nvPr/>
        </p:nvSpPr>
        <p:spPr>
          <a:xfrm>
            <a:off x="76518" y="938422"/>
            <a:ext cx="2697607" cy="45920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1234567890123456</a:t>
            </a: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ACGCAAACGTTTTCTT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TCGCAAACGTTTGCTT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ACGCAAACGGTTTCGT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ACGCAACCGTTTTCCT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ACGCAAACGTGTGCGT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ACGCAATCGGTTACCT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GCGCAAACGTTTTCGT</a:t>
            </a:r>
            <a:endParaRPr lang="en-US" sz="20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DejaVu Sans"/>
            </a:endParaRPr>
          </a:p>
          <a:p>
            <a:r>
              <a:rPr lang="ru-RU" sz="2000" b="1" dirty="0">
                <a:latin typeface="Courier New" pitchFamily="49" charset="0"/>
              </a:rPr>
              <a:t>AGGAAAACGATTGGCT</a:t>
            </a:r>
          </a:p>
          <a:p>
            <a:r>
              <a:rPr lang="ru-RU" sz="2000" b="1" dirty="0">
                <a:latin typeface="Courier New" pitchFamily="49" charset="0"/>
              </a:rPr>
              <a:t>AAGCAAACGGTGATTT</a:t>
            </a:r>
          </a:p>
          <a:p>
            <a:r>
              <a:rPr lang="ru-RU" sz="2000" b="1" dirty="0">
                <a:latin typeface="Courier New" pitchFamily="49" charset="0"/>
              </a:rPr>
              <a:t>ATGCAATCGGTTACGC</a:t>
            </a:r>
          </a:p>
          <a:p>
            <a:r>
              <a:rPr lang="ru-RU" sz="2000" b="1" dirty="0">
                <a:latin typeface="Courier New" pitchFamily="49" charset="0"/>
              </a:rPr>
              <a:t>AGGCAAACGTTTACCT</a:t>
            </a:r>
          </a:p>
          <a:p>
            <a:r>
              <a:rPr lang="ru-RU" sz="2000" b="1" dirty="0" smtClean="0">
                <a:latin typeface="Courier New" pitchFamily="49" charset="0"/>
              </a:rPr>
              <a:t>GAGCAAACGTTTCCAC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1462" y="3778747"/>
            <a:ext cx="7373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 smtClean="0">
                <a:solidFill>
                  <a:schemeClr val="accent1"/>
                </a:solidFill>
              </a:rPr>
              <a:t>       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 C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 A C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 T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T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ru-RU" sz="32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6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58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93738" y="208172"/>
            <a:ext cx="8693150" cy="1460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ШАГ 2. Частоты букв</a:t>
            </a:r>
            <a:r>
              <a:rPr lang="en-US" dirty="0" smtClean="0"/>
              <a:t> f(</a:t>
            </a:r>
            <a:r>
              <a:rPr lang="en-US" dirty="0" err="1" smtClean="0"/>
              <a:t>b,j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05063" y="4335742"/>
            <a:ext cx="1034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 smtClean="0">
                <a:solidFill>
                  <a:schemeClr val="accent1"/>
                </a:solidFill>
              </a:rPr>
              <a:t>       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  C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  A  C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   T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  T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ru-RU" sz="32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1282" y="2119468"/>
          <a:ext cx="10590778" cy="22162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52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</a:tblGrid>
              <a:tr h="3673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u="none" strike="noStrike" dirty="0">
                          <a:effectLst/>
                        </a:rPr>
                        <a:t>Частоты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7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9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>
                          <a:effectLst/>
                        </a:rPr>
                        <a:t>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0.77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0.77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>
                          <a:effectLst/>
                        </a:rPr>
                        <a:t>G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0.15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0.23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0.62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0.23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0.85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C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0.62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0.85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u="none" strike="noStrike">
                          <a:effectLst/>
                        </a:rPr>
                        <a:t>Всего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9388" y="1045240"/>
            <a:ext cx="7221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f</a:t>
            </a:r>
            <a:r>
              <a:rPr lang="en-US" sz="4000" dirty="0" smtClean="0"/>
              <a:t>(</a:t>
            </a:r>
            <a:r>
              <a:rPr lang="en-US" sz="4000" dirty="0" err="1" smtClean="0"/>
              <a:t>b,j</a:t>
            </a:r>
            <a:r>
              <a:rPr lang="en-US" sz="4000" dirty="0" smtClean="0"/>
              <a:t>) = N(</a:t>
            </a:r>
            <a:r>
              <a:rPr lang="en-US" sz="4000" dirty="0" err="1" smtClean="0"/>
              <a:t>b,j</a:t>
            </a:r>
            <a:r>
              <a:rPr lang="en-US" sz="4000" dirty="0" smtClean="0"/>
              <a:t>)/N  </a:t>
            </a:r>
            <a:r>
              <a:rPr lang="ru-RU" sz="4000" dirty="0" smtClean="0"/>
              <a:t>в примере </a:t>
            </a:r>
            <a:r>
              <a:rPr lang="en-US" sz="4000" dirty="0" smtClean="0"/>
              <a:t>N=13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1514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711" y="284982"/>
            <a:ext cx="9178795" cy="14605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Величина </a:t>
            </a:r>
            <a:r>
              <a:rPr lang="en-US" dirty="0" smtClean="0"/>
              <a:t>I</a:t>
            </a:r>
            <a:r>
              <a:rPr lang="ru-RU" dirty="0" smtClean="0"/>
              <a:t>С</a:t>
            </a:r>
            <a:r>
              <a:rPr lang="en-US" dirty="0" smtClean="0"/>
              <a:t> </a:t>
            </a:r>
            <a:r>
              <a:rPr lang="ru-RU" dirty="0" smtClean="0"/>
              <a:t>для буквы </a:t>
            </a:r>
            <a:r>
              <a:rPr lang="en-US" dirty="0" smtClean="0"/>
              <a:t>b </a:t>
            </a:r>
            <a:r>
              <a:rPr lang="ru-RU" dirty="0" smtClean="0"/>
              <a:t>в позиции </a:t>
            </a:r>
            <a:r>
              <a:rPr lang="en-US" dirty="0" smtClean="0"/>
              <a:t>j</a:t>
            </a:r>
            <a:br>
              <a:rPr lang="en-US" dirty="0" smtClean="0"/>
            </a:br>
            <a:r>
              <a:rPr lang="ru-RU" dirty="0" smtClean="0"/>
              <a:t>выравнивания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22267" y="1929765"/>
            <a:ext cx="766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IC(</a:t>
            </a:r>
            <a:r>
              <a:rPr lang="en-US" sz="3200" dirty="0" err="1" smtClean="0"/>
              <a:t>b,j</a:t>
            </a:r>
            <a:r>
              <a:rPr lang="en-US" sz="3200" dirty="0" smtClean="0"/>
              <a:t>) = f(</a:t>
            </a:r>
            <a:r>
              <a:rPr lang="en-US" sz="3200" dirty="0" err="1" smtClean="0"/>
              <a:t>b,j</a:t>
            </a:r>
            <a:r>
              <a:rPr lang="en-US" sz="3200" dirty="0" smtClean="0"/>
              <a:t>)*log</a:t>
            </a:r>
            <a:r>
              <a:rPr lang="en-US" sz="3200" baseline="-25000" dirty="0" smtClean="0"/>
              <a:t>2</a:t>
            </a:r>
            <a:r>
              <a:rPr lang="en-US" sz="3200" dirty="0"/>
              <a:t>[</a:t>
            </a:r>
            <a:r>
              <a:rPr lang="en-US" sz="3200" dirty="0" smtClean="0"/>
              <a:t>f(</a:t>
            </a:r>
            <a:r>
              <a:rPr lang="en-US" sz="3200" dirty="0" err="1" smtClean="0"/>
              <a:t>b,j</a:t>
            </a:r>
            <a:r>
              <a:rPr lang="en-US" sz="3200" dirty="0" smtClean="0"/>
              <a:t>)/p(b)] = </a:t>
            </a:r>
            <a:r>
              <a:rPr lang="ru-RU" sz="3200" dirty="0" smtClean="0"/>
              <a:t> </a:t>
            </a:r>
            <a:r>
              <a:rPr lang="en-US" sz="3200" dirty="0" smtClean="0"/>
              <a:t>f(</a:t>
            </a:r>
            <a:r>
              <a:rPr lang="en-US" sz="3200" dirty="0" err="1" smtClean="0"/>
              <a:t>b,j</a:t>
            </a:r>
            <a:r>
              <a:rPr lang="en-US" sz="3200" dirty="0" smtClean="0"/>
              <a:t>)*w(</a:t>
            </a:r>
            <a:r>
              <a:rPr lang="en-US" sz="3200" dirty="0" err="1" smtClean="0"/>
              <a:t>b,j</a:t>
            </a:r>
            <a:r>
              <a:rPr lang="en-US" sz="3200" dirty="0" smtClean="0"/>
              <a:t>)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78093" y="2781307"/>
            <a:ext cx="93324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</a:t>
            </a:r>
            <a:r>
              <a:rPr lang="en-US" sz="3200" dirty="0" smtClean="0"/>
              <a:t>og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[f(</a:t>
            </a:r>
            <a:r>
              <a:rPr lang="en-US" sz="3200" dirty="0" err="1" smtClean="0"/>
              <a:t>b,j</a:t>
            </a:r>
            <a:r>
              <a:rPr lang="en-US" sz="3200" dirty="0"/>
              <a:t>)/p(b</a:t>
            </a:r>
            <a:r>
              <a:rPr lang="en-US" sz="3200" dirty="0" smtClean="0"/>
              <a:t>)] = w(</a:t>
            </a:r>
            <a:r>
              <a:rPr lang="en-US" sz="3200" dirty="0" err="1" smtClean="0"/>
              <a:t>b,j</a:t>
            </a:r>
            <a:r>
              <a:rPr lang="en-US" sz="3200" dirty="0" smtClean="0"/>
              <a:t>) –</a:t>
            </a:r>
            <a:r>
              <a:rPr lang="ru-RU" sz="3200" dirty="0" smtClean="0"/>
              <a:t> вес из матрицы </a:t>
            </a:r>
            <a:r>
              <a:rPr lang="en-US" sz="3200" dirty="0" smtClean="0"/>
              <a:t>PWM </a:t>
            </a:r>
            <a:r>
              <a:rPr lang="ru-RU" sz="3200" b="1" dirty="0" smtClean="0"/>
              <a:t>без </a:t>
            </a:r>
            <a:r>
              <a:rPr lang="ru-RU" sz="3200" b="1" dirty="0" err="1" smtClean="0"/>
              <a:t>псевдоотсчётов</a:t>
            </a:r>
            <a:r>
              <a:rPr lang="ru-RU" sz="3200" b="1" dirty="0" smtClean="0"/>
              <a:t>. 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IC(</a:t>
            </a:r>
            <a:r>
              <a:rPr lang="en-US" sz="3200" dirty="0" err="1" smtClean="0"/>
              <a:t>b,j</a:t>
            </a:r>
            <a:r>
              <a:rPr lang="en-US" sz="3200" dirty="0" smtClean="0"/>
              <a:t>)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chemeClr val="accent1"/>
                </a:solidFill>
              </a:rPr>
              <a:t>положительное число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 f(</a:t>
            </a:r>
            <a:r>
              <a:rPr lang="en-US" sz="3200" b="1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b,j</a:t>
            </a:r>
            <a:r>
              <a:rPr lang="en-US" sz="32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) &gt; p(b)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br>
              <a:rPr lang="en-US" sz="3200" b="1" dirty="0" smtClean="0">
                <a:solidFill>
                  <a:schemeClr val="accent1"/>
                </a:solidFill>
              </a:rPr>
            </a:br>
            <a:r>
              <a:rPr lang="en-US" sz="3200" dirty="0" smtClean="0">
                <a:solidFill>
                  <a:schemeClr val="accent1"/>
                </a:solidFill>
              </a:rPr>
              <a:t>(</a:t>
            </a:r>
            <a:r>
              <a:rPr lang="ru-RU" sz="3200" dirty="0" smtClean="0">
                <a:solidFill>
                  <a:schemeClr val="accent1"/>
                </a:solidFill>
              </a:rPr>
              <a:t>как вычислять при </a:t>
            </a:r>
            <a:r>
              <a:rPr lang="en-US" sz="3200" dirty="0" smtClean="0">
                <a:solidFill>
                  <a:schemeClr val="accent1"/>
                </a:solidFill>
              </a:rPr>
              <a:t>f(</a:t>
            </a:r>
            <a:r>
              <a:rPr lang="en-US" sz="3200" dirty="0" err="1" smtClean="0">
                <a:solidFill>
                  <a:schemeClr val="accent1"/>
                </a:solidFill>
              </a:rPr>
              <a:t>b,j</a:t>
            </a:r>
            <a:r>
              <a:rPr lang="en-US" sz="3200" dirty="0" smtClean="0">
                <a:solidFill>
                  <a:schemeClr val="accent1"/>
                </a:solidFill>
              </a:rPr>
              <a:t>) = 0 </a:t>
            </a:r>
            <a:r>
              <a:rPr lang="ru-RU" sz="3200" dirty="0" smtClean="0">
                <a:solidFill>
                  <a:schemeClr val="accent1"/>
                </a:solidFill>
              </a:rPr>
              <a:t>? )</a:t>
            </a:r>
          </a:p>
          <a:p>
            <a:r>
              <a:rPr lang="ru-RU" sz="3200" dirty="0" smtClean="0"/>
              <a:t>Если  </a:t>
            </a:r>
            <a:r>
              <a:rPr lang="en-US" sz="3200" dirty="0" smtClean="0"/>
              <a:t>f(</a:t>
            </a:r>
            <a:r>
              <a:rPr lang="en-US" sz="3200" dirty="0" err="1" smtClean="0"/>
              <a:t>b,j</a:t>
            </a:r>
            <a:r>
              <a:rPr lang="en-US" sz="3200" dirty="0" smtClean="0"/>
              <a:t>) = 0, </a:t>
            </a:r>
            <a:r>
              <a:rPr lang="ru-RU" sz="3200" dirty="0" smtClean="0"/>
              <a:t>то  </a:t>
            </a:r>
            <a:r>
              <a:rPr lang="en-US" sz="3200" dirty="0" smtClean="0"/>
              <a:t>IC(</a:t>
            </a:r>
            <a:r>
              <a:rPr lang="en-US" sz="3200" dirty="0" err="1" smtClean="0"/>
              <a:t>b,j</a:t>
            </a:r>
            <a:r>
              <a:rPr lang="en-US" sz="3200" dirty="0" smtClean="0"/>
              <a:t>) = 0  (</a:t>
            </a:r>
            <a:r>
              <a:rPr lang="ru-RU" sz="3200" dirty="0" smtClean="0"/>
              <a:t>теорема)</a:t>
            </a:r>
            <a:endParaRPr lang="en-US" sz="3200" dirty="0" smtClean="0"/>
          </a:p>
          <a:p>
            <a:r>
              <a:rPr lang="ru-RU" sz="3200" dirty="0" smtClean="0"/>
              <a:t>Также </a:t>
            </a:r>
            <a:r>
              <a:rPr lang="en-US" sz="3200" dirty="0" smtClean="0"/>
              <a:t>IC(</a:t>
            </a:r>
            <a:r>
              <a:rPr lang="en-US" sz="3200" dirty="0" err="1" smtClean="0"/>
              <a:t>b,j</a:t>
            </a:r>
            <a:r>
              <a:rPr lang="en-US" sz="3200" dirty="0" smtClean="0"/>
              <a:t>) = 0 </a:t>
            </a:r>
            <a:r>
              <a:rPr lang="ru-RU" sz="3200" dirty="0" smtClean="0"/>
              <a:t>если частота </a:t>
            </a:r>
            <a:r>
              <a:rPr lang="en-US" sz="3200" dirty="0" smtClean="0"/>
              <a:t>f(</a:t>
            </a:r>
            <a:r>
              <a:rPr lang="en-US" sz="3200" dirty="0" err="1" smtClean="0"/>
              <a:t>b,j</a:t>
            </a:r>
            <a:r>
              <a:rPr lang="en-US" sz="3200" dirty="0" smtClean="0"/>
              <a:t>) = p(b)</a:t>
            </a:r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Максимум  </a:t>
            </a:r>
            <a:r>
              <a:rPr lang="en-US" sz="3200" dirty="0" smtClean="0"/>
              <a:t>IC(</a:t>
            </a:r>
            <a:r>
              <a:rPr lang="en-US" sz="3200" dirty="0" err="1" smtClean="0"/>
              <a:t>b,j</a:t>
            </a:r>
            <a:r>
              <a:rPr lang="en-US" sz="3200" dirty="0" smtClean="0"/>
              <a:t>) = log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[1/p(b)] </a:t>
            </a:r>
            <a:r>
              <a:rPr lang="ru-RU" sz="3200" dirty="0" smtClean="0"/>
              <a:t>для минимальной </a:t>
            </a:r>
            <a:r>
              <a:rPr lang="en-US" sz="3200" dirty="0" smtClean="0"/>
              <a:t>p(b)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0875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ДНК закодированы сигналы, необходимые для управления клеточными механизмами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Сигналы закодированные последовательностью нуклеотидов</a:t>
            </a:r>
          </a:p>
          <a:p>
            <a:pPr lvl="1"/>
            <a:r>
              <a:rPr lang="ru-RU" dirty="0" smtClean="0"/>
              <a:t>«Чтение» последовательности с помощью </a:t>
            </a:r>
            <a:r>
              <a:rPr lang="ru-RU" dirty="0" err="1" smtClean="0"/>
              <a:t>комплементарности</a:t>
            </a:r>
            <a:r>
              <a:rPr lang="ru-RU" dirty="0" smtClean="0"/>
              <a:t> РНК-ДНК</a:t>
            </a:r>
          </a:p>
          <a:p>
            <a:pPr lvl="1"/>
            <a:r>
              <a:rPr lang="ru-RU" dirty="0" smtClean="0"/>
              <a:t>«Чтение» ДНК без её  </a:t>
            </a:r>
            <a:r>
              <a:rPr lang="ru-RU" dirty="0" err="1" smtClean="0"/>
              <a:t>расплетения</a:t>
            </a:r>
            <a:endParaRPr lang="ru-RU" dirty="0" smtClean="0"/>
          </a:p>
          <a:p>
            <a:r>
              <a:rPr lang="ru-RU" dirty="0" smtClean="0"/>
              <a:t>Сигналы, закодированные химическими модификациями ДНК или (у эукариот) гистонов.</a:t>
            </a:r>
          </a:p>
          <a:p>
            <a:r>
              <a:rPr lang="ru-RU" dirty="0" smtClean="0"/>
              <a:t>Сигналы, закодированные вторичной или третичной структурой  ДНК, РНК, белков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2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915" y="92957"/>
            <a:ext cx="9178795" cy="6882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Величина </a:t>
            </a:r>
            <a:r>
              <a:rPr lang="en-US" dirty="0" smtClean="0"/>
              <a:t>I</a:t>
            </a:r>
            <a:r>
              <a:rPr lang="ru-RU" dirty="0" smtClean="0"/>
              <a:t>С</a:t>
            </a:r>
            <a:r>
              <a:rPr lang="en-US" dirty="0" smtClean="0"/>
              <a:t>(j) </a:t>
            </a:r>
            <a:r>
              <a:rPr lang="ru-RU" dirty="0" smtClean="0"/>
              <a:t>для</a:t>
            </a:r>
            <a:r>
              <a:rPr lang="en-US" dirty="0" smtClean="0"/>
              <a:t> </a:t>
            </a:r>
            <a:r>
              <a:rPr lang="ru-RU" dirty="0" smtClean="0"/>
              <a:t>колонки </a:t>
            </a:r>
            <a:r>
              <a:rPr lang="en-US" dirty="0" smtClean="0"/>
              <a:t>j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58467" y="904100"/>
            <a:ext cx="422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IC(j) =</a:t>
            </a:r>
            <a:r>
              <a:rPr lang="ru-RU" sz="3200" dirty="0" smtClean="0"/>
              <a:t> </a:t>
            </a:r>
            <a:r>
              <a:rPr lang="en-US" sz="3200" dirty="0" smtClean="0"/>
              <a:t> ∑</a:t>
            </a:r>
            <a:r>
              <a:rPr lang="en-US" sz="3200" baseline="-25000" dirty="0" smtClean="0"/>
              <a:t>b </a:t>
            </a:r>
            <a:r>
              <a:rPr lang="en-US" sz="3200" dirty="0" smtClean="0"/>
              <a:t>f(</a:t>
            </a:r>
            <a:r>
              <a:rPr lang="en-US" sz="3200" dirty="0" err="1" smtClean="0"/>
              <a:t>b,j</a:t>
            </a:r>
            <a:r>
              <a:rPr lang="en-US" sz="3200" dirty="0" smtClean="0"/>
              <a:t>)*w(</a:t>
            </a:r>
            <a:r>
              <a:rPr lang="en-US" sz="3200" dirty="0" err="1" smtClean="0"/>
              <a:t>b,j</a:t>
            </a:r>
            <a:r>
              <a:rPr lang="en-US" sz="3200" dirty="0" smtClean="0"/>
              <a:t>))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0915" y="1986054"/>
            <a:ext cx="93324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Из формулы следует, что </a:t>
            </a:r>
            <a:r>
              <a:rPr lang="en-US" sz="3200" dirty="0" smtClean="0"/>
              <a:t>IC(j) – </a:t>
            </a:r>
            <a:r>
              <a:rPr lang="ru-RU" sz="3200" dirty="0" err="1" smtClean="0"/>
              <a:t>матожидание</a:t>
            </a:r>
            <a:r>
              <a:rPr lang="ru-RU" sz="3200" dirty="0" smtClean="0"/>
              <a:t> - веса в колонке при распределении вероятностей букв </a:t>
            </a:r>
            <a:r>
              <a:rPr lang="en-US" sz="3200" dirty="0" smtClean="0"/>
              <a:t>b </a:t>
            </a:r>
            <a:r>
              <a:rPr lang="ru-RU" sz="3200" dirty="0" smtClean="0"/>
              <a:t>заданного частотами букв в колонке </a:t>
            </a:r>
            <a:endParaRPr lang="en-US" sz="3200" dirty="0" smtClean="0"/>
          </a:p>
          <a:p>
            <a:endParaRPr lang="en-US" sz="3200" dirty="0"/>
          </a:p>
          <a:p>
            <a:r>
              <a:rPr lang="ru-RU" sz="3200" dirty="0" smtClean="0"/>
              <a:t>Теорема. </a:t>
            </a:r>
            <a:r>
              <a:rPr lang="en-US" sz="3200" dirty="0" smtClean="0"/>
              <a:t>0 ≤ IC(j) ≤ </a:t>
            </a:r>
            <a:r>
              <a:rPr lang="ru-RU" sz="3200" dirty="0" smtClean="0"/>
              <a:t>(?)</a:t>
            </a:r>
            <a:r>
              <a:rPr lang="en-US" sz="3200" dirty="0" smtClean="0"/>
              <a:t> max(log</a:t>
            </a:r>
            <a:r>
              <a:rPr lang="en-US" sz="3200" baseline="-25000" dirty="0" smtClean="0"/>
              <a:t>2 </a:t>
            </a:r>
            <a:r>
              <a:rPr lang="en-US" sz="3200" dirty="0" smtClean="0"/>
              <a:t>1/p(b) </a:t>
            </a:r>
            <a:r>
              <a:rPr lang="ru-RU" sz="3200" dirty="0" smtClean="0"/>
              <a:t>)  При </a:t>
            </a:r>
            <a:r>
              <a:rPr lang="en-US" sz="3200" dirty="0" smtClean="0"/>
              <a:t>p(b) = ¼  </a:t>
            </a:r>
            <a:r>
              <a:rPr lang="ru-RU" sz="3200" dirty="0" smtClean="0"/>
              <a:t>имеем 2</a:t>
            </a:r>
          </a:p>
          <a:p>
            <a:endParaRPr lang="ru-RU" sz="3200" dirty="0"/>
          </a:p>
          <a:p>
            <a:r>
              <a:rPr lang="ru-RU" sz="3200" dirty="0" smtClean="0"/>
              <a:t>Чем больше </a:t>
            </a:r>
            <a:r>
              <a:rPr lang="en-US" sz="3200" dirty="0" smtClean="0"/>
              <a:t>IC(j), </a:t>
            </a:r>
            <a:r>
              <a:rPr lang="ru-RU" sz="3200" dirty="0" smtClean="0"/>
              <a:t>тем больше частоты букв в колонке отличаются от ожидаемых, тем больше информации в колонке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5529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915" y="126724"/>
            <a:ext cx="9332414" cy="8111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Информационное содержание  </a:t>
            </a:r>
            <a:r>
              <a:rPr lang="en-US" dirty="0" smtClean="0"/>
              <a:t>I</a:t>
            </a:r>
            <a:r>
              <a:rPr lang="ru-RU" dirty="0" smtClean="0"/>
              <a:t>С</a:t>
            </a:r>
            <a:r>
              <a:rPr lang="en-US" dirty="0" smtClean="0"/>
              <a:t> </a:t>
            </a:r>
            <a:r>
              <a:rPr lang="ru-RU" dirty="0" smtClean="0"/>
              <a:t> выравнивания равно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0063" y="1091487"/>
            <a:ext cx="384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IC = ∑</a:t>
            </a:r>
            <a:r>
              <a:rPr lang="en-US" sz="3200" baseline="-25000" dirty="0" smtClean="0"/>
              <a:t>j </a:t>
            </a:r>
            <a:r>
              <a:rPr lang="en-US" sz="3200" dirty="0" smtClean="0"/>
              <a:t>IC(j)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040313" y="2090017"/>
            <a:ext cx="4743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</a:t>
            </a:r>
            <a:r>
              <a:rPr lang="en-US" sz="3200" dirty="0" smtClean="0"/>
              <a:t>LOGO </a:t>
            </a:r>
            <a:r>
              <a:rPr lang="ru-RU" sz="3200" dirty="0" smtClean="0"/>
              <a:t>сигнала буквы имеют высоту, равную информационному содержанию букв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47" y="1821998"/>
            <a:ext cx="4643228" cy="38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0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webLOGO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92572" y="1863725"/>
            <a:ext cx="7936788" cy="44012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pt-BR" sz="2800" dirty="0"/>
              <a:t>Rseq = Smax − Sobs = log</a:t>
            </a:r>
            <a:r>
              <a:rPr lang="pt-BR" sz="2800" baseline="-25000" dirty="0"/>
              <a:t>2</a:t>
            </a:r>
            <a:r>
              <a:rPr lang="pt-BR" sz="2800" dirty="0"/>
              <a:t> N − </a:t>
            </a:r>
            <a:r>
              <a:rPr lang="pt-BR" sz="2800" dirty="0" smtClean="0"/>
              <a:t>(</a:t>
            </a:r>
            <a:r>
              <a:rPr lang="ru-RU" sz="2800" dirty="0" smtClean="0"/>
              <a:t>- </a:t>
            </a:r>
            <a:r>
              <a:rPr lang="pt-BR" sz="2800" dirty="0" smtClean="0">
                <a:sym typeface="Symbol" panose="05050102010706020507" pitchFamily="18" charset="2"/>
              </a:rPr>
              <a:t></a:t>
            </a:r>
            <a:r>
              <a:rPr lang="pt-BR" sz="2800" dirty="0" smtClean="0"/>
              <a:t> </a:t>
            </a:r>
            <a:r>
              <a:rPr lang="en-US" sz="2800" dirty="0" smtClean="0"/>
              <a:t>f</a:t>
            </a:r>
            <a:r>
              <a:rPr lang="pt-BR" sz="2800" dirty="0" smtClean="0"/>
              <a:t>(b)</a:t>
            </a:r>
            <a:r>
              <a:rPr lang="pt-BR" sz="2800" dirty="0"/>
              <a:t> </a:t>
            </a:r>
            <a:r>
              <a:rPr lang="pt-BR" sz="2800" dirty="0" smtClean="0"/>
              <a:t>log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f(b)</a:t>
            </a:r>
            <a:r>
              <a:rPr lang="ru-RU" sz="2800" dirty="0" smtClean="0"/>
              <a:t>)</a:t>
            </a:r>
            <a:endParaRPr lang="pt-BR" sz="2800" dirty="0" smtClean="0"/>
          </a:p>
          <a:p>
            <a:pPr lvl="0"/>
            <a:endParaRPr kumimoji="0" lang="pt-BR" altLang="ru-RU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pt-BR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 = 4 </a:t>
            </a:r>
            <a:r>
              <a:rPr lang="ru-RU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для ДНК, т.к. 4е буквы</a:t>
            </a:r>
            <a:r>
              <a:rPr lang="en-US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2800" dirty="0"/>
              <a:t>log</a:t>
            </a:r>
            <a:r>
              <a:rPr lang="pt-BR" sz="2800" baseline="-25000" dirty="0"/>
              <a:t>2</a:t>
            </a:r>
            <a:r>
              <a:rPr lang="pt-BR" sz="2800" dirty="0"/>
              <a:t> N </a:t>
            </a:r>
            <a:r>
              <a:rPr lang="pt-BR" sz="2800" dirty="0" smtClean="0"/>
              <a:t>= 2</a:t>
            </a:r>
            <a:endParaRPr lang="en-US" altLang="ru-RU" sz="2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kumimoji="0" lang="en-US" alt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lang="en-US" altLang="ru-RU" sz="2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kumimoji="0" lang="en-US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IC(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колонки)</a:t>
            </a:r>
            <a:r>
              <a:rPr kumimoji="0" lang="ru-RU" alt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pt-BR" sz="2800" dirty="0" smtClean="0">
                <a:sym typeface="Symbol" panose="05050102010706020507" pitchFamily="18" charset="2"/>
              </a:rPr>
              <a:t></a:t>
            </a:r>
            <a:r>
              <a:rPr lang="pt-BR" sz="2800" dirty="0" smtClean="0"/>
              <a:t> f(b</a:t>
            </a:r>
            <a:r>
              <a:rPr lang="pt-BR" sz="2800" dirty="0"/>
              <a:t>) log</a:t>
            </a:r>
            <a:r>
              <a:rPr lang="pt-BR" sz="2800" baseline="-25000" dirty="0"/>
              <a:t>2 </a:t>
            </a:r>
            <a:r>
              <a:rPr lang="pt-BR" sz="2800" dirty="0" smtClean="0"/>
              <a:t>f(b) </a:t>
            </a:r>
            <a:r>
              <a:rPr lang="ru-RU" sz="2800" dirty="0" smtClean="0"/>
              <a:t>-</a:t>
            </a:r>
            <a:r>
              <a:rPr lang="pt-BR" sz="2800" dirty="0" smtClean="0"/>
              <a:t> </a:t>
            </a:r>
            <a:r>
              <a:rPr lang="pt-BR" sz="2800" dirty="0">
                <a:sym typeface="Symbol" panose="05050102010706020507" pitchFamily="18" charset="2"/>
              </a:rPr>
              <a:t></a:t>
            </a:r>
            <a:r>
              <a:rPr lang="pt-BR" sz="2800" dirty="0"/>
              <a:t> f(b) log</a:t>
            </a:r>
            <a:r>
              <a:rPr lang="pt-BR" sz="2800" baseline="-25000" dirty="0"/>
              <a:t>2 </a:t>
            </a:r>
            <a:r>
              <a:rPr lang="pt-BR" sz="2800" dirty="0" smtClean="0"/>
              <a:t>p(b)</a:t>
            </a:r>
          </a:p>
          <a:p>
            <a:pPr lvl="0"/>
            <a:endParaRPr kumimoji="0" lang="pt-BR" altLang="ru-RU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ru-RU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en-US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p(b) = ¼ </a:t>
            </a:r>
            <a:r>
              <a:rPr lang="ru-RU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всех </a:t>
            </a:r>
            <a:r>
              <a:rPr lang="en-US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 </a:t>
            </a:r>
            <a:r>
              <a:rPr lang="ru-RU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получаем</a:t>
            </a:r>
          </a:p>
          <a:p>
            <a:pPr lvl="0"/>
            <a:r>
              <a:rPr lang="en-US" altLang="ru-RU" sz="2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IC(</a:t>
            </a:r>
            <a:r>
              <a:rPr lang="ru-RU" altLang="ru-RU" sz="2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колонки) = </a:t>
            </a:r>
            <a:r>
              <a:rPr lang="ru-RU" sz="2800" dirty="0" smtClean="0"/>
              <a:t> </a:t>
            </a:r>
            <a:r>
              <a:rPr lang="pt-BR" sz="2800" dirty="0">
                <a:sym typeface="Symbol" panose="05050102010706020507" pitchFamily="18" charset="2"/>
              </a:rPr>
              <a:t></a:t>
            </a:r>
            <a:r>
              <a:rPr lang="pt-BR" sz="2800" dirty="0"/>
              <a:t> f(b) log</a:t>
            </a:r>
            <a:r>
              <a:rPr lang="pt-BR" sz="2800" baseline="-25000" dirty="0"/>
              <a:t>2 </a:t>
            </a:r>
            <a:r>
              <a:rPr lang="pt-BR" sz="2800" dirty="0"/>
              <a:t>f(b</a:t>
            </a:r>
            <a:r>
              <a:rPr lang="pt-BR" sz="2800" dirty="0" smtClean="0"/>
              <a:t>)</a:t>
            </a:r>
            <a:r>
              <a:rPr lang="ru-RU" sz="2800" dirty="0" smtClean="0"/>
              <a:t>  + 2*</a:t>
            </a:r>
            <a:r>
              <a:rPr lang="pt-BR" sz="2800" dirty="0">
                <a:sym typeface="Symbol" panose="05050102010706020507" pitchFamily="18" charset="2"/>
              </a:rPr>
              <a:t> </a:t>
            </a:r>
            <a:r>
              <a:rPr lang="pt-BR" sz="2800" dirty="0"/>
              <a:t> f(b</a:t>
            </a:r>
            <a:r>
              <a:rPr lang="pt-BR" sz="2800" dirty="0" smtClean="0"/>
              <a:t>)</a:t>
            </a:r>
            <a:endParaRPr lang="ru-RU" sz="2800" dirty="0" smtClean="0"/>
          </a:p>
          <a:p>
            <a:pPr lvl="0"/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Совпадает с </a:t>
            </a:r>
            <a:r>
              <a:rPr kumimoji="0" lang="en-US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Rseq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72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184" y="169767"/>
            <a:ext cx="8694539" cy="1348930"/>
          </a:xfrm>
        </p:spPr>
        <p:txBody>
          <a:bodyPr>
            <a:normAutofit/>
          </a:bodyPr>
          <a:lstStyle/>
          <a:p>
            <a:pPr marL="697870" lvl="2">
              <a:spcBef>
                <a:spcPts val="1018"/>
              </a:spcBef>
            </a:pPr>
            <a:r>
              <a:rPr lang="ru-RU" sz="3663" dirty="0" smtClean="0">
                <a:latin typeface="+mj-lt"/>
              </a:rPr>
              <a:t>Примеры</a:t>
            </a:r>
            <a:endParaRPr lang="ru-RU" sz="3663" dirty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3042" y="1443847"/>
            <a:ext cx="8699386" cy="413887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Слабый сигнал:</a:t>
            </a:r>
          </a:p>
          <a:p>
            <a:pPr lvl="1"/>
            <a:r>
              <a:rPr lang="ru-RU" sz="2035" dirty="0" err="1"/>
              <a:t>Гомеодомен</a:t>
            </a:r>
            <a:r>
              <a:rPr lang="ru-RU" sz="2035" dirty="0"/>
              <a:t>  - консервативный </a:t>
            </a:r>
            <a:r>
              <a:rPr lang="ru-RU" sz="2035" dirty="0" err="1"/>
              <a:t>ДНК-узнающий</a:t>
            </a:r>
            <a:r>
              <a:rPr lang="ru-RU" sz="2035" dirty="0"/>
              <a:t> домен многих важных транскрипционных факторов  эукариот</a:t>
            </a:r>
          </a:p>
          <a:p>
            <a:pPr lvl="1"/>
            <a:r>
              <a:rPr lang="ru-RU" sz="2035" dirty="0"/>
              <a:t>Узнаёт короткую последовательность ДНК</a:t>
            </a:r>
          </a:p>
          <a:p>
            <a:pPr lvl="1"/>
            <a:r>
              <a:rPr lang="ru-RU" sz="2035" dirty="0"/>
              <a:t>На основании наложения </a:t>
            </a:r>
            <a:r>
              <a:rPr lang="ru-RU" sz="2035" dirty="0" err="1"/>
              <a:t>структр</a:t>
            </a:r>
            <a:r>
              <a:rPr lang="ru-RU" sz="2035" dirty="0"/>
              <a:t> </a:t>
            </a:r>
            <a:r>
              <a:rPr lang="ru-RU" sz="2035" dirty="0" err="1"/>
              <a:t>гомеодоменов</a:t>
            </a:r>
            <a:r>
              <a:rPr lang="ru-RU" sz="2035" dirty="0"/>
              <a:t> найден единственный общий контакт домена с сайтом ДНК</a:t>
            </a:r>
            <a:r>
              <a:rPr lang="en-US" sz="2035" dirty="0"/>
              <a:t>:</a:t>
            </a:r>
            <a:br>
              <a:rPr lang="en-US" sz="2035" dirty="0"/>
            </a:br>
            <a:r>
              <a:rPr lang="ru-RU" sz="2035" u="sng" dirty="0"/>
              <a:t> </a:t>
            </a:r>
            <a:r>
              <a:rPr lang="en-US" sz="2035" u="sng" dirty="0"/>
              <a:t>Asn51 </a:t>
            </a:r>
            <a:r>
              <a:rPr lang="ru-RU" sz="2035" u="sng" dirty="0"/>
              <a:t>две водородных связи с </a:t>
            </a:r>
            <a:r>
              <a:rPr lang="ru-RU" sz="2035" u="sng" dirty="0" err="1"/>
              <a:t>аденином</a:t>
            </a:r>
            <a:r>
              <a:rPr lang="ru-RU" sz="2035" u="sng" dirty="0"/>
              <a:t> </a:t>
            </a:r>
            <a:r>
              <a:rPr lang="ru-RU" sz="2035" dirty="0"/>
              <a:t>(!)</a:t>
            </a:r>
            <a:endParaRPr lang="en-US" sz="2035" dirty="0">
              <a:solidFill>
                <a:srgbClr val="FF0000"/>
              </a:solidFill>
            </a:endParaRPr>
          </a:p>
          <a:p>
            <a:pPr lvl="1"/>
            <a:r>
              <a:rPr lang="ru-RU" sz="2035" dirty="0"/>
              <a:t>Сигнал</a:t>
            </a:r>
            <a:r>
              <a:rPr lang="ru-RU" dirty="0" smtClean="0"/>
              <a:t>  </a:t>
            </a:r>
            <a:r>
              <a:rPr lang="en-US" sz="3562" u="sng" dirty="0"/>
              <a:t>NNANN</a:t>
            </a:r>
            <a:r>
              <a:rPr lang="en-US" dirty="0" smtClean="0"/>
              <a:t> </a:t>
            </a:r>
            <a:r>
              <a:rPr lang="ru-RU" dirty="0" smtClean="0"/>
              <a:t>слабый )))</a:t>
            </a:r>
          </a:p>
          <a:p>
            <a:r>
              <a:rPr lang="ru-RU" dirty="0" smtClean="0"/>
              <a:t>Сильный сигнал:</a:t>
            </a:r>
          </a:p>
          <a:p>
            <a:pPr lvl="1"/>
            <a:r>
              <a:rPr lang="ru-RU" sz="2035" dirty="0" err="1"/>
              <a:t>Эндонуклеаза</a:t>
            </a:r>
            <a:r>
              <a:rPr lang="ru-RU" sz="2035" dirty="0"/>
              <a:t> </a:t>
            </a:r>
            <a:r>
              <a:rPr lang="en-US" sz="2035" dirty="0"/>
              <a:t>I-</a:t>
            </a:r>
            <a:r>
              <a:rPr lang="en-US" sz="2035" dirty="0" err="1"/>
              <a:t>CreI</a:t>
            </a:r>
            <a:r>
              <a:rPr lang="en-US" sz="2035" dirty="0"/>
              <a:t> </a:t>
            </a:r>
            <a:r>
              <a:rPr lang="ru-RU" sz="2035" dirty="0"/>
              <a:t>семейства </a:t>
            </a:r>
            <a:r>
              <a:rPr lang="en-US" sz="2035" dirty="0"/>
              <a:t>LAGLIDADG </a:t>
            </a:r>
            <a:r>
              <a:rPr lang="ru-RU" sz="2035" dirty="0"/>
              <a:t>узнает такую последовательность</a:t>
            </a:r>
            <a:r>
              <a:rPr lang="en-US" sz="2035" dirty="0"/>
              <a:t>. </a:t>
            </a:r>
            <a:r>
              <a:rPr lang="ru-RU" sz="2035" dirty="0"/>
              <a:t>Вероятность обнаружить в геноме такую последовательность случайно близка к 0</a:t>
            </a:r>
          </a:p>
          <a:p>
            <a:pPr lvl="1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63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11" y="5582718"/>
            <a:ext cx="8083886" cy="93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280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Информационное содержание 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как мера силы сигнала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316497" y="1705967"/>
            <a:ext cx="9071280" cy="45074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грубом приближении два выравнивания с одинаковым информационным содержанием дадут одинаковое число «случайных» находок в «случайном» банке</a:t>
            </a:r>
          </a:p>
          <a:p>
            <a:pPr marL="108720">
              <a:lnSpc>
                <a:spcPct val="100000"/>
              </a:lnSpc>
              <a:buClr>
                <a:srgbClr val="000000"/>
              </a:buClr>
              <a:buSzPct val="45000"/>
            </a:pPr>
            <a:endParaRPr lang="ru-RU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Информационное содержание «выравнивания» из одной последовательности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из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букв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равно,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2n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(по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формуле)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Сколько раз случайно встретится слово длины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в геноме длины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? В грубом приближении 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N/(4</a:t>
            </a:r>
            <a:r>
              <a:rPr lang="en-US" sz="2400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раз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Значит  если информационное содержание выравнивания равно 10, то случайных находок в геноме размера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будет</a:t>
            </a: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                                      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N/(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4</a:t>
            </a:r>
            <a:r>
              <a:rPr lang="ru-RU" sz="2400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5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примерно, 1 на 1000 п.н.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Надо понимать, что такая оценка грубая, но грубые оценки полезны!</a:t>
            </a:r>
            <a:r>
              <a:rPr lang="ru-RU" sz="2400" dirty="0"/>
              <a:t> </a:t>
            </a:r>
            <a:r>
              <a:rPr lang="ru-RU" sz="2400" dirty="0" smtClean="0"/>
              <a:t>             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ИС измеряет отклонение частот от случайного</a:t>
            </a: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185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КОНЕЦ ПРЕЗЕНТАЦИИ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</a:t>
            </a:r>
            <a:r>
              <a:rPr lang="ru-RU" dirty="0" smtClean="0"/>
              <a:t>Сигналы </a:t>
            </a:r>
            <a:r>
              <a:rPr lang="ru-RU" dirty="0"/>
              <a:t>у </a:t>
            </a:r>
            <a:r>
              <a:rPr lang="ru-RU" dirty="0" err="1"/>
              <a:t>коронавируса</a:t>
            </a:r>
            <a:r>
              <a:rPr lang="ru-RU" dirty="0"/>
              <a:t> </a:t>
            </a:r>
            <a:r>
              <a:rPr lang="en-US" dirty="0"/>
              <a:t>SARS-CoV-2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Вирус для размножения использует механизмы хозяйской клетки; значить, вынужден  использовать сигналы, понимаемые клеткой </a:t>
            </a:r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5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117" y="3040389"/>
            <a:ext cx="8693150" cy="889705"/>
          </a:xfrm>
        </p:spPr>
        <p:txBody>
          <a:bodyPr/>
          <a:lstStyle/>
          <a:p>
            <a:r>
              <a:rPr lang="en-US" dirty="0" smtClean="0"/>
              <a:t>+</a:t>
            </a:r>
            <a:r>
              <a:rPr lang="ru-RU" dirty="0" smtClean="0"/>
              <a:t>РНК </a:t>
            </a:r>
            <a:r>
              <a:rPr lang="ru-RU" dirty="0" err="1" smtClean="0"/>
              <a:t>коронавируса</a:t>
            </a:r>
            <a:r>
              <a:rPr lang="ru-RU" dirty="0" smtClean="0"/>
              <a:t> (29 903 </a:t>
            </a:r>
            <a:r>
              <a:rPr lang="ru-RU" dirty="0" err="1" smtClean="0"/>
              <a:t>пн</a:t>
            </a:r>
            <a:r>
              <a:rPr lang="ru-RU" dirty="0" smtClean="0"/>
              <a:t>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96762" y="7159780"/>
            <a:ext cx="890126" cy="244669"/>
          </a:xfrm>
        </p:spPr>
        <p:txBody>
          <a:bodyPr/>
          <a:lstStyle/>
          <a:p>
            <a:fld id="{8DEEC8EE-03FA-42FE-992C-F282326656FA}" type="slidenum">
              <a:rPr lang="en-US" smtClean="0"/>
              <a:t>67</a:t>
            </a:fld>
            <a:endParaRPr lang="en-US"/>
          </a:p>
        </p:txBody>
      </p:sp>
      <p:pic>
        <p:nvPicPr>
          <p:cNvPr id="5" name="Picture 16" descr="Image result for coronavirus ce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7" y="822651"/>
            <a:ext cx="2112445" cy="173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human ce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707" y="439145"/>
            <a:ext cx="2074233" cy="112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351962" y="323387"/>
            <a:ext cx="5338295" cy="2242331"/>
            <a:chOff x="2159937" y="442909"/>
            <a:chExt cx="5338295" cy="2242331"/>
          </a:xfrm>
        </p:grpSpPr>
        <p:pic>
          <p:nvPicPr>
            <p:cNvPr id="6" name="Picture 28" descr="Image result for priority letter envelop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937" y="442909"/>
              <a:ext cx="5338295" cy="2242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2493197" y="942125"/>
              <a:ext cx="1607760" cy="7037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000" dirty="0"/>
                <a:t>РНК</a:t>
              </a:r>
            </a:p>
          </p:txBody>
        </p:sp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3745815" y="560619"/>
              <a:ext cx="3521757" cy="2019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&gt;NC_045512.2 </a:t>
              </a: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Wuhan seafood market pneumonia virus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isolate Wuhan-Hu-1,</a:t>
              </a: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complete genome</a:t>
              </a: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ATTAAAGGTTTATACCTTCCCAGGTAACAAACCAACCAACTTTCGATCTCTTGTAGATCTGTTCTCTAAA</a:t>
              </a: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CGAACTTTAAAATCTGTGTGGCTGTCACTCGGCTGCATGCTTAGTGCACTCACGCAGTATAATTAATAAC </a:t>
              </a: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TAATTACTGTCGTTGACAGGACACGAGTAACTCGTCTATCTTCTGCAGGCTGCTTACGGTTTCGTCCGTG </a:t>
              </a: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TTGCAGCCGATCATCAGCACATCTAGGTTTCGTCCGGGTGTGACCGAAAGGTAAGATGGAGAGCCTTGTC </a:t>
              </a: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CCTGGTTTCAACGAGAAAACACACGTCCAACTCAGTTTGCCTGTTTTACAGGTTCGCGACGTGCTCGTAC </a:t>
              </a: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GTGGCTTTGGAGACTCCGTGGAGGAGGTCTTATCAGAGGCACGTCAACATCTTAAAGATGGCACTTGTGG </a:t>
              </a: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CTTAGTAGAAGTTGAAAAAGGCGTTTTGCCTCAACTTGAACAGCCCTATGTGTTCATCAAACGTTCGGAT </a:t>
              </a: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GCTCGAACTGCACCTCATGGTCATGTTATGGTTGAGCTGGTAGCAGAACTCGAAGGCATTCAGTACGGTC </a:t>
              </a: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GTAGTGGTGAGACACTTGGTGTCCTTGTCCCTCATGTGGGCGAAATACCAGTGGCTTACCGCAAGGTTCT </a:t>
              </a: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TCTTCGTAAGAACGGTAATAAAGGAGCTGGTGGCCATAGTTACGGCGCCGATCTAAAGTCATTTGACTTA </a:t>
              </a: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GGCGACGAGCTTGGCACTGATCCTTATGAAGATTTTCAAGAAAACTGGAACACTAAACATAGCAGTGGTG </a:t>
              </a: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TTACCCGTGAACTCATGCGTGAGCTTAACGGAGGGGCATACACTCGCTATGTCGATAACAACTTCTGTGG </a:t>
              </a: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CCCTGATGGCTACCCTCTTGAGTGCATTAAAGACCTTCTAGCACGTGCTGGTAAAGCTTCATGCACTTTG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TCCGAACAACTGGACTTTATTGACACTAAGAGGGGTGTATACTGCTGCCGTGAACATGAGCATGAAATTG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CTTGGTACACGGAACGTTCTGAAAAGAGCTATGAATTGCAGACACCTTTTGAAATTAAATTGGCAAAGAA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ATTTGACACCTTCAATGGGGAATGTCCAAATTTTGTATTTCCCTTAAATTCCATAATCAAGACTATTCAA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CCAAGGGTTGAAAAGAAAAAGCTTGATGGCTTTATGGGTAGAATTCGATCTGTCTATCCAGTTGCGTCAC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5026" y="227563"/>
            <a:ext cx="1661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ОТ КОГО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8179129" y="1846537"/>
            <a:ext cx="1237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КОМУ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8800" y="3940512"/>
            <a:ext cx="9622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+mj-lt"/>
              </a:rPr>
              <a:t>“</a:t>
            </a:r>
            <a:r>
              <a:rPr lang="ru-RU" sz="4000" dirty="0">
                <a:latin typeface="+mj-lt"/>
              </a:rPr>
              <a:t>+</a:t>
            </a:r>
            <a:r>
              <a:rPr lang="en-US" sz="4000" dirty="0">
                <a:latin typeface="+mj-lt"/>
              </a:rPr>
              <a:t>”</a:t>
            </a:r>
            <a:r>
              <a:rPr lang="ru-RU" sz="4000" dirty="0">
                <a:latin typeface="+mj-lt"/>
              </a:rPr>
              <a:t> значит, что она кодирует белки в</a:t>
            </a:r>
            <a:r>
              <a:rPr lang="ru-RU" sz="4000" dirty="0" smtClean="0">
                <a:latin typeface="+mj-lt"/>
              </a:rPr>
              <a:t>ируса</a:t>
            </a:r>
            <a:endParaRPr lang="ru-RU" sz="40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5026" y="5386163"/>
            <a:ext cx="9622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Сигнал рибосомам  «Я </a:t>
            </a:r>
            <a:r>
              <a:rPr lang="ru-RU" sz="4400" dirty="0" err="1" smtClean="0"/>
              <a:t>мРНК</a:t>
            </a:r>
            <a:r>
              <a:rPr lang="ru-RU" sz="4400" dirty="0" smtClean="0"/>
              <a:t>»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6407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1875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Сигналы, позволяющие рибосоме отличить </a:t>
            </a:r>
            <a:r>
              <a:rPr lang="ru-RU" dirty="0" err="1" smtClean="0"/>
              <a:t>мРНК</a:t>
            </a:r>
            <a:r>
              <a:rPr lang="ru-RU" dirty="0" smtClean="0"/>
              <a:t> человека (</a:t>
            </a:r>
            <a:r>
              <a:rPr lang="ru-RU" dirty="0" err="1" smtClean="0"/>
              <a:t>эук</a:t>
            </a:r>
            <a:r>
              <a:rPr lang="ru-RU" dirty="0" smtClean="0"/>
              <a:t>.) от остальных РНК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522" y="3357382"/>
            <a:ext cx="8993581" cy="34183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u="sng" dirty="0" err="1" smtClean="0"/>
              <a:t>мРНК</a:t>
            </a:r>
            <a:r>
              <a:rPr lang="ru-RU" u="sng" dirty="0" smtClean="0"/>
              <a:t> эукариот</a:t>
            </a:r>
            <a:r>
              <a:rPr lang="ru-RU" dirty="0" smtClean="0"/>
              <a:t> содержит такие сигналы рибосоме </a:t>
            </a:r>
            <a:br>
              <a:rPr lang="ru-RU" dirty="0" smtClean="0"/>
            </a:br>
            <a:endParaRPr lang="en-US" dirty="0" smtClean="0"/>
          </a:p>
          <a:p>
            <a:pPr lvl="1"/>
            <a:r>
              <a:rPr lang="ru-RU" dirty="0" smtClean="0"/>
              <a:t>5</a:t>
            </a:r>
            <a:r>
              <a:rPr lang="en-US" dirty="0" smtClean="0"/>
              <a:t>’:  </a:t>
            </a:r>
            <a:r>
              <a:rPr lang="ru-RU" b="1" dirty="0" smtClean="0"/>
              <a:t>КЭП  (</a:t>
            </a:r>
            <a:r>
              <a:rPr lang="en-US" b="1" dirty="0" smtClean="0"/>
              <a:t>cap</a:t>
            </a:r>
            <a:r>
              <a:rPr lang="ru-RU" b="1" dirty="0" smtClean="0"/>
              <a:t>) </a:t>
            </a:r>
            <a:r>
              <a:rPr lang="en-US" dirty="0" smtClean="0"/>
              <a:t> - </a:t>
            </a:r>
            <a:r>
              <a:rPr lang="ru-RU" dirty="0" smtClean="0"/>
              <a:t>7-метилгуанозин</a:t>
            </a:r>
          </a:p>
          <a:p>
            <a:pPr lvl="2"/>
            <a:r>
              <a:rPr lang="ru-RU" dirty="0" smtClean="0"/>
              <a:t>присоединяет </a:t>
            </a:r>
            <a:r>
              <a:rPr lang="ru-RU" dirty="0" err="1" smtClean="0"/>
              <a:t>кэп</a:t>
            </a:r>
            <a:r>
              <a:rPr lang="en-US" dirty="0" smtClean="0"/>
              <a:t> </a:t>
            </a:r>
            <a:r>
              <a:rPr lang="ru-RU" dirty="0" smtClean="0"/>
              <a:t> связывающий комплекс </a:t>
            </a:r>
            <a:r>
              <a:rPr lang="en-US" dirty="0" smtClean="0"/>
              <a:t>(CBC)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 smtClean="0"/>
          </a:p>
          <a:p>
            <a:pPr lvl="1"/>
            <a:r>
              <a:rPr lang="en-US" dirty="0" smtClean="0"/>
              <a:t>3’:  </a:t>
            </a:r>
            <a:r>
              <a:rPr lang="ru-RU" b="1" dirty="0" err="1" smtClean="0"/>
              <a:t>ПолиА</a:t>
            </a:r>
            <a:r>
              <a:rPr lang="ru-RU" b="1" dirty="0" smtClean="0"/>
              <a:t> </a:t>
            </a:r>
            <a:r>
              <a:rPr lang="ru-RU" dirty="0" smtClean="0"/>
              <a:t>-  много-много-много А (</a:t>
            </a:r>
            <a:r>
              <a:rPr lang="ru-RU" dirty="0" err="1" smtClean="0"/>
              <a:t>аденинов</a:t>
            </a:r>
            <a:r>
              <a:rPr lang="ru-RU" dirty="0" smtClean="0"/>
              <a:t>) </a:t>
            </a:r>
          </a:p>
          <a:p>
            <a:pPr lvl="2"/>
            <a:r>
              <a:rPr lang="ru-RU" dirty="0" smtClean="0"/>
              <a:t>Присоединяет поли(А)-полимераза при наличии  сигнала </a:t>
            </a:r>
            <a:r>
              <a:rPr lang="ru-RU" dirty="0" err="1" smtClean="0"/>
              <a:t>полиаденилирования</a:t>
            </a:r>
            <a:r>
              <a:rPr lang="ru-RU" dirty="0" smtClean="0"/>
              <a:t> в 3</a:t>
            </a:r>
            <a:r>
              <a:rPr lang="en-US" dirty="0" smtClean="0"/>
              <a:t>’ </a:t>
            </a:r>
            <a:r>
              <a:rPr lang="ru-RU" dirty="0" smtClean="0"/>
              <a:t>концевой части </a:t>
            </a:r>
            <a:r>
              <a:rPr lang="ru-RU" dirty="0" err="1" smtClean="0"/>
              <a:t>транскрипта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lvl="2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68</a:t>
            </a:fld>
            <a:endParaRPr lang="en-US"/>
          </a:p>
        </p:txBody>
      </p:sp>
      <p:pic>
        <p:nvPicPr>
          <p:cNvPr id="5" name="Picture 2" descr="https://upload.wikimedia.org/wikipedia/commons/thumb/b/ba/MRNA_structure.svg/430px-MRNA_structur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04" y="1686764"/>
            <a:ext cx="8359015" cy="157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5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394308"/>
            <a:ext cx="8693150" cy="12664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Инициация, элонгация, </a:t>
            </a:r>
            <a:r>
              <a:rPr lang="ru-RU" dirty="0" err="1" smtClean="0"/>
              <a:t>терминация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в объёме одного слайда</a:t>
            </a:r>
            <a:endParaRPr lang="en-US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1660784"/>
            <a:ext cx="8878364" cy="478960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Фактор инициации трансляции узнаёт </a:t>
            </a:r>
            <a:r>
              <a:rPr lang="ru-RU" dirty="0" err="1" smtClean="0"/>
              <a:t>кэп</a:t>
            </a:r>
            <a:r>
              <a:rPr lang="ru-RU" dirty="0" smtClean="0"/>
              <a:t> и связывается с ним. Белки </a:t>
            </a:r>
            <a:r>
              <a:rPr lang="en-US" dirty="0" smtClean="0"/>
              <a:t>PABP </a:t>
            </a:r>
            <a:r>
              <a:rPr lang="ru-RU" dirty="0" smtClean="0"/>
              <a:t>связываются с поли</a:t>
            </a:r>
            <a:r>
              <a:rPr lang="en-US" dirty="0" smtClean="0"/>
              <a:t>A </a:t>
            </a:r>
            <a:r>
              <a:rPr lang="ru-RU" dirty="0" smtClean="0"/>
              <a:t>и они же связываются с  </a:t>
            </a:r>
            <a:r>
              <a:rPr lang="ru-RU" dirty="0" err="1" smtClean="0"/>
              <a:t>инициаторным</a:t>
            </a:r>
            <a:r>
              <a:rPr lang="ru-RU" dirty="0" smtClean="0"/>
              <a:t> комплексом, стабилизируя его</a:t>
            </a:r>
          </a:p>
          <a:p>
            <a:r>
              <a:rPr lang="ru-RU" dirty="0" smtClean="0"/>
              <a:t>Малая субъединица рибосомы садится на 5</a:t>
            </a:r>
            <a:r>
              <a:rPr lang="en-US" dirty="0" smtClean="0"/>
              <a:t>’ </a:t>
            </a:r>
            <a:r>
              <a:rPr lang="ru-RU" dirty="0" smtClean="0"/>
              <a:t>конец </a:t>
            </a:r>
            <a:r>
              <a:rPr lang="ru-RU" dirty="0" err="1" smtClean="0"/>
              <a:t>мРНК</a:t>
            </a:r>
            <a:r>
              <a:rPr lang="ru-RU" dirty="0" smtClean="0"/>
              <a:t> и сканирует её до старта инициации трансляции, </a:t>
            </a:r>
            <a:r>
              <a:rPr lang="en-US" dirty="0" smtClean="0"/>
              <a:t>ATG (</a:t>
            </a:r>
            <a:r>
              <a:rPr lang="ru-RU" dirty="0" smtClean="0"/>
              <a:t>кодон метионина)</a:t>
            </a:r>
          </a:p>
          <a:p>
            <a:r>
              <a:rPr lang="ru-RU" dirty="0" smtClean="0"/>
              <a:t>Привлекается большая субъединица рибосомы и начинается трансляция</a:t>
            </a:r>
          </a:p>
          <a:p>
            <a:r>
              <a:rPr lang="ru-RU" dirty="0" err="1" smtClean="0"/>
              <a:t>Терминация</a:t>
            </a:r>
            <a:r>
              <a:rPr lang="ru-RU" dirty="0" smtClean="0"/>
              <a:t> – на ближайшем стоп-кодоне в рамке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69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2877" y="6450387"/>
            <a:ext cx="8954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У человека одна </a:t>
            </a:r>
            <a:r>
              <a:rPr lang="ru-RU" sz="4000" dirty="0" err="1" smtClean="0"/>
              <a:t>мРНК</a:t>
            </a:r>
            <a:r>
              <a:rPr lang="ru-RU" sz="4000" dirty="0" smtClean="0"/>
              <a:t> – один белок</a:t>
            </a:r>
          </a:p>
        </p:txBody>
      </p:sp>
    </p:spTree>
    <p:extLst>
      <p:ext uri="{BB962C8B-B14F-4D97-AF65-F5344CB8AC3E}">
        <p14:creationId xmlns:p14="http://schemas.microsoft.com/office/powerpoint/2010/main" val="280963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93738" y="18587"/>
            <a:ext cx="8693150" cy="14605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Так белки читают последовательность ДНК не расплетая её</a:t>
            </a:r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 descr="F:\Common\Education\FBB\Year_02\Term_6\Lectures\3Dcomparison\Examples\1nwq_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522" y="1538042"/>
            <a:ext cx="243363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3252" y="2195914"/>
            <a:ext cx="21140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</a:rPr>
              <a:t>Двойная спираль</a:t>
            </a:r>
          </a:p>
          <a:p>
            <a:r>
              <a:rPr lang="ru-RU" sz="2400" dirty="0" smtClean="0">
                <a:latin typeface="Verdana" pitchFamily="34" charset="0"/>
              </a:rPr>
              <a:t>ДНК.</a:t>
            </a:r>
            <a:endParaRPr lang="en-US" sz="2400" dirty="0" smtClean="0">
              <a:latin typeface="Verdana" pitchFamily="34" charset="0"/>
            </a:endParaRPr>
          </a:p>
          <a:p>
            <a:endParaRPr lang="ru-RU" sz="2400" dirty="0" smtClean="0">
              <a:latin typeface="Verdana" pitchFamily="34" charset="0"/>
            </a:endParaRPr>
          </a:p>
          <a:p>
            <a:r>
              <a:rPr lang="ru-RU" sz="2400" dirty="0" smtClean="0">
                <a:latin typeface="Verdana" pitchFamily="34" charset="0"/>
              </a:rPr>
              <a:t>Раскраска моя </a:t>
            </a:r>
            <a:r>
              <a:rPr lang="ru-RU" sz="2400" dirty="0" err="1" smtClean="0">
                <a:latin typeface="Verdana" pitchFamily="34" charset="0"/>
              </a:rPr>
              <a:t>ААл</a:t>
            </a:r>
            <a:r>
              <a:rPr lang="ru-RU" sz="2400" dirty="0" smtClean="0">
                <a:latin typeface="Verdana" pitchFamily="34" charset="0"/>
              </a:rPr>
              <a:t> </a:t>
            </a:r>
            <a:r>
              <a:rPr lang="en-US" sz="2400" dirty="0" smtClean="0">
                <a:latin typeface="Verdana" pitchFamily="34" charset="0"/>
                <a:sym typeface="Wingdings" pitchFamily="2" charset="2"/>
              </a:rPr>
              <a:t></a:t>
            </a:r>
            <a:endParaRPr lang="ru-RU" sz="2400" dirty="0" smtClean="0">
              <a:latin typeface="Verdana" pitchFamily="34" charset="0"/>
            </a:endParaRPr>
          </a:p>
          <a:p>
            <a:endParaRPr lang="ru-RU" sz="2400" dirty="0" smtClean="0"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6387" y="2397257"/>
            <a:ext cx="43397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Глядя на рисунок легко </a:t>
            </a:r>
            <a:br>
              <a:rPr lang="ru-RU" dirty="0" smtClean="0"/>
            </a:br>
            <a:r>
              <a:rPr lang="ru-RU" dirty="0" smtClean="0"/>
              <a:t>представить себе почему в последовательностях сайтов ДНК, связываемых одним белком (и его близкими гомологами) не может быть </a:t>
            </a:r>
            <a:r>
              <a:rPr lang="ru-RU" dirty="0" err="1" smtClean="0"/>
              <a:t>делеций</a:t>
            </a:r>
            <a:r>
              <a:rPr lang="ru-RU" dirty="0" smtClean="0"/>
              <a:t>!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Сигнал, по существу, трехмерный. К тому же, известно, что </a:t>
            </a:r>
            <a:r>
              <a:rPr lang="ru-RU" dirty="0" err="1" smtClean="0"/>
              <a:t>конформация</a:t>
            </a:r>
            <a:r>
              <a:rPr lang="ru-RU" dirty="0" smtClean="0"/>
              <a:t> остова ДНК немножко зависит от последовательности оснований </a:t>
            </a:r>
          </a:p>
        </p:txBody>
      </p:sp>
    </p:spTree>
    <p:extLst>
      <p:ext uri="{BB962C8B-B14F-4D97-AF65-F5344CB8AC3E}">
        <p14:creationId xmlns:p14="http://schemas.microsoft.com/office/powerpoint/2010/main" val="10780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507" y="181413"/>
            <a:ext cx="9071610" cy="1063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РНК </a:t>
            </a:r>
            <a:r>
              <a:rPr lang="ru-RU" dirty="0" err="1" smtClean="0"/>
              <a:t>коронавируса</a:t>
            </a:r>
            <a:r>
              <a:rPr lang="en-US" dirty="0" smtClean="0"/>
              <a:t> </a:t>
            </a:r>
            <a:r>
              <a:rPr lang="ru-RU" dirty="0" smtClean="0"/>
              <a:t>содержит оба сигнала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4658" y="1129893"/>
            <a:ext cx="9071610" cy="1613010"/>
          </a:xfrm>
        </p:spPr>
        <p:txBody>
          <a:bodyPr>
            <a:normAutofit fontScale="40000" lnSpcReduction="20000"/>
          </a:bodyPr>
          <a:lstStyle/>
          <a:p>
            <a:pPr lvl="1"/>
            <a:r>
              <a:rPr lang="ru-RU" sz="7000" dirty="0" err="1" smtClean="0">
                <a:solidFill>
                  <a:srgbClr val="C00000"/>
                </a:solidFill>
              </a:rPr>
              <a:t>ПолиА</a:t>
            </a:r>
            <a:r>
              <a:rPr lang="ru-RU" sz="7000" dirty="0" smtClean="0">
                <a:solidFill>
                  <a:srgbClr val="C00000"/>
                </a:solidFill>
              </a:rPr>
              <a:t> </a:t>
            </a:r>
            <a:r>
              <a:rPr lang="ru-RU" sz="7000" dirty="0" smtClean="0"/>
              <a:t>на 3</a:t>
            </a:r>
            <a:r>
              <a:rPr lang="en-US" sz="7000" dirty="0" smtClean="0"/>
              <a:t>’-</a:t>
            </a:r>
            <a:r>
              <a:rPr lang="ru-RU" sz="7000" dirty="0" smtClean="0"/>
              <a:t>конце </a:t>
            </a:r>
            <a:r>
              <a:rPr lang="en-US" sz="7000" dirty="0" smtClean="0"/>
              <a:t>[ c</a:t>
            </a:r>
            <a:r>
              <a:rPr lang="ru-RU" sz="7000" dirty="0" err="1" smtClean="0"/>
              <a:t>игнал</a:t>
            </a:r>
            <a:r>
              <a:rPr lang="ru-RU" sz="7000" dirty="0" smtClean="0"/>
              <a:t> в последовательности</a:t>
            </a:r>
            <a:r>
              <a:rPr lang="en-US" sz="7000" dirty="0" smtClean="0"/>
              <a:t> ]</a:t>
            </a:r>
            <a:r>
              <a:rPr lang="ru-RU" sz="7000" dirty="0" smtClean="0"/>
              <a:t/>
            </a:r>
            <a:br>
              <a:rPr lang="ru-RU" sz="7000" dirty="0" smtClean="0"/>
            </a:br>
            <a:endParaRPr lang="en-US" sz="7000" dirty="0" smtClean="0"/>
          </a:p>
          <a:p>
            <a:pPr lvl="1"/>
            <a:r>
              <a:rPr lang="ru-RU" sz="7000" dirty="0" smtClean="0">
                <a:solidFill>
                  <a:srgbClr val="C00000"/>
                </a:solidFill>
              </a:rPr>
              <a:t>КЭП</a:t>
            </a:r>
            <a:r>
              <a:rPr lang="en-US" sz="7000" dirty="0" smtClean="0">
                <a:solidFill>
                  <a:srgbClr val="C00000"/>
                </a:solidFill>
              </a:rPr>
              <a:t> – 7-</a:t>
            </a:r>
            <a:r>
              <a:rPr lang="ru-RU" sz="7000" dirty="0" err="1" smtClean="0">
                <a:solidFill>
                  <a:srgbClr val="C00000"/>
                </a:solidFill>
              </a:rPr>
              <a:t>метилгуанозин</a:t>
            </a:r>
            <a:r>
              <a:rPr lang="ru-RU" sz="7000" dirty="0" smtClean="0">
                <a:solidFill>
                  <a:srgbClr val="C00000"/>
                </a:solidFill>
              </a:rPr>
              <a:t> -</a:t>
            </a:r>
            <a:r>
              <a:rPr lang="en-US" sz="7000" dirty="0" smtClean="0"/>
              <a:t> </a:t>
            </a:r>
            <a:r>
              <a:rPr lang="ru-RU" sz="7000" dirty="0" smtClean="0"/>
              <a:t>на 5</a:t>
            </a:r>
            <a:r>
              <a:rPr lang="en-US" sz="7000" dirty="0" smtClean="0"/>
              <a:t>’ </a:t>
            </a:r>
            <a:r>
              <a:rPr lang="ru-RU" sz="7000" dirty="0" smtClean="0"/>
              <a:t>конце</a:t>
            </a:r>
            <a:r>
              <a:rPr lang="en-US" sz="7000" dirty="0" smtClean="0"/>
              <a:t> [ </a:t>
            </a:r>
            <a:r>
              <a:rPr lang="ru-RU" sz="7000" dirty="0" smtClean="0"/>
              <a:t>химический сигнал </a:t>
            </a:r>
            <a:r>
              <a:rPr lang="en-US" sz="7000" dirty="0" smtClean="0"/>
              <a:t>]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70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1397" y="2704431"/>
            <a:ext cx="9181459" cy="2534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968" dirty="0">
                <a:latin typeface="Courier New" panose="02070309020205020404" pitchFamily="49" charset="0"/>
                <a:cs typeface="Courier New" panose="02070309020205020404" pitchFamily="49" charset="0"/>
              </a:rPr>
              <a:t>……</a:t>
            </a:r>
            <a:r>
              <a:rPr lang="ru-RU" sz="3968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AAAATTAATTTTAGTAGTGCTATCCCCATGTGATTTTAATAGCTTCTTAGGAGAATGAC</a:t>
            </a:r>
            <a:r>
              <a:rPr lang="ru-RU" sz="3968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AAAAAAAAAAAAAAAAAAAAAAAAAAAAAAAAA</a:t>
            </a:r>
            <a:r>
              <a:rPr lang="ru-RU" sz="3968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 29903                      </a:t>
            </a:r>
            <a:endParaRPr lang="ru-RU" sz="3968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776897"/>
            <a:ext cx="977753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2876" y="6111198"/>
            <a:ext cx="8954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У человека одна </a:t>
            </a:r>
            <a:r>
              <a:rPr lang="ru-RU" sz="4000" dirty="0" err="1" smtClean="0"/>
              <a:t>мРНК</a:t>
            </a:r>
            <a:r>
              <a:rPr lang="ru-RU" sz="4000" dirty="0" smtClean="0"/>
              <a:t> – один белок!</a:t>
            </a:r>
          </a:p>
        </p:txBody>
      </p:sp>
    </p:spTree>
    <p:extLst>
      <p:ext uri="{BB962C8B-B14F-4D97-AF65-F5344CB8AC3E}">
        <p14:creationId xmlns:p14="http://schemas.microsoft.com/office/powerpoint/2010/main" val="258116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86067" y="981617"/>
            <a:ext cx="9797175" cy="5929887"/>
            <a:chOff x="86067" y="981617"/>
            <a:chExt cx="9797175" cy="5929887"/>
          </a:xfrm>
        </p:grpSpPr>
        <p:sp>
          <p:nvSpPr>
            <p:cNvPr id="3" name="TextBox 2"/>
            <p:cNvSpPr txBox="1"/>
            <p:nvPr/>
          </p:nvSpPr>
          <p:spPr>
            <a:xfrm>
              <a:off x="86067" y="981617"/>
              <a:ext cx="9797175" cy="117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527" dirty="0"/>
                <a:t>По оси </a:t>
              </a:r>
              <a:r>
                <a:rPr lang="en-US" sz="3527" dirty="0"/>
                <a:t>X </a:t>
              </a:r>
              <a:r>
                <a:rPr lang="ru-RU" sz="3527" dirty="0"/>
                <a:t>нуклеотиды </a:t>
              </a:r>
              <a:r>
                <a:rPr lang="ru-RU" sz="3527" dirty="0" smtClean="0"/>
                <a:t>РНК</a:t>
              </a:r>
              <a:endParaRPr lang="ru-RU" sz="3527" dirty="0"/>
            </a:p>
            <a:p>
              <a:r>
                <a:rPr lang="ru-RU" sz="3527" dirty="0" smtClean="0"/>
                <a:t>1</a:t>
              </a:r>
              <a:r>
                <a:rPr lang="en-US" sz="3527" dirty="0" smtClean="0"/>
                <a:t>                </a:t>
              </a:r>
              <a:r>
                <a:rPr lang="ru-RU" sz="3527" dirty="0" smtClean="0"/>
                <a:t>      </a:t>
              </a:r>
              <a:r>
                <a:rPr lang="en-US" sz="3527" dirty="0" smtClean="0"/>
                <a:t> </a:t>
              </a:r>
              <a:r>
                <a:rPr lang="ru-RU" sz="3527" dirty="0" smtClean="0"/>
                <a:t> </a:t>
              </a:r>
              <a:r>
                <a:rPr lang="en-US" sz="3527" dirty="0" smtClean="0"/>
                <a:t> </a:t>
              </a:r>
              <a:r>
                <a:rPr lang="en-US" sz="3527" dirty="0"/>
                <a:t>10 000               </a:t>
              </a:r>
              <a:r>
                <a:rPr lang="ru-RU" sz="3527" dirty="0" smtClean="0"/>
                <a:t>  </a:t>
              </a:r>
              <a:r>
                <a:rPr lang="en-US" sz="3527" dirty="0" smtClean="0"/>
                <a:t>  </a:t>
              </a:r>
              <a:r>
                <a:rPr lang="en-US" sz="3527" dirty="0"/>
                <a:t>20 000        </a:t>
              </a:r>
              <a:r>
                <a:rPr lang="en-US" sz="3527" dirty="0" smtClean="0"/>
                <a:t>   </a:t>
              </a:r>
              <a:r>
                <a:rPr lang="en-US" sz="3527" dirty="0"/>
                <a:t>29 903</a:t>
              </a:r>
              <a:endParaRPr lang="ru-RU" sz="3527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/>
            <a:srcRect l="-635" t="7700" r="-513" b="6587"/>
            <a:stretch/>
          </p:blipFill>
          <p:spPr>
            <a:xfrm>
              <a:off x="197384" y="2159504"/>
              <a:ext cx="9685857" cy="4752000"/>
            </a:xfrm>
            <a:prstGeom prst="rect">
              <a:avLst/>
            </a:prstGeom>
            <a:ln w="19050">
              <a:solidFill>
                <a:srgbClr val="92D050"/>
              </a:solidFill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040" y="61596"/>
            <a:ext cx="9071610" cy="92002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ГЕНЫ БЕЛКОВ </a:t>
            </a:r>
            <a:r>
              <a:rPr lang="en-US" dirty="0" smtClean="0"/>
              <a:t>SARS-CoV-2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красные и коричневые полоски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58357" y="7006699"/>
            <a:ext cx="1109834" cy="402322"/>
          </a:xfrm>
        </p:spPr>
        <p:txBody>
          <a:bodyPr/>
          <a:lstStyle/>
          <a:p>
            <a:fld id="{51B0424B-BA00-4C1D-946A-CCF19F3E8C64}" type="slidenum">
              <a:rPr lang="ru-RU" smtClean="0"/>
              <a:pPr/>
              <a:t>71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12087" y="6915472"/>
            <a:ext cx="2728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Вопросы есть?</a:t>
            </a:r>
            <a:endParaRPr lang="en-US" sz="3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7132446" y="1283512"/>
            <a:ext cx="58546" cy="5924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76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118" y="131363"/>
            <a:ext cx="9140389" cy="921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Проблема 1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старт трансляции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со второго </a:t>
            </a:r>
            <a:r>
              <a:rPr lang="en-US" dirty="0" smtClean="0">
                <a:solidFill>
                  <a:srgbClr val="C00000"/>
                </a:solidFill>
              </a:rPr>
              <a:t>ATG</a:t>
            </a:r>
            <a:r>
              <a:rPr lang="ru-RU" dirty="0" smtClean="0">
                <a:solidFill>
                  <a:srgbClr val="C00000"/>
                </a:solidFill>
              </a:rPr>
              <a:t> кодона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468" y="1207900"/>
            <a:ext cx="8987824" cy="514387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Первый ген </a:t>
            </a:r>
            <a:r>
              <a:rPr lang="en-US" dirty="0" err="1" smtClean="0"/>
              <a:t>CoV</a:t>
            </a:r>
            <a:r>
              <a:rPr lang="en-US" dirty="0" smtClean="0"/>
              <a:t>  orf1ab </a:t>
            </a:r>
            <a:r>
              <a:rPr lang="ru-RU" dirty="0" smtClean="0"/>
              <a:t>начинается с 266 </a:t>
            </a:r>
            <a:r>
              <a:rPr lang="ru-RU" dirty="0" err="1" smtClean="0"/>
              <a:t>пн</a:t>
            </a:r>
            <a:r>
              <a:rPr lang="ru-RU" dirty="0" smtClean="0"/>
              <a:t> </a:t>
            </a:r>
            <a:r>
              <a:rPr lang="en-US" sz="2400" dirty="0" smtClean="0"/>
              <a:t>(</a:t>
            </a:r>
            <a:r>
              <a:rPr lang="ru-RU" sz="2400" dirty="0" smtClean="0"/>
              <a:t>самая длинная красная полоска)</a:t>
            </a:r>
          </a:p>
          <a:p>
            <a:r>
              <a:rPr lang="ru-RU" dirty="0"/>
              <a:t>У </a:t>
            </a:r>
            <a:r>
              <a:rPr lang="en-US" dirty="0"/>
              <a:t>SARS-CoV-2 </a:t>
            </a:r>
            <a:r>
              <a:rPr lang="ru-RU" dirty="0"/>
              <a:t>такие </a:t>
            </a:r>
            <a:r>
              <a:rPr lang="en-US" dirty="0"/>
              <a:t>ATG </a:t>
            </a:r>
            <a:r>
              <a:rPr lang="ru-RU" dirty="0"/>
              <a:t>до 269</a:t>
            </a:r>
            <a:r>
              <a:rPr lang="en-US" dirty="0"/>
              <a:t>-</a:t>
            </a:r>
            <a:r>
              <a:rPr lang="ru-RU" dirty="0"/>
              <a:t>й пн.</a:t>
            </a:r>
            <a:r>
              <a:rPr lang="en-US" dirty="0"/>
              <a:t>:</a:t>
            </a:r>
            <a:endParaRPr lang="ru-RU" dirty="0"/>
          </a:p>
          <a:p>
            <a:pPr lvl="2"/>
            <a:r>
              <a:rPr lang="ru-RU" dirty="0"/>
              <a:t>107 – АТ</a:t>
            </a:r>
            <a:r>
              <a:rPr lang="en-US" dirty="0"/>
              <a:t>G</a:t>
            </a:r>
          </a:p>
          <a:p>
            <a:pPr lvl="2"/>
            <a:r>
              <a:rPr lang="en-US" dirty="0"/>
              <a:t>266 </a:t>
            </a:r>
            <a:r>
              <a:rPr lang="ru-RU" dirty="0"/>
              <a:t>– АТ</a:t>
            </a:r>
            <a:r>
              <a:rPr lang="en-US" dirty="0"/>
              <a:t>G</a:t>
            </a:r>
            <a:endParaRPr lang="ru-RU" dirty="0"/>
          </a:p>
          <a:p>
            <a:r>
              <a:rPr lang="ru-RU" dirty="0" smtClean="0"/>
              <a:t>Просто </a:t>
            </a:r>
            <a:r>
              <a:rPr lang="en-US" dirty="0" smtClean="0"/>
              <a:t>ATG </a:t>
            </a:r>
            <a:r>
              <a:rPr lang="ru-RU" dirty="0" smtClean="0"/>
              <a:t>недостаточно для старта трансляции?</a:t>
            </a:r>
          </a:p>
          <a:p>
            <a:r>
              <a:rPr lang="ru-RU" dirty="0" smtClean="0"/>
              <a:t>М.К</a:t>
            </a:r>
            <a:r>
              <a:rPr lang="en-US" dirty="0" smtClean="0"/>
              <a:t>ó</a:t>
            </a:r>
            <a:r>
              <a:rPr lang="ru-RU" dirty="0" err="1" smtClean="0"/>
              <a:t>зак</a:t>
            </a:r>
            <a:r>
              <a:rPr lang="ru-RU" dirty="0" smtClean="0"/>
              <a:t> в 1986 году проанализировала известные </a:t>
            </a:r>
            <a:r>
              <a:rPr lang="ru-RU" dirty="0" err="1" smtClean="0"/>
              <a:t>инициаторные</a:t>
            </a:r>
            <a:r>
              <a:rPr lang="ru-RU" dirty="0" smtClean="0"/>
              <a:t> кодоны </a:t>
            </a:r>
            <a:r>
              <a:rPr lang="en-US" dirty="0" smtClean="0"/>
              <a:t>ATG </a:t>
            </a:r>
            <a:r>
              <a:rPr lang="ru-RU" dirty="0" smtClean="0"/>
              <a:t>и нашла более длинный </a:t>
            </a:r>
            <a:r>
              <a:rPr lang="ru-RU" i="1" dirty="0" smtClean="0"/>
              <a:t>слабый</a:t>
            </a:r>
            <a:r>
              <a:rPr lang="ru-RU" dirty="0" smtClean="0"/>
              <a:t> сигнал</a:t>
            </a:r>
          </a:p>
          <a:p>
            <a:r>
              <a:rPr lang="ru-RU" dirty="0" smtClean="0"/>
              <a:t>Сигнал начала трансляции (у эукариот) называется последовательностью Козак. В разных таксонах - отличия</a:t>
            </a:r>
            <a:endParaRPr lang="en-US" dirty="0" smtClean="0"/>
          </a:p>
          <a:p>
            <a:pPr marL="914400" lvl="2" indent="0">
              <a:buNone/>
            </a:pPr>
            <a:endParaRPr lang="ru-RU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190992" y="6929047"/>
            <a:ext cx="2266950" cy="401638"/>
          </a:xfrm>
          <a:solidFill>
            <a:schemeClr val="accent4">
              <a:lumMod val="40000"/>
              <a:lumOff val="60000"/>
              <a:alpha val="91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fld id="{8DEEC8EE-03FA-42FE-992C-F282326656FA}" type="slidenum">
              <a:rPr lang="en-US" sz="2000" smtClean="0">
                <a:solidFill>
                  <a:srgbClr val="00B0F0"/>
                </a:solidFill>
              </a:rPr>
              <a:t>72</a:t>
            </a:fld>
            <a:endParaRPr 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7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17173" y="4737595"/>
            <a:ext cx="48579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Контекст (окружение) </a:t>
            </a:r>
            <a:r>
              <a:rPr lang="en-US" sz="2800" dirty="0" smtClean="0"/>
              <a:t>ATG </a:t>
            </a:r>
            <a:r>
              <a:rPr lang="ru-RU" sz="2800" dirty="0" smtClean="0"/>
              <a:t>в позиции </a:t>
            </a:r>
            <a:r>
              <a:rPr lang="en-US" sz="2800" dirty="0" smtClean="0"/>
              <a:t>266 </a:t>
            </a:r>
            <a:r>
              <a:rPr lang="ru-RU" sz="2800" dirty="0" smtClean="0"/>
              <a:t>более похож на последовательностью Козак</a:t>
            </a:r>
            <a:endParaRPr lang="en-US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0117" y="54552"/>
            <a:ext cx="9133633" cy="779968"/>
          </a:xfrm>
        </p:spPr>
        <p:txBody>
          <a:bodyPr/>
          <a:lstStyle/>
          <a:p>
            <a:r>
              <a:rPr lang="ru-RU" dirty="0" smtClean="0"/>
              <a:t>Последовательность Козак человека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73</a:t>
            </a:fld>
            <a:endParaRPr lang="en-US"/>
          </a:p>
        </p:txBody>
      </p:sp>
      <p:grpSp>
        <p:nvGrpSpPr>
          <p:cNvPr id="20" name="Группа 19"/>
          <p:cNvGrpSpPr/>
          <p:nvPr/>
        </p:nvGrpSpPr>
        <p:grpSpPr>
          <a:xfrm>
            <a:off x="566641" y="4737596"/>
            <a:ext cx="3436735" cy="2666854"/>
            <a:chOff x="566641" y="4984842"/>
            <a:chExt cx="3033995" cy="2275497"/>
          </a:xfrm>
        </p:grpSpPr>
        <p:pic>
          <p:nvPicPr>
            <p:cNvPr id="19" name="Picture 2" descr="Genteknologi Rasmus Hartmann-Petersen IMB, August Krogh, Protein Science  Section, Room 637, 6th floor Phone: S. - ppt downloa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641" y="4984842"/>
              <a:ext cx="3033995" cy="2275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251743" y="6891007"/>
              <a:ext cx="16637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Marilyn </a:t>
              </a:r>
              <a:r>
                <a:rPr lang="en-US" i="1" dirty="0" err="1" smtClean="0">
                  <a:solidFill>
                    <a:schemeClr val="bg1"/>
                  </a:solidFill>
                </a:rPr>
                <a:t>Kozak</a:t>
              </a:r>
              <a:r>
                <a:rPr lang="ru-RU" i="1" dirty="0" smtClean="0">
                  <a:solidFill>
                    <a:schemeClr val="bg1"/>
                  </a:solidFill>
                </a:rPr>
                <a:t>  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46914" y="361792"/>
            <a:ext cx="4880282" cy="4131567"/>
            <a:chOff x="146914" y="433229"/>
            <a:chExt cx="4880282" cy="4131567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68" y="724296"/>
              <a:ext cx="4643228" cy="38405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05033" y="3898897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0</a:t>
              </a:r>
              <a:endParaRPr lang="ru-RU" sz="36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6914" y="433229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2</a:t>
              </a:r>
              <a:endParaRPr lang="ru-RU" sz="36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5319" y="2220186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1</a:t>
              </a:r>
              <a:endParaRPr lang="ru-RU" sz="36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925097" y="814622"/>
            <a:ext cx="5050037" cy="3294404"/>
            <a:chOff x="4925097" y="814622"/>
            <a:chExt cx="5050037" cy="3294404"/>
          </a:xfrm>
        </p:grpSpPr>
        <p:sp>
          <p:nvSpPr>
            <p:cNvPr id="6" name="TextBox 5"/>
            <p:cNvSpPr txBox="1"/>
            <p:nvPr/>
          </p:nvSpPr>
          <p:spPr>
            <a:xfrm>
              <a:off x="4925097" y="814622"/>
              <a:ext cx="505003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ATG</a:t>
              </a:r>
              <a:r>
                <a:rPr lang="en-US" sz="4000" dirty="0" smtClean="0"/>
                <a:t> </a:t>
              </a:r>
              <a:r>
                <a:rPr lang="ru-RU" sz="4000" dirty="0" smtClean="0"/>
                <a:t>между 1 и 269</a:t>
              </a:r>
              <a:br>
                <a:rPr lang="ru-RU" sz="4000" dirty="0" smtClean="0"/>
              </a:br>
              <a:r>
                <a:rPr lang="en-US" sz="4000" dirty="0" smtClean="0"/>
                <a:t> </a:t>
              </a:r>
              <a:r>
                <a:rPr lang="ru-RU" sz="4000" dirty="0" smtClean="0"/>
                <a:t>в геноме </a:t>
              </a:r>
              <a:r>
                <a:rPr lang="en-US" sz="4000" dirty="0" smtClean="0"/>
                <a:t>SARS-CoV-2: </a:t>
              </a:r>
              <a:endParaRPr lang="en-US" sz="4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47042" y="2375570"/>
              <a:ext cx="43261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104-TGC </a:t>
              </a:r>
              <a:r>
                <a:rPr lang="en-US" sz="4000" b="1" dirty="0" smtClean="0"/>
                <a:t>ATG</a:t>
              </a:r>
              <a:r>
                <a:rPr lang="en-US" sz="4000" dirty="0" smtClean="0"/>
                <a:t> C -110</a:t>
              </a:r>
              <a:endParaRPr lang="en-US" sz="4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59304" y="3401140"/>
              <a:ext cx="445577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263-</a:t>
              </a:r>
              <a:r>
                <a:rPr lang="en-US" sz="4000" dirty="0" smtClean="0">
                  <a:solidFill>
                    <a:srgbClr val="FF0000"/>
                  </a:solidFill>
                </a:rPr>
                <a:t>A</a:t>
              </a:r>
              <a:r>
                <a:rPr lang="en-US" sz="4000" dirty="0" smtClean="0"/>
                <a:t>AG </a:t>
              </a:r>
              <a:r>
                <a:rPr lang="en-US" sz="4000" b="1" dirty="0" smtClean="0"/>
                <a:t>ATG</a:t>
              </a:r>
              <a:r>
                <a:rPr lang="en-US" sz="4000" dirty="0" smtClean="0"/>
                <a:t> </a:t>
              </a:r>
              <a:r>
                <a:rPr lang="en-US" sz="4000" dirty="0" smtClean="0">
                  <a:solidFill>
                    <a:srgbClr val="FF0000"/>
                  </a:solidFill>
                </a:rPr>
                <a:t>G</a:t>
              </a:r>
              <a:r>
                <a:rPr lang="en-US" sz="4000" dirty="0" smtClean="0"/>
                <a:t> -269</a:t>
              </a:r>
              <a:endParaRPr lang="en-US" sz="4000" dirty="0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5770007" y="7035118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Kozak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Cell, 1986.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7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118" y="591024"/>
            <a:ext cx="9140389" cy="921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Проблема </a:t>
            </a:r>
            <a:r>
              <a:rPr lang="en-US" dirty="0" smtClean="0"/>
              <a:t>2: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два гена с одинаковым стартом, но разной длины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401" y="2550877"/>
            <a:ext cx="8987824" cy="368688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Короткий ген </a:t>
            </a:r>
            <a:r>
              <a:rPr lang="en-US" dirty="0" smtClean="0"/>
              <a:t>orf1a</a:t>
            </a:r>
            <a:r>
              <a:rPr lang="ru-RU" dirty="0"/>
              <a:t> </a:t>
            </a:r>
            <a:r>
              <a:rPr lang="ru-RU" dirty="0" smtClean="0"/>
              <a:t>завершает стоп </a:t>
            </a:r>
            <a:r>
              <a:rPr lang="ru-RU" dirty="0"/>
              <a:t>кодон 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 smtClean="0"/>
          </a:p>
          <a:p>
            <a:r>
              <a:rPr lang="ru-RU" dirty="0"/>
              <a:t>Получается, что иногда рибосома проскакивает канонический стоп-кодон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  <a:p>
            <a:r>
              <a:rPr lang="ru-RU" dirty="0"/>
              <a:t>Сигнал программируемого сдвига рамки считывания </a:t>
            </a:r>
            <a:r>
              <a:rPr lang="ru-RU" dirty="0" smtClean="0"/>
              <a:t>адресован рибосомам хозяйской клетки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190992" y="6929047"/>
            <a:ext cx="2266950" cy="401638"/>
          </a:xfrm>
          <a:solidFill>
            <a:schemeClr val="accent4">
              <a:lumMod val="40000"/>
              <a:lumOff val="60000"/>
              <a:alpha val="91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fld id="{8DEEC8EE-03FA-42FE-992C-F282326656FA}" type="slidenum">
              <a:rPr lang="en-US" sz="2000" smtClean="0">
                <a:solidFill>
                  <a:srgbClr val="00B0F0"/>
                </a:solidFill>
              </a:rPr>
              <a:t>74</a:t>
            </a:fld>
            <a:endParaRPr 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" y="76326"/>
            <a:ext cx="10079567" cy="1883132"/>
          </a:xfrm>
        </p:spPr>
        <p:txBody>
          <a:bodyPr>
            <a:normAutofit fontScale="90000"/>
          </a:bodyPr>
          <a:lstStyle/>
          <a:p>
            <a:r>
              <a:rPr lang="ru-RU" sz="4000" u="sng" dirty="0"/>
              <a:t>Программируемый</a:t>
            </a:r>
            <a:r>
              <a:rPr lang="ru-RU" sz="4000" dirty="0"/>
              <a:t> </a:t>
            </a:r>
            <a:r>
              <a:rPr lang="ru-RU" sz="4000" dirty="0" err="1"/>
              <a:t>рибосомный</a:t>
            </a:r>
            <a:r>
              <a:rPr lang="ru-RU" sz="4000" dirty="0"/>
              <a:t> сдвиг</a:t>
            </a:r>
            <a:r>
              <a:rPr lang="ru-RU" sz="4000" dirty="0" smtClean="0"/>
              <a:t>.</a:t>
            </a:r>
            <a:br>
              <a:rPr lang="ru-RU" sz="4000" dirty="0" smtClean="0"/>
            </a:br>
            <a:r>
              <a:rPr lang="ru-RU" sz="2976" dirty="0"/>
              <a:t/>
            </a:r>
            <a:br>
              <a:rPr lang="ru-RU" sz="2976" dirty="0"/>
            </a:br>
            <a:r>
              <a:rPr lang="ru-RU" sz="2976" dirty="0"/>
              <a:t>Рибосома останавливается из-за шпильки на РНК</a:t>
            </a:r>
            <a:br>
              <a:rPr lang="ru-RU" sz="2976" dirty="0"/>
            </a:br>
            <a:r>
              <a:rPr lang="ru-RU" sz="2976" dirty="0"/>
              <a:t> и </a:t>
            </a:r>
            <a:r>
              <a:rPr lang="en-US" sz="2976" dirty="0"/>
              <a:t>slippery sequence</a:t>
            </a:r>
            <a:r>
              <a:rPr lang="ru-RU" sz="2976" dirty="0"/>
              <a:t>. Отскакивает на ОДИН нуклеотид(букву).</a:t>
            </a:r>
            <a:r>
              <a:rPr lang="en-US" sz="2976" dirty="0"/>
              <a:t> </a:t>
            </a:r>
            <a:r>
              <a:rPr lang="ru-RU" sz="2976" dirty="0"/>
              <a:t>И продолжает синтез белка</a:t>
            </a:r>
            <a:endParaRPr lang="en-US" sz="3417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75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84977" y="6319902"/>
            <a:ext cx="9071610" cy="829570"/>
          </a:xfrm>
          <a:prstGeom prst="rect">
            <a:avLst/>
          </a:prstGeom>
        </p:spPr>
        <p:txBody>
          <a:bodyPr vert="horz" lIns="100796" tIns="50398" rIns="100796" bIns="50398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968" dirty="0"/>
          </a:p>
        </p:txBody>
      </p:sp>
      <p:sp>
        <p:nvSpPr>
          <p:cNvPr id="9" name="AutoShape 4" descr="Image result for frameshifting"/>
          <p:cNvSpPr>
            <a:spLocks noChangeAspect="1" noChangeArrowheads="1"/>
          </p:cNvSpPr>
          <p:nvPr/>
        </p:nvSpPr>
        <p:spPr bwMode="auto">
          <a:xfrm>
            <a:off x="172021" y="-159244"/>
            <a:ext cx="335986" cy="3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796" tIns="50398" rIns="100796" bIns="50398" numCol="1" anchor="t" anchorCtr="0" compatLnSpc="1">
            <a:prstTxWarp prst="textNoShape">
              <a:avLst/>
            </a:prstTxWarp>
          </a:bodyPr>
          <a:lstStyle/>
          <a:p>
            <a:endParaRPr lang="en-US" sz="1984"/>
          </a:p>
        </p:txBody>
      </p:sp>
      <p:pic>
        <p:nvPicPr>
          <p:cNvPr id="12" name="Picture 4" descr="Image result for frameshifting S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1" y="2213465"/>
            <a:ext cx="5376469" cy="20613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mage result for frameshifting SA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3138"/>
          <a:stretch/>
        </p:blipFill>
        <p:spPr bwMode="auto">
          <a:xfrm>
            <a:off x="6014003" y="2238265"/>
            <a:ext cx="3556090" cy="466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frameshif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563" y="4668859"/>
            <a:ext cx="2769535" cy="26156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95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76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54902" y="217250"/>
            <a:ext cx="933241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Ketteler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2012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Front Genet. 2012; 3: 242.</a:t>
            </a:r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-1 frameshift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slippery sequence </a:t>
            </a:r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is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generally of the type X XXY YYZ, where X denotes any nucleotide, Y denotes A or U, and Z is A, U, or C. </a:t>
            </a:r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3200" dirty="0"/>
              <a:t>Pseudoknots are secondary RNA substructures that contain two or more stem-loop motifs with intercalated stems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3200" dirty="0"/>
              <a:t> The pseudoknot or stem-loop structure in the mRNA is thought to result in pausing of the ribosome, resulting in eventual frameshifting (</a:t>
            </a:r>
            <a:r>
              <a:rPr lang="en-US" sz="3200" dirty="0" err="1"/>
              <a:t>Namy</a:t>
            </a:r>
            <a:r>
              <a:rPr lang="en-US" sz="3200" dirty="0"/>
              <a:t> et al., </a:t>
            </a:r>
            <a:r>
              <a:rPr lang="en-US" sz="3200" dirty="0">
                <a:hlinkClick r:id="rId2"/>
              </a:rPr>
              <a:t>2006</a:t>
            </a:r>
            <a:r>
              <a:rPr lang="en-US" sz="3200" dirty="0"/>
              <a:t>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1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Сигнал программированного сдвига рамки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Состоит из двух частей</a:t>
            </a:r>
          </a:p>
          <a:p>
            <a:pPr lvl="1"/>
            <a:r>
              <a:rPr lang="ru-RU" dirty="0" smtClean="0"/>
              <a:t>Последовательность</a:t>
            </a:r>
          </a:p>
          <a:p>
            <a:pPr lvl="1"/>
            <a:r>
              <a:rPr lang="ru-RU" dirty="0" smtClean="0"/>
              <a:t>Шпилька (</a:t>
            </a:r>
            <a:r>
              <a:rPr lang="ru-RU" dirty="0" err="1" smtClean="0"/>
              <a:t>псевдоузел</a:t>
            </a:r>
            <a:r>
              <a:rPr lang="ru-RU" dirty="0" smtClean="0"/>
              <a:t>) РНК</a:t>
            </a:r>
          </a:p>
          <a:p>
            <a:r>
              <a:rPr lang="ru-RU" dirty="0" smtClean="0"/>
              <a:t>Не является сильным, иногда работает иногда нет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1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Проблема 3. </a:t>
            </a:r>
            <a:r>
              <a:rPr lang="ru-RU" dirty="0">
                <a:solidFill>
                  <a:srgbClr val="FF0000"/>
                </a:solidFill>
              </a:rPr>
              <a:t>Из одного белка получается много зрелых белков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2627687"/>
            <a:ext cx="8693150" cy="314921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Сигналы </a:t>
            </a:r>
            <a:r>
              <a:rPr lang="ru-RU" dirty="0" err="1" smtClean="0"/>
              <a:t>протеолиза</a:t>
            </a:r>
            <a:r>
              <a:rPr lang="ru-RU" dirty="0" smtClean="0"/>
              <a:t> </a:t>
            </a:r>
            <a:r>
              <a:rPr lang="ru-RU" dirty="0" err="1" smtClean="0"/>
              <a:t>полипротеина</a:t>
            </a:r>
            <a:r>
              <a:rPr lang="ru-RU" dirty="0" smtClean="0"/>
              <a:t>, </a:t>
            </a:r>
            <a:r>
              <a:rPr lang="ru-RU" dirty="0"/>
              <a:t>в</a:t>
            </a:r>
            <a:r>
              <a:rPr lang="ru-RU" dirty="0" smtClean="0"/>
              <a:t>ирусными протеазами</a:t>
            </a: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Сигнал</a:t>
            </a:r>
            <a:r>
              <a:rPr lang="en-US" dirty="0" smtClean="0"/>
              <a:t> -</a:t>
            </a:r>
            <a:r>
              <a:rPr lang="ru-RU" dirty="0" smtClean="0"/>
              <a:t> короткая последовательность аминокислот и </a:t>
            </a:r>
            <a:r>
              <a:rPr lang="ru-RU" u="sng" dirty="0" smtClean="0"/>
              <a:t>их </a:t>
            </a:r>
            <a:r>
              <a:rPr lang="ru-RU" u="sng" dirty="0" err="1" smtClean="0"/>
              <a:t>конформация</a:t>
            </a:r>
            <a:r>
              <a:rPr lang="ru-RU" u="sng" dirty="0" smtClean="0"/>
              <a:t> в 3</a:t>
            </a:r>
            <a:r>
              <a:rPr lang="en-US" u="sng" dirty="0" smtClean="0"/>
              <a:t>D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Протеазы – домены </a:t>
            </a:r>
            <a:r>
              <a:rPr lang="ru-RU" dirty="0" err="1" smtClean="0"/>
              <a:t>полипротеина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5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4902" y="137442"/>
            <a:ext cx="9553867" cy="7253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Продукты генов </a:t>
            </a:r>
            <a:r>
              <a:rPr lang="en-US" dirty="0" smtClean="0"/>
              <a:t>ORF1ab </a:t>
            </a:r>
            <a:r>
              <a:rPr lang="ru-RU" dirty="0" smtClean="0"/>
              <a:t>и </a:t>
            </a:r>
            <a:r>
              <a:rPr lang="en-US" dirty="0" smtClean="0"/>
              <a:t>ORF1a </a:t>
            </a:r>
            <a:r>
              <a:rPr lang="ru-RU" sz="2976" dirty="0" err="1" smtClean="0"/>
              <a:t>полипротеины</a:t>
            </a:r>
            <a:endParaRPr lang="en-US" sz="2976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79</a:t>
            </a:fld>
            <a:endParaRPr lang="ru-RU"/>
          </a:p>
        </p:txBody>
      </p:sp>
      <p:pic>
        <p:nvPicPr>
          <p:cNvPr id="4098" name="Picture 2" descr="https://www.guidetopharmacology.org/images/introductions/1034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57" y="1100593"/>
            <a:ext cx="7548405" cy="564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56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379" y="163518"/>
            <a:ext cx="8693150" cy="1460500"/>
          </a:xfrm>
        </p:spPr>
        <p:txBody>
          <a:bodyPr/>
          <a:lstStyle/>
          <a:p>
            <a:r>
              <a:rPr lang="ru-RU" dirty="0" smtClean="0"/>
              <a:t>Для эукариот дело усложняется доступностью ДНК для белков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Рисунок 4" descr="nucleosome_1.png"/>
          <p:cNvPicPr>
            <a:picLocks noChangeAspect="1"/>
          </p:cNvPicPr>
          <p:nvPr/>
        </p:nvPicPr>
        <p:blipFill>
          <a:blip r:embed="rId2" cstate="print"/>
          <a:srcRect l="7447" t="787" r="7447" b="1575"/>
          <a:stretch>
            <a:fillRect/>
          </a:stretch>
        </p:blipFill>
        <p:spPr bwMode="auto">
          <a:xfrm rot="16200000">
            <a:off x="1542113" y="1478292"/>
            <a:ext cx="2995592" cy="406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66038" y="5063820"/>
            <a:ext cx="41477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Verdana" pitchFamily="34" charset="0"/>
              </a:rPr>
              <a:t>Нуклеосома</a:t>
            </a:r>
            <a:r>
              <a:rPr lang="en-US" sz="2400" dirty="0" smtClean="0">
                <a:latin typeface="Verdana" pitchFamily="34" charset="0"/>
              </a:rPr>
              <a:t>:</a:t>
            </a:r>
            <a:br>
              <a:rPr lang="en-US" sz="2400" dirty="0" smtClean="0">
                <a:latin typeface="Verdana" pitchFamily="34" charset="0"/>
              </a:rPr>
            </a:br>
            <a:r>
              <a:rPr lang="ru-RU" sz="2400" dirty="0" smtClean="0">
                <a:latin typeface="Verdana" pitchFamily="34" charset="0"/>
              </a:rPr>
              <a:t>ДНК человека на </a:t>
            </a:r>
            <a:r>
              <a:rPr lang="en-US" sz="2400" dirty="0" smtClean="0">
                <a:latin typeface="Verdana" pitchFamily="34" charset="0"/>
              </a:rPr>
              <a:t>“</a:t>
            </a:r>
            <a:r>
              <a:rPr lang="ru-RU" sz="2400" dirty="0" smtClean="0">
                <a:latin typeface="Verdana" pitchFamily="34" charset="0"/>
              </a:rPr>
              <a:t>катушке</a:t>
            </a:r>
            <a:r>
              <a:rPr lang="en-US" sz="2400" dirty="0" smtClean="0">
                <a:latin typeface="Verdana" pitchFamily="34" charset="0"/>
              </a:rPr>
              <a:t>”</a:t>
            </a:r>
            <a:r>
              <a:rPr lang="ru-RU" sz="2400" dirty="0" smtClean="0">
                <a:latin typeface="Verdana" pitchFamily="34" charset="0"/>
              </a:rPr>
              <a:t> из гистонов: вид сбоку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ru-RU" sz="2400" dirty="0" smtClean="0">
                <a:latin typeface="Verdana" pitchFamily="34" charset="0"/>
              </a:rPr>
              <a:t>(гистоны – такие белки)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01172" y="5162417"/>
            <a:ext cx="41477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</a:rPr>
              <a:t>Ещё сложнее на более высоких уровнях организации хроматина.</a:t>
            </a:r>
          </a:p>
        </p:txBody>
      </p:sp>
    </p:spTree>
    <p:extLst>
      <p:ext uri="{BB962C8B-B14F-4D97-AF65-F5344CB8AC3E}">
        <p14:creationId xmlns:p14="http://schemas.microsoft.com/office/powerpoint/2010/main" val="144670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Проблема 4. </a:t>
            </a:r>
            <a:r>
              <a:rPr lang="ru-RU" dirty="0" smtClean="0">
                <a:solidFill>
                  <a:srgbClr val="FF0000"/>
                </a:solidFill>
              </a:rPr>
              <a:t>Трансляция поздних генов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02" y="2012950"/>
            <a:ext cx="9370820" cy="47958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 РНК вируса транскрибируются </a:t>
            </a:r>
            <a:r>
              <a:rPr lang="ru-RU" dirty="0" err="1" smtClean="0"/>
              <a:t>мРНК</a:t>
            </a:r>
            <a:r>
              <a:rPr lang="ru-RU" dirty="0" smtClean="0"/>
              <a:t> поздних генов. Одна </a:t>
            </a:r>
            <a:r>
              <a:rPr lang="ru-RU" dirty="0" err="1" smtClean="0"/>
              <a:t>мРНК</a:t>
            </a:r>
            <a:r>
              <a:rPr lang="ru-RU" dirty="0" smtClean="0"/>
              <a:t> для одного позднего гена.</a:t>
            </a:r>
          </a:p>
          <a:p>
            <a:r>
              <a:rPr lang="ru-RU" dirty="0" err="1" smtClean="0"/>
              <a:t>мРНК</a:t>
            </a:r>
            <a:r>
              <a:rPr lang="ru-RU" dirty="0" smtClean="0"/>
              <a:t> каждого позднего гена устроена так:</a:t>
            </a:r>
          </a:p>
          <a:p>
            <a:pPr lvl="1"/>
            <a:r>
              <a:rPr lang="ru-RU" dirty="0" err="1" smtClean="0"/>
              <a:t>Кэпированный</a:t>
            </a:r>
            <a:r>
              <a:rPr lang="ru-RU" dirty="0" smtClean="0"/>
              <a:t> 5</a:t>
            </a:r>
            <a:r>
              <a:rPr lang="en-US" dirty="0" smtClean="0"/>
              <a:t>’ </a:t>
            </a:r>
            <a:r>
              <a:rPr lang="ru-RU" dirty="0" smtClean="0"/>
              <a:t>концевой участок </a:t>
            </a:r>
            <a:r>
              <a:rPr lang="ru-RU" dirty="0" err="1" smtClean="0"/>
              <a:t>мРНК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кончается до </a:t>
            </a:r>
            <a:r>
              <a:rPr lang="en-US" dirty="0" smtClean="0"/>
              <a:t>ATG </a:t>
            </a:r>
            <a:r>
              <a:rPr lang="ru-RU" dirty="0" smtClean="0"/>
              <a:t>кодонов</a:t>
            </a:r>
            <a:r>
              <a:rPr lang="en-US" dirty="0" smtClean="0"/>
              <a:t>)</a:t>
            </a:r>
            <a:r>
              <a:rPr lang="ru-RU" dirty="0" smtClean="0"/>
              <a:t> соединенный с  3</a:t>
            </a:r>
            <a:r>
              <a:rPr lang="en-US" dirty="0" smtClean="0"/>
              <a:t>’ </a:t>
            </a:r>
            <a:r>
              <a:rPr lang="ru-RU" dirty="0" smtClean="0"/>
              <a:t>концевым участком, начинающимся перед </a:t>
            </a:r>
            <a:r>
              <a:rPr lang="en-US" dirty="0" smtClean="0"/>
              <a:t>ATG </a:t>
            </a:r>
            <a:r>
              <a:rPr lang="ru-RU" dirty="0" smtClean="0"/>
              <a:t>кодоном этого позднего гена и до конца  </a:t>
            </a:r>
            <a:endParaRPr lang="en-US" dirty="0" smtClean="0"/>
          </a:p>
          <a:p>
            <a:r>
              <a:rPr lang="ru-RU" dirty="0" smtClean="0"/>
              <a:t>Эти </a:t>
            </a:r>
            <a:r>
              <a:rPr lang="ru-RU" dirty="0" err="1" smtClean="0"/>
              <a:t>мРНК</a:t>
            </a:r>
            <a:r>
              <a:rPr lang="ru-RU" dirty="0" smtClean="0"/>
              <a:t> называются </a:t>
            </a:r>
            <a:r>
              <a:rPr lang="ru-RU" dirty="0" err="1" smtClean="0"/>
              <a:t>субгеномными</a:t>
            </a:r>
            <a:r>
              <a:rPr lang="ru-RU" dirty="0" smtClean="0"/>
              <a:t> </a:t>
            </a:r>
            <a:r>
              <a:rPr lang="ru-RU" dirty="0" err="1" smtClean="0"/>
              <a:t>мРНК</a:t>
            </a:r>
            <a:r>
              <a:rPr lang="ru-RU" dirty="0" smtClean="0"/>
              <a:t> (</a:t>
            </a:r>
            <a:r>
              <a:rPr lang="en-US" dirty="0" err="1" smtClean="0"/>
              <a:t>sgRNA</a:t>
            </a:r>
            <a:r>
              <a:rPr lang="en-US" dirty="0" smtClean="0"/>
              <a:t>)</a:t>
            </a:r>
            <a:endParaRPr lang="ru-RU" dirty="0" smtClean="0"/>
          </a:p>
          <a:p>
            <a:endParaRPr lang="en-US" dirty="0" smtClean="0"/>
          </a:p>
          <a:p>
            <a:r>
              <a:rPr lang="ru-RU" dirty="0" smtClean="0"/>
              <a:t>См. след.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675" y="88745"/>
            <a:ext cx="8693150" cy="1460500"/>
          </a:xfrm>
        </p:spPr>
        <p:txBody>
          <a:bodyPr>
            <a:noAutofit/>
          </a:bodyPr>
          <a:lstStyle/>
          <a:p>
            <a:r>
              <a:rPr lang="en-US" sz="2400" b="1" dirty="0"/>
              <a:t>Fig. 1: SARS-CoV-2 genomic and </a:t>
            </a:r>
            <a:r>
              <a:rPr lang="en-US" sz="2400" b="1" dirty="0" err="1"/>
              <a:t>subgenomic</a:t>
            </a:r>
            <a:r>
              <a:rPr lang="en-US" sz="2400" b="1" dirty="0"/>
              <a:t> RNA structure showing genes and open reading frames (ORF) together with violin plots showing the number of reads per total of 5 million reads in the diagnostic samples mapped to the leader-containing </a:t>
            </a:r>
            <a:r>
              <a:rPr lang="en-US" sz="2400" b="1" dirty="0" err="1"/>
              <a:t>subgenomic</a:t>
            </a:r>
            <a:r>
              <a:rPr lang="en-US" sz="2400" b="1" dirty="0"/>
              <a:t> RNAs in the </a:t>
            </a:r>
            <a:r>
              <a:rPr lang="en-US" sz="2400" b="1" dirty="0" err="1"/>
              <a:t>fasta</a:t>
            </a:r>
            <a:r>
              <a:rPr lang="en-US" sz="2400" b="1" dirty="0"/>
              <a:t> file used for mapping.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81</a:t>
            </a:fld>
            <a:endParaRPr lang="en-US" dirty="0"/>
          </a:p>
        </p:txBody>
      </p:sp>
      <p:pic>
        <p:nvPicPr>
          <p:cNvPr id="6146" name="Picture 2" descr="SARS-CoV-2 genomic and subgenomic RNAs in diagnostic samples are not an  indicator of active replication | Nature Communic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23" y="1721909"/>
            <a:ext cx="9248794" cy="587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1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92957"/>
            <a:ext cx="8693150" cy="765072"/>
          </a:xfrm>
        </p:spPr>
        <p:txBody>
          <a:bodyPr>
            <a:normAutofit/>
          </a:bodyPr>
          <a:lstStyle/>
          <a:p>
            <a:r>
              <a:rPr lang="ru-RU" dirty="0" smtClean="0"/>
              <a:t>Транскрипция вирусной РНК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687" y="1168297"/>
            <a:ext cx="9716465" cy="602958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Вирусная РНК-зависимая РНК-полимераза (</a:t>
            </a:r>
            <a:r>
              <a:rPr lang="en-US" sz="2800" dirty="0" err="1" smtClean="0"/>
              <a:t>RdRP</a:t>
            </a:r>
            <a:r>
              <a:rPr lang="en-US" sz="2800" dirty="0" smtClean="0"/>
              <a:t>)</a:t>
            </a:r>
            <a:r>
              <a:rPr lang="ru-RU" sz="2800" dirty="0" smtClean="0"/>
              <a:t> закодирована в </a:t>
            </a:r>
            <a:r>
              <a:rPr lang="ru-RU" sz="2800" dirty="0" err="1" smtClean="0"/>
              <a:t>полипротеине</a:t>
            </a:r>
            <a:r>
              <a:rPr lang="ru-RU" sz="2800" dirty="0" smtClean="0"/>
              <a:t> (</a:t>
            </a:r>
            <a:r>
              <a:rPr lang="en-US" sz="2800" dirty="0" smtClean="0"/>
              <a:t>nsp11</a:t>
            </a:r>
            <a:r>
              <a:rPr lang="ru-RU" sz="2800" dirty="0" smtClean="0"/>
              <a:t>)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RdRP</a:t>
            </a:r>
            <a:r>
              <a:rPr lang="en-US" sz="2800" dirty="0" smtClean="0"/>
              <a:t> </a:t>
            </a:r>
            <a:r>
              <a:rPr lang="ru-RU" sz="2800" dirty="0" smtClean="0"/>
              <a:t>по РНК матрице делает</a:t>
            </a:r>
            <a:r>
              <a:rPr lang="en-US" sz="2800" dirty="0" smtClean="0"/>
              <a:t> </a:t>
            </a:r>
            <a:r>
              <a:rPr lang="ru-RU" sz="2800" dirty="0" smtClean="0"/>
              <a:t> комплементарную копию</a:t>
            </a:r>
            <a:r>
              <a:rPr lang="en-US" sz="2800" dirty="0" smtClean="0"/>
              <a:t>. </a:t>
            </a:r>
            <a:r>
              <a:rPr lang="ru-RU" sz="2800" dirty="0" smtClean="0"/>
              <a:t>Из вирусной </a:t>
            </a:r>
            <a:r>
              <a:rPr lang="en-US" sz="2800" dirty="0" smtClean="0"/>
              <a:t>+RNA </a:t>
            </a:r>
            <a:r>
              <a:rPr lang="ru-RU" sz="2800" dirty="0" smtClean="0"/>
              <a:t>получается </a:t>
            </a:r>
            <a:r>
              <a:rPr lang="en-US" sz="2800" dirty="0" smtClean="0"/>
              <a:t>-RNA; </a:t>
            </a:r>
            <a:r>
              <a:rPr lang="ru-RU" sz="2800" dirty="0" smtClean="0"/>
              <a:t>из </a:t>
            </a:r>
            <a:r>
              <a:rPr lang="en-US" sz="2800" dirty="0"/>
              <a:t>-</a:t>
            </a:r>
            <a:r>
              <a:rPr lang="en-US" sz="2800" dirty="0" smtClean="0"/>
              <a:t>RNA </a:t>
            </a:r>
            <a:r>
              <a:rPr lang="ru-RU" sz="2800" dirty="0" smtClean="0"/>
              <a:t>получается </a:t>
            </a:r>
            <a:r>
              <a:rPr lang="en-US" sz="2800" dirty="0"/>
              <a:t>-</a:t>
            </a:r>
            <a:r>
              <a:rPr lang="en-US" sz="2800" dirty="0" smtClean="0"/>
              <a:t>(-RNA) = +RNA</a:t>
            </a:r>
            <a:endParaRPr lang="ru-RU" sz="2800" dirty="0" smtClean="0"/>
          </a:p>
          <a:p>
            <a:r>
              <a:rPr lang="ru-RU" sz="2800" dirty="0" smtClean="0"/>
              <a:t>Сигналы разрывной транскрипции направляют перескок </a:t>
            </a:r>
            <a:r>
              <a:rPr lang="en-US" sz="2800" dirty="0" err="1" smtClean="0"/>
              <a:t>RdRP</a:t>
            </a:r>
            <a:r>
              <a:rPr lang="en-US" sz="2800" dirty="0" smtClean="0"/>
              <a:t> </a:t>
            </a:r>
            <a:r>
              <a:rPr lang="ru-RU" sz="2800" dirty="0" smtClean="0"/>
              <a:t> при синтезе -</a:t>
            </a:r>
            <a:r>
              <a:rPr lang="en-US" sz="2800" dirty="0" smtClean="0"/>
              <a:t>RNA, </a:t>
            </a:r>
            <a:r>
              <a:rPr lang="ru-RU" sz="2800" dirty="0" smtClean="0"/>
              <a:t>в результате которого синтезируются -</a:t>
            </a:r>
            <a:r>
              <a:rPr lang="en-US" sz="2800" dirty="0" err="1" smtClean="0"/>
              <a:t>sgRNA</a:t>
            </a:r>
            <a:r>
              <a:rPr lang="en-US" sz="2800" dirty="0" smtClean="0"/>
              <a:t>. </a:t>
            </a:r>
          </a:p>
          <a:p>
            <a:r>
              <a:rPr lang="ru-RU" sz="2800" dirty="0" smtClean="0"/>
              <a:t>-</a:t>
            </a:r>
            <a:r>
              <a:rPr lang="en-US" sz="2800" dirty="0" err="1" smtClean="0"/>
              <a:t>sgRNA</a:t>
            </a:r>
            <a:r>
              <a:rPr lang="en-US" sz="2800" dirty="0" smtClean="0"/>
              <a:t> </a:t>
            </a:r>
            <a:r>
              <a:rPr lang="ru-RU" sz="2800" dirty="0" smtClean="0"/>
              <a:t>является матрицей для </a:t>
            </a:r>
            <a:r>
              <a:rPr lang="en-US" sz="2800" dirty="0" err="1" smtClean="0"/>
              <a:t>RdRP</a:t>
            </a:r>
            <a:r>
              <a:rPr lang="ru-RU" sz="2800" dirty="0" smtClean="0"/>
              <a:t>; продукт – </a:t>
            </a:r>
            <a:r>
              <a:rPr lang="ru-RU" sz="2800" dirty="0" err="1" smtClean="0"/>
              <a:t>субгеномная</a:t>
            </a:r>
            <a:r>
              <a:rPr lang="ru-RU" sz="2800" dirty="0" smtClean="0"/>
              <a:t> </a:t>
            </a:r>
            <a:r>
              <a:rPr lang="ru-RU" sz="2800" dirty="0" err="1" smtClean="0"/>
              <a:t>мРНК</a:t>
            </a:r>
            <a:r>
              <a:rPr lang="ru-RU" sz="2800" dirty="0" smtClean="0"/>
              <a:t> </a:t>
            </a:r>
            <a:r>
              <a:rPr lang="en-US" sz="2800" dirty="0" smtClean="0"/>
              <a:t>(+</a:t>
            </a:r>
            <a:r>
              <a:rPr lang="en-US" sz="2800" dirty="0" err="1" smtClean="0"/>
              <a:t>sgRNA</a:t>
            </a:r>
            <a:r>
              <a:rPr lang="en-US" sz="2800" dirty="0" smtClean="0"/>
              <a:t>)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Сигналы разрывной транскрипции называются так:</a:t>
            </a:r>
            <a:br>
              <a:rPr lang="ru-RU" sz="2800" dirty="0" smtClean="0"/>
            </a:br>
            <a:r>
              <a:rPr lang="en-US" sz="2800" dirty="0" smtClean="0"/>
              <a:t>TRS-L</a:t>
            </a:r>
            <a:r>
              <a:rPr lang="ru-RU" sz="2800" dirty="0" smtClean="0"/>
              <a:t> в лидере, </a:t>
            </a:r>
            <a:r>
              <a:rPr lang="en-US" sz="2800" dirty="0" smtClean="0"/>
              <a:t>TRS-B </a:t>
            </a:r>
            <a:r>
              <a:rPr lang="ru-RU" sz="2800" dirty="0" smtClean="0"/>
              <a:t>перед каждым поздним геном</a:t>
            </a:r>
            <a:r>
              <a:rPr lang="en-US" sz="2800" dirty="0" smtClean="0"/>
              <a:t> (TRS=transcription-regulatory sequences)</a:t>
            </a:r>
            <a:endParaRPr lang="ru-RU" sz="2800" dirty="0" smtClean="0"/>
          </a:p>
          <a:p>
            <a:endParaRPr lang="ru-RU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6927" y="134390"/>
            <a:ext cx="8693150" cy="6114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TRS-L </a:t>
            </a:r>
            <a:r>
              <a:rPr lang="ru-RU" dirty="0"/>
              <a:t>и </a:t>
            </a:r>
            <a:r>
              <a:rPr lang="en-US" dirty="0" smtClean="0"/>
              <a:t>TRS-B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83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963" t="2407" r="13118" b="10202"/>
          <a:stretch/>
        </p:blipFill>
        <p:spPr>
          <a:xfrm>
            <a:off x="470117" y="749962"/>
            <a:ext cx="4992050" cy="62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2167" y="6119169"/>
            <a:ext cx="4265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Zuniga et al., Journal of Virology,</a:t>
            </a:r>
          </a:p>
          <a:p>
            <a:r>
              <a:rPr lang="en-US" sz="2400" dirty="0" smtClean="0"/>
              <a:t>2004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88544" y="5062965"/>
            <a:ext cx="47920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Рисунок -  гипотеза, косвенно </a:t>
            </a:r>
          </a:p>
          <a:p>
            <a:r>
              <a:rPr lang="ru-RU" sz="2800" dirty="0" smtClean="0"/>
              <a:t>подтвержденная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462168" y="872587"/>
            <a:ext cx="461845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Лидер –красная полоска</a:t>
            </a:r>
          </a:p>
          <a:p>
            <a:endParaRPr lang="en-US" sz="2600" dirty="0" smtClean="0"/>
          </a:p>
          <a:p>
            <a:r>
              <a:rPr lang="ru-RU" sz="2600" dirty="0" smtClean="0"/>
              <a:t>Сигналы </a:t>
            </a:r>
            <a:r>
              <a:rPr lang="en-US" sz="2600" dirty="0" smtClean="0"/>
              <a:t>TRS </a:t>
            </a:r>
            <a:r>
              <a:rPr lang="ru-RU" sz="2600" dirty="0" smtClean="0"/>
              <a:t> – желтые  </a:t>
            </a:r>
          </a:p>
          <a:p>
            <a:r>
              <a:rPr lang="ru-RU" sz="2600" dirty="0" smtClean="0"/>
              <a:t>прямоугольники. В них есть </a:t>
            </a:r>
          </a:p>
          <a:p>
            <a:r>
              <a:rPr lang="ru-RU" sz="2600" dirty="0"/>
              <a:t>о</a:t>
            </a:r>
            <a:r>
              <a:rPr lang="ru-RU" sz="2600" dirty="0" smtClean="0"/>
              <a:t>бщее слово из шести букв</a:t>
            </a:r>
            <a:r>
              <a:rPr lang="en-US" sz="2600" dirty="0" smtClean="0"/>
              <a:t> (CS)</a:t>
            </a:r>
            <a:endParaRPr lang="ru-RU" sz="2600" dirty="0" smtClean="0"/>
          </a:p>
          <a:p>
            <a:endParaRPr lang="ru-RU" sz="2600" dirty="0" smtClean="0"/>
          </a:p>
          <a:p>
            <a:r>
              <a:rPr lang="ru-RU" sz="2600" dirty="0" smtClean="0"/>
              <a:t>Мутации в</a:t>
            </a:r>
            <a:r>
              <a:rPr lang="en-US" sz="2600" dirty="0" smtClean="0"/>
              <a:t> CS</a:t>
            </a:r>
            <a:r>
              <a:rPr lang="ru-RU" sz="2600" dirty="0" smtClean="0"/>
              <a:t> влияют на</a:t>
            </a:r>
          </a:p>
          <a:p>
            <a:r>
              <a:rPr lang="ru-RU" sz="2600" dirty="0" smtClean="0"/>
              <a:t>синтез </a:t>
            </a:r>
            <a:r>
              <a:rPr lang="en-US" sz="2600" dirty="0" err="1" smtClean="0"/>
              <a:t>sgmRNA</a:t>
            </a:r>
            <a:r>
              <a:rPr lang="en-US" sz="2600" dirty="0" smtClean="0"/>
              <a:t> </a:t>
            </a:r>
            <a:endParaRPr lang="ru-RU" sz="2600" dirty="0" smtClean="0"/>
          </a:p>
          <a:p>
            <a:r>
              <a:rPr lang="ru-RU" sz="2600" dirty="0" smtClean="0"/>
              <a:t>ожидаемым образом</a:t>
            </a:r>
          </a:p>
        </p:txBody>
      </p:sp>
    </p:spTree>
    <p:extLst>
      <p:ext uri="{BB962C8B-B14F-4D97-AF65-F5344CB8AC3E}">
        <p14:creationId xmlns:p14="http://schemas.microsoft.com/office/powerpoint/2010/main" val="20187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700" y="92957"/>
            <a:ext cx="8693150" cy="1460500"/>
          </a:xfrm>
        </p:spPr>
        <p:txBody>
          <a:bodyPr>
            <a:normAutofit/>
          </a:bodyPr>
          <a:lstStyle/>
          <a:p>
            <a:r>
              <a:rPr lang="ru-RU" dirty="0" smtClean="0"/>
              <a:t>Сигналы разрывной транскрипции </a:t>
            </a:r>
            <a:r>
              <a:rPr lang="en-US" dirty="0" smtClean="0"/>
              <a:t>TRS-L, TRS-B</a:t>
            </a:r>
            <a:r>
              <a:rPr lang="ru-RU" dirty="0" smtClean="0"/>
              <a:t>; </a:t>
            </a:r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84</a:t>
            </a:fld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042" y="1547551"/>
            <a:ext cx="9716465" cy="5112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Сигналы </a:t>
            </a:r>
            <a:r>
              <a:rPr lang="en-US" dirty="0" smtClean="0"/>
              <a:t>TRS-L </a:t>
            </a:r>
            <a:r>
              <a:rPr lang="ru-RU" dirty="0" smtClean="0"/>
              <a:t>и все </a:t>
            </a:r>
            <a:r>
              <a:rPr lang="en-US" dirty="0" smtClean="0"/>
              <a:t>TRS-B </a:t>
            </a:r>
            <a:r>
              <a:rPr lang="ru-RU" dirty="0" smtClean="0"/>
              <a:t>имеют </a:t>
            </a:r>
            <a:r>
              <a:rPr lang="ru-RU" dirty="0" err="1" smtClean="0"/>
              <a:t>высокосходные</a:t>
            </a:r>
            <a:r>
              <a:rPr lang="ru-RU" dirty="0" smtClean="0"/>
              <a:t> последовательности. Наиболее похожие их части, часто полностью совпадающие, называются </a:t>
            </a:r>
            <a:r>
              <a:rPr lang="en-US" dirty="0" smtClean="0"/>
              <a:t>CS (core sequences)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Принято считать, что длина </a:t>
            </a:r>
            <a:r>
              <a:rPr lang="en-US" dirty="0" smtClean="0"/>
              <a:t>CS – </a:t>
            </a:r>
            <a:r>
              <a:rPr lang="ru-RU" dirty="0" smtClean="0"/>
              <a:t>шесть нуклеотидов, </a:t>
            </a:r>
            <a:r>
              <a:rPr lang="en-US" dirty="0" smtClean="0"/>
              <a:t>TRS </a:t>
            </a:r>
            <a:r>
              <a:rPr lang="ru-RU" dirty="0" smtClean="0"/>
              <a:t>включает2-3 нуклеотида с 5</a:t>
            </a:r>
            <a:r>
              <a:rPr lang="en-US" dirty="0" smtClean="0"/>
              <a:t>’ </a:t>
            </a:r>
            <a:r>
              <a:rPr lang="ru-RU" dirty="0" smtClean="0"/>
              <a:t>и 3</a:t>
            </a:r>
            <a:r>
              <a:rPr lang="en-US" dirty="0" smtClean="0"/>
              <a:t>’ </a:t>
            </a:r>
            <a:r>
              <a:rPr lang="ru-RU" dirty="0" smtClean="0"/>
              <a:t>концов </a:t>
            </a:r>
            <a:r>
              <a:rPr lang="en-US" dirty="0" smtClean="0"/>
              <a:t>CS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Как все в биологии</a:t>
            </a:r>
            <a:r>
              <a:rPr lang="en-US" dirty="0" smtClean="0"/>
              <a:t> </a:t>
            </a:r>
            <a:r>
              <a:rPr lang="ru-RU" dirty="0" smtClean="0"/>
              <a:t>значения длин не являются мировыми константами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47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 </a:t>
            </a:r>
            <a:r>
              <a:rPr lang="en-US" dirty="0" smtClean="0"/>
              <a:t>2a: </a:t>
            </a:r>
            <a:r>
              <a:rPr lang="ru-RU" dirty="0" smtClean="0"/>
              <a:t>в геноме одного </a:t>
            </a:r>
            <a:r>
              <a:rPr lang="ru-RU" dirty="0" err="1" smtClean="0"/>
              <a:t>коронавируса</a:t>
            </a:r>
            <a:r>
              <a:rPr lang="ru-RU" dirty="0" smtClean="0"/>
              <a:t> найти сигналы </a:t>
            </a:r>
            <a:r>
              <a:rPr lang="en-US" dirty="0" smtClean="0"/>
              <a:t>TRS (CS)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2420750"/>
            <a:ext cx="8693150" cy="4795838"/>
          </a:xfrm>
        </p:spPr>
        <p:txBody>
          <a:bodyPr/>
          <a:lstStyle/>
          <a:p>
            <a:r>
              <a:rPr lang="ru-RU" dirty="0" smtClean="0"/>
              <a:t>У вируса </a:t>
            </a:r>
            <a:r>
              <a:rPr lang="en-US" dirty="0" smtClean="0"/>
              <a:t>SARS-CoV-2  CS ACGAAC, </a:t>
            </a:r>
            <a:r>
              <a:rPr lang="ru-RU" dirty="0" smtClean="0"/>
              <a:t>встречается перед 7-ю из 10-и поздних генов.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758" y="10232"/>
            <a:ext cx="4461789" cy="1460500"/>
          </a:xfrm>
        </p:spPr>
        <p:txBody>
          <a:bodyPr/>
          <a:lstStyle/>
          <a:p>
            <a:r>
              <a:rPr lang="ru-RU" dirty="0" smtClean="0"/>
              <a:t>Пример сигнала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86</a:t>
            </a:fld>
            <a:endParaRPr lang="en-US" dirty="0"/>
          </a:p>
        </p:txBody>
      </p:sp>
      <p:pic>
        <p:nvPicPr>
          <p:cNvPr id="1028" name="Picture 4" descr="Штраф на переход на красный свет: сколько придется заплатить пешехо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60" y="1424834"/>
            <a:ext cx="4000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733072" y="498349"/>
            <a:ext cx="5261485" cy="880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Сигнал </a:t>
            </a:r>
            <a:r>
              <a:rPr lang="ru-RU" sz="3900" dirty="0" smtClean="0"/>
              <a:t>несет</a:t>
            </a:r>
            <a:r>
              <a:rPr lang="ru-RU" sz="3600" dirty="0" smtClean="0"/>
              <a:t> информацию</a:t>
            </a:r>
            <a:endParaRPr lang="ru-RU" sz="36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33072" y="1233670"/>
            <a:ext cx="4939630" cy="458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Адресован</a:t>
            </a:r>
            <a:r>
              <a:rPr lang="ru-RU" sz="2400" dirty="0" smtClean="0"/>
              <a:t> пешеходам</a:t>
            </a:r>
          </a:p>
          <a:p>
            <a:r>
              <a:rPr lang="ru-RU" sz="2400" b="1" dirty="0" smtClean="0"/>
              <a:t>Два состояния</a:t>
            </a:r>
            <a:r>
              <a:rPr lang="ru-RU" sz="2400" dirty="0" smtClean="0"/>
              <a:t>: красный или зеленый (и не работает)</a:t>
            </a:r>
          </a:p>
          <a:p>
            <a:r>
              <a:rPr lang="ru-RU" sz="2400" b="1" dirty="0" smtClean="0"/>
              <a:t>Предназначение</a:t>
            </a:r>
            <a:r>
              <a:rPr lang="ru-RU" sz="2400" dirty="0" smtClean="0"/>
              <a:t> красного сигнала– пешеход не переходит улицу, даже если ему нужно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Сигнал изменяет поведение получателя</a:t>
            </a:r>
          </a:p>
          <a:p>
            <a:pPr lvl="1"/>
            <a:r>
              <a:rPr lang="ru-RU" sz="2000" dirty="0" smtClean="0"/>
              <a:t>Чем чаще сигнал  приводит к и реакции, тем больше в нем информации (сильнее сигнал)</a:t>
            </a:r>
          </a:p>
          <a:p>
            <a:r>
              <a:rPr lang="ru-RU" sz="2000" b="1" dirty="0" smtClean="0"/>
              <a:t>От </a:t>
            </a:r>
            <a:r>
              <a:rPr lang="ru-RU" sz="2000" b="1" dirty="0"/>
              <a:t>кого сигнал</a:t>
            </a:r>
            <a:r>
              <a:rPr lang="ru-RU" sz="2000" dirty="0"/>
              <a:t> </a:t>
            </a:r>
            <a:r>
              <a:rPr lang="ru-RU" sz="2000" dirty="0" smtClean="0"/>
              <a:t> не важно и не </a:t>
            </a:r>
            <a:r>
              <a:rPr lang="ru-RU" sz="2000" dirty="0"/>
              <a:t>всегда </a:t>
            </a:r>
            <a:r>
              <a:rPr lang="ru-RU" sz="2000" dirty="0" smtClean="0"/>
              <a:t>ясно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46758" y="6270254"/>
            <a:ext cx="9336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Не предусмотренные получатели сигнала – </a:t>
            </a:r>
            <a:br>
              <a:rPr lang="ru-RU" sz="2400" dirty="0" smtClean="0"/>
            </a:br>
            <a:r>
              <a:rPr lang="ru-RU" sz="2400" dirty="0" smtClean="0"/>
              <a:t>бродячие собаки (</a:t>
            </a:r>
            <a:r>
              <a:rPr lang="en-US" sz="2400" dirty="0"/>
              <a:t>https://</a:t>
            </a:r>
            <a:r>
              <a:rPr lang="en-US" sz="2400" dirty="0" smtClean="0"/>
              <a:t>pikabu.ru/story/sobaka_i_svetofor_5931508</a:t>
            </a:r>
            <a:r>
              <a:rPr lang="ru-RU" sz="2400" dirty="0" smtClean="0"/>
              <a:t>)</a:t>
            </a:r>
            <a:endParaRPr lang="en-US" sz="2400" dirty="0"/>
          </a:p>
        </p:txBody>
      </p:sp>
      <p:pic>
        <p:nvPicPr>
          <p:cNvPr id="9" name="Picture 2" descr="Какие цвета видят собаки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82" y="4365014"/>
            <a:ext cx="2841970" cy="192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 1 7"/>
          <p:cNvSpPr/>
          <p:nvPr/>
        </p:nvSpPr>
        <p:spPr>
          <a:xfrm>
            <a:off x="8257842" y="6023885"/>
            <a:ext cx="1367965" cy="612648"/>
          </a:xfrm>
          <a:prstGeom prst="borderCallout1">
            <a:avLst>
              <a:gd name="adj1" fmla="val 18750"/>
              <a:gd name="adj2" fmla="val -8333"/>
              <a:gd name="adj3" fmla="val -27425"/>
              <a:gd name="adj4" fmla="val -34435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Так видит собака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6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Много сигналов одновременно влияют на действия пешехода и бродячей собаки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12615" y="2414317"/>
            <a:ext cx="8693150" cy="3132150"/>
          </a:xfrm>
        </p:spPr>
        <p:txBody>
          <a:bodyPr/>
          <a:lstStyle/>
          <a:p>
            <a:r>
              <a:rPr lang="ru-RU" dirty="0"/>
              <a:t>Красный </a:t>
            </a:r>
            <a:r>
              <a:rPr lang="ru-RU" dirty="0" smtClean="0"/>
              <a:t>цвет</a:t>
            </a:r>
            <a:br>
              <a:rPr lang="ru-RU" dirty="0" smtClean="0"/>
            </a:br>
            <a:endParaRPr lang="ru-RU" dirty="0"/>
          </a:p>
          <a:p>
            <a:r>
              <a:rPr lang="ru-RU" dirty="0"/>
              <a:t>Отсутствие </a:t>
            </a:r>
            <a:r>
              <a:rPr lang="ru-RU" dirty="0" smtClean="0"/>
              <a:t>машин</a:t>
            </a:r>
            <a:br>
              <a:rPr lang="ru-RU" dirty="0" smtClean="0"/>
            </a:br>
            <a:endParaRPr lang="ru-RU" dirty="0"/>
          </a:p>
          <a:p>
            <a:r>
              <a:rPr lang="ru-RU" dirty="0"/>
              <a:t>Реакция  других пешеходов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Пример 1й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Сигнал «рестрикции»  - расщепления ДНК </a:t>
            </a:r>
            <a:r>
              <a:rPr lang="ru-RU" dirty="0" err="1" smtClean="0"/>
              <a:t>эндонуклеазой</a:t>
            </a:r>
            <a:r>
              <a:rPr lang="ru-RU" dirty="0" smtClean="0"/>
              <a:t> рестрикции у прокариот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94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7746</TotalTime>
  <Words>4547</Words>
  <Application>Microsoft Office PowerPoint</Application>
  <PresentationFormat>Произвольный</PresentationFormat>
  <Paragraphs>1497</Paragraphs>
  <Slides>87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87</vt:i4>
      </vt:variant>
    </vt:vector>
  </HeadingPairs>
  <TitlesOfParts>
    <vt:vector size="100" baseType="lpstr">
      <vt:lpstr>-apple-system</vt:lpstr>
      <vt:lpstr>Arial</vt:lpstr>
      <vt:lpstr>BlinkMacSystemFont</vt:lpstr>
      <vt:lpstr>Calibri</vt:lpstr>
      <vt:lpstr>Calibri Light</vt:lpstr>
      <vt:lpstr>Courier New</vt:lpstr>
      <vt:lpstr>DejaVu Sans</vt:lpstr>
      <vt:lpstr>Segoe UI</vt:lpstr>
      <vt:lpstr>Symbol</vt:lpstr>
      <vt:lpstr>Times New Roman</vt:lpstr>
      <vt:lpstr>Verdana</vt:lpstr>
      <vt:lpstr>Wingdings</vt:lpstr>
      <vt:lpstr>Специальное оформление</vt:lpstr>
      <vt:lpstr>1. Сигналы и мотивы</vt:lpstr>
      <vt:lpstr>План</vt:lpstr>
      <vt:lpstr>Геном и Информация</vt:lpstr>
      <vt:lpstr>Геном и информация</vt:lpstr>
      <vt:lpstr>Способы кодирования сигнала в геноме</vt:lpstr>
      <vt:lpstr>В ДНК закодированы сигналы, необходимые для управления клеточными механизмами</vt:lpstr>
      <vt:lpstr>Так белки читают последовательность ДНК не расплетая её</vt:lpstr>
      <vt:lpstr>Для эукариот дело усложняется доступностью ДНК для белков</vt:lpstr>
      <vt:lpstr>Пример 1й</vt:lpstr>
      <vt:lpstr>Сигнал: GAATTC  в геноме E.coli</vt:lpstr>
      <vt:lpstr>Этот сигнал определен экспериментально в 1971 году в Phd thesis  автор Yoshimori R.M. В униврситете Сан-Франциско </vt:lpstr>
      <vt:lpstr>Пример 2й</vt:lpstr>
      <vt:lpstr>Сигналы, позволяющие рибосоме отличить мРНК человека (эук.) от остальных РНК</vt:lpstr>
      <vt:lpstr>Инициация, элонгация, терминация в объёме одного слайда</vt:lpstr>
      <vt:lpstr>Проблема: старт трансляции со второго ATG кодона</vt:lpstr>
      <vt:lpstr> ГЕНЫ БЕЛКОВ SARS-CoV-2 красные и коричневые полоски</vt:lpstr>
      <vt:lpstr>Кэп-зависимая инициация трансляции</vt:lpstr>
      <vt:lpstr>Последовательность Козак человека</vt:lpstr>
      <vt:lpstr> ГЕНЫ БЕЛКОВ SARS-CoV-2 красные и коричневые полоски</vt:lpstr>
      <vt:lpstr> РНК коронавируса содержит оба сигнала  </vt:lpstr>
      <vt:lpstr>Транскрипция вирусной РНК</vt:lpstr>
      <vt:lpstr>TRS-L и TRS-B</vt:lpstr>
      <vt:lpstr>Сигналы разрывной транскрипции TRS-L, TRS-B; CS</vt:lpstr>
      <vt:lpstr>Пример 3й</vt:lpstr>
      <vt:lpstr>В геноме одной археи или бактерии найти сигнал сайта посадки рибосомы (SD)</vt:lpstr>
      <vt:lpstr>Способы описания сигнала </vt:lpstr>
      <vt:lpstr>Мотив –  описание последовательностей одного сигнала</vt:lpstr>
      <vt:lpstr>Презентация PowerPoint</vt:lpstr>
      <vt:lpstr> Позиционная весовая матрица (PWM)</vt:lpstr>
      <vt:lpstr>PWM Известно выравнивание (без гэпов) последовательностей сигнала</vt:lpstr>
      <vt:lpstr>Похожа ли новая последовательность на выравнивание?</vt:lpstr>
      <vt:lpstr>Презентация PowerPoint</vt:lpstr>
      <vt:lpstr>Презентация PowerPoint</vt:lpstr>
      <vt:lpstr>Повышенная частота буквы может объясняться её повышенной частотой в геноме!!!</vt:lpstr>
      <vt:lpstr>Презентация PowerPoint</vt:lpstr>
      <vt:lpstr>Шаг 5. Псевдоотсчёты: борьба с –inf и не только… Pseudocounts </vt:lpstr>
      <vt:lpstr>Выбор (b) </vt:lpstr>
      <vt:lpstr>Презентация PowerPoint</vt:lpstr>
      <vt:lpstr>Презентация PowerPoint</vt:lpstr>
      <vt:lpstr>Выравнивание сайтов связывания PurR E. coli</vt:lpstr>
      <vt:lpstr>III. Разнообразные сигналы</vt:lpstr>
      <vt:lpstr>В клетке вот что происходит</vt:lpstr>
      <vt:lpstr>Для человека важно назвать объекты</vt:lpstr>
      <vt:lpstr>Для человека важно назвать объекты</vt:lpstr>
      <vt:lpstr>Сигналы, закодированные последовательностью НК или белка</vt:lpstr>
      <vt:lpstr>Примеры</vt:lpstr>
      <vt:lpstr>Termination of transcription in E. coli: Rho-independent site</vt:lpstr>
      <vt:lpstr>Презентация PowerPoint</vt:lpstr>
      <vt:lpstr>Презентация PowerPoint</vt:lpstr>
      <vt:lpstr>I. Информационное содержание выравнивания последовательностей сигнала. LOGO. «Сила» сигнала</vt:lpstr>
      <vt:lpstr>Информация и энтропия сигнала</vt:lpstr>
      <vt:lpstr>Энтропия</vt:lpstr>
      <vt:lpstr>Теорема Шеннона: существует единственная функция H, удовлетворяющая аксиомам</vt:lpstr>
      <vt:lpstr>Содержание информации IC в сигнале</vt:lpstr>
      <vt:lpstr>Информационное содержание IC сигнала, заданного выравниванием</vt:lpstr>
      <vt:lpstr>Вычисление IC  мотива M, заданного выравниванием</vt:lpstr>
      <vt:lpstr>Презентация PowerPoint</vt:lpstr>
      <vt:lpstr>Презентация PowerPoint</vt:lpstr>
      <vt:lpstr> Величина IС для буквы b в позиции j выравнивания</vt:lpstr>
      <vt:lpstr> Величина IС(j) для колонки j</vt:lpstr>
      <vt:lpstr> Информационное содержание  IС  выравнивания равно</vt:lpstr>
      <vt:lpstr>webLOGO. </vt:lpstr>
      <vt:lpstr>Примеры</vt:lpstr>
      <vt:lpstr>Презентация PowerPoint</vt:lpstr>
      <vt:lpstr>КОНЕЦ ПРЕЗЕНТАЦИИ</vt:lpstr>
      <vt:lpstr>I. Сигналы у коронавируса SARS-CoV-2</vt:lpstr>
      <vt:lpstr>+РНК коронавируса (29 903 пн)</vt:lpstr>
      <vt:lpstr>Сигналы, позволяющие рибосоме отличить мРНК человека (эук.) от остальных РНК</vt:lpstr>
      <vt:lpstr>Инициация, элонгация, терминация в объёме одного слайда</vt:lpstr>
      <vt:lpstr> РНК коронавируса содержит оба сигнала  </vt:lpstr>
      <vt:lpstr> ГЕНЫ БЕЛКОВ SARS-CoV-2 красные и коричневые полоски</vt:lpstr>
      <vt:lpstr>Проблема 1: старт трансляции со второго ATG кодона</vt:lpstr>
      <vt:lpstr>Последовательность Козак человека</vt:lpstr>
      <vt:lpstr>Проблема 2: два гена с одинаковым стартом, но разной длины</vt:lpstr>
      <vt:lpstr>Программируемый рибосомный сдвиг.  Рибосома останавливается из-за шпильки на РНК  и slippery sequence. Отскакивает на ОДИН нуклеотид(букву). И продолжает синтез белка</vt:lpstr>
      <vt:lpstr>Презентация PowerPoint</vt:lpstr>
      <vt:lpstr>Сигнал программированного сдвига рамки</vt:lpstr>
      <vt:lpstr>Проблема 3. Из одного белка получается много зрелых белков</vt:lpstr>
      <vt:lpstr>Продукты генов ORF1ab и ORF1a полипротеины</vt:lpstr>
      <vt:lpstr>Проблема 4. Трансляция поздних генов</vt:lpstr>
      <vt:lpstr>Fig. 1: SARS-CoV-2 genomic and subgenomic RNA structure showing genes and open reading frames (ORF) together with violin plots showing the number of reads per total of 5 million reads in the diagnostic samples mapped to the leader-containing subgenomic RNAs in the fasta file used for mapping.</vt:lpstr>
      <vt:lpstr>Транскрипция вирусной РНК</vt:lpstr>
      <vt:lpstr>TRS-L и TRS-B</vt:lpstr>
      <vt:lpstr>Сигналы разрывной транскрипции TRS-L, TRS-B; CS</vt:lpstr>
      <vt:lpstr>Задание  2a: в геноме одного коронавируса найти сигналы TRS (CS)</vt:lpstr>
      <vt:lpstr>Пример сигнала</vt:lpstr>
      <vt:lpstr>Много сигналов одновременно влияют на действия пешехода и бродячей собаки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aba</dc:creator>
  <dc:description/>
  <cp:lastModifiedBy>aba</cp:lastModifiedBy>
  <cp:revision>356</cp:revision>
  <dcterms:created xsi:type="dcterms:W3CDTF">2017-04-13T14:13:19Z</dcterms:created>
  <dcterms:modified xsi:type="dcterms:W3CDTF">2022-03-18T04:58:46Z</dcterms:modified>
  <dc:language>ru-RU</dc:language>
</cp:coreProperties>
</file>