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80"/>
  </p:notesMasterIdLst>
  <p:sldIdLst>
    <p:sldId id="306" r:id="rId2"/>
    <p:sldId id="497" r:id="rId3"/>
    <p:sldId id="433" r:id="rId4"/>
    <p:sldId id="434" r:id="rId5"/>
    <p:sldId id="498" r:id="rId6"/>
    <p:sldId id="499" r:id="rId7"/>
    <p:sldId id="500" r:id="rId8"/>
    <p:sldId id="501" r:id="rId9"/>
    <p:sldId id="464" r:id="rId10"/>
    <p:sldId id="402" r:id="rId11"/>
    <p:sldId id="463" r:id="rId12"/>
    <p:sldId id="465" r:id="rId13"/>
    <p:sldId id="474" r:id="rId14"/>
    <p:sldId id="475" r:id="rId15"/>
    <p:sldId id="472" r:id="rId16"/>
    <p:sldId id="487" r:id="rId17"/>
    <p:sldId id="468" r:id="rId18"/>
    <p:sldId id="473" r:id="rId19"/>
    <p:sldId id="488" r:id="rId20"/>
    <p:sldId id="489" r:id="rId21"/>
    <p:sldId id="490" r:id="rId22"/>
    <p:sldId id="491" r:id="rId23"/>
    <p:sldId id="492" r:id="rId24"/>
    <p:sldId id="485" r:id="rId25"/>
    <p:sldId id="486" r:id="rId26"/>
    <p:sldId id="426" r:id="rId27"/>
    <p:sldId id="319" r:id="rId28"/>
    <p:sldId id="356" r:id="rId29"/>
    <p:sldId id="422" r:id="rId30"/>
    <p:sldId id="342" r:id="rId31"/>
    <p:sldId id="346" r:id="rId32"/>
    <p:sldId id="348" r:id="rId33"/>
    <p:sldId id="349" r:id="rId34"/>
    <p:sldId id="352" r:id="rId35"/>
    <p:sldId id="351" r:id="rId36"/>
    <p:sldId id="354" r:id="rId37"/>
    <p:sldId id="432" r:id="rId38"/>
    <p:sldId id="353" r:id="rId39"/>
    <p:sldId id="355" r:id="rId40"/>
    <p:sldId id="345" r:id="rId41"/>
    <p:sldId id="478" r:id="rId42"/>
    <p:sldId id="502" r:id="rId43"/>
    <p:sldId id="503" r:id="rId44"/>
    <p:sldId id="504" r:id="rId45"/>
    <p:sldId id="480" r:id="rId46"/>
    <p:sldId id="481" r:id="rId47"/>
    <p:sldId id="482" r:id="rId48"/>
    <p:sldId id="483" r:id="rId49"/>
    <p:sldId id="484" r:id="rId50"/>
    <p:sldId id="495" r:id="rId51"/>
    <p:sldId id="461" r:id="rId52"/>
    <p:sldId id="493" r:id="rId53"/>
    <p:sldId id="494" r:id="rId54"/>
    <p:sldId id="496" r:id="rId55"/>
    <p:sldId id="462" r:id="rId56"/>
    <p:sldId id="414" r:id="rId57"/>
    <p:sldId id="46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39" r:id="rId78"/>
    <p:sldId id="440" r:id="rId7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 autoAdjust="0"/>
    <p:restoredTop sz="82793" autoAdjust="0"/>
  </p:normalViewPr>
  <p:slideViewPr>
    <p:cSldViewPr>
      <p:cViewPr varScale="1">
        <p:scale>
          <a:sx n="44" d="100"/>
          <a:sy n="44" d="100"/>
        </p:scale>
        <p:origin x="1548" y="48"/>
      </p:cViewPr>
      <p:guideLst>
        <p:guide orient="horz" pos="2308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06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4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5827F-1CF5-4649-8758-B54AA09C71A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central Dogma of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22638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5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66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59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627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84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323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34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37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651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97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43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694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725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7508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392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05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31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97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47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21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86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9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671971"/>
            <a:ext cx="8568531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6047" y="6887704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fld id="{389E6A0C-B73A-454B-A463-E9F1D83B7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500957/#B51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Сигналы и мотивы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1" y="16147"/>
            <a:ext cx="9240559" cy="7356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Сигнал: </a:t>
            </a:r>
            <a:r>
              <a:rPr lang="en-US" sz="3600" b="1" dirty="0" smtClean="0"/>
              <a:t>GAATTC</a:t>
            </a:r>
            <a:r>
              <a:rPr lang="en-US" sz="3600" dirty="0" smtClean="0"/>
              <a:t>  </a:t>
            </a:r>
            <a:r>
              <a:rPr lang="ru-RU" sz="3600" dirty="0" smtClean="0"/>
              <a:t>в геноме </a:t>
            </a:r>
            <a:r>
              <a:rPr lang="en-US" sz="3600" dirty="0" smtClean="0"/>
              <a:t>E.coli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970" y="630627"/>
            <a:ext cx="9369729" cy="229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Адресован</a:t>
            </a:r>
            <a:r>
              <a:rPr lang="ru-RU" sz="3400" dirty="0" smtClean="0">
                <a:latin typeface="+mn-lt"/>
              </a:rPr>
              <a:t> системе рестрикции-модификации </a:t>
            </a:r>
            <a:r>
              <a:rPr lang="en-US" sz="3400" dirty="0" err="1" smtClean="0">
                <a:latin typeface="+mn-lt"/>
              </a:rPr>
              <a:t>EcoRI</a:t>
            </a:r>
            <a:r>
              <a:rPr lang="ru-RU" sz="3400" dirty="0" smtClean="0">
                <a:latin typeface="+mn-lt"/>
              </a:rPr>
              <a:t> (белки </a:t>
            </a:r>
            <a:r>
              <a:rPr lang="en-US" sz="3400" dirty="0" smtClean="0">
                <a:latin typeface="+mn-lt"/>
              </a:rPr>
              <a:t>R </a:t>
            </a:r>
            <a:r>
              <a:rPr lang="ru-RU" sz="3400" dirty="0" smtClean="0">
                <a:latin typeface="+mn-lt"/>
              </a:rPr>
              <a:t>и </a:t>
            </a:r>
            <a:r>
              <a:rPr lang="en-US" sz="3400" dirty="0" smtClean="0">
                <a:latin typeface="+mn-lt"/>
              </a:rPr>
              <a:t>M)</a:t>
            </a:r>
            <a:br>
              <a:rPr lang="en-US" sz="3400" dirty="0" smtClean="0">
                <a:latin typeface="+mn-lt"/>
              </a:rPr>
            </a:br>
            <a:endParaRPr lang="ru-RU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Три состояния</a:t>
            </a:r>
            <a:r>
              <a:rPr lang="ru-RU" sz="3400" dirty="0" smtClean="0">
                <a:latin typeface="+mn-lt"/>
              </a:rPr>
              <a:t>:  </a:t>
            </a:r>
            <a:endParaRPr lang="ru-RU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+mn-lt"/>
              </a:rPr>
              <a:t>не </a:t>
            </a:r>
            <a:r>
              <a:rPr lang="ru-RU" sz="3400" dirty="0" err="1" smtClean="0">
                <a:latin typeface="+mn-lt"/>
              </a:rPr>
              <a:t>метилирован</a:t>
            </a:r>
            <a:endParaRPr lang="ru-RU" sz="3400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Полуметилирован</a:t>
            </a:r>
            <a:r>
              <a:rPr lang="ru-RU" sz="3400" dirty="0" smtClean="0">
                <a:latin typeface="+mn-lt"/>
              </a:rPr>
              <a:t> – </a:t>
            </a: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по одной цепочке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но двум цепочкам</a:t>
            </a:r>
            <a:endParaRPr lang="en-US" sz="3400" dirty="0">
              <a:latin typeface="+mn-lt"/>
            </a:endParaRPr>
          </a:p>
          <a:p>
            <a:endParaRPr lang="en-US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Предназначен </a:t>
            </a:r>
            <a:r>
              <a:rPr lang="ru-RU" sz="3400" dirty="0" smtClean="0">
                <a:latin typeface="+mn-lt"/>
              </a:rPr>
              <a:t>для </a:t>
            </a:r>
            <a:r>
              <a:rPr lang="ru-RU" sz="3400" dirty="0" err="1" smtClean="0">
                <a:latin typeface="+mn-lt"/>
              </a:rPr>
              <a:t>отличения</a:t>
            </a:r>
            <a:r>
              <a:rPr lang="ru-RU" sz="3400" dirty="0" smtClean="0">
                <a:latin typeface="+mn-lt"/>
              </a:rPr>
              <a:t> и расщепления чужой ДНК, и не расщепления своей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0" y="3011737"/>
            <a:ext cx="9363339" cy="44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80035"/>
            <a:ext cx="8693150" cy="1379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Этот сигнал определен экспериментально в </a:t>
            </a:r>
            <a:r>
              <a:rPr lang="en-US" sz="2800" dirty="0" smtClean="0"/>
              <a:t>1971</a:t>
            </a:r>
            <a:r>
              <a:rPr lang="ru-RU" sz="2800" dirty="0" smtClean="0"/>
              <a:t> году в </a:t>
            </a:r>
            <a:r>
              <a:rPr lang="en-US" sz="2800" dirty="0" err="1" smtClean="0"/>
              <a:t>Phd</a:t>
            </a:r>
            <a:r>
              <a:rPr lang="ru-RU" sz="2800" dirty="0" smtClean="0"/>
              <a:t> </a:t>
            </a:r>
            <a:r>
              <a:rPr lang="en-US" sz="2800" dirty="0" smtClean="0"/>
              <a:t>thesis  </a:t>
            </a:r>
            <a:r>
              <a:rPr lang="ru-RU" sz="2800" dirty="0" smtClean="0"/>
              <a:t>автор </a:t>
            </a:r>
            <a:r>
              <a:rPr lang="en-US" sz="2800" dirty="0" err="1" smtClean="0"/>
              <a:t>Yoshimori</a:t>
            </a:r>
            <a:r>
              <a:rPr lang="en-US" sz="2800" dirty="0" smtClean="0"/>
              <a:t> R.M. </a:t>
            </a:r>
            <a:r>
              <a:rPr lang="ru-RU" sz="2800" dirty="0" smtClean="0"/>
              <a:t>В </a:t>
            </a:r>
            <a:r>
              <a:rPr lang="ru-RU" sz="2800" dirty="0" err="1" smtClean="0"/>
              <a:t>униврситете</a:t>
            </a:r>
            <a:r>
              <a:rPr lang="ru-RU" sz="2800" dirty="0" smtClean="0"/>
              <a:t> Сан-Франциско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3738" y="1742841"/>
            <a:ext cx="8693150" cy="137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Для людей всё однозначно. Найти встречи этого сигнал в нуклеотидной последовательности (геноме) легко, используя программу ___________ из пакета </a:t>
            </a:r>
            <a:r>
              <a:rPr lang="en-US" sz="2800" dirty="0" smtClean="0"/>
              <a:t>EMBOSS</a:t>
            </a:r>
            <a:endParaRPr lang="en-US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3122393"/>
            <a:ext cx="8693150" cy="2500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  терминах теории информации для человека</a:t>
            </a:r>
          </a:p>
          <a:p>
            <a:r>
              <a:rPr lang="ru-RU" sz="2800" b="1" dirty="0" smtClean="0"/>
              <a:t>Информационное содержание</a:t>
            </a:r>
            <a:r>
              <a:rPr lang="ru-RU" sz="2800" dirty="0" smtClean="0"/>
              <a:t> (</a:t>
            </a:r>
            <a:r>
              <a:rPr lang="en-US" sz="2800" dirty="0" smtClean="0"/>
              <a:t>IC) </a:t>
            </a:r>
            <a:r>
              <a:rPr lang="ru-RU" sz="2800" dirty="0" smtClean="0"/>
              <a:t>этого сигнала – </a:t>
            </a:r>
            <a:r>
              <a:rPr lang="ru-RU" sz="2400" dirty="0" smtClean="0"/>
              <a:t>максимально возможное: есть сигнал </a:t>
            </a:r>
            <a:r>
              <a:rPr lang="en-US" sz="2400" dirty="0" smtClean="0">
                <a:sym typeface="Wingdings" panose="05000000000000000000" pitchFamily="2" charset="2"/>
              </a:rPr>
              <a:t> </a:t>
            </a:r>
            <a:r>
              <a:rPr lang="ru-RU" sz="2400" dirty="0" smtClean="0">
                <a:sym typeface="Wingdings" panose="05000000000000000000" pitchFamily="2" charset="2"/>
              </a:rPr>
              <a:t>есть ответ, ДНК будет расщеплена в этом месте </a:t>
            </a:r>
            <a:r>
              <a:rPr lang="ru-RU" sz="2400" dirty="0" err="1" smtClean="0">
                <a:sym typeface="Wingdings" panose="05000000000000000000" pitchFamily="2" charset="2"/>
              </a:rPr>
              <a:t>эндонуклеазой</a:t>
            </a:r>
            <a:r>
              <a:rPr lang="ru-RU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EcoRI</a:t>
            </a:r>
            <a:r>
              <a:rPr lang="ru-RU" sz="2800" dirty="0" smtClean="0">
                <a:sym typeface="Wingdings" panose="05000000000000000000" pitchFamily="2" charset="2"/>
              </a:rPr>
              <a:t/>
            </a:r>
            <a:br>
              <a:rPr lang="ru-RU" sz="2800" dirty="0" smtClean="0">
                <a:sym typeface="Wingdings" panose="05000000000000000000" pitchFamily="2" charset="2"/>
              </a:rPr>
            </a:br>
            <a:r>
              <a:rPr lang="ru-RU" sz="2800" b="1" dirty="0" smtClean="0">
                <a:sym typeface="Wingdings" panose="05000000000000000000" pitchFamily="2" charset="2"/>
              </a:rPr>
              <a:t>Энтропия</a:t>
            </a:r>
            <a:r>
              <a:rPr lang="ru-RU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(H)</a:t>
            </a:r>
            <a:r>
              <a:rPr lang="ru-RU" sz="2800" dirty="0" smtClean="0">
                <a:sym typeface="Wingdings" panose="05000000000000000000" pitchFamily="2" charset="2"/>
              </a:rPr>
              <a:t>, т.е. степень неопределенности сигнала, - нулевая</a:t>
            </a:r>
            <a:endParaRPr lang="en-US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3738" y="5623260"/>
            <a:ext cx="8693150" cy="137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Для </a:t>
            </a:r>
            <a:r>
              <a:rPr lang="ru-RU" sz="2800" dirty="0" err="1" smtClean="0"/>
              <a:t>эндонуклеазы</a:t>
            </a:r>
            <a:r>
              <a:rPr lang="ru-RU" sz="2800" dirty="0" smtClean="0"/>
              <a:t> – так же, или почти так же, если она иногда ошибается – расщепляет не этот, а похожий сайт  (не знаю, но исключить без результатов экспериментов не могу)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4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2й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Старт трансляции у эукариот </a:t>
            </a:r>
            <a:br>
              <a:rPr lang="ru-RU" dirty="0" smtClean="0"/>
            </a:br>
            <a:r>
              <a:rPr lang="ru-RU" dirty="0" smtClean="0"/>
              <a:t>Он же – задание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18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позволяющие рибосоме отличить </a:t>
            </a:r>
            <a:r>
              <a:rPr lang="ru-RU" dirty="0" err="1" smtClean="0"/>
              <a:t>мРНК</a:t>
            </a:r>
            <a:r>
              <a:rPr lang="ru-RU" dirty="0" smtClean="0"/>
              <a:t> человека (</a:t>
            </a:r>
            <a:r>
              <a:rPr lang="ru-RU" dirty="0" err="1" smtClean="0"/>
              <a:t>эук</a:t>
            </a:r>
            <a:r>
              <a:rPr lang="ru-RU" dirty="0" smtClean="0"/>
              <a:t>.) от остальных РНК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22" y="3357382"/>
            <a:ext cx="8993581" cy="341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err="1" smtClean="0"/>
              <a:t>мРНК</a:t>
            </a:r>
            <a:r>
              <a:rPr lang="ru-RU" u="sng" dirty="0" smtClean="0"/>
              <a:t> эукариот</a:t>
            </a:r>
            <a:r>
              <a:rPr lang="ru-RU" dirty="0" smtClean="0"/>
              <a:t> содержит такие сигналы рибосоме </a:t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5</a:t>
            </a:r>
            <a:r>
              <a:rPr lang="en-US" dirty="0" smtClean="0"/>
              <a:t>’:  </a:t>
            </a:r>
            <a:r>
              <a:rPr lang="ru-RU" b="1" dirty="0" smtClean="0"/>
              <a:t>КЭП  (</a:t>
            </a:r>
            <a:r>
              <a:rPr lang="en-US" b="1" dirty="0" smtClean="0"/>
              <a:t>cap</a:t>
            </a:r>
            <a:r>
              <a:rPr lang="ru-RU" b="1" dirty="0" smtClean="0"/>
              <a:t>) </a:t>
            </a:r>
            <a:r>
              <a:rPr lang="en-US" dirty="0" smtClean="0"/>
              <a:t> - </a:t>
            </a:r>
            <a:r>
              <a:rPr lang="ru-RU" dirty="0" smtClean="0"/>
              <a:t>7-метилгуанозин</a:t>
            </a:r>
          </a:p>
          <a:p>
            <a:pPr lvl="2"/>
            <a:r>
              <a:rPr lang="ru-RU" dirty="0" smtClean="0"/>
              <a:t>присоединяет </a:t>
            </a:r>
            <a:r>
              <a:rPr lang="ru-RU" dirty="0" err="1" smtClean="0"/>
              <a:t>кэп</a:t>
            </a:r>
            <a:r>
              <a:rPr lang="en-US" dirty="0" smtClean="0"/>
              <a:t> </a:t>
            </a:r>
            <a:r>
              <a:rPr lang="ru-RU" dirty="0" smtClean="0"/>
              <a:t> связывающий комплекс </a:t>
            </a:r>
            <a:r>
              <a:rPr lang="en-US" dirty="0" smtClean="0"/>
              <a:t>(CBC)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en-US" dirty="0" smtClean="0"/>
              <a:t>3’:  </a:t>
            </a:r>
            <a:r>
              <a:rPr lang="ru-RU" b="1" dirty="0" err="1" smtClean="0"/>
              <a:t>ПолиА</a:t>
            </a:r>
            <a:r>
              <a:rPr lang="ru-RU" b="1" dirty="0" smtClean="0"/>
              <a:t> </a:t>
            </a:r>
            <a:r>
              <a:rPr lang="ru-RU" dirty="0" smtClean="0"/>
              <a:t>-  много-много-много А (</a:t>
            </a:r>
            <a:r>
              <a:rPr lang="ru-RU" dirty="0" err="1" smtClean="0"/>
              <a:t>аденинов</a:t>
            </a:r>
            <a:r>
              <a:rPr lang="ru-RU" dirty="0" smtClean="0"/>
              <a:t>) </a:t>
            </a:r>
          </a:p>
          <a:p>
            <a:pPr lvl="2"/>
            <a:r>
              <a:rPr lang="ru-RU" dirty="0" smtClean="0"/>
              <a:t>Присоединяет поли(А)-полимераза при наличии  сигнала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в 3</a:t>
            </a:r>
            <a:r>
              <a:rPr lang="en-US" dirty="0" smtClean="0"/>
              <a:t>’ </a:t>
            </a:r>
            <a:r>
              <a:rPr lang="ru-RU" dirty="0" smtClean="0"/>
              <a:t>концевой части </a:t>
            </a:r>
            <a:r>
              <a:rPr lang="ru-RU" dirty="0" err="1" smtClean="0"/>
              <a:t>транскрипта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" y="1686764"/>
            <a:ext cx="8359015" cy="1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94308"/>
            <a:ext cx="8693150" cy="12664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Инициация, элонгация, </a:t>
            </a:r>
            <a:r>
              <a:rPr lang="ru-RU" dirty="0" err="1" smtClean="0"/>
              <a:t>терминация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объёме одного слайда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60784"/>
            <a:ext cx="8878364" cy="4789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 инициации трансляции узнаёт </a:t>
            </a:r>
            <a:r>
              <a:rPr lang="ru-RU" dirty="0" err="1" smtClean="0"/>
              <a:t>кэп</a:t>
            </a:r>
            <a:r>
              <a:rPr lang="ru-RU" dirty="0" smtClean="0"/>
              <a:t> и связывается с ним. Белки </a:t>
            </a:r>
            <a:r>
              <a:rPr lang="en-US" dirty="0" smtClean="0"/>
              <a:t>PABP </a:t>
            </a:r>
            <a:r>
              <a:rPr lang="ru-RU" dirty="0" smtClean="0"/>
              <a:t>связываются с поли</a:t>
            </a:r>
            <a:r>
              <a:rPr lang="en-US" dirty="0" smtClean="0"/>
              <a:t>A </a:t>
            </a:r>
            <a:r>
              <a:rPr lang="ru-RU" dirty="0" smtClean="0"/>
              <a:t>и они же связываются с  </a:t>
            </a:r>
            <a:r>
              <a:rPr lang="ru-RU" dirty="0" err="1" smtClean="0"/>
              <a:t>инициаторным</a:t>
            </a:r>
            <a:r>
              <a:rPr lang="ru-RU" dirty="0" smtClean="0"/>
              <a:t> комплексом, стабилизируя его</a:t>
            </a:r>
          </a:p>
          <a:p>
            <a:r>
              <a:rPr lang="ru-RU" dirty="0" smtClean="0"/>
              <a:t>Малая субъединица рибосомы садится на 5</a:t>
            </a:r>
            <a:r>
              <a:rPr lang="en-US" dirty="0" smtClean="0"/>
              <a:t>’ </a:t>
            </a:r>
            <a:r>
              <a:rPr lang="ru-RU" dirty="0" smtClean="0"/>
              <a:t>конец </a:t>
            </a:r>
            <a:r>
              <a:rPr lang="ru-RU" dirty="0" err="1" smtClean="0"/>
              <a:t>мРНК</a:t>
            </a:r>
            <a:r>
              <a:rPr lang="ru-RU" dirty="0" smtClean="0"/>
              <a:t> и сканирует её до старта инициации трансляции, </a:t>
            </a:r>
            <a:r>
              <a:rPr lang="en-US" dirty="0" smtClean="0"/>
              <a:t>ATG (</a:t>
            </a:r>
            <a:r>
              <a:rPr lang="ru-RU" dirty="0" smtClean="0"/>
              <a:t>кодон метионина)</a:t>
            </a:r>
          </a:p>
          <a:p>
            <a:r>
              <a:rPr lang="ru-RU" dirty="0" smtClean="0"/>
              <a:t>Привлекается большая субъединица рибосомы и начинается трансляция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– на ближайшем стоп-кодоне в рамке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77" y="6450387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5911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334958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 трансляции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 второго </a:t>
            </a:r>
            <a:r>
              <a:rPr lang="en-US" dirty="0" smtClean="0">
                <a:solidFill>
                  <a:srgbClr val="C00000"/>
                </a:solidFill>
              </a:rPr>
              <a:t>ATG</a:t>
            </a:r>
            <a:r>
              <a:rPr lang="ru-RU" dirty="0" smtClean="0">
                <a:solidFill>
                  <a:srgbClr val="C00000"/>
                </a:solidFill>
              </a:rPr>
              <a:t> кодона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18" y="1432842"/>
            <a:ext cx="8987824" cy="51438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ген </a:t>
            </a:r>
            <a:r>
              <a:rPr lang="en-US" dirty="0" err="1" smtClean="0"/>
              <a:t>CoV</a:t>
            </a:r>
            <a:r>
              <a:rPr lang="en-US" dirty="0" smtClean="0"/>
              <a:t>  orf1ab </a:t>
            </a:r>
            <a:r>
              <a:rPr lang="ru-RU" dirty="0" smtClean="0"/>
              <a:t>начинается с 266 </a:t>
            </a:r>
            <a:r>
              <a:rPr lang="ru-RU" dirty="0" err="1" smtClean="0"/>
              <a:t>пн</a:t>
            </a:r>
            <a:r>
              <a:rPr lang="ru-RU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самая длинная красная полоска)</a:t>
            </a:r>
          </a:p>
          <a:p>
            <a:r>
              <a:rPr lang="ru-RU" dirty="0"/>
              <a:t>У </a:t>
            </a:r>
            <a:r>
              <a:rPr lang="en-US" dirty="0"/>
              <a:t>SARS-CoV-2 </a:t>
            </a:r>
            <a:r>
              <a:rPr lang="ru-RU" dirty="0"/>
              <a:t>такие </a:t>
            </a:r>
            <a:r>
              <a:rPr lang="en-US" dirty="0"/>
              <a:t>ATG </a:t>
            </a:r>
            <a:r>
              <a:rPr lang="ru-RU" dirty="0"/>
              <a:t>до 269</a:t>
            </a:r>
            <a:r>
              <a:rPr lang="en-US" dirty="0"/>
              <a:t>-</a:t>
            </a:r>
            <a:r>
              <a:rPr lang="ru-RU" dirty="0"/>
              <a:t>й пн.</a:t>
            </a:r>
            <a:r>
              <a:rPr lang="en-US" dirty="0"/>
              <a:t>:</a:t>
            </a:r>
            <a:endParaRPr lang="ru-RU" dirty="0"/>
          </a:p>
          <a:p>
            <a:pPr lvl="2"/>
            <a:r>
              <a:rPr lang="ru-RU" dirty="0"/>
              <a:t>107 – АТ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266 </a:t>
            </a:r>
            <a:r>
              <a:rPr lang="ru-RU" dirty="0"/>
              <a:t>– АТ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 smtClean="0"/>
              <a:t>Просто </a:t>
            </a:r>
            <a:r>
              <a:rPr lang="en-US" dirty="0" smtClean="0"/>
              <a:t>ATG </a:t>
            </a:r>
            <a:r>
              <a:rPr lang="ru-RU" dirty="0" smtClean="0"/>
              <a:t>недостаточно для старта трансляции?</a:t>
            </a:r>
          </a:p>
          <a:p>
            <a:r>
              <a:rPr lang="ru-RU" dirty="0" smtClean="0"/>
              <a:t>М.К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 в 1986 году проанализировала известные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</a:t>
            </a:r>
            <a:r>
              <a:rPr lang="en-US" dirty="0" smtClean="0"/>
              <a:t>ATG </a:t>
            </a:r>
            <a:r>
              <a:rPr lang="ru-RU" dirty="0" smtClean="0"/>
              <a:t>и нашла более длинный </a:t>
            </a:r>
            <a:r>
              <a:rPr lang="ru-RU" i="1" dirty="0" smtClean="0"/>
              <a:t>слабый</a:t>
            </a:r>
            <a:r>
              <a:rPr lang="ru-RU" dirty="0" smtClean="0"/>
              <a:t> сигнал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Козак. В разных таксонах - отличия</a:t>
            </a:r>
            <a:endParaRPr lang="en-US" dirty="0" smtClean="0"/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15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84188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Кэп</a:t>
            </a:r>
            <a:r>
              <a:rPr lang="ru-RU" sz="3200" dirty="0" smtClean="0"/>
              <a:t>-зависимая инициация трансляции</a:t>
            </a:r>
            <a:endParaRPr lang="en-US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5847" y="1984576"/>
            <a:ext cx="9148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err="1"/>
              <a:t>Консенсусная</a:t>
            </a:r>
            <a:r>
              <a:rPr lang="ru-RU" sz="2400" dirty="0"/>
              <a:t> последовательность </a:t>
            </a:r>
            <a:r>
              <a:rPr lang="ru-RU" sz="2400" dirty="0" smtClean="0"/>
              <a:t>К</a:t>
            </a:r>
            <a:r>
              <a:rPr lang="en-US" sz="2400" dirty="0" smtClean="0"/>
              <a:t>ó</a:t>
            </a:r>
            <a:r>
              <a:rPr lang="ru-RU" sz="2400" dirty="0" err="1" smtClean="0"/>
              <a:t>зак</a:t>
            </a:r>
            <a:r>
              <a:rPr lang="ru-RU" sz="2400" dirty="0"/>
              <a:t>, играющая важную роль в инициации трансляции у эукариот, включает четыре-шесть нуклеотидов, предшествующих </a:t>
            </a:r>
            <a:r>
              <a:rPr lang="ru-RU" sz="2400" dirty="0" smtClean="0"/>
              <a:t>старт-кодону</a:t>
            </a:r>
            <a:r>
              <a:rPr lang="ru-RU" sz="2400" dirty="0"/>
              <a:t>, и один-два нуклеотида непосредственно после старт-кодона.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Оптимальный нуклеотидный контекст AUG кодона, коррелирует с высоким уровнем синтеза белка с соответствующей </a:t>
            </a:r>
            <a:r>
              <a:rPr lang="ru-RU" sz="2400" dirty="0" err="1"/>
              <a:t>мРНК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vivo</a:t>
            </a:r>
            <a:r>
              <a:rPr lang="ru-RU" sz="2400" dirty="0"/>
              <a:t> и является характеристикой так называемой "сильной" (эффективно инициирующей трансляцию) последовательности Козак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Последовательность Козак не является сайтом связывания рибосомы (англ. </a:t>
            </a:r>
            <a:r>
              <a:rPr lang="ru-RU" sz="2400" dirty="0" err="1"/>
              <a:t>ribosomal</a:t>
            </a:r>
            <a:r>
              <a:rPr lang="ru-RU" sz="2400" dirty="0"/>
              <a:t> </a:t>
            </a:r>
            <a:r>
              <a:rPr lang="ru-RU" sz="2400" dirty="0" err="1"/>
              <a:t>binding</a:t>
            </a:r>
            <a:r>
              <a:rPr lang="ru-RU" sz="2400" dirty="0"/>
              <a:t> </a:t>
            </a:r>
            <a:r>
              <a:rPr lang="ru-RU" sz="2400" dirty="0" err="1"/>
              <a:t>site</a:t>
            </a:r>
            <a:r>
              <a:rPr lang="ru-RU" sz="2400" dirty="0"/>
              <a:t>, RBS), в отличие от </a:t>
            </a:r>
            <a:r>
              <a:rPr lang="ru-RU" sz="2400" dirty="0" err="1"/>
              <a:t>прокариотической</a:t>
            </a:r>
            <a:r>
              <a:rPr lang="ru-RU" sz="2400" dirty="0"/>
              <a:t> последовательности </a:t>
            </a:r>
            <a:r>
              <a:rPr lang="ru-RU" sz="2400" dirty="0" err="1"/>
              <a:t>ШайнаДальгарно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</a:t>
            </a:r>
            <a:r>
              <a:rPr lang="ru-RU" dirty="0" smtClean="0"/>
              <a:t>из презентации </a:t>
            </a:r>
            <a:r>
              <a:rPr lang="ru-RU" dirty="0" err="1" smtClean="0"/>
              <a:t>М.Скоблова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332" y="784247"/>
            <a:ext cx="9178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сканирующем механизме малая субъединица рибосомы садится на 5'-конец </a:t>
            </a:r>
            <a:r>
              <a:rPr lang="ru-RU" sz="2400" dirty="0" err="1"/>
              <a:t>мРНК</a:t>
            </a:r>
            <a:r>
              <a:rPr lang="ru-RU" sz="2400" dirty="0"/>
              <a:t> в области </a:t>
            </a:r>
            <a:r>
              <a:rPr lang="ru-RU" sz="2400" dirty="0" err="1"/>
              <a:t>кэпа</a:t>
            </a:r>
            <a:r>
              <a:rPr lang="ru-RU" sz="2400" dirty="0"/>
              <a:t> и двигается вдоль молекулы </a:t>
            </a:r>
            <a:r>
              <a:rPr lang="ru-RU" sz="2400" dirty="0" err="1"/>
              <a:t>мРНК</a:t>
            </a:r>
            <a:r>
              <a:rPr lang="ru-RU" sz="2400" dirty="0"/>
              <a:t>, «сканирует» кодоны в поисках </a:t>
            </a:r>
            <a:r>
              <a:rPr lang="ru-RU" sz="2400" dirty="0" err="1"/>
              <a:t>инициаторного</a:t>
            </a:r>
            <a:r>
              <a:rPr lang="ru-RU" sz="2400" dirty="0"/>
              <a:t> AUG.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31" y="6614305"/>
            <a:ext cx="766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ещё может инициироваться трансляция у эукариот? ________________ </a:t>
            </a:r>
            <a:br>
              <a:rPr lang="ru-RU" dirty="0" smtClean="0"/>
            </a:br>
            <a:r>
              <a:rPr lang="ru-RU" dirty="0" smtClean="0"/>
              <a:t>(И.Н. </a:t>
            </a:r>
            <a:r>
              <a:rPr lang="ru-RU" dirty="0" err="1" smtClean="0"/>
              <a:t>Шацкий</a:t>
            </a:r>
            <a:r>
              <a:rPr lang="ru-RU" dirty="0" smtClean="0"/>
              <a:t> и команда)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7173" y="4737595"/>
            <a:ext cx="48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 (окружение) </a:t>
            </a:r>
            <a:r>
              <a:rPr lang="en-US" sz="2800" dirty="0" smtClean="0"/>
              <a:t>ATG </a:t>
            </a:r>
            <a:r>
              <a:rPr lang="ru-RU" sz="2800" dirty="0" smtClean="0"/>
              <a:t>в позиции </a:t>
            </a:r>
            <a:r>
              <a:rPr lang="en-US" sz="2800" dirty="0" smtClean="0"/>
              <a:t>266 </a:t>
            </a:r>
            <a:r>
              <a:rPr lang="ru-RU" sz="2800" dirty="0" smtClean="0"/>
              <a:t>более похож на последовательностью Козак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17" y="54552"/>
            <a:ext cx="9133633" cy="779968"/>
          </a:xfrm>
        </p:spPr>
        <p:txBody>
          <a:bodyPr/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18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66641" y="4737596"/>
            <a:ext cx="3436735" cy="2666854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663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Marilyn </a:t>
              </a:r>
              <a:r>
                <a:rPr lang="en-US" i="1" dirty="0" err="1" smtClean="0">
                  <a:solidFill>
                    <a:schemeClr val="bg1"/>
                  </a:solidFill>
                </a:rPr>
                <a:t>Kozak</a:t>
              </a:r>
              <a:r>
                <a:rPr lang="ru-RU" i="1" dirty="0" smtClean="0">
                  <a:solidFill>
                    <a:schemeClr val="bg1"/>
                  </a:solidFill>
                </a:rPr>
                <a:t> 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6914" y="361792"/>
            <a:ext cx="4880282" cy="4131567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0</a:t>
              </a:r>
              <a:endParaRPr lang="ru-RU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</a:t>
              </a:r>
              <a:endParaRPr lang="ru-RU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25097" y="814622"/>
            <a:ext cx="5050037" cy="3294404"/>
            <a:chOff x="4925097" y="814622"/>
            <a:chExt cx="5050037" cy="3294404"/>
          </a:xfrm>
        </p:grpSpPr>
        <p:sp>
          <p:nvSpPr>
            <p:cNvPr id="6" name="TextBox 5"/>
            <p:cNvSpPr txBox="1"/>
            <p:nvPr/>
          </p:nvSpPr>
          <p:spPr>
            <a:xfrm>
              <a:off x="4925097" y="814622"/>
              <a:ext cx="50500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ru-RU" sz="4000" dirty="0" smtClean="0"/>
                <a:t>между 1 и 269</a:t>
              </a:r>
              <a:br>
                <a:rPr lang="ru-RU" sz="4000" dirty="0" smtClean="0"/>
              </a:br>
              <a:r>
                <a:rPr lang="en-US" sz="4000" dirty="0" smtClean="0"/>
                <a:t> </a:t>
              </a:r>
              <a:r>
                <a:rPr lang="ru-RU" sz="4000" dirty="0" smtClean="0"/>
                <a:t>в геноме </a:t>
              </a:r>
              <a:r>
                <a:rPr lang="en-US" sz="4000" dirty="0" smtClean="0"/>
                <a:t>SARS-CoV-2: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7042" y="2375570"/>
              <a:ext cx="43261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104-TGC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C -110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9304" y="3401140"/>
              <a:ext cx="445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263-</a:t>
              </a:r>
              <a:r>
                <a:rPr lang="en-US" sz="4000" dirty="0" smtClean="0">
                  <a:solidFill>
                    <a:srgbClr val="FF0000"/>
                  </a:solidFill>
                </a:rPr>
                <a:t>A</a:t>
              </a:r>
              <a:r>
                <a:rPr lang="en-US" sz="4000" dirty="0" smtClean="0"/>
                <a:t>AG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G</a:t>
              </a:r>
              <a:r>
                <a:rPr lang="en-US" sz="4000" dirty="0" smtClean="0"/>
                <a:t> -269</a:t>
              </a:r>
              <a:endParaRPr lang="en-US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770007" y="70351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Kozak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Cell,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38" y="131362"/>
            <a:ext cx="8693150" cy="726667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06" y="858028"/>
            <a:ext cx="9100826" cy="5494943"/>
          </a:xfrm>
        </p:spPr>
        <p:txBody>
          <a:bodyPr>
            <a:normAutofit/>
          </a:bodyPr>
          <a:lstStyle/>
          <a:p>
            <a:r>
              <a:rPr lang="ru-RU" dirty="0" smtClean="0"/>
              <a:t>Геном и информация. </a:t>
            </a:r>
          </a:p>
          <a:p>
            <a:pPr lvl="1"/>
            <a:r>
              <a:rPr lang="ru-RU" dirty="0" smtClean="0"/>
              <a:t>Способы кодирования</a:t>
            </a:r>
          </a:p>
          <a:p>
            <a:pPr lvl="1"/>
            <a:r>
              <a:rPr lang="ru-RU" dirty="0" smtClean="0"/>
              <a:t>Способы считывания сигнала в ДНК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римеры сигналов</a:t>
            </a:r>
          </a:p>
          <a:p>
            <a:r>
              <a:rPr lang="ru-RU" dirty="0" smtClean="0"/>
              <a:t>Способы перекодировки сигналов в ДНК для людей – мотивы</a:t>
            </a:r>
          </a:p>
          <a:p>
            <a:pPr lvl="1"/>
            <a:r>
              <a:rPr lang="ru-RU" dirty="0" smtClean="0"/>
              <a:t>Последовательность</a:t>
            </a:r>
          </a:p>
          <a:p>
            <a:pPr lvl="1"/>
            <a:r>
              <a:rPr lang="ru-RU" dirty="0" smtClean="0"/>
              <a:t>Паттерн</a:t>
            </a:r>
          </a:p>
          <a:p>
            <a:pPr lvl="1"/>
            <a:r>
              <a:rPr lang="en-US" dirty="0" smtClean="0"/>
              <a:t>PWM – </a:t>
            </a:r>
            <a:r>
              <a:rPr lang="ru-RU" dirty="0" smtClean="0"/>
              <a:t>позиционная весовая матрица</a:t>
            </a:r>
          </a:p>
          <a:p>
            <a:r>
              <a:rPr lang="ru-RU" dirty="0" smtClean="0"/>
              <a:t>Примеры без подробностей</a:t>
            </a:r>
          </a:p>
          <a:p>
            <a:r>
              <a:rPr lang="ru-RU" dirty="0" smtClean="0"/>
              <a:t>Информационное содержание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7" y="181413"/>
            <a:ext cx="9071610" cy="1063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658" y="1129893"/>
            <a:ext cx="9071610" cy="161301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7000" dirty="0" err="1" smtClean="0">
                <a:solidFill>
                  <a:srgbClr val="C00000"/>
                </a:solidFill>
              </a:rPr>
              <a:t>ПолиА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/>
              <a:t>на 3</a:t>
            </a:r>
            <a:r>
              <a:rPr lang="en-US" sz="7000" dirty="0" smtClean="0"/>
              <a:t>’-</a:t>
            </a:r>
            <a:r>
              <a:rPr lang="ru-RU" sz="7000" dirty="0" smtClean="0"/>
              <a:t>конце </a:t>
            </a:r>
            <a:r>
              <a:rPr lang="en-US" sz="7000" dirty="0" smtClean="0"/>
              <a:t>[ c</a:t>
            </a:r>
            <a:r>
              <a:rPr lang="ru-RU" sz="7000" dirty="0" err="1" smtClean="0"/>
              <a:t>игнал</a:t>
            </a:r>
            <a:r>
              <a:rPr lang="ru-RU" sz="7000" dirty="0" smtClean="0"/>
              <a:t> в последовательности</a:t>
            </a:r>
            <a:r>
              <a:rPr lang="en-US" sz="7000" dirty="0" smtClean="0"/>
              <a:t> ]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en-US" sz="7000" dirty="0" smtClean="0"/>
          </a:p>
          <a:p>
            <a:pPr lvl="1"/>
            <a:r>
              <a:rPr lang="ru-RU" sz="7000" dirty="0" smtClean="0">
                <a:solidFill>
                  <a:srgbClr val="C00000"/>
                </a:solidFill>
              </a:rPr>
              <a:t>КЭП</a:t>
            </a:r>
            <a:r>
              <a:rPr lang="en-US" sz="7000" dirty="0" smtClean="0">
                <a:solidFill>
                  <a:srgbClr val="C00000"/>
                </a:solidFill>
              </a:rPr>
              <a:t> – 7-</a:t>
            </a:r>
            <a:r>
              <a:rPr lang="ru-RU" sz="7000" dirty="0" err="1" smtClean="0">
                <a:solidFill>
                  <a:srgbClr val="C00000"/>
                </a:solidFill>
              </a:rPr>
              <a:t>метилгуанозин</a:t>
            </a:r>
            <a:r>
              <a:rPr lang="ru-RU" sz="7000" dirty="0" smtClean="0">
                <a:solidFill>
                  <a:srgbClr val="C00000"/>
                </a:solidFill>
              </a:rPr>
              <a:t> -</a:t>
            </a:r>
            <a:r>
              <a:rPr lang="en-US" sz="7000" dirty="0" smtClean="0"/>
              <a:t> </a:t>
            </a:r>
            <a:r>
              <a:rPr lang="ru-RU" sz="7000" dirty="0" smtClean="0"/>
              <a:t>на 5</a:t>
            </a:r>
            <a:r>
              <a:rPr lang="en-US" sz="7000" dirty="0" smtClean="0"/>
              <a:t>’ </a:t>
            </a:r>
            <a:r>
              <a:rPr lang="ru-RU" sz="7000" dirty="0" smtClean="0"/>
              <a:t>конце</a:t>
            </a:r>
            <a:r>
              <a:rPr lang="en-US" sz="7000" dirty="0" smtClean="0"/>
              <a:t> [ </a:t>
            </a:r>
            <a:r>
              <a:rPr lang="ru-RU" sz="7000" dirty="0" smtClean="0"/>
              <a:t>химический сигнал </a:t>
            </a:r>
            <a:r>
              <a:rPr lang="en-US" sz="7000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397" y="2704431"/>
            <a:ext cx="9181459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8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AAAATTAATTTTAGTAGTGCTATCCCCATGTGATTTTAATAGCTTCTTAGGAGAATGAC</a:t>
            </a:r>
            <a:r>
              <a:rPr lang="ru-RU" sz="3968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  <a:endParaRPr lang="ru-RU" sz="3968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76897"/>
            <a:ext cx="97775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76" y="6111198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белок!</a:t>
            </a:r>
          </a:p>
        </p:txBody>
      </p:sp>
    </p:spTree>
    <p:extLst>
      <p:ext uri="{BB962C8B-B14F-4D97-AF65-F5344CB8AC3E}">
        <p14:creationId xmlns:p14="http://schemas.microsoft.com/office/powerpoint/2010/main" val="25996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1719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23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3й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Сигнал посадки рибосомы у прокариот – последовательность </a:t>
            </a: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 (SD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Одно из заданий (по выбору) занятия 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геноме одной археи или бактерии найти сигнал сайта посадки рибосомы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(SD)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motifs have the consensus sequence GGAGG and can base pair with as many as nine </a:t>
            </a:r>
            <a:r>
              <a:rPr lang="en-US" dirty="0" err="1"/>
              <a:t>nt</a:t>
            </a:r>
            <a:r>
              <a:rPr lang="en-US" dirty="0"/>
              <a:t> in the 3’ terminal sequence of 16S </a:t>
            </a:r>
            <a:r>
              <a:rPr lang="en-US" dirty="0" err="1"/>
              <a:t>rRNA</a:t>
            </a:r>
            <a:r>
              <a:rPr lang="en-US" dirty="0"/>
              <a:t> (ACCUCCUUA in E. coli) referred to as the anti-Shine </a:t>
            </a:r>
            <a:r>
              <a:rPr lang="en-US" dirty="0" err="1"/>
              <a:t>Dalgarno</a:t>
            </a:r>
            <a:r>
              <a:rPr lang="en-US" dirty="0"/>
              <a:t> or ASD (Shine and </a:t>
            </a:r>
            <a:r>
              <a:rPr lang="en-US" dirty="0" err="1"/>
              <a:t>Dalgarno</a:t>
            </a:r>
            <a:r>
              <a:rPr lang="en-US" dirty="0"/>
              <a:t>, 1974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Saito et al., 2020, </a:t>
            </a:r>
            <a:r>
              <a:rPr lang="en-US" dirty="0" err="1" smtClean="0"/>
              <a:t>eLife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описания сигнала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96" y="-99068"/>
            <a:ext cx="9486034" cy="16514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Мотив –  описание последовательностей одного сигнала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928" y="1632202"/>
            <a:ext cx="9236402" cy="54504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Точная последовательность</a:t>
            </a:r>
          </a:p>
          <a:p>
            <a:pPr lvl="1"/>
            <a:r>
              <a:rPr lang="en-US" dirty="0" smtClean="0"/>
              <a:t>AAAAAAAAAAAAAAAAAA</a:t>
            </a:r>
            <a:r>
              <a:rPr lang="ru-RU" dirty="0" smtClean="0"/>
              <a:t>ААА (от десятков до сотен букв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CpG</a:t>
            </a:r>
            <a:endParaRPr lang="en-US" dirty="0" smtClean="0"/>
          </a:p>
          <a:p>
            <a:pPr lvl="1"/>
            <a:r>
              <a:rPr lang="en-US" dirty="0" smtClean="0"/>
              <a:t>GATC</a:t>
            </a:r>
          </a:p>
          <a:p>
            <a:r>
              <a:rPr lang="ru-RU" dirty="0" smtClean="0"/>
              <a:t>Паттерн </a:t>
            </a:r>
            <a:endParaRPr lang="en-US" dirty="0" smtClean="0"/>
          </a:p>
          <a:p>
            <a:pPr lvl="1"/>
            <a:r>
              <a:rPr lang="en-US" dirty="0" smtClean="0"/>
              <a:t>CC</a:t>
            </a:r>
            <a:r>
              <a:rPr lang="en-US" dirty="0"/>
              <a:t>W</a:t>
            </a:r>
            <a:r>
              <a:rPr lang="en-US" dirty="0" smtClean="0"/>
              <a:t>GG</a:t>
            </a:r>
            <a:r>
              <a:rPr lang="ru-RU" dirty="0" smtClean="0"/>
              <a:t>,   </a:t>
            </a:r>
            <a:r>
              <a:rPr lang="en-US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др. примеры из </a:t>
            </a:r>
            <a:r>
              <a:rPr lang="ru-RU" dirty="0" err="1" smtClean="0"/>
              <a:t>миниКР</a:t>
            </a:r>
            <a:endParaRPr lang="ru-RU" dirty="0" smtClean="0"/>
          </a:p>
          <a:p>
            <a:r>
              <a:rPr lang="ru-RU" dirty="0" smtClean="0"/>
              <a:t>Выравнивание</a:t>
            </a:r>
          </a:p>
          <a:p>
            <a:pPr lvl="1"/>
            <a:r>
              <a:rPr lang="ru-RU" dirty="0" smtClean="0"/>
              <a:t>Консенсус</a:t>
            </a:r>
          </a:p>
          <a:p>
            <a:pPr lvl="1"/>
            <a:r>
              <a:rPr lang="en-US" dirty="0" smtClean="0"/>
              <a:t>LOGO</a:t>
            </a:r>
          </a:p>
          <a:p>
            <a:pPr lvl="1"/>
            <a:r>
              <a:rPr lang="ru-RU" dirty="0" smtClean="0"/>
              <a:t>Позиционная весовая матрица </a:t>
            </a:r>
            <a:r>
              <a:rPr lang="en-US" dirty="0" smtClean="0"/>
              <a:t>(PWM)</a:t>
            </a:r>
            <a:endParaRPr lang="ru-RU" dirty="0" smtClean="0"/>
          </a:p>
          <a:p>
            <a:pPr lvl="1"/>
            <a:r>
              <a:rPr lang="ru-RU" dirty="0" smtClean="0"/>
              <a:t>Профиль (чаще для белков)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F59868-8CB9-426F-94E3-F900ABCBD35F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553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611588"/>
            <a:ext cx="8694737" cy="3144837"/>
          </a:xfrm>
        </p:spPr>
        <p:txBody>
          <a:bodyPr/>
          <a:lstStyle/>
          <a:p>
            <a:r>
              <a:rPr lang="ru-RU" dirty="0" smtClean="0"/>
              <a:t> Позиционная весовая матрица (</a:t>
            </a:r>
            <a:r>
              <a:rPr lang="en-US" dirty="0" smtClean="0"/>
              <a:t>PWM)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961524" cy="1652587"/>
          </a:xfrm>
        </p:spPr>
        <p:txBody>
          <a:bodyPr>
            <a:normAutofit/>
          </a:bodyPr>
          <a:lstStyle/>
          <a:p>
            <a:r>
              <a:rPr lang="ru-RU" dirty="0" smtClean="0"/>
              <a:t>Для поиска сигналов в последовательностях, если известны последовательности ряда сигналов.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(Задание 2 этого практикума)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14929"/>
            <a:ext cx="8693150" cy="1150151"/>
          </a:xfrm>
        </p:spPr>
        <p:txBody>
          <a:bodyPr/>
          <a:lstStyle/>
          <a:p>
            <a:r>
              <a:rPr lang="ru-RU" dirty="0" smtClean="0"/>
              <a:t>Геном и Информация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497" y="861057"/>
            <a:ext cx="9370819" cy="529057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Носитель генома – совокупность </a:t>
            </a:r>
            <a:r>
              <a:rPr lang="ru-RU" sz="2800" dirty="0"/>
              <a:t>ДНК </a:t>
            </a:r>
            <a:r>
              <a:rPr lang="ru-RU" sz="2800" dirty="0" smtClean="0"/>
              <a:t>клетки.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 вирусов, хотя вирусы – не клетки, тоже есть </a:t>
            </a:r>
            <a:r>
              <a:rPr lang="ru-RU" sz="2800" dirty="0" smtClean="0"/>
              <a:t>геном, ДНК или РНК</a:t>
            </a:r>
          </a:p>
          <a:p>
            <a:r>
              <a:rPr lang="ru-RU" sz="2800" dirty="0" smtClean="0"/>
              <a:t>В геноме закодирована информация.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900" dirty="0">
                <a:solidFill>
                  <a:prstClr val="black"/>
                </a:solidFill>
              </a:rPr>
              <a:t>Что такое информация</a:t>
            </a:r>
            <a:r>
              <a:rPr lang="ru-RU" sz="2500" dirty="0">
                <a:solidFill>
                  <a:prstClr val="black"/>
                </a:solidFill>
              </a:rPr>
              <a:t>? </a:t>
            </a:r>
            <a:r>
              <a:rPr lang="ru-RU" sz="2200" dirty="0">
                <a:solidFill>
                  <a:prstClr val="black"/>
                </a:solidFill>
              </a:rPr>
              <a:t>Нашел такое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определение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  <a:r>
              <a:rPr lang="ru-RU" sz="2500" dirty="0">
                <a:solidFill>
                  <a:prstClr val="black"/>
                </a:solidFill>
              </a:rPr>
              <a:t/>
            </a:r>
            <a:br>
              <a:rPr lang="ru-RU" sz="2500" dirty="0">
                <a:solidFill>
                  <a:prstClr val="black"/>
                </a:solidFill>
              </a:rPr>
            </a:br>
            <a:r>
              <a:rPr lang="ru-RU" sz="2500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ИНФОРМАЦИЯ — сведения независимо от формы их представления))) </a:t>
            </a:r>
            <a:r>
              <a:rPr lang="ru-RU" sz="2500" i="1" baseline="3000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1</a:t>
            </a:r>
            <a:r>
              <a:rPr lang="ru-RU" sz="2500" i="1" baseline="3000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800" dirty="0" smtClean="0"/>
              <a:t>Эту информацию в перекодированном виде  </a:t>
            </a:r>
            <a:r>
              <a:rPr lang="ru-RU" sz="2800" dirty="0"/>
              <a:t>и </a:t>
            </a:r>
            <a:r>
              <a:rPr lang="ru-RU" sz="2800" dirty="0" smtClean="0"/>
              <a:t>изучает </a:t>
            </a:r>
            <a:r>
              <a:rPr lang="ru-RU" sz="2800" dirty="0" err="1" smtClean="0"/>
              <a:t>биоИНФОРМАТИКА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Значит, для </a:t>
            </a:r>
            <a:r>
              <a:rPr lang="ru-RU" sz="2800" dirty="0" err="1" smtClean="0"/>
              <a:t>биоинформатики</a:t>
            </a:r>
            <a:r>
              <a:rPr lang="ru-RU" sz="2800" dirty="0" smtClean="0"/>
              <a:t> требуется перекодировка молекулярно-биологической информации – какой и как?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800" dirty="0" smtClean="0"/>
              <a:t>………………………..</a:t>
            </a:r>
            <a:endParaRPr lang="ru-RU" sz="28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300" u="sng" dirty="0" smtClean="0">
                <a:solidFill>
                  <a:srgbClr val="202122"/>
                </a:solidFill>
                <a:latin typeface="Arial" panose="020B0604020202020204" pitchFamily="34" charset="0"/>
              </a:rPr>
              <a:t>Теория информации 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основанная Шенноном – математическая теория передачи данных</a:t>
            </a:r>
            <a:r>
              <a:rPr lang="ru-RU" sz="1300" baseline="30000" dirty="0" smtClean="0">
                <a:solidFill>
                  <a:srgbClr val="202122"/>
                </a:solidFill>
                <a:latin typeface="Arial" panose="020B0604020202020204" pitchFamily="34" charset="0"/>
              </a:rPr>
              <a:t>2)</a:t>
            </a:r>
            <a:r>
              <a:rPr lang="en-US" sz="1300" baseline="30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 – 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используется в </a:t>
            </a:r>
            <a:r>
              <a:rPr lang="ru-RU" sz="13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биоинформатике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но слишком формализована и проста для объяснения живого</a:t>
            </a:r>
            <a:r>
              <a:rPr lang="en-US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:)</a:t>
            </a:r>
            <a:endParaRPr lang="ru-RU" sz="13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91434" y="6574090"/>
            <a:ext cx="8794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1)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Wiki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со ссылкой на </a:t>
            </a:r>
            <a:r>
              <a:rPr lang="ru-RU" dirty="0" err="1"/>
              <a:t>Когаловского</a:t>
            </a:r>
            <a:r>
              <a:rPr lang="ru-RU" dirty="0"/>
              <a:t> Р.М. специалиста по информационным систем.</a:t>
            </a:r>
            <a:br>
              <a:rPr lang="ru-RU" dirty="0"/>
            </a:br>
            <a:r>
              <a:rPr lang="ru-RU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2) </a:t>
            </a:r>
            <a:r>
              <a:rPr lang="ru-RU" i="1" dirty="0"/>
              <a:t> </a:t>
            </a:r>
            <a:r>
              <a:rPr lang="en-US" dirty="0" err="1"/>
              <a:t>C.Shannon</a:t>
            </a:r>
            <a:r>
              <a:rPr lang="en-US" dirty="0"/>
              <a:t>, “The Mathematical Theory of Communications” , 1948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73" y="16147"/>
            <a:ext cx="9793274" cy="1460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PWM </a:t>
            </a:r>
            <a:r>
              <a:rPr lang="ru-RU" b="1" dirty="0" smtClean="0">
                <a:solidFill>
                  <a:schemeClr val="accent1"/>
                </a:solidFill>
              </a:rPr>
              <a:t>Известно выравнивание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ru-RU" sz="2800" b="1" dirty="0" smtClean="0">
                <a:solidFill>
                  <a:schemeClr val="accent1"/>
                </a:solidFill>
              </a:rPr>
              <a:t>без </a:t>
            </a:r>
            <a:r>
              <a:rPr lang="ru-RU" sz="2800" b="1" dirty="0" err="1" smtClean="0">
                <a:solidFill>
                  <a:schemeClr val="accent1"/>
                </a:solidFill>
              </a:rPr>
              <a:t>гэпов</a:t>
            </a:r>
            <a:r>
              <a:rPr lang="ru-RU" sz="2800" b="1" dirty="0" smtClean="0">
                <a:solidFill>
                  <a:schemeClr val="accent1"/>
                </a:solidFill>
              </a:rPr>
              <a:t>) </a:t>
            </a:r>
            <a:r>
              <a:rPr lang="ru-RU" dirty="0" smtClean="0"/>
              <a:t>последовательностей сигнала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712" y="6314567"/>
            <a:ext cx="8803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Задача:</a:t>
            </a:r>
            <a:r>
              <a:rPr lang="ru-RU" sz="4400" dirty="0" smtClean="0"/>
              <a:t> найти все сигналы в геноме</a:t>
            </a:r>
            <a:endParaRPr lang="ru-RU" sz="4400" dirty="0"/>
          </a:p>
        </p:txBody>
      </p:sp>
      <p:sp>
        <p:nvSpPr>
          <p:cNvPr id="5" name="CustomShape 4"/>
          <p:cNvSpPr/>
          <p:nvPr/>
        </p:nvSpPr>
        <p:spPr>
          <a:xfrm>
            <a:off x="2381632" y="1360322"/>
            <a:ext cx="3465185" cy="5146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>
                <a:latin typeface="Courier New" pitchFamily="49" charset="0"/>
              </a:rPr>
              <a:t>GAGCAAACGTTTCCAC</a:t>
            </a:r>
            <a:endParaRPr lang="ru-RU" sz="2400" dirty="0"/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-18598"/>
            <a:ext cx="8693150" cy="1460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Похожа ли </a:t>
            </a:r>
            <a:r>
              <a:rPr lang="ru-RU" dirty="0" smtClean="0"/>
              <a:t>новая последовательность на </a:t>
            </a:r>
            <a:r>
              <a:rPr lang="ru-RU" b="1" dirty="0" smtClean="0">
                <a:solidFill>
                  <a:schemeClr val="accent1"/>
                </a:solidFill>
              </a:rPr>
              <a:t>выравнивание?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738" y="6274821"/>
            <a:ext cx="73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Новая </a:t>
            </a:r>
            <a:r>
              <a:rPr lang="en-US" sz="4400" dirty="0" smtClean="0">
                <a:solidFill>
                  <a:schemeClr val="accent1"/>
                </a:solidFill>
              </a:rPr>
              <a:t>....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CCTAACCATTATTTTT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2851227" y="1245108"/>
            <a:ext cx="3418045" cy="5372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 smtClean="0">
                <a:latin typeface="Courier New" pitchFamily="49" charset="0"/>
              </a:rPr>
              <a:t>GAGCAAACGTTTCCAC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882" y="2971452"/>
            <a:ext cx="32357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Идея: вес буквы </a:t>
            </a:r>
          </a:p>
          <a:p>
            <a:r>
              <a:rPr lang="ru-RU" sz="2800" dirty="0" smtClean="0"/>
              <a:t>зависит от позиции </a:t>
            </a:r>
          </a:p>
          <a:p>
            <a:r>
              <a:rPr lang="ru-RU" sz="2800" dirty="0" smtClean="0"/>
              <a:t>в выравнивании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57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28723"/>
              </p:ext>
            </p:extLst>
          </p:nvPr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432" y="4357017"/>
            <a:ext cx="7373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    </a:t>
            </a:r>
            <a:r>
              <a:rPr lang="ru-RU" sz="2600" dirty="0" smtClean="0">
                <a:solidFill>
                  <a:schemeClr val="accent1"/>
                </a:solidFill>
              </a:rPr>
              <a:t>     </a:t>
            </a:r>
            <a:r>
              <a:rPr lang="en-US" sz="2600" dirty="0" smtClean="0">
                <a:solidFill>
                  <a:schemeClr val="accent1"/>
                </a:solidFill>
              </a:rPr>
              <a:t>  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 C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317" y="3802524"/>
            <a:ext cx="7373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    </a:t>
            </a:r>
            <a:r>
              <a:rPr lang="ru-RU" sz="2600" dirty="0" smtClean="0">
                <a:solidFill>
                  <a:schemeClr val="accent1"/>
                </a:solidFill>
              </a:rPr>
              <a:t>     </a:t>
            </a:r>
            <a:r>
              <a:rPr lang="en-US" sz="2600" dirty="0" smtClean="0">
                <a:solidFill>
                  <a:schemeClr val="accent1"/>
                </a:solidFill>
              </a:rPr>
              <a:t>  </a:t>
            </a:r>
            <a:r>
              <a:rPr lang="en-US" sz="2600" b="1" dirty="0" smtClean="0">
                <a:solidFill>
                  <a:srgbClr val="002060"/>
                </a:solidFill>
              </a:rPr>
              <a:t>A   C   G  C   A  </a:t>
            </a:r>
            <a:r>
              <a:rPr lang="en-US" sz="2600" b="1" dirty="0" err="1" smtClean="0">
                <a:solidFill>
                  <a:srgbClr val="002060"/>
                </a:solidFill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</a:rPr>
              <a:t>   C   G  T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C   g    T</a:t>
            </a:r>
            <a:endParaRPr lang="ru-RU" sz="2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Выноска 1 2"/>
          <p:cNvSpPr/>
          <p:nvPr/>
        </p:nvSpPr>
        <p:spPr>
          <a:xfrm>
            <a:off x="2690540" y="5853707"/>
            <a:ext cx="2580202" cy="612648"/>
          </a:xfrm>
          <a:prstGeom prst="borderCallout1">
            <a:avLst>
              <a:gd name="adj1" fmla="val -9111"/>
              <a:gd name="adj2" fmla="val 7260"/>
              <a:gd name="adj3" fmla="val -299440"/>
              <a:gd name="adj4" fmla="val 36689"/>
            </a:avLst>
          </a:prstGeom>
          <a:solidFill>
            <a:srgbClr val="002060"/>
          </a:solidFill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частая буква в колонке (консенсус)</a:t>
            </a:r>
            <a:endParaRPr lang="en-US" dirty="0"/>
          </a:p>
        </p:txBody>
      </p:sp>
      <p:sp>
        <p:nvSpPr>
          <p:cNvPr id="10" name="Выноска 1 9"/>
          <p:cNvSpPr/>
          <p:nvPr/>
        </p:nvSpPr>
        <p:spPr>
          <a:xfrm>
            <a:off x="247153" y="5834528"/>
            <a:ext cx="2356335" cy="612648"/>
          </a:xfrm>
          <a:prstGeom prst="borderCallout1">
            <a:avLst>
              <a:gd name="adj1" fmla="val -9111"/>
              <a:gd name="adj2" fmla="val 38334"/>
              <a:gd name="adj3" fmla="val -199937"/>
              <a:gd name="adj4" fmla="val 1408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Проверяемая последовательность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092" y="3812890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</a:t>
            </a:r>
            <a:r>
              <a:rPr lang="ru-RU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C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14518"/>
              </p:ext>
            </p:extLst>
          </p:nvPr>
        </p:nvGraphicFramePr>
        <p:xfrm>
          <a:off x="124472" y="2005263"/>
          <a:ext cx="9317669" cy="1909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1365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 dirty="0">
                          <a:effectLst/>
                        </a:rPr>
                        <a:t>Частоты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2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3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4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5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6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7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8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9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10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11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12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13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14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15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16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 dirty="0">
                          <a:effectLst/>
                        </a:rPr>
                        <a:t>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0.77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0.15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0.77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 dirty="0">
                          <a:effectLst/>
                        </a:rPr>
                        <a:t>G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0.23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>
                          <a:effectLst/>
                        </a:rPr>
                        <a:t>T</a:t>
                      </a:r>
                      <a:endParaRPr lang="en-US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0.15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0.62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0.92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0.92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0.23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0.85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>
                          <a:effectLst/>
                        </a:rPr>
                        <a:t>C</a:t>
                      </a:r>
                      <a:endParaRPr lang="en-US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0.62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0.92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0.85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0.31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>
                          <a:effectLst/>
                        </a:rPr>
                        <a:t>Всего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5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Повышенная частота буквы может объясняться её повышенной частотой в геноме!!!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92" y="2128422"/>
            <a:ext cx="9239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позиции 15 равна 0</a:t>
            </a:r>
            <a:r>
              <a:rPr lang="en-US" sz="2800" dirty="0" smtClean="0"/>
              <a:t>.</a:t>
            </a:r>
            <a:r>
              <a:rPr lang="ru-RU" sz="2800" dirty="0" smtClean="0"/>
              <a:t>38</a:t>
            </a:r>
          </a:p>
          <a:p>
            <a:endParaRPr lang="en-US" sz="2800" dirty="0" smtClean="0"/>
          </a:p>
          <a:p>
            <a:r>
              <a:rPr lang="ru-RU" sz="2800" dirty="0" smtClean="0"/>
              <a:t>Значит ли это что-нибудь, если </a:t>
            </a:r>
            <a:r>
              <a:rPr lang="en-US" sz="2800" dirty="0" smtClean="0"/>
              <a:t>GC </a:t>
            </a:r>
            <a:r>
              <a:rPr lang="ru-RU" sz="2800" dirty="0" smtClean="0"/>
              <a:t>состав генома равен 0</a:t>
            </a:r>
            <a:r>
              <a:rPr lang="en-US" sz="2800" dirty="0" smtClean="0"/>
              <a:t>.7,</a:t>
            </a:r>
          </a:p>
          <a:p>
            <a:r>
              <a:rPr lang="ru-RU" sz="2800" dirty="0" smtClean="0"/>
              <a:t>Т.е. 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геноме равна 0.35</a:t>
            </a:r>
            <a:r>
              <a:rPr lang="en-US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3307" y="4317507"/>
            <a:ext cx="9334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ЛОГАРИФМ Отношения правдоподобия </a:t>
            </a:r>
            <a:r>
              <a:rPr lang="en-US" sz="2800" dirty="0" smtClean="0"/>
              <a:t>W</a:t>
            </a:r>
            <a:r>
              <a:rPr lang="ru-RU" sz="2800" dirty="0" smtClean="0"/>
              <a:t> как вес различия </a:t>
            </a:r>
          </a:p>
          <a:p>
            <a:r>
              <a:rPr lang="ru-RU" sz="2800" dirty="0" smtClean="0"/>
              <a:t>наблюдаемой частоты и ожидаемой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37482" y="5644817"/>
            <a:ext cx="6514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(G,15)  = ln(0.38/0.35) = 0.1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4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9"/>
            <a:ext cx="8693150" cy="882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Матрица весов </a:t>
            </a:r>
            <a:r>
              <a:rPr lang="en-US" dirty="0" smtClean="0"/>
              <a:t>PWM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5819"/>
              </p:ext>
            </p:extLst>
          </p:nvPr>
        </p:nvGraphicFramePr>
        <p:xfrm>
          <a:off x="316497" y="2205232"/>
          <a:ext cx="10585003" cy="3232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8312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38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</a:rPr>
                        <a:t>w(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Баз</a:t>
                      </a:r>
                      <a:r>
                        <a:rPr lang="en-US" sz="2400" u="none" strike="noStrike" dirty="0" smtClean="0">
                          <a:effectLst/>
                        </a:rPr>
                        <a:t>.</a:t>
                      </a:r>
                      <a:r>
                        <a:rPr lang="ru-RU" sz="2400" u="none" strike="noStrike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</a:rPr>
                        <a:t>частоты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9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10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0.6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5. </a:t>
            </a:r>
            <a:r>
              <a:rPr lang="ru-RU" dirty="0" err="1" smtClean="0"/>
              <a:t>Псевдоотсчёты</a:t>
            </a:r>
            <a:r>
              <a:rPr lang="ru-RU" dirty="0" smtClean="0"/>
              <a:t>: борьба с –</a:t>
            </a: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и не только… </a:t>
            </a:r>
            <a:r>
              <a:rPr lang="en-US" dirty="0" err="1"/>
              <a:t>Pseudocounts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472" y="1398727"/>
            <a:ext cx="1003390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Идея в том, чтобы немножко изменить ЧАСТОТЫ букв.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Избавляется от возможности нулевой частоты буквы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Если частота </a:t>
            </a:r>
            <a:r>
              <a:rPr lang="en-US" sz="2400" dirty="0" smtClean="0"/>
              <a:t>A </a:t>
            </a:r>
            <a:r>
              <a:rPr lang="ru-RU" sz="2400" dirty="0" smtClean="0"/>
              <a:t>равна единицы, то разрешим другим буквам появляться</a:t>
            </a:r>
            <a:br>
              <a:rPr lang="ru-RU" sz="2400" dirty="0" smtClean="0"/>
            </a:br>
            <a:r>
              <a:rPr lang="ru-RU" sz="2400" dirty="0" smtClean="0"/>
              <a:t>с малой частотой, вдруг у нас просто мало последовательностей, чтобы </a:t>
            </a:r>
            <a:br>
              <a:rPr lang="ru-RU" sz="2400" dirty="0" smtClean="0"/>
            </a:br>
            <a:r>
              <a:rPr lang="ru-RU" sz="2400" dirty="0" smtClean="0"/>
              <a:t>все буквы появились</a:t>
            </a:r>
            <a:br>
              <a:rPr lang="ru-RU" sz="2400" dirty="0" smtClean="0"/>
            </a:br>
            <a:endParaRPr lang="ru-RU" sz="3200" dirty="0" smtClean="0"/>
          </a:p>
          <a:p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[N(</a:t>
            </a:r>
            <a:r>
              <a:rPr lang="en-US" sz="3200" dirty="0" err="1" smtClean="0"/>
              <a:t>b,j</a:t>
            </a:r>
            <a:r>
              <a:rPr lang="en-US" sz="3200" dirty="0" smtClean="0"/>
              <a:t>) + </a:t>
            </a:r>
            <a:r>
              <a:rPr lang="en-US" sz="3200" dirty="0" smtClean="0">
                <a:sym typeface="Symbol" panose="05050102010706020507" pitchFamily="18" charset="2"/>
              </a:rPr>
              <a:t>(b)]  /(N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)    вместо</a:t>
            </a:r>
          </a:p>
          <a:p>
            <a:endParaRPr lang="en-US" sz="3200" dirty="0" smtClean="0">
              <a:sym typeface="Symbol" panose="05050102010706020507" pitchFamily="18" charset="2"/>
            </a:endParaRPr>
          </a:p>
          <a:p>
            <a:r>
              <a:rPr lang="en-US" sz="3200" dirty="0" smtClean="0">
                <a:sym typeface="Symbol" panose="05050102010706020507" pitchFamily="18" charset="2"/>
              </a:rPr>
              <a:t>f(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 = N(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)/N 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ru-RU" sz="3200" dirty="0" smtClean="0">
                <a:sym typeface="Symbol" panose="05050102010706020507" pitchFamily="18" charset="2"/>
              </a:rPr>
              <a:t>Здесь </a:t>
            </a:r>
            <a:r>
              <a:rPr lang="en-US" sz="3200" dirty="0" smtClean="0">
                <a:sym typeface="Symbol" panose="05050102010706020507" pitchFamily="18" charset="2"/>
              </a:rPr>
              <a:t> </a:t>
            </a:r>
            <a:r>
              <a:rPr lang="ru-RU" sz="3200" dirty="0" smtClean="0"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A) + (G) + (T)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(C)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Все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b) </a:t>
            </a:r>
            <a:r>
              <a:rPr lang="ru-RU" sz="3200" dirty="0" smtClean="0">
                <a:sym typeface="Symbol" panose="05050102010706020507" pitchFamily="18" charset="2"/>
              </a:rPr>
              <a:t>маленькие в сравнении с </a:t>
            </a:r>
            <a:r>
              <a:rPr lang="en-US" sz="3200" dirty="0" smtClean="0">
                <a:sym typeface="Symbol" panose="05050102010706020507" pitchFamily="18" charset="2"/>
              </a:rPr>
              <a:t>N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Подбираются  опытным путем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99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ru-RU" dirty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b)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91" y="2124944"/>
            <a:ext cx="94928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В работе 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</a:rPr>
              <a:t>Nishida 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K,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Frith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MC,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Nakai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K.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Pseudocounts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for transcription factor binding sites. Nucleic Acids Res. 2009 Feb;37(3):939-44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</a:rPr>
              <a:t>.</a:t>
            </a:r>
            <a:endParaRPr lang="ru-RU" sz="2400" dirty="0">
              <a:solidFill>
                <a:srgbClr val="212121"/>
              </a:solidFill>
              <a:latin typeface="BlinkMacSystemFont"/>
            </a:endParaRPr>
          </a:p>
          <a:p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Исследовали вопрос о лучшем выборе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</a:rPr>
              <a:t>псевдоотсчётов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 для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</a:rPr>
              <a:t>нукл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п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оследовательностей.  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Заключение 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авторов:</a:t>
            </a:r>
            <a:br>
              <a:rPr lang="ru-RU" sz="2400" dirty="0" smtClean="0">
                <a:solidFill>
                  <a:srgbClr val="212121"/>
                </a:solidFill>
                <a:latin typeface="BlinkMacSystemFont"/>
              </a:rPr>
            </a:br>
            <a:r>
              <a:rPr lang="ru-RU" sz="2400" dirty="0">
                <a:solidFill>
                  <a:srgbClr val="212121"/>
                </a:solidFill>
                <a:latin typeface="BlinkMacSystemFont"/>
              </a:rPr>
              <a:t/>
            </a:r>
            <a:br>
              <a:rPr lang="ru-RU" sz="2400" dirty="0">
                <a:solidFill>
                  <a:srgbClr val="212121"/>
                </a:solidFill>
                <a:latin typeface="BlinkMacSystemFont"/>
              </a:rPr>
            </a:b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выбирать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</a:t>
            </a:r>
            <a:r>
              <a:rPr lang="ru-RU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  примерно равным 1, а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</a:t>
            </a:r>
            <a:r>
              <a:rPr lang="ru-RU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b)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= 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/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4</a:t>
            </a:r>
            <a:br>
              <a:rPr lang="en-US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</a:b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/>
            </a:r>
            <a:b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</a:b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Однако, по прежнему, выбор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псевдоотсчётов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 остаётся на усмотрении авторов и может меняться в зависимости от ситуации</a:t>
            </a:r>
            <a:endParaRPr lang="ru-RU" sz="2400" dirty="0">
              <a:solidFill>
                <a:srgbClr val="21212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4133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8"/>
            <a:ext cx="869315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Частоты с </a:t>
            </a:r>
            <a:r>
              <a:rPr lang="ru-RU" dirty="0" err="1" smtClean="0"/>
              <a:t>псевдоотсчётами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02822"/>
              </p:ext>
            </p:extLst>
          </p:nvPr>
        </p:nvGraphicFramePr>
        <p:xfrm>
          <a:off x="124469" y="1834407"/>
          <a:ext cx="12251197" cy="294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7411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33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F(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баз. Частоты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e(b)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46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67" y="0"/>
            <a:ext cx="1029254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5. </a:t>
            </a:r>
            <a:r>
              <a:rPr lang="en-US" dirty="0" smtClean="0"/>
              <a:t> </a:t>
            </a:r>
            <a:r>
              <a:rPr lang="ru-RU" dirty="0" smtClean="0"/>
              <a:t>Матрица </a:t>
            </a:r>
            <a:r>
              <a:rPr lang="en-US" dirty="0" smtClean="0"/>
              <a:t>PWM </a:t>
            </a:r>
            <a:r>
              <a:rPr lang="ru-RU" dirty="0" smtClean="0"/>
              <a:t>с </a:t>
            </a:r>
            <a:r>
              <a:rPr lang="ru-RU" dirty="0" err="1" smtClean="0"/>
              <a:t>псевдоотсчётами</a:t>
            </a:r>
            <a:r>
              <a:rPr lang="en-US" dirty="0" smtClean="0"/>
              <a:t> </a:t>
            </a:r>
            <a:r>
              <a:rPr lang="ru-RU" dirty="0" smtClean="0"/>
              <a:t>Вес последовательности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20793"/>
              </p:ext>
            </p:extLst>
          </p:nvPr>
        </p:nvGraphicFramePr>
        <p:xfrm>
          <a:off x="86067" y="1360322"/>
          <a:ext cx="10983830" cy="477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5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3098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49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W(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баз. 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e(b)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-1.5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82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002" y="5930870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186" y="284982"/>
            <a:ext cx="8693150" cy="1150151"/>
          </a:xfrm>
        </p:spPr>
        <p:txBody>
          <a:bodyPr>
            <a:normAutofit/>
          </a:bodyPr>
          <a:lstStyle/>
          <a:p>
            <a:r>
              <a:rPr lang="ru-RU" dirty="0" smtClean="0"/>
              <a:t>Геном и информация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29158"/>
            <a:ext cx="8693150" cy="4915840"/>
          </a:xfrm>
        </p:spPr>
        <p:txBody>
          <a:bodyPr/>
          <a:lstStyle/>
          <a:p>
            <a:r>
              <a:rPr lang="ru-RU" dirty="0" smtClean="0"/>
              <a:t>Так </a:t>
            </a:r>
            <a:r>
              <a:rPr lang="ru-RU" dirty="0"/>
              <a:t>какая информация закодирована в геноме? </a:t>
            </a:r>
          </a:p>
          <a:p>
            <a:pPr lvl="1"/>
            <a:r>
              <a:rPr lang="ru-RU" dirty="0" smtClean="0"/>
              <a:t>Гены белков</a:t>
            </a:r>
          </a:p>
          <a:p>
            <a:pPr lvl="1"/>
            <a:r>
              <a:rPr lang="ru-RU" dirty="0" smtClean="0"/>
              <a:t>Гены РНК </a:t>
            </a:r>
          </a:p>
          <a:p>
            <a:pPr lvl="1"/>
            <a:r>
              <a:rPr lang="ru-RU" sz="3600" dirty="0" smtClean="0"/>
              <a:t>Что ещё</a:t>
            </a:r>
            <a:r>
              <a:rPr lang="ru-RU" dirty="0" smtClean="0"/>
              <a:t> ………….. </a:t>
            </a:r>
          </a:p>
          <a:p>
            <a:r>
              <a:rPr lang="ru-RU" dirty="0" smtClean="0"/>
              <a:t>Кто, как и зачем </a:t>
            </a:r>
            <a:r>
              <a:rPr lang="ru-RU" dirty="0"/>
              <a:t>в клетке использует информацию из ДНК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Это и составляет загадку жизни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333" y="195653"/>
            <a:ext cx="8376884" cy="1070953"/>
          </a:xfrm>
        </p:spPr>
        <p:txBody>
          <a:bodyPr>
            <a:noAutofit/>
          </a:bodyPr>
          <a:lstStyle/>
          <a:p>
            <a:r>
              <a:rPr lang="ru-RU" sz="2900" dirty="0"/>
              <a:t>Выравнивание сайтов связывания </a:t>
            </a:r>
            <a:r>
              <a:rPr lang="en-US" sz="2900" dirty="0" err="1"/>
              <a:t>PurR</a:t>
            </a:r>
            <a:r>
              <a:rPr lang="en-US" sz="2900" dirty="0"/>
              <a:t> </a:t>
            </a:r>
            <a:r>
              <a:rPr lang="en-US" sz="2900" i="1" dirty="0"/>
              <a:t>E. coli</a:t>
            </a:r>
            <a:endParaRPr lang="ru-RU" sz="29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812088" y="6989763"/>
            <a:ext cx="2268537" cy="401637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91557" y="6894704"/>
            <a:ext cx="2025818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62191" y="1228448"/>
            <a:ext cx="7704141" cy="5663089"/>
            <a:chOff x="1956615" y="1447800"/>
            <a:chExt cx="4520385" cy="5137452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137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i="1" dirty="0" err="1"/>
                <a:t>cvpA</a:t>
              </a:r>
              <a:endParaRPr lang="ru-RU" sz="2100" i="1" dirty="0"/>
            </a:p>
            <a:p>
              <a:r>
                <a:rPr lang="ru-RU" sz="2100" i="1" dirty="0" err="1"/>
                <a:t>purM</a:t>
              </a:r>
              <a:endParaRPr lang="ru-RU" sz="2100" i="1" dirty="0"/>
            </a:p>
            <a:p>
              <a:r>
                <a:rPr lang="ru-RU" sz="2100" i="1" dirty="0" err="1"/>
                <a:t>purT</a:t>
              </a:r>
              <a:endParaRPr lang="ru-RU" sz="2100" i="1" dirty="0"/>
            </a:p>
            <a:p>
              <a:r>
                <a:rPr lang="ru-RU" sz="2100" i="1" dirty="0" err="1"/>
                <a:t>purL</a:t>
              </a:r>
              <a:endParaRPr lang="ru-RU" sz="2100" i="1" dirty="0"/>
            </a:p>
            <a:p>
              <a:r>
                <a:rPr lang="ru-RU" sz="2100" i="1" dirty="0" err="1"/>
                <a:t>purE</a:t>
              </a:r>
              <a:endParaRPr lang="ru-RU" sz="2100" i="1" dirty="0"/>
            </a:p>
            <a:p>
              <a:r>
                <a:rPr lang="ru-RU" sz="2100" i="1" dirty="0" err="1"/>
                <a:t>purC</a:t>
              </a:r>
              <a:endParaRPr lang="ru-RU" sz="2100" i="1" dirty="0"/>
            </a:p>
            <a:p>
              <a:r>
                <a:rPr lang="ru-RU" sz="2100" i="1" dirty="0" err="1"/>
                <a:t>purB</a:t>
              </a:r>
              <a:endParaRPr lang="ru-RU" sz="2100" i="1" dirty="0"/>
            </a:p>
            <a:p>
              <a:r>
                <a:rPr lang="ru-RU" sz="2100" i="1" dirty="0" err="1"/>
                <a:t>purH</a:t>
              </a:r>
              <a:endParaRPr lang="ru-RU" sz="2100" i="1" dirty="0"/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1</a:t>
              </a:r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2</a:t>
              </a:r>
            </a:p>
            <a:p>
              <a:r>
                <a:rPr lang="ru-RU" sz="2100" i="1" dirty="0" err="1"/>
                <a:t>guaB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1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2</a:t>
              </a:r>
              <a:endParaRPr lang="ru-RU" sz="2100" i="1" dirty="0"/>
            </a:p>
            <a:p>
              <a:endParaRPr lang="ru-RU" sz="1300" i="1" dirty="0"/>
            </a:p>
            <a:p>
              <a:r>
                <a:rPr lang="en-US" sz="2100" dirty="0"/>
                <a:t>consensus</a:t>
              </a:r>
            </a:p>
            <a:p>
              <a:endParaRPr lang="en-US" sz="1300" dirty="0"/>
            </a:p>
            <a:p>
              <a:r>
                <a:rPr lang="en-US" sz="2100" dirty="0"/>
                <a:t>pattern</a:t>
              </a:r>
              <a:endParaRPr lang="ru-RU" sz="21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4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1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1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1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1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1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1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1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1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1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1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AACGAGCAAACGTTTCCACTAC</a:t>
              </a:r>
              <a:endParaRPr lang="en-US" sz="2100" b="1" dirty="0"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G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AA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latin typeface="Courier New" pitchFamily="49" charset="0"/>
                </a:rPr>
                <a:t>CG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1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 err="1">
                  <a:latin typeface="Courier New" pitchFamily="49" charset="0"/>
                </a:rPr>
                <a:t>dn</a:t>
              </a:r>
              <a:r>
                <a:rPr lang="ru-RU" sz="2100" b="1" dirty="0">
                  <a:latin typeface="Courier New" pitchFamily="49" charset="0"/>
                </a:rPr>
                <a:t>G</a:t>
              </a:r>
              <a:r>
                <a:rPr lang="en-US" sz="2100" b="1" dirty="0">
                  <a:latin typeface="Courier New" pitchFamily="49" charset="0"/>
                </a:rPr>
                <a:t>M</a:t>
              </a:r>
              <a:r>
                <a:rPr lang="ru-RU" sz="2100" b="1" dirty="0">
                  <a:latin typeface="Courier New" pitchFamily="49" charset="0"/>
                </a:rPr>
                <a:t>AA</a:t>
              </a:r>
              <a:r>
                <a:rPr lang="en-US" sz="2100" b="1" dirty="0">
                  <a:latin typeface="Courier New" pitchFamily="49" charset="0"/>
                </a:rPr>
                <a:t>h</a:t>
              </a:r>
              <a:r>
                <a:rPr lang="ru-RU" sz="2100" b="1" dirty="0">
                  <a:latin typeface="Courier New" pitchFamily="49" charset="0"/>
                </a:rPr>
                <a:t>CG</a:t>
              </a:r>
              <a:r>
                <a:rPr lang="en-US" sz="2100" b="1" dirty="0" err="1">
                  <a:latin typeface="Courier New" pitchFamily="49" charset="0"/>
                </a:rPr>
                <a:t>dKKnbnY</a:t>
              </a:r>
              <a:endParaRPr lang="ru-RU" sz="2100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Разнообразные сигналы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Быстро!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38" y="0"/>
            <a:ext cx="8693150" cy="8610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клетке вот что происходит</a:t>
            </a:r>
            <a:endParaRPr lang="en-US" dirty="0"/>
          </a:p>
        </p:txBody>
      </p:sp>
      <p:pic>
        <p:nvPicPr>
          <p:cNvPr id="51202" name="Picture 2" descr="http://www.accessexcellence.org/AB/GG/central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873698"/>
            <a:ext cx="6384925" cy="638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8179" y="688770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Designer Chang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08172"/>
            <a:ext cx="8693150" cy="72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человека важно назвать объекты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129892"/>
            <a:ext cx="8693150" cy="56788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Репликация </a:t>
            </a:r>
            <a:br>
              <a:rPr lang="ru-RU" dirty="0" smtClean="0"/>
            </a:br>
            <a:r>
              <a:rPr lang="ru-RU" sz="2600" i="1" dirty="0" smtClean="0"/>
              <a:t>Репликацию </a:t>
            </a:r>
            <a:r>
              <a:rPr lang="ru-RU" sz="2600" i="1" dirty="0"/>
              <a:t>ДНК осуществляет сложный комплекс, состоящий из 15—20 различных белков-ферментов, называемый </a:t>
            </a:r>
            <a:r>
              <a:rPr lang="ru-RU" sz="2600" i="1" dirty="0" err="1" smtClean="0"/>
              <a:t>реплисомой</a:t>
            </a:r>
            <a:r>
              <a:rPr lang="ru-RU" sz="2600" i="1" dirty="0" smtClean="0"/>
              <a:t> (</a:t>
            </a:r>
            <a:r>
              <a:rPr lang="en-US" sz="2600" i="1" dirty="0" smtClean="0"/>
              <a:t>wiki)</a:t>
            </a:r>
            <a:endParaRPr lang="ru-RU" i="1" dirty="0" smtClean="0"/>
          </a:p>
          <a:p>
            <a:pPr lvl="1"/>
            <a:r>
              <a:rPr lang="ru-RU" dirty="0" smtClean="0"/>
              <a:t>Где начать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i="1" dirty="0" smtClean="0"/>
              <a:t>Место </a:t>
            </a:r>
            <a:r>
              <a:rPr lang="ru-RU" i="1" dirty="0"/>
              <a:t>начала репликации (англ. </a:t>
            </a:r>
            <a:r>
              <a:rPr lang="ru-RU" i="1" dirty="0" err="1"/>
              <a:t>origin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 smtClean="0"/>
              <a:t>replication</a:t>
            </a:r>
            <a:r>
              <a:rPr lang="ru-RU" i="1" dirty="0" smtClean="0"/>
              <a:t>)</a:t>
            </a:r>
            <a:endParaRPr lang="en-US" i="1" dirty="0" smtClean="0"/>
          </a:p>
          <a:p>
            <a:pPr lvl="2"/>
            <a:r>
              <a:rPr lang="ru-RU" i="1" dirty="0" smtClean="0"/>
              <a:t>Сайт связывания белка </a:t>
            </a:r>
            <a:r>
              <a:rPr lang="en-US" i="1" dirty="0" err="1" smtClean="0"/>
              <a:t>DnaA</a:t>
            </a:r>
            <a:r>
              <a:rPr lang="en-US" i="1" dirty="0" smtClean="0"/>
              <a:t> </a:t>
            </a:r>
          </a:p>
          <a:p>
            <a:pPr lvl="2"/>
            <a:r>
              <a:rPr lang="ru-RU" i="1" dirty="0"/>
              <a:t>Область первичного раскручивания спирали </a:t>
            </a:r>
            <a:r>
              <a:rPr lang="ru-RU" i="1" dirty="0" smtClean="0"/>
              <a:t>ДНК</a:t>
            </a:r>
            <a:endParaRPr lang="en-US" i="1" dirty="0" smtClean="0"/>
          </a:p>
          <a:p>
            <a:pPr lvl="2"/>
            <a:r>
              <a:rPr lang="ru-RU" i="1" dirty="0"/>
              <a:t>Сайты </a:t>
            </a:r>
            <a:r>
              <a:rPr lang="ru-RU" i="1" dirty="0" err="1" smtClean="0"/>
              <a:t>метилирования</a:t>
            </a:r>
            <a:r>
              <a:rPr lang="en-US" i="1" dirty="0" smtClean="0"/>
              <a:t>  (GATC dam </a:t>
            </a:r>
            <a:r>
              <a:rPr lang="en-US" i="1" dirty="0" err="1" smtClean="0"/>
              <a:t>MTase</a:t>
            </a:r>
            <a:r>
              <a:rPr lang="en-US" i="1" dirty="0" smtClean="0"/>
              <a:t>)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>[wiki </a:t>
            </a:r>
            <a:r>
              <a:rPr lang="ru-RU" i="1" dirty="0" smtClean="0"/>
              <a:t>на примере </a:t>
            </a:r>
            <a:r>
              <a:rPr lang="en-US" i="1" dirty="0" smtClean="0"/>
              <a:t>E.coli]</a:t>
            </a:r>
            <a:endParaRPr lang="en-US" dirty="0" smtClean="0"/>
          </a:p>
          <a:p>
            <a:pPr lvl="1"/>
            <a:r>
              <a:rPr lang="ru-RU" dirty="0" smtClean="0"/>
              <a:t>когда начинать (</a:t>
            </a:r>
            <a:r>
              <a:rPr lang="en-US" dirty="0" smtClean="0"/>
              <a:t>?)</a:t>
            </a:r>
            <a:endParaRPr lang="ru-RU" dirty="0" smtClean="0"/>
          </a:p>
          <a:p>
            <a:r>
              <a:rPr lang="ru-RU" dirty="0" smtClean="0"/>
              <a:t>Транскрипция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600" i="1" dirty="0"/>
              <a:t>ДНК зависимая РНК </a:t>
            </a:r>
            <a:r>
              <a:rPr lang="ru-RU" sz="2600" i="1" dirty="0" smtClean="0"/>
              <a:t>полимераза, комплекс белков.</a:t>
            </a:r>
            <a:endParaRPr lang="ru-RU" dirty="0" smtClean="0"/>
          </a:p>
          <a:p>
            <a:pPr lvl="1"/>
            <a:r>
              <a:rPr lang="ru-RU" dirty="0" smtClean="0"/>
              <a:t>Инициация</a:t>
            </a:r>
            <a:br>
              <a:rPr lang="ru-RU" dirty="0" smtClean="0"/>
            </a:br>
            <a:r>
              <a:rPr lang="ru-RU" i="1" dirty="0" smtClean="0"/>
              <a:t>место начала – промотор</a:t>
            </a:r>
          </a:p>
          <a:p>
            <a:pPr lvl="1"/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прокариоты </a:t>
            </a:r>
            <a:r>
              <a:rPr lang="en-US" dirty="0" smtClean="0"/>
              <a:t>– Rho-</a:t>
            </a:r>
            <a:r>
              <a:rPr lang="ru-RU" dirty="0" smtClean="0"/>
              <a:t>зависимая и </a:t>
            </a:r>
            <a:r>
              <a:rPr lang="en-US" dirty="0" smtClean="0"/>
              <a:t>Rho – </a:t>
            </a:r>
            <a:r>
              <a:rPr lang="ru-RU" dirty="0" smtClean="0"/>
              <a:t>независимая</a:t>
            </a:r>
            <a:br>
              <a:rPr lang="ru-RU" dirty="0" smtClean="0"/>
            </a:br>
            <a:r>
              <a:rPr lang="ru-RU" dirty="0" smtClean="0"/>
              <a:t>эукариоты  у  </a:t>
            </a:r>
            <a:r>
              <a:rPr lang="ru-RU" dirty="0" err="1" smtClean="0"/>
              <a:t>мРНК</a:t>
            </a:r>
            <a:r>
              <a:rPr lang="ru-RU" dirty="0" smtClean="0"/>
              <a:t> сигнал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(поли-</a:t>
            </a:r>
            <a:r>
              <a:rPr lang="en-US" dirty="0" smtClean="0"/>
              <a:t>A </a:t>
            </a:r>
            <a:r>
              <a:rPr lang="ru-RU" dirty="0"/>
              <a:t> и сигнал </a:t>
            </a:r>
            <a:r>
              <a:rPr lang="ru-RU" dirty="0" err="1" smtClean="0"/>
              <a:t>кэппирование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(</a:t>
            </a:r>
            <a:r>
              <a:rPr lang="en-US" dirty="0" err="1" smtClean="0"/>
              <a:t>eu</a:t>
            </a:r>
            <a:r>
              <a:rPr lang="en-US" dirty="0" smtClean="0"/>
              <a:t>) </a:t>
            </a:r>
            <a:r>
              <a:rPr lang="ru-RU" dirty="0" err="1" smtClean="0"/>
              <a:t>Сплайсинг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Трансляция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место начала (инициация )</a:t>
            </a:r>
          </a:p>
          <a:p>
            <a:pPr lvl="1"/>
            <a:r>
              <a:rPr lang="ru-RU" dirty="0" smtClean="0"/>
              <a:t>место окончания</a:t>
            </a:r>
          </a:p>
          <a:p>
            <a:pPr lvl="1"/>
            <a:r>
              <a:rPr lang="ru-RU" dirty="0" smtClean="0"/>
              <a:t>Программируемый сдвиг рамки считывания</a:t>
            </a:r>
          </a:p>
          <a:p>
            <a:pPr lvl="1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08172"/>
            <a:ext cx="8693150" cy="72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человека важно назвать объекты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323916"/>
            <a:ext cx="8693150" cy="56788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Трансляция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место начала (инициация )</a:t>
            </a:r>
          </a:p>
          <a:p>
            <a:pPr marL="457200" lvl="1" indent="0">
              <a:buNone/>
            </a:pPr>
            <a:r>
              <a:rPr lang="ru-RU" dirty="0" smtClean="0"/>
              <a:t>эукариоты  -  </a:t>
            </a:r>
            <a:r>
              <a:rPr lang="en-US" dirty="0" smtClean="0"/>
              <a:t>ATG </a:t>
            </a:r>
            <a:r>
              <a:rPr lang="ru-RU" dirty="0" smtClean="0"/>
              <a:t>в хорошем контексте (последовательность 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прокариоты – последовательность </a:t>
            </a:r>
            <a:r>
              <a:rPr lang="ru-RU" dirty="0" err="1" smtClean="0"/>
              <a:t>Шайн-Далгарно</a:t>
            </a:r>
            <a:endParaRPr lang="ru-RU" dirty="0" smtClean="0"/>
          </a:p>
          <a:p>
            <a:pPr lvl="1"/>
            <a:r>
              <a:rPr lang="ru-RU" dirty="0" smtClean="0"/>
              <a:t>место </a:t>
            </a:r>
            <a:r>
              <a:rPr lang="ru-RU" dirty="0"/>
              <a:t>окончания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Трансляция </a:t>
            </a:r>
          </a:p>
          <a:p>
            <a:r>
              <a:rPr lang="ru-RU" sz="2600" i="1" dirty="0" smtClean="0"/>
              <a:t>Рибосома.</a:t>
            </a:r>
            <a:endParaRPr lang="ru-RU" dirty="0" smtClean="0"/>
          </a:p>
          <a:p>
            <a:pPr lvl="1"/>
            <a:r>
              <a:rPr lang="ru-RU" dirty="0" smtClean="0"/>
              <a:t>Инициация</a:t>
            </a:r>
            <a:br>
              <a:rPr lang="ru-RU" dirty="0" smtClean="0"/>
            </a:br>
            <a:r>
              <a:rPr lang="ru-RU" i="1" dirty="0" smtClean="0"/>
              <a:t>место начала – промотор</a:t>
            </a:r>
          </a:p>
          <a:p>
            <a:pPr lvl="1"/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прокариоты </a:t>
            </a:r>
            <a:r>
              <a:rPr lang="en-US" dirty="0" smtClean="0"/>
              <a:t>– Rho-</a:t>
            </a:r>
            <a:r>
              <a:rPr lang="ru-RU" dirty="0" smtClean="0"/>
              <a:t>зависимая и </a:t>
            </a:r>
            <a:r>
              <a:rPr lang="en-US" dirty="0" smtClean="0"/>
              <a:t>Rho – </a:t>
            </a:r>
            <a:r>
              <a:rPr lang="ru-RU" dirty="0" smtClean="0"/>
              <a:t>независимая</a:t>
            </a:r>
            <a:br>
              <a:rPr lang="ru-RU" dirty="0" smtClean="0"/>
            </a:br>
            <a:r>
              <a:rPr lang="ru-RU" dirty="0" smtClean="0"/>
              <a:t>эукариоты  у  </a:t>
            </a:r>
            <a:r>
              <a:rPr lang="ru-RU" dirty="0" err="1" smtClean="0"/>
              <a:t>мРНК</a:t>
            </a:r>
            <a:r>
              <a:rPr lang="ru-RU" dirty="0" smtClean="0"/>
              <a:t> сигнал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(поли-</a:t>
            </a:r>
            <a:r>
              <a:rPr lang="en-US" dirty="0" smtClean="0"/>
              <a:t>A </a:t>
            </a:r>
            <a:r>
              <a:rPr lang="ru-RU" dirty="0"/>
              <a:t> и сигнал </a:t>
            </a:r>
            <a:r>
              <a:rPr lang="ru-RU" dirty="0" err="1" smtClean="0"/>
              <a:t>кэппирование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Регуляция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206702"/>
            <a:ext cx="9725723" cy="3144837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Сигналы, закодированные последовательностью</a:t>
            </a:r>
            <a:r>
              <a:rPr lang="ru-RU" sz="3600" dirty="0" smtClean="0"/>
              <a:t> НК</a:t>
            </a:r>
            <a:r>
              <a:rPr lang="en-US" sz="3600" dirty="0" smtClean="0"/>
              <a:t> </a:t>
            </a:r>
            <a:r>
              <a:rPr lang="ru-RU" sz="3600" dirty="0" smtClean="0"/>
              <a:t>или белка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03" y="4547937"/>
            <a:ext cx="9447630" cy="13704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Мотивы в последовательности </a:t>
            </a:r>
            <a:r>
              <a:rPr lang="ru-RU" dirty="0" smtClean="0"/>
              <a:t>(что может понять </a:t>
            </a:r>
            <a:r>
              <a:rPr lang="ru-RU" dirty="0" err="1" smtClean="0"/>
              <a:t>биоинформатик</a:t>
            </a:r>
            <a:r>
              <a:rPr lang="ru-RU" dirty="0" smtClean="0"/>
              <a:t> или мол. биолог)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4552"/>
            <a:ext cx="8693150" cy="960125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014677"/>
            <a:ext cx="8693150" cy="57941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Поли</a:t>
            </a:r>
            <a:r>
              <a:rPr lang="en-US" dirty="0" smtClean="0"/>
              <a:t>A </a:t>
            </a:r>
            <a:r>
              <a:rPr lang="ru-RU" dirty="0" smtClean="0"/>
              <a:t>в </a:t>
            </a:r>
            <a:r>
              <a:rPr lang="ru-RU" dirty="0" err="1" smtClean="0"/>
              <a:t>мРНК</a:t>
            </a:r>
            <a:r>
              <a:rPr lang="en-US" dirty="0" smtClean="0"/>
              <a:t>, </a:t>
            </a:r>
            <a:r>
              <a:rPr lang="ru-RU" dirty="0" smtClean="0"/>
              <a:t>но в ДНК гена белка это:</a:t>
            </a:r>
          </a:p>
          <a:p>
            <a:pPr lvl="1"/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r>
              <a:rPr lang="en-US" dirty="0" smtClean="0"/>
              <a:t> (</a:t>
            </a:r>
            <a:r>
              <a:rPr lang="ru-RU" dirty="0" smtClean="0"/>
              <a:t>AAUAAA на 3</a:t>
            </a:r>
            <a:r>
              <a:rPr lang="en-US" dirty="0" smtClean="0"/>
              <a:t>’ </a:t>
            </a:r>
            <a:r>
              <a:rPr lang="ru-RU" dirty="0" smtClean="0"/>
              <a:t>в </a:t>
            </a:r>
            <a:r>
              <a:rPr lang="ru-RU" dirty="0" err="1"/>
              <a:t>м</a:t>
            </a:r>
            <a:r>
              <a:rPr lang="ru-RU" dirty="0" err="1" smtClean="0"/>
              <a:t>РНК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/>
              <a:t>Его </a:t>
            </a:r>
            <a:r>
              <a:rPr lang="ru-RU" dirty="0"/>
              <a:t>читает </a:t>
            </a:r>
            <a:r>
              <a:rPr lang="en-US" dirty="0" smtClean="0"/>
              <a:t>…. =&gt;</a:t>
            </a:r>
            <a:r>
              <a:rPr lang="ru-RU" dirty="0" smtClean="0"/>
              <a:t> </a:t>
            </a:r>
            <a:r>
              <a:rPr lang="ru-RU" dirty="0" err="1" smtClean="0"/>
              <a:t>полиаденилат</a:t>
            </a:r>
            <a:r>
              <a:rPr lang="ru-RU" dirty="0" smtClean="0"/>
              <a:t>-полимеразой</a:t>
            </a:r>
          </a:p>
          <a:p>
            <a:pPr lvl="2"/>
            <a:r>
              <a:rPr lang="ru-RU" dirty="0"/>
              <a:t>Важность этой последовательности можно увидеть на примере мутации в гене человеческого 2-глобина, которая изменяет AAUAAA на AAUAAG, что приводит к недостаточному количеству глобина в организме</a:t>
            </a:r>
            <a:endParaRPr lang="ru-RU" dirty="0" smtClean="0"/>
          </a:p>
          <a:p>
            <a:r>
              <a:rPr lang="ru-RU" dirty="0" smtClean="0"/>
              <a:t>Промотор и старт транскрипции</a:t>
            </a:r>
          </a:p>
          <a:p>
            <a:r>
              <a:rPr lang="ru-RU" dirty="0" smtClean="0"/>
              <a:t>Конец </a:t>
            </a:r>
            <a:r>
              <a:rPr lang="ru-RU" dirty="0" err="1" smtClean="0"/>
              <a:t>транскрипта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Эукариоты – тот </a:t>
            </a:r>
            <a:r>
              <a:rPr lang="ru-RU" dirty="0"/>
              <a:t>же </a:t>
            </a:r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endParaRPr lang="ru-RU" dirty="0" smtClean="0"/>
          </a:p>
          <a:p>
            <a:pPr lvl="1"/>
            <a:r>
              <a:rPr lang="ru-RU" dirty="0" smtClean="0"/>
              <a:t>Прокариоты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independent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dependent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???????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Li,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Nat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Microbiol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2019;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результатах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Send-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2803" y="523020"/>
            <a:ext cx="8142043" cy="116314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Termination of transcription in </a:t>
            </a:r>
            <a:r>
              <a:rPr lang="en-US" altLang="en-US" i="1"/>
              <a:t>E. coli</a:t>
            </a:r>
            <a:r>
              <a:rPr lang="en-US" altLang="en-US"/>
              <a:t>: Rho-</a:t>
            </a:r>
            <a:r>
              <a:rPr lang="en-US" altLang="en-US" b="1"/>
              <a:t>independent</a:t>
            </a:r>
            <a:r>
              <a:rPr lang="en-US" altLang="en-US"/>
              <a:t> site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32" y="1996342"/>
            <a:ext cx="6281005" cy="44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8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7688" y="445477"/>
            <a:ext cx="5573888" cy="10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25">
                <a:solidFill>
                  <a:schemeClr val="tx2"/>
                </a:solidFill>
              </a:rPr>
              <a:t> </a:t>
            </a:r>
            <a:r>
              <a:rPr lang="ru-RU" sz="3256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2849">
                <a:solidFill>
                  <a:schemeClr val="tx2"/>
                </a:solidFill>
              </a:rPr>
              <a:t>Регуляция</a:t>
            </a:r>
            <a:r>
              <a:rPr lang="ru-RU" sz="2035">
                <a:solidFill>
                  <a:schemeClr val="tx2"/>
                </a:solidFill>
              </a:rPr>
              <a:t>  </a:t>
            </a:r>
            <a:r>
              <a:rPr lang="ru-RU" sz="2849">
                <a:solidFill>
                  <a:schemeClr val="tx2"/>
                </a:solidFill>
              </a:rPr>
              <a:t>транскрипции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3634" y="2151428"/>
            <a:ext cx="1705952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3149" y="2151428"/>
            <a:ext cx="1783495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" y="4335564"/>
            <a:ext cx="4171182" cy="1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311347"/>
            <a:ext cx="4174413" cy="2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24909" y="413167"/>
            <a:ext cx="6677991" cy="6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63">
                <a:solidFill>
                  <a:schemeClr val="tx2"/>
                </a:solidFill>
              </a:rPr>
              <a:t>Использование свойств сигнала</a:t>
            </a:r>
            <a:endParaRPr lang="ru-RU" sz="3256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4178" y="1246757"/>
            <a:ext cx="6934817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14844" y="1918799"/>
            <a:ext cx="4414453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25817" y="2707155"/>
            <a:ext cx="184580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83" y="2461602"/>
            <a:ext cx="2436151" cy="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43" y="3392121"/>
            <a:ext cx="2436151" cy="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14845" y="4172401"/>
            <a:ext cx="4727655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46820" y="4920369"/>
            <a:ext cx="131812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47" y="4710357"/>
            <a:ext cx="2424843" cy="7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90277" y="3518129"/>
            <a:ext cx="2301710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14844" y="5485790"/>
            <a:ext cx="1558899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Другие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87717" y="6353305"/>
            <a:ext cx="2850139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РНК-сигналы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/>
          <a:lstStyle/>
          <a:p>
            <a:r>
              <a:rPr lang="ru-RU" dirty="0" smtClean="0"/>
              <a:t>Способы кодирования сигнала в геноме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553457"/>
            <a:ext cx="8693150" cy="51849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Закодированы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последовательностью нуклеотидов,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для белков – последовательностью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аминокислотных остатков</a:t>
            </a:r>
          </a:p>
          <a:p>
            <a:r>
              <a:rPr lang="ru-RU" dirty="0" smtClean="0"/>
              <a:t> Закодированы структурой НК или белка </a:t>
            </a:r>
          </a:p>
          <a:p>
            <a:pPr lvl="1"/>
            <a:r>
              <a:rPr lang="en-US" dirty="0" smtClean="0"/>
              <a:t>G-</a:t>
            </a:r>
            <a:r>
              <a:rPr lang="ru-RU" dirty="0" smtClean="0"/>
              <a:t>квадруплекс</a:t>
            </a:r>
          </a:p>
          <a:p>
            <a:pPr lvl="1"/>
            <a:r>
              <a:rPr lang="en-US" dirty="0" smtClean="0"/>
              <a:t>IRES – </a:t>
            </a:r>
            <a:r>
              <a:rPr lang="ru-RU" dirty="0" smtClean="0"/>
              <a:t>особым образом уложенная шпилька РНК </a:t>
            </a:r>
          </a:p>
          <a:p>
            <a:r>
              <a:rPr lang="ru-RU" dirty="0" smtClean="0"/>
              <a:t>Закодированы химической модификацией НК или белка</a:t>
            </a:r>
          </a:p>
          <a:p>
            <a:pPr lvl="1"/>
            <a:r>
              <a:rPr lang="en-US" dirty="0" smtClean="0"/>
              <a:t>Cap</a:t>
            </a:r>
          </a:p>
          <a:p>
            <a:pPr lvl="1"/>
            <a:r>
              <a:rPr lang="ru-RU" dirty="0" err="1" smtClean="0"/>
              <a:t>Метилирование</a:t>
            </a:r>
            <a:r>
              <a:rPr lang="ru-RU" dirty="0" smtClean="0"/>
              <a:t> ДНК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«Классное» задание в конце занятия - вычислить информационное содержание выравнивания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26148"/>
            <a:ext cx="8693150" cy="880287"/>
          </a:xfrm>
        </p:spPr>
        <p:txBody>
          <a:bodyPr/>
          <a:lstStyle/>
          <a:p>
            <a:r>
              <a:rPr lang="ru-RU" dirty="0" smtClean="0"/>
              <a:t>Информация и энтропия сигнала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3112548"/>
            <a:ext cx="8693150" cy="36820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Информационная ёмкость - потенциально возможное количество информации в сигнале (</a:t>
            </a:r>
            <a:r>
              <a:rPr lang="ru-RU" dirty="0" err="1" smtClean="0"/>
              <a:t>матем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Информационное «содержание» – насколько сигнал отличается от случайного (статист.)</a:t>
            </a:r>
          </a:p>
          <a:p>
            <a:r>
              <a:rPr lang="ru-RU" dirty="0" smtClean="0"/>
              <a:t>Содержательность - чем чаще сигнал  приводит к реакции, тем более содержательна информация в сигнале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7787" y="1053082"/>
            <a:ext cx="798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противоположна энтропии. </a:t>
            </a:r>
            <a:br>
              <a:rPr lang="ru-RU" sz="2400" dirty="0" smtClean="0"/>
            </a:br>
            <a:r>
              <a:rPr lang="ru-RU" sz="2400" dirty="0" smtClean="0"/>
              <a:t>Энтропия – мера неупорядоченности.  </a:t>
            </a:r>
            <a:br>
              <a:rPr lang="ru-RU" sz="2400" dirty="0" smtClean="0"/>
            </a:br>
            <a:r>
              <a:rPr lang="ru-RU" sz="2400" dirty="0" smtClean="0"/>
              <a:t>Чем </a:t>
            </a:r>
            <a:r>
              <a:rPr lang="ru-RU" sz="2400" dirty="0"/>
              <a:t>б</a:t>
            </a:r>
            <a:r>
              <a:rPr lang="ru-RU" sz="2400" dirty="0" smtClean="0"/>
              <a:t>ольше энтропия, тем меньше порядка.</a:t>
            </a:r>
          </a:p>
          <a:p>
            <a:r>
              <a:rPr lang="ru-RU" sz="2400" dirty="0" smtClean="0"/>
              <a:t>Чем больше информации, тем меньше энтропия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6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7796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Энтропия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27930"/>
            <a:ext cx="9409225" cy="5585901"/>
          </a:xfrm>
        </p:spPr>
        <p:txBody>
          <a:bodyPr>
            <a:normAutofit/>
          </a:bodyPr>
          <a:lstStyle/>
          <a:p>
            <a:r>
              <a:rPr lang="ru-RU" sz="2400" dirty="0"/>
              <a:t>Изучаем сигнал, который есть последовательность </a:t>
            </a:r>
            <a:r>
              <a:rPr lang="ru-RU" sz="2400" dirty="0" smtClean="0"/>
              <a:t>букв. В нашем случае – задан выравниванием представителей сигнала.</a:t>
            </a:r>
            <a:endParaRPr lang="en-US" sz="2400" dirty="0" smtClean="0"/>
          </a:p>
          <a:p>
            <a:r>
              <a:rPr lang="ru-RU" sz="2400" dirty="0" smtClean="0"/>
              <a:t>Энтропия </a:t>
            </a:r>
            <a:r>
              <a:rPr lang="en-US" sz="2400" dirty="0" smtClean="0"/>
              <a:t>H </a:t>
            </a:r>
            <a:r>
              <a:rPr lang="ru-RU" sz="2400" dirty="0" smtClean="0"/>
              <a:t>– мера неопределенности, т.е.  невозможности предсказать сигнал. Аксиомы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положительна</a:t>
            </a:r>
          </a:p>
          <a:p>
            <a:pPr lvl="1"/>
            <a:r>
              <a:rPr lang="en-US" sz="2000" dirty="0" smtClean="0"/>
              <a:t>H = 0  </a:t>
            </a:r>
            <a:r>
              <a:rPr lang="ru-RU" sz="2000" dirty="0" smtClean="0"/>
              <a:t>если сигнал однозначно предсказуем (……)</a:t>
            </a:r>
          </a:p>
          <a:p>
            <a:pPr lvl="1"/>
            <a:r>
              <a:rPr lang="ru-RU" sz="2000" dirty="0"/>
              <a:t>Чем менее предсказуем сигнал, тем больше энтропия </a:t>
            </a:r>
            <a:r>
              <a:rPr lang="ru-RU" sz="2000" dirty="0" smtClean="0"/>
              <a:t>сигнала </a:t>
            </a:r>
            <a:r>
              <a:rPr lang="ru-RU" sz="1600" dirty="0" smtClean="0"/>
              <a:t>(звонок с неизвестного номера). </a:t>
            </a:r>
            <a:r>
              <a:rPr lang="ru-RU" sz="2000" dirty="0" smtClean="0"/>
              <a:t>Максимум достигается когда все слова, составляющие сигнал, равновероятны. 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аддитивна</a:t>
            </a:r>
            <a:r>
              <a:rPr lang="en-US" sz="2000" dirty="0" smtClean="0"/>
              <a:t>:</a:t>
            </a:r>
            <a:r>
              <a:rPr lang="ru-RU" sz="1600" dirty="0" smtClean="0"/>
              <a:t> энтропия сигнала из одной буквы равна сумме энтропий каждой из них ; </a:t>
            </a:r>
            <a:r>
              <a:rPr lang="ru-RU" sz="2000" dirty="0" smtClean="0"/>
              <a:t>энтропия сигнала состоящего из нескольких независимых сигналов равна сумме энтропий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можно вычислить в два шага через группировку. </a:t>
            </a:r>
            <a:br>
              <a:rPr lang="ru-RU" sz="2000" dirty="0" smtClean="0"/>
            </a:br>
            <a:r>
              <a:rPr lang="ru-RU" sz="2000" dirty="0" smtClean="0"/>
              <a:t>Пример группировки:</a:t>
            </a:r>
            <a:r>
              <a:rPr lang="en-US" sz="2000" dirty="0" smtClean="0"/>
              <a:t> W</a:t>
            </a:r>
            <a:r>
              <a:rPr lang="ru-RU" sz="2000" dirty="0" smtClean="0"/>
              <a:t>=</a:t>
            </a:r>
            <a:r>
              <a:rPr lang="en-US" sz="2000" dirty="0" smtClean="0"/>
              <a:t> {A </a:t>
            </a:r>
            <a:r>
              <a:rPr lang="ru-RU" sz="2000" dirty="0" smtClean="0"/>
              <a:t>или </a:t>
            </a:r>
            <a:r>
              <a:rPr lang="en-US" sz="2000" dirty="0" smtClean="0"/>
              <a:t>T}, S </a:t>
            </a:r>
            <a:r>
              <a:rPr lang="ru-RU" sz="2000" dirty="0" smtClean="0"/>
              <a:t> = </a:t>
            </a:r>
            <a:r>
              <a:rPr lang="en-US" sz="2000" dirty="0" smtClean="0"/>
              <a:t>{G </a:t>
            </a:r>
            <a:r>
              <a:rPr lang="ru-RU" sz="2000" dirty="0" smtClean="0"/>
              <a:t>или </a:t>
            </a:r>
            <a:r>
              <a:rPr lang="en-US" sz="2000" dirty="0" smtClean="0"/>
              <a:t>C}.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Энтропию сигнала в алфавите (</a:t>
            </a:r>
            <a:r>
              <a:rPr lang="en-US" sz="2000" dirty="0" smtClean="0"/>
              <a:t>A,T,G,C) </a:t>
            </a:r>
            <a:r>
              <a:rPr lang="ru-RU" sz="2000" dirty="0" smtClean="0"/>
              <a:t>можно вычислить через энтропию в алфавите </a:t>
            </a:r>
            <a:r>
              <a:rPr lang="en-US" sz="2000" dirty="0" smtClean="0"/>
              <a:t>(W, S) </a:t>
            </a:r>
            <a:r>
              <a:rPr lang="ru-RU" sz="2000" dirty="0" smtClean="0"/>
              <a:t>и энтропии </a:t>
            </a:r>
            <a:r>
              <a:rPr lang="en-US" sz="2000" dirty="0" smtClean="0"/>
              <a:t>W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(A,T) </a:t>
            </a:r>
            <a:r>
              <a:rPr lang="ru-RU" sz="2000" dirty="0" smtClean="0"/>
              <a:t>и </a:t>
            </a:r>
            <a:r>
              <a:rPr lang="en-US" sz="2000" dirty="0" smtClean="0"/>
              <a:t>S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(G,C)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08" y="4603"/>
            <a:ext cx="8922690" cy="13006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Теорема Шеннона: существует единственная функция </a:t>
            </a:r>
            <a:r>
              <a:rPr lang="en-US" sz="3200" dirty="0" smtClean="0"/>
              <a:t>H</a:t>
            </a:r>
            <a:r>
              <a:rPr lang="ru-RU" sz="3200" dirty="0" smtClean="0"/>
              <a:t>, удовлетворяющая</a:t>
            </a:r>
            <a:r>
              <a:rPr lang="en-US" sz="3200" dirty="0" smtClean="0"/>
              <a:t> </a:t>
            </a:r>
            <a:r>
              <a:rPr lang="ru-RU" sz="3200" dirty="0" smtClean="0"/>
              <a:t>аксиомам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00" y="1316248"/>
            <a:ext cx="9409225" cy="2309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примере сигналов  из нуклеотидов ДНК</a:t>
            </a:r>
          </a:p>
          <a:p>
            <a:r>
              <a:rPr lang="ru-RU" sz="2800" dirty="0" smtClean="0"/>
              <a:t>Энтропия  сигнала из одного нуклеотида  </a:t>
            </a:r>
            <a:br>
              <a:rPr lang="ru-RU" sz="2800" dirty="0" smtClean="0"/>
            </a:br>
            <a:r>
              <a:rPr lang="en-US" sz="2800" dirty="0" smtClean="0"/>
              <a:t>H =  -</a:t>
            </a:r>
            <a:r>
              <a:rPr lang="en-US" sz="2800" dirty="0" smtClean="0">
                <a:sym typeface="Symbol" panose="05050102010706020507" pitchFamily="18" charset="2"/>
              </a:rPr>
              <a:t>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p(b)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p(b)  b </a:t>
            </a:r>
            <a:r>
              <a:rPr lang="ru-RU" sz="2800" dirty="0" smtClean="0"/>
              <a:t>пробегает </a:t>
            </a:r>
            <a:r>
              <a:rPr lang="en-US" sz="2800" dirty="0" smtClean="0"/>
              <a:t>A, T, G, C</a:t>
            </a:r>
            <a:r>
              <a:rPr lang="ru-RU" sz="2800" dirty="0" smtClean="0"/>
              <a:t>. Если равновероятны, то </a:t>
            </a:r>
            <a:r>
              <a:rPr lang="en-US" sz="2800" dirty="0" smtClean="0"/>
              <a:t>H = 2</a:t>
            </a:r>
          </a:p>
          <a:p>
            <a:r>
              <a:rPr lang="ru-RU" sz="2800" dirty="0" smtClean="0"/>
              <a:t>Н(сигнала длины </a:t>
            </a:r>
            <a:r>
              <a:rPr lang="en-US" sz="2800" dirty="0" smtClean="0"/>
              <a:t>N) = N</a:t>
            </a:r>
            <a:r>
              <a:rPr lang="ru-RU" sz="2800" dirty="0" smtClean="0">
                <a:sym typeface="Symbol" panose="05050102010706020507" pitchFamily="18" charset="2"/>
              </a:rPr>
              <a:t></a:t>
            </a:r>
            <a:r>
              <a:rPr lang="en-US" sz="2800" dirty="0" smtClean="0"/>
              <a:t>H  </a:t>
            </a:r>
            <a:r>
              <a:rPr lang="ru-RU" sz="2800" dirty="0" smtClean="0"/>
              <a:t>в силу </a:t>
            </a:r>
            <a:r>
              <a:rPr lang="ru-RU" sz="2800" dirty="0" err="1" smtClean="0"/>
              <a:t>аддитивности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 descr="https://tik-diit.dp.ua/?imgivw=1519&amp;w=2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341"/>
          <a:stretch/>
        </p:blipFill>
        <p:spPr bwMode="auto">
          <a:xfrm>
            <a:off x="6273198" y="4128566"/>
            <a:ext cx="3132000" cy="33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943" y="4185784"/>
            <a:ext cx="5421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Сигнал</a:t>
            </a:r>
            <a:r>
              <a:rPr lang="en-US" sz="2400" dirty="0" smtClean="0"/>
              <a:t> </a:t>
            </a:r>
            <a:r>
              <a:rPr lang="ru-RU" sz="2400" dirty="0" smtClean="0"/>
              <a:t>двоичный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комплементарная пара </a:t>
            </a:r>
            <a:r>
              <a:rPr lang="en-US" sz="2400" dirty="0" smtClean="0"/>
              <a:t>W=(A </a:t>
            </a:r>
            <a:r>
              <a:rPr lang="ru-RU" sz="2400" dirty="0" smtClean="0"/>
              <a:t>или </a:t>
            </a:r>
            <a:r>
              <a:rPr lang="en-US" sz="2400" dirty="0" smtClean="0"/>
              <a:t>T</a:t>
            </a:r>
            <a:r>
              <a:rPr lang="ru-RU" sz="2400" dirty="0" smtClean="0"/>
              <a:t>)</a:t>
            </a:r>
            <a:r>
              <a:rPr lang="ru-RU" sz="2400" b="1" dirty="0" smtClean="0"/>
              <a:t> </a:t>
            </a:r>
            <a:r>
              <a:rPr lang="ru-RU" sz="2400" dirty="0" smtClean="0"/>
              <a:t>или  </a:t>
            </a:r>
            <a:r>
              <a:rPr lang="en-US" sz="2400" dirty="0" smtClean="0"/>
              <a:t>S = (G </a:t>
            </a:r>
            <a:r>
              <a:rPr lang="ru-RU" sz="2400" dirty="0" smtClean="0"/>
              <a:t>или </a:t>
            </a:r>
            <a:r>
              <a:rPr lang="en-US" sz="2400" dirty="0" smtClean="0"/>
              <a:t>C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 </a:t>
            </a:r>
            <a:r>
              <a:rPr lang="ru-RU" sz="2400" dirty="0" smtClean="0"/>
              <a:t>=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 в долях единицы</a:t>
            </a:r>
          </a:p>
          <a:p>
            <a:r>
              <a:rPr lang="ru-RU" sz="2400" dirty="0" smtClean="0"/>
              <a:t>(1-</a:t>
            </a:r>
            <a:r>
              <a:rPr lang="en-US" sz="2400" dirty="0" smtClean="0"/>
              <a:t>p) = </a:t>
            </a:r>
            <a:r>
              <a:rPr lang="ru-RU" sz="2400" dirty="0" smtClean="0"/>
              <a:t>частота пары </a:t>
            </a:r>
            <a:r>
              <a:rPr lang="en-US" sz="2400" dirty="0" smtClean="0"/>
              <a:t>A-T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График  </a:t>
            </a:r>
            <a:r>
              <a:rPr lang="en-US" sz="2400" dirty="0" smtClean="0"/>
              <a:t>H(p) </a:t>
            </a:r>
            <a:r>
              <a:rPr lang="ru-RU" sz="2400" dirty="0" smtClean="0"/>
              <a:t> = </a:t>
            </a:r>
            <a:r>
              <a:rPr lang="en-US" sz="2400" dirty="0" smtClean="0"/>
              <a:t>p 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</a:t>
            </a:r>
            <a:r>
              <a:rPr lang="en-US" sz="2400" dirty="0"/>
              <a:t> </a:t>
            </a:r>
            <a:r>
              <a:rPr lang="ru-RU" sz="2400" dirty="0" smtClean="0"/>
              <a:t>+ (1-</a:t>
            </a:r>
            <a:r>
              <a:rPr lang="en-US" sz="2400" dirty="0" smtClean="0"/>
              <a:t>p)</a:t>
            </a:r>
            <a:r>
              <a:rPr lang="ru-RU" sz="2400" dirty="0" smtClean="0"/>
              <a:t> </a:t>
            </a:r>
            <a:r>
              <a:rPr lang="en-US" sz="2400" dirty="0" smtClean="0"/>
              <a:t>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(1-p)</a:t>
            </a:r>
            <a:endParaRPr lang="ru-RU" sz="2400" dirty="0" smtClean="0"/>
          </a:p>
          <a:p>
            <a:r>
              <a:rPr lang="ru-RU" sz="2400" dirty="0"/>
              <a:t>з</a:t>
            </a:r>
            <a:r>
              <a:rPr lang="ru-RU" sz="2400" dirty="0" smtClean="0"/>
              <a:t>ависимости энтропии от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состава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5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«Классное» задание в конце занятия - вычислить информационное содержание выравнивания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Официальных слайдов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Сигналы </a:t>
            </a:r>
            <a:r>
              <a:rPr lang="ru-RU" dirty="0"/>
              <a:t>у </a:t>
            </a:r>
            <a:r>
              <a:rPr lang="ru-RU" dirty="0" err="1"/>
              <a:t>коронавируса</a:t>
            </a:r>
            <a:r>
              <a:rPr lang="ru-RU" dirty="0"/>
              <a:t> </a:t>
            </a:r>
            <a:r>
              <a:rPr lang="en-US" dirty="0"/>
              <a:t>SARS-CoV-2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Вирус для размножения использует механизмы хозяйской клетки; значить, вынужден  использовать сигналы, понимаемые клеткой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3040389"/>
            <a:ext cx="8693150" cy="889705"/>
          </a:xfrm>
        </p:spPr>
        <p:txBody>
          <a:bodyPr/>
          <a:lstStyle/>
          <a:p>
            <a:r>
              <a:rPr lang="en-US" dirty="0" smtClean="0"/>
              <a:t>+</a:t>
            </a: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ru-RU" dirty="0" smtClean="0"/>
              <a:t> (29 903 </a:t>
            </a:r>
            <a:r>
              <a:rPr lang="ru-RU" dirty="0" err="1" smtClean="0"/>
              <a:t>пн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6762" y="7159780"/>
            <a:ext cx="890126" cy="244669"/>
          </a:xfrm>
        </p:spPr>
        <p:txBody>
          <a:bodyPr/>
          <a:lstStyle/>
          <a:p>
            <a:fld id="{8DEEC8EE-03FA-42FE-992C-F282326656FA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16" descr="Image result for coronavirus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" y="822651"/>
            <a:ext cx="2112445" cy="17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uman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07" y="439145"/>
            <a:ext cx="2074233" cy="11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351962" y="323387"/>
            <a:ext cx="5338295" cy="2242331"/>
            <a:chOff x="2159937" y="442909"/>
            <a:chExt cx="5338295" cy="2242331"/>
          </a:xfrm>
        </p:grpSpPr>
        <p:pic>
          <p:nvPicPr>
            <p:cNvPr id="6" name="Picture 28" descr="Image result for priority letter envelo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37" y="442909"/>
              <a:ext cx="5338295" cy="224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493197" y="942125"/>
              <a:ext cx="1607760" cy="703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/>
                <a:t>РНК</a:t>
              </a: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745815" y="560619"/>
              <a:ext cx="3521757" cy="201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&gt;NC_045512.2 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Wuhan seafood market pneumonia virus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isolate Wuhan-Hu-1,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complete genome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ATTAAAGGTTTATACCTTCCCAGGTAACAAACCAACCAACTTTCGATCTCTTGTAGATCTGTTCTCTAAA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CGAACTTTAAAATCTGTGTGGCTGTCACTCGGCTGCATGCTTAGTGCACTCACGCAGTATAATTAATAAC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TAATTACTGTCGTTGACAGGACACGAGTAACTCGTCTATCTTCTGCAGGCTGCTTACGGTTTCGTCCGTG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TTGCAGCCGATCATCAGCACATCTAGGTTTCGTCCGGGTGTGACCGAAAGGTAAGATGGAGAGCCTTGTC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CCTGGTTTCAACGAGAAAACACACGTCCAACTCAGTTTGCCTGTTTTACAGGTTCGCGACGTGCTCGTAC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GTGGCTTTGGAGACTCCGTGGAGGAGGTCTTATCAGAGGCACGTCAACATCTTAAAGATGGCACTTGTGG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CTTAGTAGAAGTTGAAAAAGGCGTTTTGCCTCAACTTGAACAGCCCTATGTGTTCATCAAACGTTCGGAT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GCTCGAACTGCACCTCATGGTCATGTTATGGTTGAGCTGGTAGCAGAACTCGAAGGCATTCAGTACGGTC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GTAGTGGTGAGACACTTGGTGTCCTTGTCCCTCATGTGGGCGAAATACCAGTGGCTTACCGCAAGGTTCT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TCTTCGTAAGAACGGTAATAAAGGAGCTGGTGGCCATAGTTACGGCGCCGATCTAAAGTCATTTGACTTA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GGCGACGAGCTTGGCACTGATCCTTATGAAGATTTTCAAGAAAACTGGAACACTAAACATAGCAGTGGTG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TTACCCGTGAACTCATGCGTGAGCTTAACGGAGGGGCATACACTCGCTATGTCGATAACAACTTCTGTGG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CCCTGATGGCTACCCTCTTGAGTGCATTAAAGACCTTCTAGCACGTGCTGGTAAAGCTTCATGCACTTTG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TCCGAACAACTGGACTTTATTGACACTAAGAGGGGTGTATACTGCTGCCGTGAACATGAGCATGAAATTG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CTTGGTACACGGAACGTTCTGAAAAGAGCTATGAATTGCAGACACCTTTTGAAATTAAATTGGCAAAGAA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ATTTGACACCTTCAATGGGGAATGTCCAAATTTTGTATTTCCCTTAAATTCCATAATCAAGACTATTCAA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CCAAGGGTTGAAAAGAAAAAGCTTGATGGCTTTATGGGTAGAATTCGATCTGTCTATCCAGTTGCGTCAC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5026" y="227563"/>
            <a:ext cx="1661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 КОГО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9129" y="1846537"/>
            <a:ext cx="1237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КОМУ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00" y="3940512"/>
            <a:ext cx="962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“</a:t>
            </a:r>
            <a:r>
              <a:rPr lang="ru-RU" sz="4000" dirty="0">
                <a:latin typeface="+mj-lt"/>
              </a:rPr>
              <a:t>+</a:t>
            </a:r>
            <a:r>
              <a:rPr lang="en-US" sz="4000" dirty="0">
                <a:latin typeface="+mj-lt"/>
              </a:rPr>
              <a:t>”</a:t>
            </a:r>
            <a:r>
              <a:rPr lang="ru-RU" sz="4000" dirty="0">
                <a:latin typeface="+mj-lt"/>
              </a:rPr>
              <a:t> значит, что она кодирует белки в</a:t>
            </a:r>
            <a:r>
              <a:rPr lang="ru-RU" sz="4000" dirty="0" smtClean="0">
                <a:latin typeface="+mj-lt"/>
              </a:rPr>
              <a:t>ируса</a:t>
            </a:r>
            <a:endParaRPr lang="ru-RU" sz="4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026" y="5386163"/>
            <a:ext cx="962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Сигнал рибосомам  «Я </a:t>
            </a:r>
            <a:r>
              <a:rPr lang="ru-RU" sz="4400" dirty="0" err="1" smtClean="0"/>
              <a:t>мРНК</a:t>
            </a:r>
            <a:r>
              <a:rPr lang="ru-RU" sz="4400" dirty="0" smtClean="0"/>
              <a:t>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40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18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позволяющие рибосоме отличить </a:t>
            </a:r>
            <a:r>
              <a:rPr lang="ru-RU" dirty="0" err="1" smtClean="0"/>
              <a:t>мРНК</a:t>
            </a:r>
            <a:r>
              <a:rPr lang="ru-RU" dirty="0" smtClean="0"/>
              <a:t> человека (</a:t>
            </a:r>
            <a:r>
              <a:rPr lang="ru-RU" dirty="0" err="1" smtClean="0"/>
              <a:t>эук</a:t>
            </a:r>
            <a:r>
              <a:rPr lang="ru-RU" dirty="0" smtClean="0"/>
              <a:t>.) от остальных РНК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22" y="3357382"/>
            <a:ext cx="8993581" cy="341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err="1" smtClean="0"/>
              <a:t>мРНК</a:t>
            </a:r>
            <a:r>
              <a:rPr lang="ru-RU" u="sng" dirty="0" smtClean="0"/>
              <a:t> эукариот</a:t>
            </a:r>
            <a:r>
              <a:rPr lang="ru-RU" dirty="0" smtClean="0"/>
              <a:t> содержит такие сигналы рибосоме </a:t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5</a:t>
            </a:r>
            <a:r>
              <a:rPr lang="en-US" dirty="0" smtClean="0"/>
              <a:t>’:  </a:t>
            </a:r>
            <a:r>
              <a:rPr lang="ru-RU" b="1" dirty="0" smtClean="0"/>
              <a:t>КЭП  (</a:t>
            </a:r>
            <a:r>
              <a:rPr lang="en-US" b="1" dirty="0" smtClean="0"/>
              <a:t>cap</a:t>
            </a:r>
            <a:r>
              <a:rPr lang="ru-RU" b="1" dirty="0" smtClean="0"/>
              <a:t>) </a:t>
            </a:r>
            <a:r>
              <a:rPr lang="en-US" dirty="0" smtClean="0"/>
              <a:t> - </a:t>
            </a:r>
            <a:r>
              <a:rPr lang="ru-RU" dirty="0" smtClean="0"/>
              <a:t>7-метилгуанозин</a:t>
            </a:r>
          </a:p>
          <a:p>
            <a:pPr lvl="2"/>
            <a:r>
              <a:rPr lang="ru-RU" dirty="0" smtClean="0"/>
              <a:t>присоединяет </a:t>
            </a:r>
            <a:r>
              <a:rPr lang="ru-RU" dirty="0" err="1" smtClean="0"/>
              <a:t>кэп</a:t>
            </a:r>
            <a:r>
              <a:rPr lang="en-US" dirty="0" smtClean="0"/>
              <a:t> </a:t>
            </a:r>
            <a:r>
              <a:rPr lang="ru-RU" dirty="0" smtClean="0"/>
              <a:t> связывающий комплекс </a:t>
            </a:r>
            <a:r>
              <a:rPr lang="en-US" dirty="0" smtClean="0"/>
              <a:t>(CBC)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en-US" dirty="0" smtClean="0"/>
              <a:t>3’:  </a:t>
            </a:r>
            <a:r>
              <a:rPr lang="ru-RU" b="1" dirty="0" err="1" smtClean="0"/>
              <a:t>ПолиА</a:t>
            </a:r>
            <a:r>
              <a:rPr lang="ru-RU" b="1" dirty="0" smtClean="0"/>
              <a:t> </a:t>
            </a:r>
            <a:r>
              <a:rPr lang="ru-RU" dirty="0" smtClean="0"/>
              <a:t>-  много-много-много А (</a:t>
            </a:r>
            <a:r>
              <a:rPr lang="ru-RU" dirty="0" err="1" smtClean="0"/>
              <a:t>аденинов</a:t>
            </a:r>
            <a:r>
              <a:rPr lang="ru-RU" dirty="0" smtClean="0"/>
              <a:t>) </a:t>
            </a:r>
          </a:p>
          <a:p>
            <a:pPr lvl="2"/>
            <a:r>
              <a:rPr lang="ru-RU" dirty="0" smtClean="0"/>
              <a:t>Присоединяет поли(А)-полимераза при наличии  сигнала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в 3</a:t>
            </a:r>
            <a:r>
              <a:rPr lang="en-US" dirty="0" smtClean="0"/>
              <a:t>’ </a:t>
            </a:r>
            <a:r>
              <a:rPr lang="ru-RU" dirty="0" smtClean="0"/>
              <a:t>концевой части </a:t>
            </a:r>
            <a:r>
              <a:rPr lang="ru-RU" dirty="0" err="1" smtClean="0"/>
              <a:t>транскрипта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" y="1686764"/>
            <a:ext cx="8359015" cy="1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ДНК закодированы сигналы, необходимые для управления клеточными механизмами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Сигналы закодированные последовательностью нуклеотидов</a:t>
            </a:r>
          </a:p>
          <a:p>
            <a:pPr lvl="1"/>
            <a:r>
              <a:rPr lang="ru-RU" dirty="0" smtClean="0"/>
              <a:t>«Чтение» последовательности с помощью </a:t>
            </a:r>
            <a:r>
              <a:rPr lang="ru-RU" dirty="0" err="1" smtClean="0"/>
              <a:t>комплементарности</a:t>
            </a:r>
            <a:r>
              <a:rPr lang="ru-RU" dirty="0" smtClean="0"/>
              <a:t> РНК-ДНК</a:t>
            </a:r>
          </a:p>
          <a:p>
            <a:pPr lvl="1"/>
            <a:r>
              <a:rPr lang="ru-RU" dirty="0" smtClean="0"/>
              <a:t>«Чтение» ДНК без её  </a:t>
            </a:r>
            <a:r>
              <a:rPr lang="ru-RU" dirty="0" err="1" smtClean="0"/>
              <a:t>расплетения</a:t>
            </a:r>
            <a:endParaRPr lang="ru-RU" dirty="0" smtClean="0"/>
          </a:p>
          <a:p>
            <a:r>
              <a:rPr lang="ru-RU" dirty="0" smtClean="0"/>
              <a:t>Сигналы, закодированные химическими модификациями ДНК или (у эукариот) гистонов.</a:t>
            </a:r>
          </a:p>
          <a:p>
            <a:r>
              <a:rPr lang="ru-RU" dirty="0" smtClean="0"/>
              <a:t>Сигналы, закодированные вторичной или третичной структурой  ДНК, РНК, белков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94308"/>
            <a:ext cx="8693150" cy="12664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Инициация, элонгация, </a:t>
            </a:r>
            <a:r>
              <a:rPr lang="ru-RU" dirty="0" err="1" smtClean="0"/>
              <a:t>терминация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объёме одного слайда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60784"/>
            <a:ext cx="8878364" cy="4789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 инициации трансляции узнаёт </a:t>
            </a:r>
            <a:r>
              <a:rPr lang="ru-RU" dirty="0" err="1" smtClean="0"/>
              <a:t>кэп</a:t>
            </a:r>
            <a:r>
              <a:rPr lang="ru-RU" dirty="0" smtClean="0"/>
              <a:t> и связывается с ним. Белки </a:t>
            </a:r>
            <a:r>
              <a:rPr lang="en-US" dirty="0" smtClean="0"/>
              <a:t>PABP </a:t>
            </a:r>
            <a:r>
              <a:rPr lang="ru-RU" dirty="0" smtClean="0"/>
              <a:t>связываются с поли</a:t>
            </a:r>
            <a:r>
              <a:rPr lang="en-US" dirty="0" smtClean="0"/>
              <a:t>A </a:t>
            </a:r>
            <a:r>
              <a:rPr lang="ru-RU" dirty="0" smtClean="0"/>
              <a:t>и они же связываются с  </a:t>
            </a:r>
            <a:r>
              <a:rPr lang="ru-RU" dirty="0" err="1" smtClean="0"/>
              <a:t>инициаторным</a:t>
            </a:r>
            <a:r>
              <a:rPr lang="ru-RU" dirty="0" smtClean="0"/>
              <a:t> комплексом, стабилизируя его</a:t>
            </a:r>
          </a:p>
          <a:p>
            <a:r>
              <a:rPr lang="ru-RU" dirty="0" smtClean="0"/>
              <a:t>Малая субъединица рибосомы садится на 5</a:t>
            </a:r>
            <a:r>
              <a:rPr lang="en-US" dirty="0" smtClean="0"/>
              <a:t>’ </a:t>
            </a:r>
            <a:r>
              <a:rPr lang="ru-RU" dirty="0" smtClean="0"/>
              <a:t>конец </a:t>
            </a:r>
            <a:r>
              <a:rPr lang="ru-RU" dirty="0" err="1" smtClean="0"/>
              <a:t>мРНК</a:t>
            </a:r>
            <a:r>
              <a:rPr lang="ru-RU" dirty="0" smtClean="0"/>
              <a:t> и сканирует её до старта инициации трансляции, </a:t>
            </a:r>
            <a:r>
              <a:rPr lang="en-US" dirty="0" smtClean="0"/>
              <a:t>ATG (</a:t>
            </a:r>
            <a:r>
              <a:rPr lang="ru-RU" dirty="0" smtClean="0"/>
              <a:t>кодон метионина)</a:t>
            </a:r>
          </a:p>
          <a:p>
            <a:r>
              <a:rPr lang="ru-RU" dirty="0" smtClean="0"/>
              <a:t>Привлекается большая субъединица рибосомы и начинается трансляция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– на ближайшем стоп-кодоне в рамке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77" y="6450387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2809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7" y="181413"/>
            <a:ext cx="9071610" cy="1063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658" y="1129893"/>
            <a:ext cx="9071610" cy="161301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7000" dirty="0" err="1" smtClean="0">
                <a:solidFill>
                  <a:srgbClr val="C00000"/>
                </a:solidFill>
              </a:rPr>
              <a:t>ПолиА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/>
              <a:t>на 3</a:t>
            </a:r>
            <a:r>
              <a:rPr lang="en-US" sz="7000" dirty="0" smtClean="0"/>
              <a:t>’-</a:t>
            </a:r>
            <a:r>
              <a:rPr lang="ru-RU" sz="7000" dirty="0" smtClean="0"/>
              <a:t>конце </a:t>
            </a:r>
            <a:r>
              <a:rPr lang="en-US" sz="7000" dirty="0" smtClean="0"/>
              <a:t>[ c</a:t>
            </a:r>
            <a:r>
              <a:rPr lang="ru-RU" sz="7000" dirty="0" err="1" smtClean="0"/>
              <a:t>игнал</a:t>
            </a:r>
            <a:r>
              <a:rPr lang="ru-RU" sz="7000" dirty="0" smtClean="0"/>
              <a:t> в последовательности</a:t>
            </a:r>
            <a:r>
              <a:rPr lang="en-US" sz="7000" dirty="0" smtClean="0"/>
              <a:t> ]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en-US" sz="7000" dirty="0" smtClean="0"/>
          </a:p>
          <a:p>
            <a:pPr lvl="1"/>
            <a:r>
              <a:rPr lang="ru-RU" sz="7000" dirty="0" smtClean="0">
                <a:solidFill>
                  <a:srgbClr val="C00000"/>
                </a:solidFill>
              </a:rPr>
              <a:t>КЭП</a:t>
            </a:r>
            <a:r>
              <a:rPr lang="en-US" sz="7000" dirty="0" smtClean="0">
                <a:solidFill>
                  <a:srgbClr val="C00000"/>
                </a:solidFill>
              </a:rPr>
              <a:t> – 7-</a:t>
            </a:r>
            <a:r>
              <a:rPr lang="ru-RU" sz="7000" dirty="0" err="1" smtClean="0">
                <a:solidFill>
                  <a:srgbClr val="C00000"/>
                </a:solidFill>
              </a:rPr>
              <a:t>метилгуанозин</a:t>
            </a:r>
            <a:r>
              <a:rPr lang="ru-RU" sz="7000" dirty="0" smtClean="0">
                <a:solidFill>
                  <a:srgbClr val="C00000"/>
                </a:solidFill>
              </a:rPr>
              <a:t> -</a:t>
            </a:r>
            <a:r>
              <a:rPr lang="en-US" sz="7000" dirty="0" smtClean="0"/>
              <a:t> </a:t>
            </a:r>
            <a:r>
              <a:rPr lang="ru-RU" sz="7000" dirty="0" smtClean="0"/>
              <a:t>на 5</a:t>
            </a:r>
            <a:r>
              <a:rPr lang="en-US" sz="7000" dirty="0" smtClean="0"/>
              <a:t>’ </a:t>
            </a:r>
            <a:r>
              <a:rPr lang="ru-RU" sz="7000" dirty="0" smtClean="0"/>
              <a:t>конце</a:t>
            </a:r>
            <a:r>
              <a:rPr lang="en-US" sz="7000" dirty="0" smtClean="0"/>
              <a:t> [ </a:t>
            </a:r>
            <a:r>
              <a:rPr lang="ru-RU" sz="7000" dirty="0" smtClean="0"/>
              <a:t>химический сигнал </a:t>
            </a:r>
            <a:r>
              <a:rPr lang="en-US" sz="7000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397" y="2704431"/>
            <a:ext cx="9181459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8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AAAATTAATTTTAGTAGTGCTATCCCCATGTGATTTTAATAGCTTCTTAGGAGAATGAC</a:t>
            </a:r>
            <a:r>
              <a:rPr lang="ru-RU" sz="3968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  <a:endParaRPr lang="ru-RU" sz="3968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76897"/>
            <a:ext cx="97775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76" y="6111198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белок!</a:t>
            </a:r>
          </a:p>
        </p:txBody>
      </p:sp>
    </p:spTree>
    <p:extLst>
      <p:ext uri="{BB962C8B-B14F-4D97-AF65-F5344CB8AC3E}">
        <p14:creationId xmlns:p14="http://schemas.microsoft.com/office/powerpoint/2010/main" val="2581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131363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1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 трансляции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 второго </a:t>
            </a:r>
            <a:r>
              <a:rPr lang="en-US" dirty="0" smtClean="0">
                <a:solidFill>
                  <a:srgbClr val="C00000"/>
                </a:solidFill>
              </a:rPr>
              <a:t>ATG</a:t>
            </a:r>
            <a:r>
              <a:rPr lang="ru-RU" dirty="0" smtClean="0">
                <a:solidFill>
                  <a:srgbClr val="C00000"/>
                </a:solidFill>
              </a:rPr>
              <a:t> кодона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68" y="1207900"/>
            <a:ext cx="8987824" cy="51438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ген </a:t>
            </a:r>
            <a:r>
              <a:rPr lang="en-US" dirty="0" err="1" smtClean="0"/>
              <a:t>CoV</a:t>
            </a:r>
            <a:r>
              <a:rPr lang="en-US" dirty="0" smtClean="0"/>
              <a:t>  orf1ab </a:t>
            </a:r>
            <a:r>
              <a:rPr lang="ru-RU" dirty="0" smtClean="0"/>
              <a:t>начинается с 266 </a:t>
            </a:r>
            <a:r>
              <a:rPr lang="ru-RU" dirty="0" err="1" smtClean="0"/>
              <a:t>пн</a:t>
            </a:r>
            <a:r>
              <a:rPr lang="ru-RU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самая длинная красная полоска)</a:t>
            </a:r>
          </a:p>
          <a:p>
            <a:r>
              <a:rPr lang="ru-RU" dirty="0"/>
              <a:t>У </a:t>
            </a:r>
            <a:r>
              <a:rPr lang="en-US" dirty="0"/>
              <a:t>SARS-CoV-2 </a:t>
            </a:r>
            <a:r>
              <a:rPr lang="ru-RU" dirty="0"/>
              <a:t>такие </a:t>
            </a:r>
            <a:r>
              <a:rPr lang="en-US" dirty="0"/>
              <a:t>ATG </a:t>
            </a:r>
            <a:r>
              <a:rPr lang="ru-RU" dirty="0"/>
              <a:t>до 269</a:t>
            </a:r>
            <a:r>
              <a:rPr lang="en-US" dirty="0"/>
              <a:t>-</a:t>
            </a:r>
            <a:r>
              <a:rPr lang="ru-RU" dirty="0"/>
              <a:t>й пн.</a:t>
            </a:r>
            <a:r>
              <a:rPr lang="en-US" dirty="0"/>
              <a:t>:</a:t>
            </a:r>
            <a:endParaRPr lang="ru-RU" dirty="0"/>
          </a:p>
          <a:p>
            <a:pPr lvl="2"/>
            <a:r>
              <a:rPr lang="ru-RU" dirty="0"/>
              <a:t>107 – АТ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266 </a:t>
            </a:r>
            <a:r>
              <a:rPr lang="ru-RU" dirty="0"/>
              <a:t>– АТ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 smtClean="0"/>
              <a:t>Просто </a:t>
            </a:r>
            <a:r>
              <a:rPr lang="en-US" dirty="0" smtClean="0"/>
              <a:t>ATG </a:t>
            </a:r>
            <a:r>
              <a:rPr lang="ru-RU" dirty="0" smtClean="0"/>
              <a:t>недостаточно для старта трансляции?</a:t>
            </a:r>
          </a:p>
          <a:p>
            <a:r>
              <a:rPr lang="ru-RU" dirty="0" smtClean="0"/>
              <a:t>М.К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 в 1986 году проанализировала известные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</a:t>
            </a:r>
            <a:r>
              <a:rPr lang="en-US" dirty="0" smtClean="0"/>
              <a:t>ATG </a:t>
            </a:r>
            <a:r>
              <a:rPr lang="ru-RU" dirty="0" smtClean="0"/>
              <a:t>и нашла более длинный </a:t>
            </a:r>
            <a:r>
              <a:rPr lang="ru-RU" i="1" dirty="0" smtClean="0"/>
              <a:t>слабый</a:t>
            </a:r>
            <a:r>
              <a:rPr lang="ru-RU" dirty="0" smtClean="0"/>
              <a:t> сигнал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Козак. В разных таксонах - отличия</a:t>
            </a:r>
            <a:endParaRPr lang="en-US" dirty="0" smtClean="0"/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63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7173" y="4737595"/>
            <a:ext cx="48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 (окружение) </a:t>
            </a:r>
            <a:r>
              <a:rPr lang="en-US" sz="2800" dirty="0" smtClean="0"/>
              <a:t>ATG </a:t>
            </a:r>
            <a:r>
              <a:rPr lang="ru-RU" sz="2800" dirty="0" smtClean="0"/>
              <a:t>в позиции </a:t>
            </a:r>
            <a:r>
              <a:rPr lang="en-US" sz="2800" dirty="0" smtClean="0"/>
              <a:t>266 </a:t>
            </a:r>
            <a:r>
              <a:rPr lang="ru-RU" sz="2800" dirty="0" smtClean="0"/>
              <a:t>более похож на последовательностью Козак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17" y="54552"/>
            <a:ext cx="9133633" cy="779968"/>
          </a:xfrm>
        </p:spPr>
        <p:txBody>
          <a:bodyPr/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64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66641" y="4737596"/>
            <a:ext cx="3436735" cy="2666854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663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Marilyn </a:t>
              </a:r>
              <a:r>
                <a:rPr lang="en-US" i="1" dirty="0" err="1" smtClean="0">
                  <a:solidFill>
                    <a:schemeClr val="bg1"/>
                  </a:solidFill>
                </a:rPr>
                <a:t>Kozak</a:t>
              </a:r>
              <a:r>
                <a:rPr lang="ru-RU" i="1" dirty="0" smtClean="0">
                  <a:solidFill>
                    <a:schemeClr val="bg1"/>
                  </a:solidFill>
                </a:rPr>
                <a:t> 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6914" y="361792"/>
            <a:ext cx="4880282" cy="4131567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0</a:t>
              </a:r>
              <a:endParaRPr lang="ru-RU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</a:t>
              </a:r>
              <a:endParaRPr lang="ru-RU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25097" y="814622"/>
            <a:ext cx="5050037" cy="3294404"/>
            <a:chOff x="4925097" y="814622"/>
            <a:chExt cx="5050037" cy="3294404"/>
          </a:xfrm>
        </p:grpSpPr>
        <p:sp>
          <p:nvSpPr>
            <p:cNvPr id="6" name="TextBox 5"/>
            <p:cNvSpPr txBox="1"/>
            <p:nvPr/>
          </p:nvSpPr>
          <p:spPr>
            <a:xfrm>
              <a:off x="4925097" y="814622"/>
              <a:ext cx="50500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ru-RU" sz="4000" dirty="0" smtClean="0"/>
                <a:t>между 1 и 269</a:t>
              </a:r>
              <a:br>
                <a:rPr lang="ru-RU" sz="4000" dirty="0" smtClean="0"/>
              </a:br>
              <a:r>
                <a:rPr lang="en-US" sz="4000" dirty="0" smtClean="0"/>
                <a:t> </a:t>
              </a:r>
              <a:r>
                <a:rPr lang="ru-RU" sz="4000" dirty="0" smtClean="0"/>
                <a:t>в геноме </a:t>
              </a:r>
              <a:r>
                <a:rPr lang="en-US" sz="4000" dirty="0" smtClean="0"/>
                <a:t>SARS-CoV-2: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7042" y="2375570"/>
              <a:ext cx="43261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104-TGC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C -110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9304" y="3401140"/>
              <a:ext cx="445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263-</a:t>
              </a:r>
              <a:r>
                <a:rPr lang="en-US" sz="4000" dirty="0" smtClean="0">
                  <a:solidFill>
                    <a:srgbClr val="FF0000"/>
                  </a:solidFill>
                </a:rPr>
                <a:t>A</a:t>
              </a:r>
              <a:r>
                <a:rPr lang="en-US" sz="4000" dirty="0" smtClean="0"/>
                <a:t>AG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G</a:t>
              </a:r>
              <a:r>
                <a:rPr lang="en-US" sz="4000" dirty="0" smtClean="0"/>
                <a:t> -269</a:t>
              </a:r>
              <a:endParaRPr lang="en-US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770007" y="70351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Kozak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Cell,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591024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</a:t>
            </a:r>
            <a:r>
              <a:rPr lang="en-US" dirty="0" smtClean="0"/>
              <a:t>2: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два гена с одинаковым стартом, но разной длины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01" y="2550877"/>
            <a:ext cx="8987824" cy="36868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Короткий ген </a:t>
            </a:r>
            <a:r>
              <a:rPr lang="en-US" dirty="0" smtClean="0"/>
              <a:t>orf1a</a:t>
            </a:r>
            <a:r>
              <a:rPr lang="ru-RU" dirty="0"/>
              <a:t> </a:t>
            </a:r>
            <a:r>
              <a:rPr lang="ru-RU" dirty="0" smtClean="0"/>
              <a:t>завершает стоп </a:t>
            </a:r>
            <a:r>
              <a:rPr lang="ru-RU" dirty="0"/>
              <a:t>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/>
              <a:t>Получается, что иногда рибосома проскакивает канонический стоп-кодон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Сигнал программируемого сдвига рамки считывания </a:t>
            </a:r>
            <a:r>
              <a:rPr lang="ru-RU" dirty="0" smtClean="0"/>
              <a:t>адресован рибосомам хозяйской клетки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65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" y="76326"/>
            <a:ext cx="10079567" cy="1883132"/>
          </a:xfrm>
        </p:spPr>
        <p:txBody>
          <a:bodyPr>
            <a:normAutofit fontScale="90000"/>
          </a:bodyPr>
          <a:lstStyle/>
          <a:p>
            <a:r>
              <a:rPr lang="ru-RU" sz="4000" u="sng" dirty="0"/>
              <a:t>Программируемый</a:t>
            </a:r>
            <a:r>
              <a:rPr lang="ru-RU" sz="4000" dirty="0"/>
              <a:t> </a:t>
            </a:r>
            <a:r>
              <a:rPr lang="ru-RU" sz="4000" dirty="0" err="1"/>
              <a:t>рибосомный</a:t>
            </a:r>
            <a:r>
              <a:rPr lang="ru-RU" sz="4000" dirty="0"/>
              <a:t> сдвиг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2976" dirty="0"/>
              <a:t/>
            </a:r>
            <a:br>
              <a:rPr lang="ru-RU" sz="2976" dirty="0"/>
            </a:br>
            <a:r>
              <a:rPr lang="ru-RU" sz="2976" dirty="0"/>
              <a:t>Рибосома останавливается из-за шпильки на РНК</a:t>
            </a:r>
            <a:br>
              <a:rPr lang="ru-RU" sz="2976" dirty="0"/>
            </a:br>
            <a:r>
              <a:rPr lang="ru-RU" sz="2976" dirty="0"/>
              <a:t> и </a:t>
            </a:r>
            <a:r>
              <a:rPr lang="en-US" sz="2976" dirty="0"/>
              <a:t>slippery sequence</a:t>
            </a:r>
            <a:r>
              <a:rPr lang="ru-RU" sz="2976" dirty="0"/>
              <a:t>. Отскакивает на ОДИН нуклеотид(букву).</a:t>
            </a:r>
            <a:r>
              <a:rPr lang="en-US" sz="2976" dirty="0"/>
              <a:t> </a:t>
            </a:r>
            <a:r>
              <a:rPr lang="ru-RU" sz="2976" dirty="0"/>
              <a:t>И продолжает синтез белка</a:t>
            </a:r>
            <a:endParaRPr lang="en-US" sz="3417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4977" y="6319902"/>
            <a:ext cx="9071610" cy="829570"/>
          </a:xfrm>
          <a:prstGeom prst="rect">
            <a:avLst/>
          </a:prstGeom>
        </p:spPr>
        <p:txBody>
          <a:bodyPr vert="horz" lIns="100796" tIns="50398" rIns="100796" bIns="5039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968" dirty="0"/>
          </a:p>
        </p:txBody>
      </p:sp>
      <p:sp>
        <p:nvSpPr>
          <p:cNvPr id="9" name="AutoShape 4" descr="Image result for frameshifting"/>
          <p:cNvSpPr>
            <a:spLocks noChangeAspect="1" noChangeArrowheads="1"/>
          </p:cNvSpPr>
          <p:nvPr/>
        </p:nvSpPr>
        <p:spPr bwMode="auto">
          <a:xfrm>
            <a:off x="172021" y="-159244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en-US" sz="1984"/>
          </a:p>
        </p:txBody>
      </p:sp>
      <p:pic>
        <p:nvPicPr>
          <p:cNvPr id="12" name="Picture 4" descr="Image result for frameshifting S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" y="2213465"/>
            <a:ext cx="5376469" cy="2061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frameshifting S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138"/>
          <a:stretch/>
        </p:blipFill>
        <p:spPr bwMode="auto">
          <a:xfrm>
            <a:off x="6014003" y="2238265"/>
            <a:ext cx="3556090" cy="46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rameshif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63" y="4668859"/>
            <a:ext cx="2769535" cy="2615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54902" y="217250"/>
            <a:ext cx="93324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Ketteler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2012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Front Genet. 2012; 3: 242.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-1 frameshift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slippery sequence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generally of the type X XXY YYZ, where X denotes any nucleotide, Y denotes A or U, and Z is A, U, or C. 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/>
              <a:t>Pseudoknots are secondary RNA substructures that contain two or more stem-loop motifs with intercalated stems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 The pseudoknot or stem-loop structure in the mRNA is thought to result in pausing of the ribosome, resulting in eventual frameshifting (</a:t>
            </a:r>
            <a:r>
              <a:rPr lang="en-US" sz="3200" dirty="0" err="1"/>
              <a:t>Namy</a:t>
            </a:r>
            <a:r>
              <a:rPr lang="en-US" sz="3200" dirty="0"/>
              <a:t> et al., </a:t>
            </a:r>
            <a:r>
              <a:rPr lang="en-US" sz="3200" dirty="0">
                <a:hlinkClick r:id="rId2"/>
              </a:rPr>
              <a:t>2006</a:t>
            </a:r>
            <a:r>
              <a:rPr lang="en-US" sz="3200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 программированного сдвига рамки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Состоит из двух частей</a:t>
            </a:r>
          </a:p>
          <a:p>
            <a:pPr lvl="1"/>
            <a:r>
              <a:rPr lang="ru-RU" dirty="0" smtClean="0"/>
              <a:t>Последовательность</a:t>
            </a:r>
          </a:p>
          <a:p>
            <a:pPr lvl="1"/>
            <a:r>
              <a:rPr lang="ru-RU" dirty="0" smtClean="0"/>
              <a:t>Шпилька (</a:t>
            </a:r>
            <a:r>
              <a:rPr lang="ru-RU" dirty="0" err="1" smtClean="0"/>
              <a:t>псевдоузел</a:t>
            </a:r>
            <a:r>
              <a:rPr lang="ru-RU" dirty="0" smtClean="0"/>
              <a:t>) РНК</a:t>
            </a:r>
          </a:p>
          <a:p>
            <a:r>
              <a:rPr lang="ru-RU" dirty="0" smtClean="0"/>
              <a:t>Не является сильным, иногда работает иногда нет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3. </a:t>
            </a:r>
            <a:r>
              <a:rPr lang="ru-RU" dirty="0">
                <a:solidFill>
                  <a:srgbClr val="FF0000"/>
                </a:solidFill>
              </a:rPr>
              <a:t>Из одного белка получается много зрелых белков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627687"/>
            <a:ext cx="8693150" cy="31492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Сигналы </a:t>
            </a:r>
            <a:r>
              <a:rPr lang="ru-RU" dirty="0" err="1" smtClean="0"/>
              <a:t>протеолиза</a:t>
            </a:r>
            <a:r>
              <a:rPr lang="ru-RU" dirty="0" smtClean="0"/>
              <a:t> </a:t>
            </a:r>
            <a:r>
              <a:rPr lang="ru-RU" dirty="0" err="1" smtClean="0"/>
              <a:t>полипротеина</a:t>
            </a:r>
            <a:r>
              <a:rPr lang="ru-RU" dirty="0" smtClean="0"/>
              <a:t>, </a:t>
            </a:r>
            <a:r>
              <a:rPr lang="ru-RU" dirty="0"/>
              <a:t>в</a:t>
            </a:r>
            <a:r>
              <a:rPr lang="ru-RU" dirty="0" smtClean="0"/>
              <a:t>ирусными протеазами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Сигнал</a:t>
            </a:r>
            <a:r>
              <a:rPr lang="en-US" dirty="0" smtClean="0"/>
              <a:t> -</a:t>
            </a:r>
            <a:r>
              <a:rPr lang="ru-RU" dirty="0" smtClean="0"/>
              <a:t> короткая последовательность аминокислот и </a:t>
            </a:r>
            <a:r>
              <a:rPr lang="ru-RU" u="sng" dirty="0" smtClean="0"/>
              <a:t>их </a:t>
            </a:r>
            <a:r>
              <a:rPr lang="ru-RU" u="sng" dirty="0" err="1" smtClean="0"/>
              <a:t>конформация</a:t>
            </a:r>
            <a:r>
              <a:rPr lang="ru-RU" u="sng" dirty="0" smtClean="0"/>
              <a:t> в 3</a:t>
            </a:r>
            <a:r>
              <a:rPr lang="en-US" u="sng" dirty="0" smtClean="0"/>
              <a:t>D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Протеазы – домены </a:t>
            </a:r>
            <a:r>
              <a:rPr lang="ru-RU" dirty="0" err="1" smtClean="0"/>
              <a:t>полипротеина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3738" y="18587"/>
            <a:ext cx="8693150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белки читают последовательность ДНК не расплетая её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22" y="1538042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3252" y="2195914"/>
            <a:ext cx="21140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Двойная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моя </a:t>
            </a:r>
            <a:r>
              <a:rPr lang="ru-RU" sz="2400" dirty="0" err="1" smtClean="0">
                <a:latin typeface="Verdana" pitchFamily="34" charset="0"/>
              </a:rPr>
              <a:t>ААл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387" y="2397257"/>
            <a:ext cx="4339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Глядя на рисунок легко </a:t>
            </a:r>
            <a:br>
              <a:rPr lang="ru-RU" dirty="0" smtClean="0"/>
            </a:br>
            <a:r>
              <a:rPr lang="ru-RU" dirty="0" smtClean="0"/>
              <a:t>представить себе почему в последовательностях сайтов ДНК, связываемых одним белком (и его близкими гомологами) не может быть </a:t>
            </a:r>
            <a:r>
              <a:rPr lang="ru-RU" dirty="0" err="1" smtClean="0"/>
              <a:t>делеций</a:t>
            </a:r>
            <a:r>
              <a:rPr lang="ru-RU" dirty="0" smtClean="0"/>
              <a:t>!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Сигнал, по существу, трехмерный. К тому же, известно, что </a:t>
            </a:r>
            <a:r>
              <a:rPr lang="ru-RU" dirty="0" err="1" smtClean="0"/>
              <a:t>конформация</a:t>
            </a:r>
            <a:r>
              <a:rPr lang="ru-RU" dirty="0" smtClean="0"/>
              <a:t> остова ДНК немножко зависит от последовательности оснований </a:t>
            </a:r>
          </a:p>
        </p:txBody>
      </p:sp>
    </p:spTree>
    <p:extLst>
      <p:ext uri="{BB962C8B-B14F-4D97-AF65-F5344CB8AC3E}">
        <p14:creationId xmlns:p14="http://schemas.microsoft.com/office/powerpoint/2010/main" val="1078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02" y="137442"/>
            <a:ext cx="9553867" cy="725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генов </a:t>
            </a:r>
            <a:r>
              <a:rPr lang="en-US" dirty="0" smtClean="0"/>
              <a:t>ORF1ab </a:t>
            </a:r>
            <a:r>
              <a:rPr lang="ru-RU" dirty="0" smtClean="0"/>
              <a:t>и </a:t>
            </a:r>
            <a:r>
              <a:rPr lang="en-US" dirty="0" smtClean="0"/>
              <a:t>ORF1a </a:t>
            </a:r>
            <a:r>
              <a:rPr lang="ru-RU" sz="2976" dirty="0" err="1" smtClean="0"/>
              <a:t>полипротеины</a:t>
            </a:r>
            <a:endParaRPr lang="en-US" sz="29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70</a:t>
            </a:fld>
            <a:endParaRPr lang="ru-RU"/>
          </a:p>
        </p:txBody>
      </p:sp>
      <p:pic>
        <p:nvPicPr>
          <p:cNvPr id="4098" name="Picture 2" descr="https://www.guidetopharmacology.org/images/introductions/103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7" y="1100593"/>
            <a:ext cx="7548405" cy="56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4. </a:t>
            </a:r>
            <a:r>
              <a:rPr lang="ru-RU" dirty="0" smtClean="0">
                <a:solidFill>
                  <a:srgbClr val="FF0000"/>
                </a:solidFill>
              </a:rPr>
              <a:t>Трансляция поздних генов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2012950"/>
            <a:ext cx="9370820" cy="4795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РНК вируса транскрибируются </a:t>
            </a:r>
            <a:r>
              <a:rPr lang="ru-RU" dirty="0" err="1" smtClean="0"/>
              <a:t>мРНК</a:t>
            </a:r>
            <a:r>
              <a:rPr lang="ru-RU" dirty="0" smtClean="0"/>
              <a:t> поздних генов. Одна </a:t>
            </a:r>
            <a:r>
              <a:rPr lang="ru-RU" dirty="0" err="1" smtClean="0"/>
              <a:t>мРНК</a:t>
            </a:r>
            <a:r>
              <a:rPr lang="ru-RU" dirty="0" smtClean="0"/>
              <a:t> для одного позднего гена.</a:t>
            </a:r>
          </a:p>
          <a:p>
            <a:r>
              <a:rPr lang="ru-RU" dirty="0" err="1" smtClean="0"/>
              <a:t>мРНК</a:t>
            </a:r>
            <a:r>
              <a:rPr lang="ru-RU" dirty="0" smtClean="0"/>
              <a:t> каждого позднего гена устроена так:</a:t>
            </a:r>
          </a:p>
          <a:p>
            <a:pPr lvl="1"/>
            <a:r>
              <a:rPr lang="ru-RU" dirty="0" err="1" smtClean="0"/>
              <a:t>Кэпированный</a:t>
            </a:r>
            <a:r>
              <a:rPr lang="ru-RU" dirty="0" smtClean="0"/>
              <a:t> 5</a:t>
            </a:r>
            <a:r>
              <a:rPr lang="en-US" dirty="0" smtClean="0"/>
              <a:t>’ </a:t>
            </a:r>
            <a:r>
              <a:rPr lang="ru-RU" dirty="0" smtClean="0"/>
              <a:t>концевой участок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кончается до </a:t>
            </a:r>
            <a:r>
              <a:rPr lang="en-US" dirty="0" smtClean="0"/>
              <a:t>ATG </a:t>
            </a:r>
            <a:r>
              <a:rPr lang="ru-RU" dirty="0" smtClean="0"/>
              <a:t>кодонов</a:t>
            </a:r>
            <a:r>
              <a:rPr lang="en-US" dirty="0" smtClean="0"/>
              <a:t>)</a:t>
            </a:r>
            <a:r>
              <a:rPr lang="ru-RU" dirty="0" smtClean="0"/>
              <a:t> соединенный с  3</a:t>
            </a:r>
            <a:r>
              <a:rPr lang="en-US" dirty="0" smtClean="0"/>
              <a:t>’ </a:t>
            </a:r>
            <a:r>
              <a:rPr lang="ru-RU" dirty="0" smtClean="0"/>
              <a:t>концевым участком, начинающимся перед </a:t>
            </a:r>
            <a:r>
              <a:rPr lang="en-US" dirty="0" smtClean="0"/>
              <a:t>ATG </a:t>
            </a:r>
            <a:r>
              <a:rPr lang="ru-RU" dirty="0" smtClean="0"/>
              <a:t>кодоном этого позднего гена и до конца  </a:t>
            </a:r>
            <a:endParaRPr lang="en-US" dirty="0" smtClean="0"/>
          </a:p>
          <a:p>
            <a:r>
              <a:rPr lang="ru-RU" dirty="0" smtClean="0"/>
              <a:t>Эти </a:t>
            </a:r>
            <a:r>
              <a:rPr lang="ru-RU" dirty="0" err="1" smtClean="0"/>
              <a:t>мРНК</a:t>
            </a:r>
            <a:r>
              <a:rPr lang="ru-RU" dirty="0" smtClean="0"/>
              <a:t> называются </a:t>
            </a:r>
            <a:r>
              <a:rPr lang="ru-RU" dirty="0" err="1" smtClean="0"/>
              <a:t>субгеномными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(</a:t>
            </a:r>
            <a:r>
              <a:rPr lang="en-US" dirty="0" err="1" smtClean="0"/>
              <a:t>sgRNA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См. след.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75" y="88745"/>
            <a:ext cx="8693150" cy="1460500"/>
          </a:xfrm>
        </p:spPr>
        <p:txBody>
          <a:bodyPr>
            <a:noAutofit/>
          </a:bodyPr>
          <a:lstStyle/>
          <a:p>
            <a:r>
              <a:rPr lang="en-US" sz="2400" b="1" dirty="0"/>
              <a:t>Fig. 1: SARS-CoV-2 genomic and </a:t>
            </a:r>
            <a:r>
              <a:rPr lang="en-US" sz="2400" b="1" dirty="0" err="1"/>
              <a:t>subgenomic</a:t>
            </a:r>
            <a:r>
              <a:rPr lang="en-US" sz="2400" b="1" dirty="0"/>
              <a:t> RNA structure showing genes and open reading frames (ORF) together with violin plots showing the number of reads per total of 5 million reads in the diagnostic samples mapped to the leader-containing </a:t>
            </a:r>
            <a:r>
              <a:rPr lang="en-US" sz="2400" b="1" dirty="0" err="1"/>
              <a:t>subgenomic</a:t>
            </a:r>
            <a:r>
              <a:rPr lang="en-US" sz="2400" b="1" dirty="0"/>
              <a:t> RNAs in the </a:t>
            </a:r>
            <a:r>
              <a:rPr lang="en-US" sz="2400" b="1" dirty="0" err="1"/>
              <a:t>fasta</a:t>
            </a:r>
            <a:r>
              <a:rPr lang="en-US" sz="2400" b="1" dirty="0"/>
              <a:t> file used for mapping.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146" name="Picture 2" descr="SARS-CoV-2 genomic and subgenomic RNAs in diagnostic samples are not an  indicator of active replication | Natur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" y="1721909"/>
            <a:ext cx="9248794" cy="5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20187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2a: </a:t>
            </a:r>
            <a:r>
              <a:rPr lang="ru-RU" dirty="0" smtClean="0"/>
              <a:t>в геноме одного </a:t>
            </a:r>
            <a:r>
              <a:rPr lang="ru-RU" dirty="0" err="1" smtClean="0"/>
              <a:t>коронавируса</a:t>
            </a:r>
            <a:r>
              <a:rPr lang="ru-RU" dirty="0" smtClean="0"/>
              <a:t> найти сигналы </a:t>
            </a:r>
            <a:r>
              <a:rPr lang="en-US" dirty="0" smtClean="0"/>
              <a:t>TRS (CS)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r>
              <a:rPr lang="ru-RU" dirty="0" smtClean="0"/>
              <a:t>У вируса </a:t>
            </a:r>
            <a:r>
              <a:rPr lang="en-US" dirty="0" smtClean="0"/>
              <a:t>SARS-CoV-2  CS ACGAAC, </a:t>
            </a:r>
            <a:r>
              <a:rPr lang="ru-RU" dirty="0" smtClean="0"/>
              <a:t>встречается перед 7-ю из 10-и поздних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58" y="10232"/>
            <a:ext cx="4461789" cy="1460500"/>
          </a:xfrm>
        </p:spPr>
        <p:txBody>
          <a:bodyPr/>
          <a:lstStyle/>
          <a:p>
            <a:r>
              <a:rPr lang="ru-RU" dirty="0" smtClean="0"/>
              <a:t>Пример сигнала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1028" name="Picture 4" descr="Штраф на переход на красный свет: сколько придется заплатить пешех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" y="1424834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3072" y="498349"/>
            <a:ext cx="5261485" cy="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Сигнал </a:t>
            </a:r>
            <a:r>
              <a:rPr lang="ru-RU" sz="3900" dirty="0" smtClean="0"/>
              <a:t>несет</a:t>
            </a:r>
            <a:r>
              <a:rPr lang="ru-RU" sz="3600" dirty="0" smtClean="0"/>
              <a:t> информацию</a:t>
            </a:r>
            <a:endParaRPr lang="ru-RU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33072" y="1233670"/>
            <a:ext cx="4939630" cy="458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Адресован</a:t>
            </a:r>
            <a:r>
              <a:rPr lang="ru-RU" sz="2400" dirty="0" smtClean="0"/>
              <a:t> пешеходам</a:t>
            </a:r>
          </a:p>
          <a:p>
            <a:r>
              <a:rPr lang="ru-RU" sz="2400" b="1" dirty="0" smtClean="0"/>
              <a:t>Два состояния</a:t>
            </a:r>
            <a:r>
              <a:rPr lang="ru-RU" sz="2400" dirty="0" smtClean="0"/>
              <a:t>: красный или зеленый (и не работает)</a:t>
            </a:r>
          </a:p>
          <a:p>
            <a:r>
              <a:rPr lang="ru-RU" sz="2400" b="1" dirty="0" smtClean="0"/>
              <a:t>Предназначение</a:t>
            </a:r>
            <a:r>
              <a:rPr lang="ru-RU" sz="2400" dirty="0" smtClean="0"/>
              <a:t> красного сигнала– пешеход не переходит улицу, даже если ему нужно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Сигнал изменяет поведение получателя</a:t>
            </a:r>
          </a:p>
          <a:p>
            <a:pPr lvl="1"/>
            <a:r>
              <a:rPr lang="ru-RU" sz="2000" dirty="0" smtClean="0"/>
              <a:t>Чем чаще сигнал  приводит к и реакции, тем больше в нем информации (сильнее сигнал)</a:t>
            </a:r>
          </a:p>
          <a:p>
            <a:r>
              <a:rPr lang="ru-RU" sz="2000" b="1" dirty="0" smtClean="0"/>
              <a:t>От </a:t>
            </a:r>
            <a:r>
              <a:rPr lang="ru-RU" sz="2000" b="1" dirty="0"/>
              <a:t>кого сигнал</a:t>
            </a:r>
            <a:r>
              <a:rPr lang="ru-RU" sz="2000" dirty="0"/>
              <a:t> </a:t>
            </a:r>
            <a:r>
              <a:rPr lang="ru-RU" sz="2000" dirty="0" smtClean="0"/>
              <a:t> не важно и не </a:t>
            </a:r>
            <a:r>
              <a:rPr lang="ru-RU" sz="2000" dirty="0"/>
              <a:t>всегда </a:t>
            </a:r>
            <a:r>
              <a:rPr lang="ru-RU" sz="2000" dirty="0" smtClean="0"/>
              <a:t>ясно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6758" y="6270254"/>
            <a:ext cx="933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предусмотренные получатели сигнала – </a:t>
            </a:r>
            <a:br>
              <a:rPr lang="ru-RU" sz="2400" dirty="0" smtClean="0"/>
            </a:br>
            <a:r>
              <a:rPr lang="ru-RU" sz="2400" dirty="0" smtClean="0"/>
              <a:t>бродячие собаки (</a:t>
            </a:r>
            <a:r>
              <a:rPr lang="en-US" sz="2400" dirty="0"/>
              <a:t>https://</a:t>
            </a:r>
            <a:r>
              <a:rPr lang="en-US" sz="2400" dirty="0" smtClean="0"/>
              <a:t>pikabu.ru/story/sobaka_i_svetofor_5931508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9" name="Picture 2" descr="Какие цвета видят собак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4365014"/>
            <a:ext cx="2841970" cy="19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8257842" y="6023885"/>
            <a:ext cx="1367965" cy="612648"/>
          </a:xfrm>
          <a:prstGeom prst="borderCallout1">
            <a:avLst>
              <a:gd name="adj1" fmla="val 18750"/>
              <a:gd name="adj2" fmla="val -8333"/>
              <a:gd name="adj3" fmla="val -27425"/>
              <a:gd name="adj4" fmla="val -3443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 видит собака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сигналов одновременно влияют на действия пешехода и бродячей собаки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2615" y="2414317"/>
            <a:ext cx="8693150" cy="3132150"/>
          </a:xfrm>
        </p:spPr>
        <p:txBody>
          <a:bodyPr/>
          <a:lstStyle/>
          <a:p>
            <a:r>
              <a:rPr lang="ru-RU" dirty="0"/>
              <a:t>Красный </a:t>
            </a:r>
            <a:r>
              <a:rPr lang="ru-RU" dirty="0" smtClean="0"/>
              <a:t>цвет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Отсутствие </a:t>
            </a:r>
            <a:r>
              <a:rPr lang="ru-RU" dirty="0" smtClean="0"/>
              <a:t>машин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Реакция  других пешеходов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379" y="163518"/>
            <a:ext cx="8693150" cy="1460500"/>
          </a:xfrm>
        </p:spPr>
        <p:txBody>
          <a:bodyPr/>
          <a:lstStyle/>
          <a:p>
            <a:r>
              <a:rPr lang="ru-RU" dirty="0" smtClean="0"/>
              <a:t>Для эукариот дело усложняется доступностью ДНК для белков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Рисунок 4" descr="nucleosome_1.png"/>
          <p:cNvPicPr>
            <a:picLocks noChangeAspect="1"/>
          </p:cNvPicPr>
          <p:nvPr/>
        </p:nvPicPr>
        <p:blipFill>
          <a:blip r:embed="rId2" cstate="print"/>
          <a:srcRect l="7447" t="787" r="7447" b="1575"/>
          <a:stretch>
            <a:fillRect/>
          </a:stretch>
        </p:blipFill>
        <p:spPr bwMode="auto">
          <a:xfrm rot="16200000">
            <a:off x="1542113" y="1478292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038" y="5063820"/>
            <a:ext cx="41477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Verdana" pitchFamily="34" charset="0"/>
              </a:rPr>
              <a:t>Нуклеосома</a:t>
            </a:r>
            <a:r>
              <a:rPr lang="en-US" sz="2400" dirty="0" smtClean="0">
                <a:latin typeface="Verdana" pitchFamily="34" charset="0"/>
              </a:rPr>
              <a:t>:</a:t>
            </a:r>
            <a:br>
              <a:rPr lang="en-US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ДНК 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</a:rPr>
              <a:t>(гистоны – такие белки)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1172" y="5162417"/>
            <a:ext cx="4147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Ещё сложнее на более высоких уровнях организации хроматина.</a:t>
            </a:r>
          </a:p>
        </p:txBody>
      </p:sp>
    </p:spTree>
    <p:extLst>
      <p:ext uri="{BB962C8B-B14F-4D97-AF65-F5344CB8AC3E}">
        <p14:creationId xmlns:p14="http://schemas.microsoft.com/office/powerpoint/2010/main" val="14467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1й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Сигнал «рестрикции»  - расщепления ДНК </a:t>
            </a:r>
            <a:r>
              <a:rPr lang="ru-RU" dirty="0" err="1" smtClean="0"/>
              <a:t>эндонуклеазой</a:t>
            </a:r>
            <a:r>
              <a:rPr lang="ru-RU" dirty="0" smtClean="0"/>
              <a:t> рестрикции у прокариот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3682</Words>
  <Application>Microsoft Office PowerPoint</Application>
  <PresentationFormat>Произвольный</PresentationFormat>
  <Paragraphs>1172</Paragraphs>
  <Slides>78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9" baseType="lpstr">
      <vt:lpstr>Arial</vt:lpstr>
      <vt:lpstr>BlinkMacSystemFont</vt:lpstr>
      <vt:lpstr>Calibri</vt:lpstr>
      <vt:lpstr>Calibri Light</vt:lpstr>
      <vt:lpstr>Courier New</vt:lpstr>
      <vt:lpstr>DejaVu Sans</vt:lpstr>
      <vt:lpstr>Symbol</vt:lpstr>
      <vt:lpstr>Times New Roman</vt:lpstr>
      <vt:lpstr>Verdana</vt:lpstr>
      <vt:lpstr>Wingdings</vt:lpstr>
      <vt:lpstr>Специальное оформление</vt:lpstr>
      <vt:lpstr>1. Сигналы и мотивы</vt:lpstr>
      <vt:lpstr>План</vt:lpstr>
      <vt:lpstr>Геном и Информация</vt:lpstr>
      <vt:lpstr>Геном и информация</vt:lpstr>
      <vt:lpstr>Способы кодирования сигнала в геноме</vt:lpstr>
      <vt:lpstr>В ДНК закодированы сигналы, необходимые для управления клеточными механизмами</vt:lpstr>
      <vt:lpstr>Так белки читают последовательность ДНК не расплетая её</vt:lpstr>
      <vt:lpstr>Для эукариот дело усложняется доступностью ДНК для белков</vt:lpstr>
      <vt:lpstr>Пример 1й</vt:lpstr>
      <vt:lpstr>Сигнал: GAATTC  в геноме E.coli</vt:lpstr>
      <vt:lpstr>Этот сигнал определен экспериментально в 1971 году в Phd thesis  автор Yoshimori R.M. В униврситете Сан-Франциско </vt:lpstr>
      <vt:lpstr>Пример 2й</vt:lpstr>
      <vt:lpstr>Сигналы, позволяющие рибосоме отличить мРНК человека (эук.) от остальных РНК</vt:lpstr>
      <vt:lpstr>Инициация, элонгация, терминация в объёме одного слайда</vt:lpstr>
      <vt:lpstr>Проблема: старт трансляции со второго ATG кодона</vt:lpstr>
      <vt:lpstr> ГЕНЫ БЕЛКОВ SARS-CoV-2 красные и коричневые полоски</vt:lpstr>
      <vt:lpstr>Кэп-зависимая инициация трансляции</vt:lpstr>
      <vt:lpstr>Последовательность Козак человека</vt:lpstr>
      <vt:lpstr> ГЕНЫ БЕЛКОВ SARS-CoV-2 красные и коричневые полоски</vt:lpstr>
      <vt:lpstr> РНК коронавируса содержит оба сигнала  </vt:lpstr>
      <vt:lpstr>Транскрипция вирусной РНК</vt:lpstr>
      <vt:lpstr>TRS-L и TRS-B</vt:lpstr>
      <vt:lpstr>Сигналы разрывной транскрипции TRS-L, TRS-B; CS</vt:lpstr>
      <vt:lpstr>Пример 3й</vt:lpstr>
      <vt:lpstr>В геноме одной археи или бактерии найти сигнал сайта посадки рибосомы (SD)</vt:lpstr>
      <vt:lpstr>Способы описания сигнала </vt:lpstr>
      <vt:lpstr>Мотив –  описание последовательностей одного сигнала</vt:lpstr>
      <vt:lpstr>Презентация PowerPoint</vt:lpstr>
      <vt:lpstr> Позиционная весовая матрица (PWM)</vt:lpstr>
      <vt:lpstr>PWM Известно выравнивание (без гэпов) последовательностей сигнала</vt:lpstr>
      <vt:lpstr>Похожа ли новая последовательность на выравнивание?</vt:lpstr>
      <vt:lpstr>Презентация PowerPoint</vt:lpstr>
      <vt:lpstr>Презентация PowerPoint</vt:lpstr>
      <vt:lpstr>Повышенная частота буквы может объясняться её повышенной частотой в геноме!!!</vt:lpstr>
      <vt:lpstr>Презентация PowerPoint</vt:lpstr>
      <vt:lpstr>Шаг 5. Псевдоотсчёты: борьба с –inf и не только… Pseudocounts </vt:lpstr>
      <vt:lpstr>Выбор (b) </vt:lpstr>
      <vt:lpstr>Презентация PowerPoint</vt:lpstr>
      <vt:lpstr>Презентация PowerPoint</vt:lpstr>
      <vt:lpstr>Выравнивание сайтов связывания PurR E. coli</vt:lpstr>
      <vt:lpstr>III. Разнообразные сигналы</vt:lpstr>
      <vt:lpstr>В клетке вот что происходит</vt:lpstr>
      <vt:lpstr>Для человека важно назвать объекты</vt:lpstr>
      <vt:lpstr>Для человека важно назвать объекты</vt:lpstr>
      <vt:lpstr>Сигналы, закодированные последовательностью НК или белка</vt:lpstr>
      <vt:lpstr>Примеры</vt:lpstr>
      <vt:lpstr>Termination of transcription in E. coli: Rho-independent site</vt:lpstr>
      <vt:lpstr>Презентация PowerPoint</vt:lpstr>
      <vt:lpstr>Презентация PowerPoint</vt:lpstr>
      <vt:lpstr>I. Информационное содержание выравнивания последовательностей сигнала. LOGO. «Сила» сигнала</vt:lpstr>
      <vt:lpstr>Информация и энтропия сигнала</vt:lpstr>
      <vt:lpstr>Энтропия</vt:lpstr>
      <vt:lpstr>Теорема Шеннона: существует единственная функция H, удовлетворяющая аксиомам</vt:lpstr>
      <vt:lpstr>I. Информационное содержание выравнивания последовательностей сигнала. LOGO. «Сила» сигнала</vt:lpstr>
      <vt:lpstr>КОНЕЦ</vt:lpstr>
      <vt:lpstr>КОНЕЦ ПРЕЗЕНТАЦИИ</vt:lpstr>
      <vt:lpstr>I. Сигналы у коронавируса SARS-CoV-2</vt:lpstr>
      <vt:lpstr>+РНК коронавируса (29 903 пн)</vt:lpstr>
      <vt:lpstr>Сигналы, позволяющие рибосоме отличить мРНК человека (эук.) от остальных РНК</vt:lpstr>
      <vt:lpstr>Инициация, элонгация, терминация в объёме одного слайда</vt:lpstr>
      <vt:lpstr> РНК коронавируса содержит оба сигнала  </vt:lpstr>
      <vt:lpstr> ГЕНЫ БЕЛКОВ SARS-CoV-2 красные и коричневые полоски</vt:lpstr>
      <vt:lpstr>Проблема 1: старт трансляции со второго ATG кодона</vt:lpstr>
      <vt:lpstr>Последовательность Козак человека</vt:lpstr>
      <vt:lpstr>Проблема 2: два гена с одинаковым стартом, но разной длины</vt:lpstr>
      <vt:lpstr>Программируемый рибосомный сдвиг.  Рибосома останавливается из-за шпильки на РНК  и slippery sequence. Отскакивает на ОДИН нуклеотид(букву). И продолжает синтез белка</vt:lpstr>
      <vt:lpstr>Презентация PowerPoint</vt:lpstr>
      <vt:lpstr>Сигнал программированного сдвига рамки</vt:lpstr>
      <vt:lpstr>Проблема 3. Из одного белка получается много зрелых белков</vt:lpstr>
      <vt:lpstr>Продукты генов ORF1ab и ORF1a полипротеины</vt:lpstr>
      <vt:lpstr>Проблема 4. Трансляция поздних генов</vt:lpstr>
      <vt:lpstr>Fig. 1: SARS-CoV-2 genomic and subgenomic RNA structure showing genes and open reading frames (ORF) together with violin plots showing the number of reads per total of 5 million reads in the diagnostic samples mapped to the leader-containing subgenomic RNAs in the fasta file used for mapping.</vt:lpstr>
      <vt:lpstr>Транскрипция вирусной РНК</vt:lpstr>
      <vt:lpstr>TRS-L и TRS-B</vt:lpstr>
      <vt:lpstr>Сигналы разрывной транскрипции TRS-L, TRS-B; CS</vt:lpstr>
      <vt:lpstr>Задание  2a: в геноме одного коронавируса найти сигналы TRS (CS)</vt:lpstr>
      <vt:lpstr>Пример сигнала</vt:lpstr>
      <vt:lpstr>Много сигналов одновременно влияют на действия пешехода и бродячей собаки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355</cp:revision>
  <dcterms:created xsi:type="dcterms:W3CDTF">2017-04-13T14:13:19Z</dcterms:created>
  <dcterms:modified xsi:type="dcterms:W3CDTF">2022-03-17T21:22:03Z</dcterms:modified>
  <dc:language>ru-RU</dc:language>
</cp:coreProperties>
</file>