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72" r:id="rId2"/>
    <p:sldId id="257" r:id="rId3"/>
    <p:sldId id="298" r:id="rId4"/>
    <p:sldId id="259" r:id="rId5"/>
    <p:sldId id="260" r:id="rId6"/>
    <p:sldId id="258" r:id="rId7"/>
    <p:sldId id="271" r:id="rId8"/>
    <p:sldId id="267" r:id="rId9"/>
    <p:sldId id="268" r:id="rId10"/>
    <p:sldId id="270" r:id="rId11"/>
    <p:sldId id="269" r:id="rId12"/>
    <p:sldId id="274" r:id="rId13"/>
    <p:sldId id="299" r:id="rId14"/>
    <p:sldId id="304" r:id="rId15"/>
    <p:sldId id="279" r:id="rId16"/>
    <p:sldId id="308" r:id="rId17"/>
    <p:sldId id="300" r:id="rId18"/>
    <p:sldId id="281" r:id="rId19"/>
    <p:sldId id="312" r:id="rId20"/>
    <p:sldId id="301" r:id="rId21"/>
    <p:sldId id="277" r:id="rId22"/>
    <p:sldId id="309" r:id="rId23"/>
    <p:sldId id="310" r:id="rId24"/>
    <p:sldId id="292" r:id="rId25"/>
    <p:sldId id="293" r:id="rId26"/>
    <p:sldId id="294" r:id="rId27"/>
    <p:sldId id="295" r:id="rId28"/>
    <p:sldId id="296" r:id="rId29"/>
    <p:sldId id="297" r:id="rId30"/>
    <p:sldId id="291" r:id="rId31"/>
    <p:sldId id="302" r:id="rId32"/>
    <p:sldId id="266" r:id="rId33"/>
    <p:sldId id="285" r:id="rId34"/>
    <p:sldId id="319" r:id="rId35"/>
    <p:sldId id="320" r:id="rId36"/>
    <p:sldId id="284" r:id="rId37"/>
    <p:sldId id="288" r:id="rId38"/>
    <p:sldId id="306" r:id="rId39"/>
    <p:sldId id="307" r:id="rId40"/>
    <p:sldId id="282" r:id="rId41"/>
    <p:sldId id="318" r:id="rId42"/>
    <p:sldId id="313" r:id="rId43"/>
    <p:sldId id="264" r:id="rId44"/>
    <p:sldId id="261" r:id="rId45"/>
    <p:sldId id="314" r:id="rId46"/>
    <p:sldId id="317" r:id="rId47"/>
    <p:sldId id="29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30" autoAdjust="0"/>
    <p:restoredTop sz="93923" autoAdjust="0"/>
  </p:normalViewPr>
  <p:slideViewPr>
    <p:cSldViewPr snapToGrid="0">
      <p:cViewPr varScale="1">
        <p:scale>
          <a:sx n="108" d="100"/>
          <a:sy n="108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276E-F908-4B8B-961F-67B7E10BB9EA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BCBF-20AE-49CC-BBBF-022286B41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7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2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D4A3-693E-452E-975E-AA85C69F792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7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Где это выравнивание имеет биологический смысл, а где – нет?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86985-BC64-4AFB-8FE7-94FF0A6AB3E2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8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Два несомненно консервативных участка у всех белков, они удовлетворяют с лихвой всем критериям.</a:t>
            </a:r>
            <a:br>
              <a:rPr lang="ru-RU" dirty="0" smtClean="0"/>
            </a:br>
            <a:r>
              <a:rPr lang="ru-RU" dirty="0" smtClean="0"/>
              <a:t>Значит, все эти 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Тогда откуда взялись совершенно непохожие длинные участки?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10040-F4B0-421F-A7DF-506C290C2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8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0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Выравнивание – это гипотеза о </a:t>
            </a:r>
            <a:r>
              <a:rPr lang="ru-RU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гомологичности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остатков; аминокислотные остатки из одной колонки считаются гомологичными. Колонка </a:t>
            </a:r>
            <a:r>
              <a:rPr lang="en-US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Совпадают ли четыре выравнивания тех же последовательностей?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4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43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07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95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14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09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46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35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21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45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81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91C6-5C1B-457A-B956-83C21AC28270}" type="datetimeFigureOut">
              <a:rPr lang="en-US" smtClean="0"/>
              <a:t>2022-04-26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protein/X1WJ92_ACYP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n.wikipedia.org/wiki/Homeobox#cite_note-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fam.xfam.org/protein/A0A1I7GYG0_9CLOT" TargetMode="External"/><Relationship Id="rId4" Type="http://schemas.openxmlformats.org/officeDocument/2006/relationships/hyperlink" Target="https://pfam.xfam.org/protein/A0A2Z5QVW5_9MICC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E%D0%B3%D0%BE%D1%81" TargetMode="External"/><Relationship Id="rId4" Type="http://schemas.openxmlformats.org/officeDocument/2006/relationships/hyperlink" Target="https://ru.wiktionary.org/wiki/%E1%BD%85%CE%BC%CE%BF%CE%B9%CE%BF%CF%82#%D0%94%D1%80%D0%B5%D0%B2%D0%BD%D0%B5%D0%B3%D1%80%D0%B5%D1%87%D0%B5%D1%81%D0%BA%D0%B8%D0%B9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470756"/>
            <a:ext cx="8493480" cy="2852737"/>
          </a:xfrm>
        </p:spPr>
        <p:txBody>
          <a:bodyPr>
            <a:normAutofit/>
          </a:bodyPr>
          <a:lstStyle/>
          <a:p>
            <a:r>
              <a:rPr lang="ru-RU" dirty="0"/>
              <a:t>Гомология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и </a:t>
            </a:r>
            <a:br>
              <a:rPr lang="ru-RU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выравнивание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8209394" cy="1500187"/>
          </a:xfrm>
        </p:spPr>
        <p:txBody>
          <a:bodyPr/>
          <a:lstStyle/>
          <a:p>
            <a:r>
              <a:rPr lang="ru-RU" dirty="0" smtClean="0"/>
              <a:t>Множественное выравнивание последовательностей гомологичных  белков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9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42" y="1709739"/>
            <a:ext cx="8770374" cy="2852737"/>
          </a:xfrm>
        </p:spPr>
        <p:txBody>
          <a:bodyPr>
            <a:normAutofit/>
          </a:bodyPr>
          <a:lstStyle/>
          <a:p>
            <a:r>
              <a:rPr lang="ru-RU" sz="4400" dirty="0"/>
              <a:t>4</a:t>
            </a:r>
            <a:r>
              <a:rPr lang="ru-RU" sz="4400" dirty="0" smtClean="0"/>
              <a:t>. Множественное выравнивание последовательностей </a:t>
            </a:r>
            <a:r>
              <a:rPr lang="ru-RU" sz="4400" u="sng" dirty="0" smtClean="0"/>
              <a:t>гомологичных </a:t>
            </a:r>
            <a:r>
              <a:rPr lang="ru-RU" sz="4400" dirty="0" smtClean="0"/>
              <a:t>белков </a:t>
            </a:r>
            <a:br>
              <a:rPr lang="ru-RU" sz="4400" dirty="0" smtClean="0"/>
            </a:br>
            <a:r>
              <a:rPr lang="ru-RU" sz="4400" dirty="0" smtClean="0"/>
              <a:t>(анализ результата выравнивания)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1935" y="4789161"/>
            <a:ext cx="8418787" cy="1500187"/>
          </a:xfrm>
        </p:spPr>
        <p:txBody>
          <a:bodyPr>
            <a:normAutofit/>
          </a:bodyPr>
          <a:lstStyle/>
          <a:p>
            <a:r>
              <a:rPr lang="ru-RU" dirty="0" smtClean="0"/>
              <a:t>Эволюционное выравнивание (редко достижимый идеал) : </a:t>
            </a:r>
            <a:br>
              <a:rPr lang="ru-RU" dirty="0" smtClean="0"/>
            </a:br>
            <a:r>
              <a:rPr lang="ru-RU" dirty="0" smtClean="0"/>
              <a:t>в каждой колонке </a:t>
            </a:r>
            <a:r>
              <a:rPr lang="ru-RU" dirty="0"/>
              <a:t>стоят гомологичные аминокислотные </a:t>
            </a:r>
            <a:r>
              <a:rPr lang="ru-RU" dirty="0" smtClean="0"/>
              <a:t>остатки (или </a:t>
            </a:r>
            <a:r>
              <a:rPr lang="en-US" dirty="0" smtClean="0"/>
              <a:t>“-” – </a:t>
            </a:r>
            <a:r>
              <a:rPr lang="ru-RU" dirty="0" smtClean="0"/>
              <a:t>символы </a:t>
            </a:r>
            <a:r>
              <a:rPr lang="ru-RU" dirty="0" err="1" smtClean="0"/>
              <a:t>гэпа</a:t>
            </a:r>
            <a:r>
              <a:rPr lang="ru-RU" dirty="0" smtClean="0"/>
              <a:t> 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8270" y="311250"/>
            <a:ext cx="362573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Сокращения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</a:t>
            </a:r>
            <a:r>
              <a:rPr lang="ru-RU" dirty="0" err="1" smtClean="0"/>
              <a:t>а.к.о</a:t>
            </a:r>
            <a:r>
              <a:rPr lang="ru-RU" dirty="0" smtClean="0"/>
              <a:t>. – аминокислотный остаток</a:t>
            </a:r>
          </a:p>
          <a:p>
            <a:r>
              <a:rPr lang="ru-RU" dirty="0" smtClean="0"/>
              <a:t>* </a:t>
            </a:r>
            <a:r>
              <a:rPr lang="en-US" dirty="0" smtClean="0"/>
              <a:t>a</a:t>
            </a:r>
            <a:r>
              <a:rPr lang="ru-RU" dirty="0" smtClean="0"/>
              <a:t>a – </a:t>
            </a:r>
            <a:r>
              <a:rPr lang="en-US" dirty="0" smtClean="0"/>
              <a:t>amino acid residue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9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813" y="119320"/>
            <a:ext cx="8770374" cy="8045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Смысл </a:t>
            </a:r>
            <a:r>
              <a:rPr lang="ru-RU" sz="3600" dirty="0" err="1" smtClean="0"/>
              <a:t>выравнивния</a:t>
            </a:r>
            <a:r>
              <a:rPr lang="ru-RU" sz="3600" dirty="0" smtClean="0"/>
              <a:t> последовательностей гомологичных белков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1913" y="999241"/>
            <a:ext cx="8568965" cy="553967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Некоторые кодоны </a:t>
            </a:r>
            <a:r>
              <a:rPr lang="ru-RU" sz="2600" dirty="0" err="1" smtClean="0"/>
              <a:t>а.к.о</a:t>
            </a:r>
            <a:r>
              <a:rPr lang="ru-RU" sz="2600" dirty="0" smtClean="0"/>
              <a:t>. гомологичных белков потомков </a:t>
            </a:r>
            <a:r>
              <a:rPr lang="ru-RU" sz="2600" i="1" dirty="0" smtClean="0"/>
              <a:t>произошли  из одного кодона последнего общего предка </a:t>
            </a:r>
            <a:r>
              <a:rPr lang="ru-RU" sz="2600" dirty="0" smtClean="0"/>
              <a:t>этих белков, или </a:t>
            </a:r>
            <a:r>
              <a:rPr lang="ru-RU" sz="2600" dirty="0"/>
              <a:t>б</a:t>
            </a:r>
            <a:r>
              <a:rPr lang="ru-RU" sz="2600" dirty="0" smtClean="0"/>
              <a:t>ыли </a:t>
            </a:r>
            <a:r>
              <a:rPr lang="ru-RU" sz="2600" dirty="0" err="1" smtClean="0"/>
              <a:t>делятированы</a:t>
            </a:r>
            <a:r>
              <a:rPr lang="ru-RU" sz="2600" dirty="0" smtClean="0"/>
              <a:t> в эволюции, или появились в результате вставки новых кодонов</a:t>
            </a:r>
          </a:p>
          <a:p>
            <a:r>
              <a:rPr lang="ru-RU" sz="2600" dirty="0" smtClean="0"/>
              <a:t>Цель программ множественного выравнивания </a:t>
            </a:r>
            <a:r>
              <a:rPr lang="ru-RU" sz="2600" i="1" dirty="0" smtClean="0"/>
              <a:t>последовательностей гомологичных белков </a:t>
            </a:r>
            <a:r>
              <a:rPr lang="ru-RU" sz="2600" dirty="0" smtClean="0"/>
              <a:t>воспроизвести эволюционное выравнивание</a:t>
            </a:r>
          </a:p>
          <a:p>
            <a:r>
              <a:rPr lang="ru-RU" sz="2600" dirty="0" smtClean="0"/>
              <a:t>Это не всегда хорошо получается. Есть проблемы.  </a:t>
            </a:r>
          </a:p>
          <a:p>
            <a:r>
              <a:rPr lang="ru-RU" sz="2600" i="1" dirty="0" smtClean="0"/>
              <a:t>Программы выравнивания основываются на сходстве последовательностей</a:t>
            </a:r>
            <a:r>
              <a:rPr lang="ru-RU" sz="2600" dirty="0" smtClean="0"/>
              <a:t>, так как последовательности белков обычно подвержены стабилизирующему отбору и потому их последовательности изменяются медленно  </a:t>
            </a:r>
          </a:p>
          <a:p>
            <a:r>
              <a:rPr lang="ru-RU" sz="2600" dirty="0" smtClean="0"/>
              <a:t>Сходство может появиться случайно (</a:t>
            </a:r>
            <a:r>
              <a:rPr lang="ru-RU" sz="2600" dirty="0" err="1" smtClean="0"/>
              <a:t>теор</a:t>
            </a:r>
            <a:r>
              <a:rPr lang="ru-RU" sz="2600" dirty="0" smtClean="0"/>
              <a:t>. </a:t>
            </a:r>
            <a:r>
              <a:rPr lang="ru-RU" sz="2600" dirty="0"/>
              <a:t>в</a:t>
            </a:r>
            <a:r>
              <a:rPr lang="ru-RU" sz="2600" dirty="0" smtClean="0"/>
              <a:t>ер.)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Вывод.</a:t>
            </a:r>
            <a:r>
              <a:rPr lang="ru-RU" sz="2600" dirty="0" smtClean="0">
                <a:solidFill>
                  <a:srgbClr val="C00000"/>
                </a:solidFill>
              </a:rPr>
              <a:t> Нужно учиться чему верить </a:t>
            </a:r>
            <a:r>
              <a:rPr lang="ru-RU" sz="2600" dirty="0" smtClean="0"/>
              <a:t>в выравнивании, а</a:t>
            </a:r>
            <a:r>
              <a:rPr lang="ru-RU" sz="2600" dirty="0" smtClean="0">
                <a:solidFill>
                  <a:srgbClr val="C00000"/>
                </a:solidFill>
              </a:rPr>
              <a:t> чему нет! </a:t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>
                <a:solidFill>
                  <a:srgbClr val="C00000"/>
                </a:solidFill>
              </a:rPr>
              <a:t/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/>
              <a:t>Для этого нужно набираться опыта на примерах</a:t>
            </a:r>
            <a:r>
              <a:rPr lang="ru-RU" sz="26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22" y="105821"/>
            <a:ext cx="8174156" cy="7676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Биологический </a:t>
            </a:r>
            <a:r>
              <a:rPr lang="ru-RU" sz="4000" dirty="0"/>
              <a:t>смысл выравнивания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4189" y="623583"/>
            <a:ext cx="380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Обсуждаем  смысл колонок и </a:t>
            </a:r>
            <a:r>
              <a:rPr lang="ru-RU" dirty="0" err="1" smtClean="0"/>
              <a:t>гэпов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365" y="5816115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DNA (cytosine-5-)-</a:t>
            </a:r>
            <a:r>
              <a:rPr lang="ru-RU" alt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methyltransferase</a:t>
            </a:r>
            <a:r>
              <a:rPr lang="ru-RU" altLang="ru-RU" sz="800" dirty="0"/>
              <a:t> </a:t>
            </a:r>
            <a:endParaRPr lang="ru-RU" altLang="ru-RU" sz="4800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4" y="1003189"/>
            <a:ext cx="8083477" cy="45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7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81" y="898159"/>
            <a:ext cx="9568206" cy="5835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943" y="0"/>
            <a:ext cx="739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всегда так хорошо как на предыдущем слайде</a:t>
            </a:r>
            <a:br>
              <a:rPr lang="ru-RU" sz="2400" dirty="0" smtClean="0"/>
            </a:br>
            <a:r>
              <a:rPr lang="ru-RU" sz="2400" dirty="0" smtClean="0"/>
              <a:t>Продолжение того же выравнивания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2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774" y="297444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Смотрим в </a:t>
            </a:r>
            <a:r>
              <a:rPr lang="en-US" dirty="0" err="1" smtClean="0"/>
              <a:t>Jalview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774" y="4652907"/>
            <a:ext cx="7886700" cy="1096251"/>
          </a:xfrm>
        </p:spPr>
        <p:txBody>
          <a:bodyPr/>
          <a:lstStyle/>
          <a:p>
            <a:r>
              <a:rPr lang="ru-RU" dirty="0"/>
              <a:t>Файл </a:t>
            </a:r>
            <a:r>
              <a:rPr lang="en-US" dirty="0"/>
              <a:t>PF00145_seed.fasta</a:t>
            </a:r>
          </a:p>
        </p:txBody>
      </p:sp>
    </p:spTree>
    <p:extLst>
      <p:ext uri="{BB962C8B-B14F-4D97-AF65-F5344CB8AC3E}">
        <p14:creationId xmlns:p14="http://schemas.microsoft.com/office/powerpoint/2010/main" val="23483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64" y="1736727"/>
            <a:ext cx="8313635" cy="285273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Консервативное значит важное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Консервативное -  то, что длительно существует в эволюции, с несущественными изменениями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6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лассический Американский Большой Современный Автомобиль Грузовик  Транспорта — стоковые фотографии и другие картинки Грузови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72" y="4838132"/>
            <a:ext cx="2530424" cy="16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8" y="487542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19" y="4875420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амый древний автомобиль. / Блог им. burena / Коллективные блоги /  Steampunker.ru - сеть для любителей steampunk'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" y="2593685"/>
            <a:ext cx="2637359" cy="19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Десять самых старых автомобилей в мире » 1Gai.Ru - Советы и технологии,  автомобили, новости, статьи, фотограф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96" y="2859681"/>
            <a:ext cx="3110132" cy="1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телега — Викисловар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34" y="2738656"/>
            <a:ext cx="2494348" cy="17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История создания коле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6" y="840828"/>
            <a:ext cx="2454460" cy="16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s://dikon.ru/upload/image/antique_wooden_wheelbarrow_buch_2_3532_1024x5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5" y="840828"/>
            <a:ext cx="2263806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Колесница - это... Что такое Колесница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" y="762386"/>
            <a:ext cx="2375415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4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мый древний автомобиль. / Блог им. burena / Коллективные блоги /  Steampunker.ru - сеть для любителей steampunk'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0" y="2593685"/>
            <a:ext cx="2637359" cy="19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сять самых старых автомобилей в мире » 1Gai.Ru - Советы и технологии,  автомобили, новости, статьи, фотограф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64" y="2738656"/>
            <a:ext cx="3110132" cy="1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елега — Викисловар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34" y="2738656"/>
            <a:ext cx="2494348" cy="17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" y="4838132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20" y="4850737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лассический Американский Большой Современный Автомобиль Грузовик  Транспорта — стоковые фотографии и другие картинки Грузовик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72" y="4838132"/>
            <a:ext cx="2530424" cy="16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История создания коле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7" y="840828"/>
            <a:ext cx="2454460" cy="16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dikon.ru/upload/image/antique_wooden_wheelbarrow_buch_2_3532_1024x5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5" y="840828"/>
            <a:ext cx="2263806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362" y="41386"/>
            <a:ext cx="514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LUCA</a:t>
            </a:r>
          </a:p>
          <a:p>
            <a:r>
              <a:rPr lang="en-US" sz="2800" dirty="0" smtClean="0"/>
              <a:t>                 </a:t>
            </a:r>
            <a:r>
              <a:rPr lang="en-US" sz="2800" dirty="0" smtClean="0"/>
              <a:t>(</a:t>
            </a:r>
            <a:r>
              <a:rPr lang="ru-RU" sz="2800" dirty="0" smtClean="0"/>
              <a:t>колесного транспорта</a:t>
            </a:r>
            <a:r>
              <a:rPr lang="en-US" sz="2800" dirty="0"/>
              <a:t>)</a:t>
            </a:r>
          </a:p>
        </p:txBody>
      </p:sp>
      <p:pic>
        <p:nvPicPr>
          <p:cNvPr id="2074" name="Picture 26" descr="Колесница - это... Что такое Колесница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6" y="714975"/>
            <a:ext cx="2375415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702093" y="472622"/>
            <a:ext cx="751875" cy="5276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09628" y="473977"/>
            <a:ext cx="326855" cy="4947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33782" y="406011"/>
            <a:ext cx="3616317" cy="5942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9" y="4862815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29" y="4824859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6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61" y="2386601"/>
            <a:ext cx="8571441" cy="3194391"/>
          </a:xfrm>
        </p:spPr>
        <p:txBody>
          <a:bodyPr>
            <a:noAutofit/>
          </a:bodyPr>
          <a:lstStyle/>
          <a:p>
            <a:r>
              <a:rPr lang="ru-RU" sz="5400" dirty="0" smtClean="0"/>
              <a:t>В </a:t>
            </a:r>
            <a:r>
              <a:rPr lang="ru-RU" sz="5400" dirty="0" err="1" smtClean="0"/>
              <a:t>выраниваниях</a:t>
            </a:r>
            <a:r>
              <a:rPr lang="ru-RU" sz="5400" dirty="0" smtClean="0"/>
              <a:t> белков –то же самое</a:t>
            </a:r>
            <a:r>
              <a:rPr lang="en-US" sz="5400" dirty="0" smtClean="0"/>
              <a:t>: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>Сохраняющееся в эволюции  </a:t>
            </a:r>
            <a:r>
              <a:rPr lang="ru-RU" sz="5400" dirty="0"/>
              <a:t>(консервативное) </a:t>
            </a:r>
            <a:r>
              <a:rPr lang="ru-RU" sz="5400" dirty="0" smtClean="0">
                <a:sym typeface="Symbol" panose="05050102010706020507" pitchFamily="18" charset="2"/>
              </a:rPr>
              <a:t></a:t>
            </a:r>
            <a:r>
              <a:rPr lang="ru-RU" sz="5400" dirty="0" smtClean="0"/>
              <a:t> важно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2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8" y="3486807"/>
            <a:ext cx="4263001" cy="292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341273"/>
            <a:ext cx="85090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РНК зависимая РНК полимераза (</a:t>
            </a:r>
            <a:r>
              <a:rPr lang="en-US" sz="3600" dirty="0" err="1" smtClean="0"/>
              <a:t>RdRP</a:t>
            </a:r>
            <a:r>
              <a:rPr lang="en-US" sz="3600" dirty="0" smtClean="0"/>
              <a:t>)</a:t>
            </a:r>
            <a:r>
              <a:rPr lang="ru-RU" sz="3600" dirty="0" smtClean="0"/>
              <a:t>, консервативные участки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742"/>
            <a:ext cx="9144000" cy="15452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692" y="6410807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мой </a:t>
            </a:r>
            <a:r>
              <a:rPr lang="en-US" dirty="0" smtClean="0"/>
              <a:t>:) </a:t>
            </a:r>
            <a:r>
              <a:rPr lang="ru-RU" dirty="0" smtClean="0"/>
              <a:t>хвастаюсь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21386962">
            <a:off x="2075652" y="4325883"/>
            <a:ext cx="777125" cy="551351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1 21"/>
          <p:cNvSpPr/>
          <p:nvPr/>
        </p:nvSpPr>
        <p:spPr>
          <a:xfrm>
            <a:off x="3744736" y="4948807"/>
            <a:ext cx="1583462" cy="612648"/>
          </a:xfrm>
          <a:prstGeom prst="borderCallout1">
            <a:avLst>
              <a:gd name="adj1" fmla="val 18750"/>
              <a:gd name="adj2" fmla="val -8333"/>
              <a:gd name="adj3" fmla="val -40901"/>
              <a:gd name="adj4" fmla="val -62015"/>
            </a:avLst>
          </a:prstGeom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Активный центр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37742" y="3656017"/>
            <a:ext cx="341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каких участках выравнивание</a:t>
            </a:r>
          </a:p>
          <a:p>
            <a:r>
              <a:rPr lang="ru-RU" dirty="0" smtClean="0"/>
              <a:t>правильное – </a:t>
            </a:r>
            <a:br>
              <a:rPr lang="ru-RU" dirty="0" smtClean="0"/>
            </a:br>
            <a:r>
              <a:rPr lang="ru-RU" dirty="0" smtClean="0"/>
              <a:t>совпадает с эволюционным?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3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951"/>
            <a:ext cx="7886700" cy="805306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946" y="832104"/>
            <a:ext cx="7886700" cy="491509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Задание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Гомология   (3 слайда)</a:t>
            </a: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Термин</a:t>
            </a: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Эволюция геномов бактерий</a:t>
            </a: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Гомологию белков и  фрагментов геномов определяют по сходству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Эволюционное выравнивание (2)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Отражение эволюции с помощью выравнивания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Смысл </a:t>
            </a:r>
            <a:r>
              <a:rPr lang="ru-RU" sz="1400" dirty="0" err="1">
                <a:solidFill>
                  <a:schemeClr val="bg2">
                    <a:lumMod val="75000"/>
                  </a:schemeClr>
                </a:solidFill>
              </a:rPr>
              <a:t>выравнивния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последовательностей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гомологичных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белков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Множественное выравнивание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10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+ |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Jalview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demo)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Анализ выравнивания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Консервативное значит важное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Множественное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выравнивание против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парного </a:t>
            </a: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Алгоритмы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Эволюционные домены</a:t>
            </a: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Определение</a:t>
            </a: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Примеры из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Pfam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Как происходят изменения  доменной архитектуры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Крупные перестройки в геномах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Следствия для белков. Карты локального сходства белков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Эволюционные домены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БД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Pfam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en-US" sz="2200" dirty="0" err="1" smtClean="0">
                <a:solidFill>
                  <a:schemeClr val="bg2">
                    <a:lumMod val="75000"/>
                  </a:schemeClr>
                </a:solidFill>
              </a:rPr>
              <a:t>Jalview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Эволюция белков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Эволюционные события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Эволюционные домены</a:t>
            </a: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4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об алгоритмах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Множественное правильнее  парного!</a:t>
            </a:r>
          </a:p>
        </p:txBody>
      </p:sp>
    </p:spTree>
    <p:extLst>
      <p:ext uri="{BB962C8B-B14F-4D97-AF65-F5344CB8AC3E}">
        <p14:creationId xmlns:p14="http://schemas.microsoft.com/office/powerpoint/2010/main" val="421950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62541"/>
            <a:ext cx="8873067" cy="9026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Множественное даёт аргументы, опровергающие </a:t>
            </a:r>
            <a:r>
              <a:rPr lang="ru-RU" sz="3200" u="sng" dirty="0" smtClean="0"/>
              <a:t>оптимальное</a:t>
            </a:r>
            <a:r>
              <a:rPr lang="ru-RU" sz="3200" dirty="0" smtClean="0"/>
              <a:t> парное выравнивание. Пример.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" t="33364" r="821" b="-1393"/>
          <a:stretch/>
        </p:blipFill>
        <p:spPr bwMode="auto">
          <a:xfrm>
            <a:off x="135466" y="1046480"/>
            <a:ext cx="8172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0933" b="-29078"/>
          <a:stretch/>
        </p:blipFill>
        <p:spPr>
          <a:xfrm>
            <a:off x="371770" y="4488479"/>
            <a:ext cx="7800230" cy="154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81252" y="5027757"/>
            <a:ext cx="2250997" cy="4436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5450" y="2961943"/>
            <a:ext cx="1977933" cy="373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1770" y="5493833"/>
            <a:ext cx="8873067" cy="122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 красном овале во множественном выравнивании – одна </a:t>
            </a:r>
            <a:r>
              <a:rPr lang="ru-RU" sz="2000" dirty="0" err="1" smtClean="0"/>
              <a:t>делеция</a:t>
            </a:r>
            <a:r>
              <a:rPr lang="ru-RU" sz="2000" dirty="0" smtClean="0"/>
              <a:t>  между консервативными позициями.</a:t>
            </a:r>
            <a:br>
              <a:rPr lang="ru-RU" sz="2000" dirty="0" smtClean="0"/>
            </a:br>
            <a:r>
              <a:rPr lang="ru-RU" sz="2000" dirty="0" smtClean="0"/>
              <a:t>В оптимальном парном  выравнивании первых двух последовательностей в красном овале – четыре </a:t>
            </a:r>
            <a:r>
              <a:rPr lang="ru-RU" sz="2000" dirty="0" err="1" smtClean="0"/>
              <a:t>делеции</a:t>
            </a:r>
            <a:r>
              <a:rPr lang="ru-RU" sz="2000" dirty="0" smtClean="0"/>
              <a:t>. Участки те же.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408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Иерархический алгоритм выравнивания многих последовательностей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108399"/>
            <a:ext cx="6926580" cy="33944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Основная идея: </a:t>
            </a:r>
            <a:r>
              <a:rPr lang="ru-RU" sz="2400" i="1" u="sng" dirty="0" smtClean="0"/>
              <a:t>выравнивание двух выравниваний</a:t>
            </a:r>
            <a:r>
              <a:rPr lang="ru-RU" sz="2400" dirty="0" smtClean="0"/>
              <a:t> с помощью динамического программирования</a:t>
            </a:r>
          </a:p>
          <a:p>
            <a:r>
              <a:rPr lang="ru-RU" sz="2400" dirty="0" smtClean="0"/>
              <a:t>Этапы алгоритма </a:t>
            </a:r>
          </a:p>
          <a:p>
            <a:pPr lvl="1"/>
            <a:r>
              <a:rPr lang="ru-RU" dirty="0" smtClean="0"/>
              <a:t>Построение направляющего дерева</a:t>
            </a:r>
          </a:p>
          <a:p>
            <a:pPr lvl="1"/>
            <a:r>
              <a:rPr lang="ru-RU" dirty="0" smtClean="0"/>
              <a:t>Итерация выравнивания выравниваний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(</a:t>
            </a:r>
            <a:r>
              <a:rPr lang="en-US" dirty="0" smtClean="0"/>
              <a:t>refinement) </a:t>
            </a:r>
            <a:r>
              <a:rPr lang="ru-RU" dirty="0" smtClean="0"/>
              <a:t>выравнивания</a:t>
            </a:r>
          </a:p>
          <a:p>
            <a:r>
              <a:rPr lang="ru-RU" sz="2400" dirty="0" smtClean="0"/>
              <a:t>Результат – ГЛОБАЛЬНОЕ множественное выравнивание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368104">
            <a:off x="7288870" y="1617434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957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28" y="283995"/>
            <a:ext cx="8659585" cy="10658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Построение направляющего дерева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676026"/>
            <a:ext cx="8694058" cy="4680325"/>
          </a:xfrm>
        </p:spPr>
        <p:txBody>
          <a:bodyPr>
            <a:noAutofit/>
          </a:bodyPr>
          <a:lstStyle/>
          <a:p>
            <a:r>
              <a:rPr lang="ru-RU" sz="2400" dirty="0"/>
              <a:t>Для ВСЕХ ПАР последовательностей строится парное выравнивание.</a:t>
            </a:r>
          </a:p>
          <a:p>
            <a:r>
              <a:rPr lang="ru-RU" sz="2400" dirty="0"/>
              <a:t>Вес парного выравнивания пересчитывается в расстояние между последовательностями:</a:t>
            </a:r>
            <a:r>
              <a:rPr lang="en-US" sz="2400" dirty="0"/>
              <a:t> </a:t>
            </a:r>
          </a:p>
          <a:p>
            <a:pPr lvl="1"/>
            <a:r>
              <a:rPr lang="ru-RU" dirty="0"/>
              <a:t>чем больше вес, тем меньше расстояние; </a:t>
            </a:r>
            <a:endParaRPr lang="en-US" dirty="0"/>
          </a:p>
          <a:p>
            <a:pPr lvl="1"/>
            <a:r>
              <a:rPr lang="ru-RU" dirty="0"/>
              <a:t>расстояние между совпадающими</a:t>
            </a:r>
            <a:r>
              <a:rPr lang="en-US" dirty="0"/>
              <a:t> </a:t>
            </a:r>
            <a:r>
              <a:rPr lang="ru-RU" dirty="0"/>
              <a:t>последовательностями равно 0.</a:t>
            </a:r>
            <a:endParaRPr lang="en-US" dirty="0"/>
          </a:p>
          <a:p>
            <a:r>
              <a:rPr lang="ru-RU" sz="2400" dirty="0" smtClean="0"/>
              <a:t>Получается </a:t>
            </a:r>
            <a:r>
              <a:rPr lang="ru-RU" sz="2400" dirty="0"/>
              <a:t>матрица расстояний между послед-ми</a:t>
            </a:r>
          </a:p>
          <a:p>
            <a:r>
              <a:rPr lang="ru-RU" sz="2400" dirty="0"/>
              <a:t>Есть алгоритмы, превращающие матрицу попарных расстояний в дерево. </a:t>
            </a:r>
          </a:p>
          <a:p>
            <a:pPr lvl="1"/>
            <a:r>
              <a:rPr lang="ru-RU" dirty="0"/>
              <a:t>Расстояния между листьями по дереву отражают сходство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23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0462414">
            <a:off x="7252437" y="611326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65080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320272"/>
            <a:ext cx="8323043" cy="2852737"/>
          </a:xfrm>
        </p:spPr>
        <p:txBody>
          <a:bodyPr>
            <a:normAutofit/>
          </a:bodyPr>
          <a:lstStyle/>
          <a:p>
            <a:r>
              <a:rPr lang="ru-RU" sz="4400" dirty="0"/>
              <a:t>5</a:t>
            </a:r>
            <a:r>
              <a:rPr lang="en-US" sz="4400" dirty="0" smtClean="0"/>
              <a:t>. </a:t>
            </a:r>
            <a:r>
              <a:rPr lang="ru-RU" sz="4400" dirty="0" smtClean="0"/>
              <a:t>Наблюдаемый результат крупных перестроек генома:</a:t>
            </a:r>
            <a:br>
              <a:rPr lang="ru-RU" sz="4400" dirty="0" smtClean="0"/>
            </a:br>
            <a:r>
              <a:rPr lang="ru-RU" sz="4400" dirty="0" smtClean="0"/>
              <a:t>домены белков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Семейства доменов в БД </a:t>
            </a:r>
            <a:r>
              <a:rPr lang="en-US" dirty="0" err="1" smtClean="0"/>
              <a:t>Pfam</a:t>
            </a:r>
            <a:r>
              <a:rPr lang="ru-RU" dirty="0" smtClean="0"/>
              <a:t> (</a:t>
            </a:r>
            <a:r>
              <a:rPr lang="en-US" dirty="0" smtClean="0"/>
              <a:t>Protein families)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24"/>
            <a:ext cx="7886700" cy="7054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Домены белков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" y="733098"/>
            <a:ext cx="8473440" cy="1932327"/>
          </a:xfrm>
        </p:spPr>
        <p:txBody>
          <a:bodyPr>
            <a:noAutofit/>
          </a:bodyPr>
          <a:lstStyle/>
          <a:p>
            <a:r>
              <a:rPr lang="en-US" dirty="0"/>
              <a:t>[</a:t>
            </a:r>
            <a:r>
              <a:rPr lang="ru-RU" dirty="0" smtClean="0"/>
              <a:t>Длинные</a:t>
            </a:r>
            <a:r>
              <a:rPr lang="en-US" dirty="0" smtClean="0"/>
              <a:t>]</a:t>
            </a:r>
            <a:r>
              <a:rPr lang="ru-RU" dirty="0" smtClean="0"/>
              <a:t> гомологичные участки из разных белков, которые эволюционируют только по типу локальных мутаций,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и максимальной длины, с сохранением этого свойства, </a:t>
            </a:r>
            <a:r>
              <a:rPr lang="ru-RU" dirty="0" smtClean="0"/>
              <a:t>называются  </a:t>
            </a:r>
            <a:br>
              <a:rPr lang="ru-RU" dirty="0" smtClean="0"/>
            </a:br>
            <a:r>
              <a:rPr lang="ru-RU" dirty="0" smtClean="0"/>
              <a:t>                        ЭВОЛЮЦИОННЫМИ ДОМЕНАМИ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35280" y="2797888"/>
            <a:ext cx="847344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Терминологическая проблема.</a:t>
            </a:r>
          </a:p>
          <a:p>
            <a:r>
              <a:rPr lang="ru-RU" dirty="0" smtClean="0"/>
              <a:t>ДОМЕН – набор фрагментов последовательностей и их выравнивание. Имеет короткое название. Например, </a:t>
            </a:r>
            <a:r>
              <a:rPr lang="en-US" dirty="0" smtClean="0"/>
              <a:t>RdRP_1</a:t>
            </a:r>
            <a:endParaRPr lang="ru-RU" dirty="0" smtClean="0"/>
          </a:p>
          <a:p>
            <a:r>
              <a:rPr lang="ru-RU" dirty="0" smtClean="0"/>
              <a:t>ДОМЕН белка – фрагмент последовательности, входящий в определенный домен, например, в </a:t>
            </a:r>
            <a:r>
              <a:rPr lang="en-US" dirty="0" smtClean="0"/>
              <a:t>RdRP_1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ДОМЕННАЯ АРХИТЕКТУРА – последовательность  доменов в белке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3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243839" y="1"/>
            <a:ext cx="8651863" cy="82295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  </a:t>
            </a:r>
            <a:r>
              <a:rPr lang="ru-RU" sz="2800" dirty="0" smtClean="0">
                <a:latin typeface="+mn-lt"/>
              </a:rPr>
              <a:t>ДВА ДОМЕНА </a:t>
            </a:r>
            <a:r>
              <a:rPr lang="ru-RU" sz="2800" dirty="0" err="1" smtClean="0">
                <a:latin typeface="+mn-lt"/>
              </a:rPr>
              <a:t>гомеобелков</a:t>
            </a:r>
            <a:r>
              <a:rPr lang="en-US" sz="2800" dirty="0" smtClean="0">
                <a:latin typeface="+mn-lt"/>
              </a:rPr>
              <a:t>: </a:t>
            </a:r>
            <a:r>
              <a:rPr lang="ru-RU" sz="2800" dirty="0" err="1" smtClean="0">
                <a:latin typeface="+mn-lt"/>
              </a:rPr>
              <a:t>гомеодомен</a:t>
            </a:r>
            <a:r>
              <a:rPr lang="ru-RU" sz="2800" dirty="0" smtClean="0">
                <a:latin typeface="+mn-lt"/>
              </a:rPr>
              <a:t> и </a:t>
            </a:r>
            <a:r>
              <a:rPr lang="en-US" sz="2800" dirty="0" smtClean="0">
                <a:latin typeface="+mn-lt"/>
              </a:rPr>
              <a:t>OAR </a:t>
            </a:r>
            <a:r>
              <a:rPr lang="ru-RU" sz="2800" dirty="0" smtClean="0">
                <a:latin typeface="+mn-lt"/>
              </a:rPr>
              <a:t>домен</a:t>
            </a:r>
            <a:endParaRPr lang="ru-RU" sz="2800" dirty="0"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6544" y="822960"/>
            <a:ext cx="8519159" cy="5882640"/>
            <a:chOff x="1187450" y="1051342"/>
            <a:chExt cx="6870700" cy="4283452"/>
          </a:xfrm>
        </p:grpSpPr>
        <p:pic>
          <p:nvPicPr>
            <p:cNvPr id="11266" name="Picture 1026" descr="F:\Common\Education\FBB\Year_02\Term_6\Lectures\3Dcomparison\3Dclassification\HD_O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051342"/>
              <a:ext cx="6870700" cy="42834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760969" y="4634428"/>
              <a:ext cx="761026" cy="2423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73686"/>
            <a:ext cx="830580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Домены принято</a:t>
            </a:r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изображать так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0386"/>
            <a:ext cx="8974078" cy="978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1970485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987"/>
                </a:solidFill>
                <a:hlinkClick r:id="rId3"/>
              </a:rPr>
              <a:t>X1WJ92_ACYPI</a:t>
            </a:r>
            <a:r>
              <a:rPr lang="en-US" sz="2000" dirty="0">
                <a:solidFill>
                  <a:srgbClr val="404040"/>
                </a:solidFill>
              </a:rPr>
              <a:t> [</a:t>
            </a:r>
            <a:r>
              <a:rPr lang="en-US" sz="2000" dirty="0" err="1">
                <a:solidFill>
                  <a:srgbClr val="404040"/>
                </a:solidFill>
              </a:rPr>
              <a:t>Acyrthosiphon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pisum</a:t>
            </a:r>
            <a:r>
              <a:rPr lang="en-US" sz="2000" dirty="0">
                <a:solidFill>
                  <a:srgbClr val="404040"/>
                </a:solidFill>
              </a:rPr>
              <a:t> (Pea aphid</a:t>
            </a:r>
            <a:r>
              <a:rPr lang="en-US" sz="2000" dirty="0" smtClean="0">
                <a:solidFill>
                  <a:srgbClr val="404040"/>
                </a:solidFill>
              </a:rPr>
              <a:t>)]</a:t>
            </a:r>
            <a:r>
              <a:rPr lang="ru-RU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/>
              <a:t>Uncharacterized protein </a:t>
            </a:r>
            <a:r>
              <a:rPr lang="en-US" sz="2000" dirty="0" smtClean="0"/>
              <a:t> </a:t>
            </a:r>
            <a:r>
              <a:rPr lang="en-US" sz="2000" dirty="0"/>
              <a:t>(408 residues)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120" y="4460618"/>
            <a:ext cx="8775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There are 1836 sequences with the following architecture: </a:t>
            </a:r>
            <a:r>
              <a:rPr lang="en-US" sz="2800" b="1" dirty="0">
                <a:solidFill>
                  <a:srgbClr val="404040"/>
                </a:solidFill>
              </a:rPr>
              <a:t>Homeodomain, OAR</a:t>
            </a:r>
            <a:endParaRPr lang="en-US" sz="2800" b="1" i="0" dirty="0">
              <a:solidFill>
                <a:srgbClr val="404040"/>
              </a:solidFill>
              <a:effectLst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036320" y="3779520"/>
            <a:ext cx="579120" cy="1338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30880" y="3779520"/>
            <a:ext cx="3368040" cy="1233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+mn-lt"/>
              </a:rPr>
              <a:t>Гомеодомен</a:t>
            </a:r>
            <a:r>
              <a:rPr lang="ru-RU" dirty="0" smtClean="0">
                <a:latin typeface="+mn-lt"/>
              </a:rPr>
              <a:t> является ДОМЕНОМ</a:t>
            </a:r>
            <a:br>
              <a:rPr lang="ru-RU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Доказательство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479301"/>
            <a:ext cx="4297680" cy="4351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Выравнивание,  со сходством, свидетельствующим о </a:t>
            </a:r>
            <a:r>
              <a:rPr lang="ru-RU" sz="2400" dirty="0" err="1" smtClean="0"/>
              <a:t>гомологичности</a:t>
            </a:r>
            <a:r>
              <a:rPr lang="ru-RU" sz="2400" dirty="0" smtClean="0"/>
              <a:t> последовательностей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Представленность домена </a:t>
            </a:r>
            <a:br>
              <a:rPr lang="ru-RU" sz="2400" dirty="0" smtClean="0"/>
            </a:br>
            <a:r>
              <a:rPr lang="ru-RU" sz="2400" u="sng" dirty="0" smtClean="0"/>
              <a:t>в  негомологичных белках</a:t>
            </a:r>
            <a:r>
              <a:rPr lang="ru-RU" sz="2400" dirty="0" smtClean="0"/>
              <a:t> (обычно, но не обязательно)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509" y="662781"/>
            <a:ext cx="3118907" cy="384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37" y="4575810"/>
            <a:ext cx="2225649" cy="228219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5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3123"/>
          </a:xfrm>
        </p:spPr>
        <p:txBody>
          <a:bodyPr/>
          <a:lstStyle/>
          <a:p>
            <a:pPr algn="ctr"/>
            <a:r>
              <a:rPr lang="ru-RU" dirty="0" smtClean="0"/>
              <a:t>Эволюционные домены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3123"/>
            <a:ext cx="3943350" cy="4851083"/>
          </a:xfrm>
        </p:spPr>
        <p:txBody>
          <a:bodyPr/>
          <a:lstStyle/>
          <a:p>
            <a:r>
              <a:rPr lang="ru-RU" dirty="0"/>
              <a:t>Имеют определенную функцию (не всегда известна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sz="2000" dirty="0" smtClean="0"/>
              <a:t>DUF – Domain of Unknown Function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Часто совпадают со структурными доменами </a:t>
            </a:r>
            <a:br>
              <a:rPr lang="ru-RU" dirty="0" smtClean="0"/>
            </a:br>
            <a:r>
              <a:rPr lang="ru-RU" dirty="0" smtClean="0"/>
              <a:t>(но не всегда)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5312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Гомеодомен</a:t>
            </a:r>
            <a:r>
              <a:rPr lang="ru-RU" sz="2400" dirty="0" smtClean="0"/>
              <a:t> – ДНК связывающий домен</a:t>
            </a:r>
          </a:p>
          <a:p>
            <a:endParaRPr lang="en-US" sz="1400" dirty="0"/>
          </a:p>
          <a:p>
            <a:r>
              <a:rPr lang="en-US" sz="1400" dirty="0" smtClean="0"/>
              <a:t>Homeodomain </a:t>
            </a:r>
            <a:r>
              <a:rPr lang="en-US" sz="1400" dirty="0"/>
              <a:t>proteins regulate gene expression and cell differentiation during early embryonic development, thus mutations in </a:t>
            </a:r>
            <a:r>
              <a:rPr lang="en-US" sz="1400" dirty="0" err="1"/>
              <a:t>homeobox</a:t>
            </a:r>
            <a:r>
              <a:rPr lang="en-US" sz="1400" dirty="0"/>
              <a:t> genes can cause developmental disorders.</a:t>
            </a:r>
            <a:r>
              <a:rPr lang="en-US" sz="1400" baseline="30000" dirty="0">
                <a:hlinkClick r:id="rId2"/>
              </a:rPr>
              <a:t>[1]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3005361"/>
            <a:ext cx="2841625" cy="33840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817" y="984205"/>
            <a:ext cx="87389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Результат</a:t>
            </a: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</a:rPr>
              <a:t>Тривиальная часть 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- описание одного семейства доменов по информации из </a:t>
            </a: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Pfam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Uniprot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</a:rPr>
              <a:t>Нетривиальная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 (самому или самой надо думать и принимать решения) - одно выравнивание двух подгрупп доменов семейства с обоснованием их различий и отличий от всех остальных доменов семейства</a:t>
            </a:r>
          </a:p>
          <a:p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Отнеситесь к заданию как к игре с выравниванием:) Очень надеюсь на ваш интерес. </a:t>
            </a:r>
            <a:r>
              <a:rPr lang="ru-RU" sz="1200" i="1" dirty="0" err="1">
                <a:solidFill>
                  <a:srgbClr val="333333"/>
                </a:solidFill>
                <a:latin typeface="Arial" panose="020B0604020202020204" pitchFamily="34" charset="0"/>
              </a:rPr>
              <a:t>ААл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</a:rPr>
              <a:t>Методы: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Сервисы базы данных </a:t>
            </a: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Pfam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Редактор выравниваний </a:t>
            </a: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Jalview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Blast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 выравнивание 2х последовательностей, в формате </a:t>
            </a: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Dot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Plot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Uniprot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 поиск и скачивание результата в табличном формате</a:t>
            </a:r>
          </a:p>
          <a:p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1. Выберите семейство доменов из </a:t>
            </a:r>
            <a:r>
              <a:rPr lang="ru-RU" sz="12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 для </a:t>
            </a:r>
            <a:r>
              <a:rPr lang="ru-RU" sz="12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анализа</a:t>
            </a:r>
            <a:endParaRPr lang="ru-RU" sz="1200" b="1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От выбора зависит всё дальнейшее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Arial" panose="020B0604020202020204" pitchFamily="34" charset="0"/>
              </a:rPr>
              <a:t>Ограничения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направлены на то, чтобы обезопасить вас от больших технических трудностей, они не являются абсолютными</a:t>
            </a:r>
          </a:p>
          <a:p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2. Опишите семейство доменов</a:t>
            </a: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доменных архитектур с этим доменом</a:t>
            </a: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Выберите две достаточно представленные доменные архитектуры и укажите какие именно выбрали, их названия и число белков с каждой из них</a:t>
            </a: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разных белков с доменом семейства, для которых известна 3D структура. </a:t>
            </a:r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Разные структуры одного и того же белка (по </a:t>
            </a:r>
            <a:r>
              <a:rPr lang="ru-RU" sz="1200" i="1" dirty="0" err="1">
                <a:solidFill>
                  <a:srgbClr val="333333"/>
                </a:solidFill>
                <a:latin typeface="Arial" panose="020B0604020202020204" pitchFamily="34" charset="0"/>
              </a:rPr>
              <a:t>Uniprot</a:t>
            </a:r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 ID) считать за одну.</a:t>
            </a:r>
            <a:endParaRPr lang="ru-RU" sz="1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белков с доменом по таксонам самого высокого ранга. Типично - по </a:t>
            </a:r>
            <a:r>
              <a:rPr lang="ru-RU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суперцарствам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(они же домены жизни) - бактерии, археи, эукариоты.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3</a:t>
            </a:r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. Постройте карту локального сходства (</a:t>
            </a:r>
            <a:r>
              <a:rPr lang="ru-RU" sz="12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Dot</a:t>
            </a:r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 </a:t>
            </a:r>
            <a:r>
              <a:rPr lang="ru-RU" sz="12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Plot</a:t>
            </a:r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) двух белков с доменом семейства, но с разной доменной архитектурой</a:t>
            </a: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Придумайте эволюционный сценарий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наблюдаемого</a:t>
            </a: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4. В выравнивании доменов семейства выделите на основании сходства две подгруппы доменов </a:t>
            </a:r>
            <a:r>
              <a:rPr lang="ru-RU" sz="12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endParaRPr lang="ru-RU" sz="1200" b="1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В ответе - выравнивание, содержащее обе подгруппы и обоснование различий подгрупп и отличий от всех остальных доменов семейства.</a:t>
            </a:r>
          </a:p>
          <a:p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5. Сохраните таблицу со всеми белками из </a:t>
            </a:r>
            <a:r>
              <a:rPr lang="ru-RU" sz="12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Uniprot</a:t>
            </a:r>
            <a:r>
              <a:rPr lang="ru-RU" sz="1200" b="1" dirty="0">
                <a:solidFill>
                  <a:srgbClr val="666666"/>
                </a:solidFill>
                <a:latin typeface="Verdana" panose="020B0604030504040204" pitchFamily="34" charset="0"/>
              </a:rPr>
              <a:t> с доменом семейства </a:t>
            </a:r>
            <a:r>
              <a:rPr lang="ru-RU" sz="12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endParaRPr lang="ru-RU" sz="1200" b="1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В таблице сохраните колонки: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7" y="-104704"/>
            <a:ext cx="8572157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1. Задание </a:t>
            </a:r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по теме "гомология и выравнивание"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065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687784"/>
            <a:ext cx="7050228" cy="58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4926588"/>
            <a:ext cx="7890981" cy="615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599" y="1576119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9 sequences with the following architecture: MethyltransfD12, N6_N4_Mtase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4"/>
              </a:rPr>
              <a:t>A0A2Z5QVW5_9MICC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D12-N6_N4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598" y="3757091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5 sequences with the following architecture: N6_N4_Mtase, MethyltransfD12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5"/>
              </a:rPr>
              <a:t>A0A1I7GYG0_9CLOT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 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N6_N4-D12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883" y="156388"/>
            <a:ext cx="8717109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выровнять эти две последовательности?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7997" y="5951823"/>
            <a:ext cx="713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такое может возникнуть?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03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" y="79900"/>
            <a:ext cx="8495931" cy="1491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Лучшее парное выравнивание:</a:t>
            </a:r>
            <a:br>
              <a:rPr lang="ru-RU" sz="3200" dirty="0" smtClean="0"/>
            </a:br>
            <a:r>
              <a:rPr lang="ru-RU" sz="3200" dirty="0" smtClean="0"/>
              <a:t>алгоритм множественных локальных выравниваний. </a:t>
            </a:r>
            <a:endParaRPr lang="en-US" sz="3200" dirty="0"/>
          </a:p>
        </p:txBody>
      </p:sp>
      <p:pic>
        <p:nvPicPr>
          <p:cNvPr id="3074" name="Picture 2" descr="https://blast.ncbi.nlm.nih.gov/hitmatrix/hit_matrix.cgi?rid=6CZF2AB5114&amp;width=6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0" y="1691749"/>
            <a:ext cx="7765743" cy="38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847" y="6294821"/>
            <a:ext cx="58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Программа </a:t>
            </a:r>
            <a:r>
              <a:rPr lang="en-US" sz="2400" dirty="0" err="1" smtClean="0"/>
              <a:t>BLASTp</a:t>
            </a:r>
            <a:r>
              <a:rPr lang="en-US" sz="2400" dirty="0" smtClean="0"/>
              <a:t>. </a:t>
            </a:r>
            <a:r>
              <a:rPr lang="ru-RU" sz="2400" dirty="0"/>
              <a:t>Визуализация </a:t>
            </a:r>
            <a:r>
              <a:rPr lang="en-US" sz="2400" dirty="0"/>
              <a:t>Dot Plot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2468" y="5892099"/>
            <a:ext cx="174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N6_N4-D12  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74197" y="3656868"/>
            <a:ext cx="1770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D12-N6_N4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4424" y="5522767"/>
            <a:ext cx="779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1=================================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576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927722" y="3235199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==============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54" y="236473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геномов бактерий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46354" y="707222"/>
            <a:ext cx="8263102" cy="474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/>
              <a:t>Крупные </a:t>
            </a:r>
            <a:r>
              <a:rPr lang="ru-RU" sz="2400" dirty="0" smtClean="0"/>
              <a:t>- единовременные изменения в геномах:</a:t>
            </a:r>
          </a:p>
          <a:p>
            <a:r>
              <a:rPr lang="ru-RU" sz="2400" dirty="0" err="1" smtClean="0"/>
              <a:t>Делеция</a:t>
            </a:r>
            <a:r>
              <a:rPr lang="ru-RU" sz="2400" dirty="0" smtClean="0"/>
              <a:t> большого участка (многие сотни, тысячи и миллионы пар нуклеотидов)</a:t>
            </a:r>
          </a:p>
          <a:p>
            <a:r>
              <a:rPr lang="ru-RU" sz="2400" dirty="0" smtClean="0"/>
              <a:t>Дупликация </a:t>
            </a:r>
            <a:r>
              <a:rPr lang="ru-RU" sz="2400" dirty="0"/>
              <a:t>большого </a:t>
            </a:r>
            <a:r>
              <a:rPr lang="ru-RU" sz="2400" dirty="0" smtClean="0"/>
              <a:t>участка</a:t>
            </a:r>
          </a:p>
          <a:p>
            <a:r>
              <a:rPr lang="ru-RU" sz="2400" dirty="0" smtClean="0"/>
              <a:t>Горизонтальный перенос, т.е. вставка большого участка из чужого генома</a:t>
            </a:r>
          </a:p>
          <a:p>
            <a:r>
              <a:rPr lang="ru-RU" sz="2400" dirty="0" smtClean="0"/>
              <a:t> Инверсия большого участка</a:t>
            </a:r>
          </a:p>
          <a:p>
            <a:r>
              <a:rPr lang="ru-RU" sz="2400" dirty="0" err="1" smtClean="0"/>
              <a:t>Транслокация</a:t>
            </a:r>
            <a:r>
              <a:rPr lang="ru-RU" sz="2400" dirty="0" smtClean="0"/>
              <a:t> </a:t>
            </a:r>
            <a:r>
              <a:rPr lang="ru-RU" sz="2400" dirty="0"/>
              <a:t>большого участка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65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14885" y="1287606"/>
            <a:ext cx="8240572" cy="4022861"/>
            <a:chOff x="722893" y="989221"/>
            <a:chExt cx="8240572" cy="4022861"/>
          </a:xfrm>
        </p:grpSpPr>
        <p:pic>
          <p:nvPicPr>
            <p:cNvPr id="1026" name="Picture 2" descr="https://blast.ncbi.nlm.nih.gov/hitmatrix/hit_matrix.cgi?rid=6AD8XNRY11N&amp;width=600&amp;height=3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93" y="989221"/>
              <a:ext cx="8045722" cy="402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 rot="5340000">
              <a:off x="7137133" y="1160246"/>
              <a:ext cx="136785" cy="9148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 rot="14520000">
              <a:off x="6185802" y="1037395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7080000">
              <a:off x="3937470" y="805127"/>
              <a:ext cx="226175" cy="448889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4520000">
              <a:off x="1678238" y="3379748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4520000">
              <a:off x="7974498" y="487147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/>
          <p:cNvSpPr/>
          <p:nvPr/>
        </p:nvSpPr>
        <p:spPr>
          <a:xfrm rot="14520000">
            <a:off x="1127267" y="5084841"/>
            <a:ext cx="227559" cy="175037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7080000">
            <a:off x="4558789" y="4562325"/>
            <a:ext cx="170493" cy="31041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 rot="5340000">
            <a:off x="7711877" y="5426222"/>
            <a:ext cx="136785" cy="9148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3254" y="211325"/>
            <a:ext cx="8970745" cy="5424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Карта локального сходства двух геномов родственных штаммов бактерий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254" y="5871310"/>
            <a:ext cx="274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Сходство прямых цепочек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66184" y="5640508"/>
            <a:ext cx="384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Инверсия - сходство прямой цепочки</a:t>
            </a:r>
            <a:br>
              <a:rPr lang="ru-RU" dirty="0" smtClean="0"/>
            </a:br>
            <a:r>
              <a:rPr lang="ru-RU" dirty="0" smtClean="0"/>
              <a:t>с комплементарной второго генома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81221" y="5917507"/>
            <a:ext cx="19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Делеция</a:t>
            </a:r>
            <a:r>
              <a:rPr lang="ru-RU" dirty="0" smtClean="0"/>
              <a:t> / вставка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9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15510" y="125683"/>
            <a:ext cx="8221602" cy="398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Объяснение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ы локального сходства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graphicFrame>
        <p:nvGraphicFramePr>
          <p:cNvPr id="429" name="Table 2"/>
          <p:cNvGraphicFramePr/>
          <p:nvPr>
            <p:extLst/>
          </p:nvPr>
        </p:nvGraphicFramePr>
        <p:xfrm>
          <a:off x="543464" y="820692"/>
          <a:ext cx="8057072" cy="5783107"/>
        </p:xfrm>
        <a:graphic>
          <a:graphicData uri="http://schemas.openxmlformats.org/drawingml/2006/table">
            <a:tbl>
              <a:tblPr/>
              <a:tblGrid>
                <a:gridCol w="80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30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en-US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</a:t>
                      </a:r>
                      <a:r>
                        <a:rPr lang="en-US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0" name="CustomShape 3"/>
          <p:cNvSpPr/>
          <p:nvPr/>
        </p:nvSpPr>
        <p:spPr>
          <a:xfrm>
            <a:off x="3206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"/>
          <p:cNvSpPr/>
          <p:nvPr/>
        </p:nvSpPr>
        <p:spPr>
          <a:xfrm flipV="1">
            <a:off x="1822502" y="5269994"/>
            <a:ext cx="690765" cy="499466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5"/>
          <p:cNvSpPr/>
          <p:nvPr/>
        </p:nvSpPr>
        <p:spPr>
          <a:xfrm flipV="1">
            <a:off x="2646269" y="471584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6"/>
          <p:cNvSpPr/>
          <p:nvPr/>
        </p:nvSpPr>
        <p:spPr>
          <a:xfrm flipV="1">
            <a:off x="5082169" y="352093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7"/>
          <p:cNvSpPr/>
          <p:nvPr/>
        </p:nvSpPr>
        <p:spPr>
          <a:xfrm flipV="1">
            <a:off x="5827569" y="2856433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8"/>
          <p:cNvSpPr/>
          <p:nvPr/>
        </p:nvSpPr>
        <p:spPr>
          <a:xfrm flipV="1">
            <a:off x="6633244" y="2357293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9"/>
          <p:cNvSpPr/>
          <p:nvPr/>
        </p:nvSpPr>
        <p:spPr>
          <a:xfrm flipV="1">
            <a:off x="7471890" y="1779446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10"/>
          <p:cNvSpPr/>
          <p:nvPr/>
        </p:nvSpPr>
        <p:spPr>
          <a:xfrm flipV="1">
            <a:off x="1824134" y="2379887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"/>
          <p:cNvSpPr/>
          <p:nvPr/>
        </p:nvSpPr>
        <p:spPr>
          <a:xfrm flipV="1">
            <a:off x="6695165" y="5240875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2"/>
          <p:cNvSpPr/>
          <p:nvPr/>
        </p:nvSpPr>
        <p:spPr>
          <a:xfrm>
            <a:off x="1323703" y="6001905"/>
            <a:ext cx="7361397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3"/>
          <p:cNvSpPr/>
          <p:nvPr/>
        </p:nvSpPr>
        <p:spPr>
          <a:xfrm>
            <a:off x="1436850" y="894495"/>
            <a:ext cx="326" cy="50759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Line 14"/>
          <p:cNvSpPr/>
          <p:nvPr/>
        </p:nvSpPr>
        <p:spPr>
          <a:xfrm flipV="1">
            <a:off x="7530988" y="4062978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Line 15"/>
          <p:cNvSpPr/>
          <p:nvPr/>
        </p:nvSpPr>
        <p:spPr>
          <a:xfrm flipV="1">
            <a:off x="3479228" y="3969930"/>
            <a:ext cx="1484659" cy="563793"/>
          </a:xfrm>
          <a:prstGeom prst="line">
            <a:avLst/>
          </a:prstGeom>
          <a:ln w="22320" cap="rnd">
            <a:solidFill>
              <a:srgbClr val="4A7EBB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2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1"/>
          <p:cNvGraphicFramePr/>
          <p:nvPr>
            <p:extLst/>
          </p:nvPr>
        </p:nvGraphicFramePr>
        <p:xfrm>
          <a:off x="701186" y="718116"/>
          <a:ext cx="7765486" cy="5705980"/>
        </p:xfrm>
        <a:graphic>
          <a:graphicData uri="http://schemas.openxmlformats.org/drawingml/2006/table">
            <a:tbl>
              <a:tblPr/>
              <a:tblGrid>
                <a:gridCol w="72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5" name="CustomShape 2"/>
          <p:cNvSpPr/>
          <p:nvPr/>
        </p:nvSpPr>
        <p:spPr>
          <a:xfrm>
            <a:off x="415510" y="125684"/>
            <a:ext cx="8336838" cy="476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учетом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комплементарной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цепочки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47" name="CustomShape 4"/>
          <p:cNvSpPr/>
          <p:nvPr/>
        </p:nvSpPr>
        <p:spPr>
          <a:xfrm>
            <a:off x="1455526" y="5834087"/>
            <a:ext cx="6801784" cy="5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448" name="CustomShape 5"/>
          <p:cNvSpPr/>
          <p:nvPr/>
        </p:nvSpPr>
        <p:spPr>
          <a:xfrm flipH="1">
            <a:off x="650298" y="713435"/>
            <a:ext cx="46347" cy="51725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Line 8"/>
          <p:cNvSpPr/>
          <p:nvPr/>
        </p:nvSpPr>
        <p:spPr>
          <a:xfrm flipV="1">
            <a:off x="1921166" y="2142838"/>
            <a:ext cx="627286" cy="390375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9"/>
          <p:cNvSpPr/>
          <p:nvPr/>
        </p:nvSpPr>
        <p:spPr>
          <a:xfrm flipH="1">
            <a:off x="1921166" y="441498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10058" y="713435"/>
            <a:ext cx="445956" cy="528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  <a:endParaRPr lang="en-US" sz="3200" b="1" dirty="0"/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  <a:endParaRPr lang="ru-RU" sz="3200" b="1" dirty="0"/>
          </a:p>
        </p:txBody>
      </p:sp>
      <p:sp>
        <p:nvSpPr>
          <p:cNvPr id="14" name="CustomShape 4"/>
          <p:cNvSpPr/>
          <p:nvPr/>
        </p:nvSpPr>
        <p:spPr>
          <a:xfrm flipV="1">
            <a:off x="1482743" y="598842"/>
            <a:ext cx="54864" cy="51937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16" name="Line 9"/>
          <p:cNvSpPr/>
          <p:nvPr/>
        </p:nvSpPr>
        <p:spPr>
          <a:xfrm>
            <a:off x="5014926" y="3356466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9"/>
          <p:cNvSpPr/>
          <p:nvPr/>
        </p:nvSpPr>
        <p:spPr>
          <a:xfrm>
            <a:off x="5790300" y="3896941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9"/>
          <p:cNvSpPr/>
          <p:nvPr/>
        </p:nvSpPr>
        <p:spPr>
          <a:xfrm>
            <a:off x="6589200" y="447963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9"/>
          <p:cNvSpPr/>
          <p:nvPr/>
        </p:nvSpPr>
        <p:spPr>
          <a:xfrm>
            <a:off x="7340583" y="5069204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9"/>
          <p:cNvSpPr/>
          <p:nvPr/>
        </p:nvSpPr>
        <p:spPr>
          <a:xfrm>
            <a:off x="7355691" y="2766458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9"/>
          <p:cNvSpPr/>
          <p:nvPr/>
        </p:nvSpPr>
        <p:spPr>
          <a:xfrm flipH="1">
            <a:off x="5038608" y="326474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9"/>
          <p:cNvSpPr/>
          <p:nvPr/>
        </p:nvSpPr>
        <p:spPr>
          <a:xfrm flipH="1">
            <a:off x="5818522" y="2703028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9"/>
          <p:cNvSpPr/>
          <p:nvPr/>
        </p:nvSpPr>
        <p:spPr>
          <a:xfrm flipH="1">
            <a:off x="6598436" y="2141314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9"/>
          <p:cNvSpPr/>
          <p:nvPr/>
        </p:nvSpPr>
        <p:spPr>
          <a:xfrm flipH="1">
            <a:off x="7378350" y="157960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9"/>
          <p:cNvSpPr/>
          <p:nvPr/>
        </p:nvSpPr>
        <p:spPr>
          <a:xfrm flipH="1">
            <a:off x="7385674" y="384973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9"/>
          <p:cNvSpPr/>
          <p:nvPr/>
        </p:nvSpPr>
        <p:spPr>
          <a:xfrm>
            <a:off x="1910835" y="2226127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9"/>
          <p:cNvSpPr/>
          <p:nvPr/>
        </p:nvSpPr>
        <p:spPr>
          <a:xfrm>
            <a:off x="1913972" y="447131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2823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ast.ncbi.nlm.nih.gov/hitmatrix/hit_matrix.cgi?rid=6A29XREK11N&amp;width=6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26" y="232552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видим на этой карте?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8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oinf.comav.upv.es/courses/biotech3/static/duplicacion_dotmatr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1" y="179435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Дупликация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3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выполнения задания</a:t>
            </a:r>
            <a:br>
              <a:rPr lang="ru-RU" dirty="0" smtClean="0"/>
            </a:br>
            <a:r>
              <a:rPr lang="ru-RU" dirty="0" smtClean="0"/>
              <a:t>Семейство доменов ….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2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35587"/>
            <a:ext cx="7886700" cy="747393"/>
          </a:xfrm>
        </p:spPr>
        <p:txBody>
          <a:bodyPr>
            <a:normAutofit/>
          </a:bodyPr>
          <a:lstStyle/>
          <a:p>
            <a:r>
              <a:rPr lang="ru-RU" sz="3600" dirty="0"/>
              <a:t>2</a:t>
            </a:r>
            <a:r>
              <a:rPr lang="ru-RU" sz="3600" dirty="0" smtClean="0"/>
              <a:t>. Гомология – наличие общего предка</a:t>
            </a:r>
            <a:endParaRPr lang="ru-RU" sz="3600" dirty="0"/>
          </a:p>
        </p:txBody>
      </p:sp>
      <p:pic>
        <p:nvPicPr>
          <p:cNvPr id="1026" name="Picture 2" descr="https://pikuco.ru/upload/test_stable/d59/d594db044c9988351a66366741056e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2" b="18698"/>
          <a:stretch/>
        </p:blipFill>
        <p:spPr bwMode="auto">
          <a:xfrm>
            <a:off x="628650" y="860327"/>
            <a:ext cx="451256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618" y="3862736"/>
            <a:ext cx="544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Последний общий предок </a:t>
            </a:r>
            <a:r>
              <a:rPr lang="ru-RU" dirty="0" smtClean="0"/>
              <a:t>ныне живущих</a:t>
            </a:r>
            <a:r>
              <a:rPr lang="en-US" dirty="0" smtClean="0"/>
              <a:t> </a:t>
            </a:r>
            <a:r>
              <a:rPr lang="ru-RU" dirty="0" smtClean="0"/>
              <a:t>обезьян.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913" y="5973792"/>
            <a:ext cx="819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целых  организмов термин «гомология» не употребляют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406" y="4610387"/>
            <a:ext cx="8631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Гомоло́гия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u="sng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др.-греч.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66BB"/>
                </a:solidFill>
                <a:latin typeface="palatino linotype" panose="02040502050505030304" pitchFamily="18" charset="0"/>
                <a:hlinkClick r:id="rId4" tooltip="wikt:ὅμοιος"/>
              </a:rPr>
              <a:t>ὅμοιος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«подобный, похожий» + </a:t>
            </a:r>
            <a:r>
              <a:rPr lang="ru-RU" dirty="0" err="1">
                <a:solidFill>
                  <a:srgbClr val="0645AD"/>
                </a:solidFill>
                <a:latin typeface="palatino linotype" panose="02040502050505030304" pitchFamily="18" charset="0"/>
                <a:hlinkClick r:id="rId5" tooltip="Логос"/>
              </a:rPr>
              <a:t>λογος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«слово, закон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»)</a:t>
            </a:r>
          </a:p>
          <a:p>
            <a:r>
              <a:rPr lang="ru-RU" dirty="0"/>
              <a:t>в биологии — </a:t>
            </a:r>
            <a:r>
              <a:rPr lang="ru-RU" u="sng" dirty="0"/>
              <a:t>сопоставимость частей </a:t>
            </a:r>
            <a:r>
              <a:rPr lang="ru-RU" dirty="0"/>
              <a:t>сравниваемых биологических объектов, обусловленная </a:t>
            </a:r>
            <a:r>
              <a:rPr lang="ru-RU" u="sng" dirty="0"/>
              <a:t>общностью </a:t>
            </a:r>
            <a:r>
              <a:rPr lang="ru-RU" u="sng" dirty="0" smtClean="0"/>
              <a:t>происхождения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</a:t>
            </a:r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397" y="1197682"/>
            <a:ext cx="355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словарик:</a:t>
            </a:r>
          </a:p>
          <a:p>
            <a:r>
              <a:rPr lang="ru-RU" b="1" dirty="0" smtClean="0"/>
              <a:t>* Последний </a:t>
            </a:r>
            <a:r>
              <a:rPr lang="ru-RU" b="1" dirty="0"/>
              <a:t>общий </a:t>
            </a:r>
            <a:r>
              <a:rPr lang="ru-RU" b="1" dirty="0" smtClean="0"/>
              <a:t>предок (</a:t>
            </a:r>
            <a:r>
              <a:rPr lang="en-US" b="1" dirty="0" smtClean="0"/>
              <a:t>LCA)</a:t>
            </a:r>
            <a:endParaRPr lang="ru-RU" dirty="0" smtClean="0"/>
          </a:p>
          <a:p>
            <a:r>
              <a:rPr lang="ru-RU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* </a:t>
            </a:r>
            <a:r>
              <a:rPr lang="ru-RU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Гомология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29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365"/>
            <a:ext cx="8904278" cy="11509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выравнивания тех </a:t>
            </a:r>
            <a:r>
              <a:rPr lang="ru-RU" sz="3200" dirty="0"/>
              <a:t>же </a:t>
            </a:r>
            <a:r>
              <a:rPr lang="ru-RU" sz="3200" dirty="0" smtClean="0"/>
              <a:t>последовательностей  совпадают?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9976" y="3730868"/>
            <a:ext cx="3888018" cy="1384995"/>
          </a:xfrm>
          <a:prstGeom prst="rect">
            <a:avLst/>
          </a:prstGeom>
          <a:solidFill>
            <a:srgbClr val="FFFF0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902" y="3749152"/>
            <a:ext cx="3836307" cy="1384995"/>
          </a:xfrm>
          <a:prstGeom prst="rect">
            <a:avLst/>
          </a:prstGeom>
          <a:solidFill>
            <a:srgbClr val="92D05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MKFR-SSHYAS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MKYR-RSHYAS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31" y="1604281"/>
            <a:ext cx="3836308" cy="1472708"/>
          </a:xfrm>
          <a:prstGeom prst="rect">
            <a:avLst/>
          </a:prstGeom>
          <a:solidFill>
            <a:srgbClr val="FF0000">
              <a:alpha val="6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MKFR-SSHYA-S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MKYRRS-HYA-S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1633" y="1686687"/>
            <a:ext cx="241540" cy="127238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909902" y="1625869"/>
            <a:ext cx="3621504" cy="1384995"/>
          </a:xfrm>
          <a:prstGeom prst="rect">
            <a:avLst/>
          </a:prstGeom>
          <a:solidFill>
            <a:schemeClr val="accent2">
              <a:lumMod val="75000"/>
              <a:alpha val="1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SSHYAS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MKYRRS-HYAS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4312" y="1717438"/>
            <a:ext cx="241540" cy="124220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1698738" y="1223296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1 2 3 4 5 6 7 8 9 10 11 12 13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84718" y="130054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9332" y="338194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1  2  3  4 5   6 7  8  9 101112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50722" y="3329752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1 2 3 4 5  6 7  8  9 10111213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270" y="5535851"/>
            <a:ext cx="8314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Колонка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3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.ugene.net/wiki/download/attachments/4227426/Interpreting%20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" y="1202792"/>
            <a:ext cx="6483221" cy="52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51" y="222709"/>
            <a:ext cx="560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2B4D"/>
                </a:solidFill>
                <a:latin typeface="-apple-system"/>
              </a:rPr>
              <a:t>Interpreting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Dotplot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: Identifying Matches, Mutations,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Invertions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, </a:t>
            </a:r>
            <a:r>
              <a:rPr lang="en-US" dirty="0" err="1" smtClean="0">
                <a:solidFill>
                  <a:srgbClr val="172B4D"/>
                </a:solidFill>
                <a:latin typeface="-apple-system"/>
              </a:rPr>
              <a:t>etc</a:t>
            </a:r>
            <a:r>
              <a:rPr lang="en-US" dirty="0" smtClean="0">
                <a:solidFill>
                  <a:srgbClr val="172B4D"/>
                </a:solidFill>
                <a:latin typeface="-apple-system"/>
              </a:rPr>
              <a:t> 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Создатель</a:t>
            </a:r>
            <a:r>
              <a:rPr lang="ru-RU" dirty="0">
                <a:solidFill>
                  <a:srgbClr val="5E6C84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Yuliya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Algaer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,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2014</a:t>
            </a:r>
            <a:endParaRPr lang="ru-RU" b="0" i="0" dirty="0">
              <a:solidFill>
                <a:srgbClr val="5E6C8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5074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9474"/>
            <a:ext cx="7886700" cy="6216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Какие части укреплять броней?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4098" name="Picture 2" descr="https://upload.wikimedia.org/wikipedia/commons/thumb/b/b2/Survivorship-bias.svg/1024px-Survivorship-bia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82" y="1859395"/>
            <a:ext cx="5943568" cy="44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1623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Пробоины на вернувшихся американских самолётах во время второй мировой войны.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21394" y="6385828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Слайд заимствовал из презентации </a:t>
            </a:r>
            <a:r>
              <a:rPr lang="ru-RU" dirty="0" smtClean="0"/>
              <a:t>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58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54" y="236473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белков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46354" y="1060704"/>
            <a:ext cx="7886700" cy="474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/>
              <a:t>Локальная</a:t>
            </a:r>
            <a:r>
              <a:rPr lang="ru-RU" dirty="0"/>
              <a:t>  - небольшие изменения </a:t>
            </a:r>
            <a:r>
              <a:rPr lang="ru-RU" dirty="0" smtClean="0"/>
              <a:t>в гене </a:t>
            </a:r>
            <a:br>
              <a:rPr lang="ru-RU" dirty="0" smtClean="0"/>
            </a:br>
            <a:r>
              <a:rPr lang="ru-RU" dirty="0" smtClean="0"/>
              <a:t>(Замены </a:t>
            </a:r>
            <a:r>
              <a:rPr lang="ru-RU" dirty="0" err="1" smtClean="0"/>
              <a:t>а.к</a:t>
            </a:r>
            <a:r>
              <a:rPr lang="ru-RU" dirty="0" smtClean="0"/>
              <a:t>. </a:t>
            </a:r>
            <a:r>
              <a:rPr lang="ru-RU" dirty="0" err="1" smtClean="0"/>
              <a:t>Делеции</a:t>
            </a:r>
            <a:r>
              <a:rPr lang="ru-RU" dirty="0" smtClean="0"/>
              <a:t> Вставки)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u="sng" dirty="0" smtClean="0"/>
              <a:t>Большие   изменения</a:t>
            </a:r>
            <a:r>
              <a:rPr lang="ru-RU" dirty="0" smtClean="0"/>
              <a:t>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Накопленные небольшие изменения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Небольшие изменения гена ведущие к большим изменениям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стоп кодона =</a:t>
            </a:r>
            <a:r>
              <a:rPr lang="en-US" dirty="0" smtClean="0"/>
              <a:t>&gt; </a:t>
            </a:r>
            <a:r>
              <a:rPr lang="ru-RU" dirty="0" smtClean="0"/>
              <a:t>удлинение последовательности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кодона на стоп кодон </a:t>
            </a:r>
            <a:endParaRPr lang="ru-RU" dirty="0"/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гибель белка = </a:t>
            </a:r>
            <a:r>
              <a:rPr lang="ru-RU" dirty="0" err="1" smtClean="0"/>
              <a:t>псевдогенизация</a:t>
            </a:r>
            <a:r>
              <a:rPr lang="ru-RU" dirty="0" smtClean="0"/>
              <a:t> или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Укорочение  последовательности белка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err="1" smtClean="0"/>
              <a:t>Программруемый</a:t>
            </a:r>
            <a:r>
              <a:rPr lang="ru-RU" dirty="0" smtClean="0"/>
              <a:t> сдвиг рамки считывания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в сайте инициации (начала) трансляции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Крупные  перестройки генома, затрагивающие гены!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Овал 3"/>
          <p:cNvSpPr/>
          <p:nvPr/>
        </p:nvSpPr>
        <p:spPr>
          <a:xfrm rot="7260000">
            <a:off x="5195265" y="2264583"/>
            <a:ext cx="179660" cy="194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81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928043" y="1250852"/>
            <a:ext cx="8133787" cy="4758471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5" name="CustomShape 1"/>
          <p:cNvSpPr/>
          <p:nvPr/>
        </p:nvSpPr>
        <p:spPr>
          <a:xfrm>
            <a:off x="463784" y="437227"/>
            <a:ext cx="8488544" cy="703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Карта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локального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сходства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2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геномов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M.capricolum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и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M.mycoides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en-US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2459317" y="5942354"/>
            <a:ext cx="4204655" cy="413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mycoides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 rot="16199400">
            <a:off x="-1701947" y="3216252"/>
            <a:ext cx="4331461" cy="514809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capricolum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63784" y="0"/>
            <a:ext cx="7886700" cy="74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2. Парное выравнивание геномов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 rot="3540000">
            <a:off x="6986255" y="1446411"/>
            <a:ext cx="164795" cy="135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50640" y="3931920"/>
            <a:ext cx="1" cy="17843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58240" y="3931920"/>
            <a:ext cx="2692401" cy="59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158240" y="4143192"/>
            <a:ext cx="2672080" cy="83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rot="7260000">
            <a:off x="5195265" y="2264583"/>
            <a:ext cx="179660" cy="194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42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0" y="1129822"/>
            <a:ext cx="8610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.ugene.net/wiki/download/attachments/4227426/Interpreting%20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" y="1202792"/>
            <a:ext cx="6483221" cy="52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51" y="222709"/>
            <a:ext cx="560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2B4D"/>
                </a:solidFill>
                <a:latin typeface="-apple-system"/>
              </a:rPr>
              <a:t>Interpreting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Dotplot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: Identifying Matches, Mutations,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Invertions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, </a:t>
            </a:r>
            <a:r>
              <a:rPr lang="en-US" dirty="0" err="1" smtClean="0">
                <a:solidFill>
                  <a:srgbClr val="172B4D"/>
                </a:solidFill>
                <a:latin typeface="-apple-system"/>
              </a:rPr>
              <a:t>etc</a:t>
            </a:r>
            <a:r>
              <a:rPr lang="en-US" dirty="0" smtClean="0">
                <a:solidFill>
                  <a:srgbClr val="172B4D"/>
                </a:solidFill>
                <a:latin typeface="-apple-system"/>
              </a:rPr>
              <a:t> 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Создатель</a:t>
            </a:r>
            <a:r>
              <a:rPr lang="ru-RU" dirty="0">
                <a:solidFill>
                  <a:srgbClr val="5E6C84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Yuliya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Algaer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,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2014</a:t>
            </a:r>
            <a:endParaRPr lang="ru-RU" b="0" i="0" dirty="0">
              <a:solidFill>
                <a:srgbClr val="5E6C8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2044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95" y="1"/>
            <a:ext cx="7886700" cy="955964"/>
          </a:xfrm>
        </p:spPr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2" cstate="print"/>
          <a:srcRect b="42641"/>
          <a:stretch>
            <a:fillRect/>
          </a:stretch>
        </p:blipFill>
        <p:spPr>
          <a:xfrm>
            <a:off x="371432" y="1124700"/>
            <a:ext cx="8604276" cy="51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639" y="-110359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геномов бактерий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639" y="749870"/>
            <a:ext cx="8703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Небольшие, локальные </a:t>
            </a:r>
            <a:r>
              <a:rPr lang="ru-RU" sz="2400" dirty="0">
                <a:solidFill>
                  <a:srgbClr val="C00000"/>
                </a:solidFill>
              </a:rPr>
              <a:t>изменения </a:t>
            </a:r>
            <a:r>
              <a:rPr lang="ru-RU" sz="2400" dirty="0" smtClean="0">
                <a:solidFill>
                  <a:srgbClr val="C00000"/>
                </a:solidFill>
              </a:rPr>
              <a:t>от поколения к поколению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Замены нуклеотидов, короткие </a:t>
            </a:r>
            <a:r>
              <a:rPr lang="ru-RU" sz="2400" dirty="0" err="1" smtClean="0"/>
              <a:t>делеции</a:t>
            </a:r>
            <a:r>
              <a:rPr lang="ru-RU" sz="2400" dirty="0" smtClean="0"/>
              <a:t> и вставки</a:t>
            </a:r>
          </a:p>
          <a:p>
            <a:r>
              <a:rPr lang="ru-RU" sz="2400" dirty="0"/>
              <a:t>Изменения локальные, но их может быть </a:t>
            </a:r>
            <a:r>
              <a:rPr lang="ru-RU" sz="2400" dirty="0" smtClean="0"/>
              <a:t>много в эволюции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Происходят случайно. С разной частотой</a:t>
            </a:r>
            <a:r>
              <a:rPr lang="ru-RU" sz="2400" baseline="30000" dirty="0" smtClean="0"/>
              <a:t>*)</a:t>
            </a:r>
            <a:r>
              <a:rPr lang="ru-RU" sz="2400" dirty="0" smtClean="0"/>
              <a:t>  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</a:p>
          <a:p>
            <a:r>
              <a:rPr lang="ru-RU" sz="2400" dirty="0" smtClean="0"/>
              <a:t>Контролируются отбором – носители вредных и слабо вредных мутации удаляются из популяции.</a:t>
            </a:r>
          </a:p>
          <a:p>
            <a:endParaRPr lang="ru-RU" sz="2400" dirty="0"/>
          </a:p>
          <a:p>
            <a:r>
              <a:rPr lang="ru-RU" sz="2400" dirty="0"/>
              <a:t>Накапливаются от поколения к поколению. Пытаются по их числу измерять время от потомков до последнего общего </a:t>
            </a:r>
            <a:r>
              <a:rPr lang="ru-RU" sz="2400" dirty="0" smtClean="0"/>
              <a:t>предка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Крупные единовременные изменения генома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тем более – под отбором! Сохраняются только удачные.</a:t>
            </a:r>
            <a:br>
              <a:rPr lang="ru-RU" sz="2400" dirty="0" smtClean="0"/>
            </a:br>
            <a:r>
              <a:rPr lang="ru-RU" sz="2400" i="1" dirty="0" smtClean="0"/>
              <a:t>Но из-за огромного количества организмов, мы их видим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39" y="380538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Половое размножение отсутствует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188724" y="6374072"/>
            <a:ext cx="550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*) </a:t>
            </a:r>
            <a:r>
              <a:rPr lang="ru-RU" dirty="0" smtClean="0"/>
              <a:t>У </a:t>
            </a:r>
            <a:r>
              <a:rPr lang="en-US" i="1" dirty="0" err="1" smtClean="0"/>
              <a:t>Deinococcus</a:t>
            </a:r>
            <a:r>
              <a:rPr lang="en-US" i="1" dirty="0" smtClean="0"/>
              <a:t> </a:t>
            </a:r>
            <a:r>
              <a:rPr lang="en-US" i="1" dirty="0" err="1" smtClean="0"/>
              <a:t>radiodurans</a:t>
            </a:r>
            <a:r>
              <a:rPr lang="en-US" i="1" dirty="0" smtClean="0"/>
              <a:t> </a:t>
            </a:r>
            <a:r>
              <a:rPr lang="ru-RU" dirty="0" smtClean="0"/>
              <a:t>частота повыше.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3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42510" y="1872277"/>
            <a:ext cx="7886700" cy="15001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Геномы и белки, как молекулы, определяются </a:t>
            </a:r>
            <a:r>
              <a:rPr lang="en-US" dirty="0" smtClean="0"/>
              <a:t>(</a:t>
            </a:r>
            <a:r>
              <a:rPr lang="ru-RU" u="sng" dirty="0" smtClean="0"/>
              <a:t>почти</a:t>
            </a:r>
            <a:r>
              <a:rPr lang="ru-RU" baseline="30000" dirty="0"/>
              <a:t> *)</a:t>
            </a:r>
            <a:r>
              <a:rPr lang="ru-RU" dirty="0" smtClean="0"/>
              <a:t> </a:t>
            </a:r>
            <a:r>
              <a:rPr lang="ru-RU" dirty="0" smtClean="0"/>
              <a:t>однозначно) своей последовательностью</a:t>
            </a:r>
          </a:p>
          <a:p>
            <a:r>
              <a:rPr lang="ru-RU" dirty="0" smtClean="0"/>
              <a:t>Поэтому их гомология определяется похожестью последовательностей</a:t>
            </a:r>
            <a:endParaRPr lang="ru-RU" dirty="0"/>
          </a:p>
          <a:p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42510" y="59181"/>
            <a:ext cx="8056568" cy="14425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Гомологию</a:t>
            </a:r>
            <a:r>
              <a:rPr lang="en-US" sz="3600" dirty="0" smtClean="0"/>
              <a:t>  </a:t>
            </a:r>
            <a:r>
              <a:rPr lang="ru-RU" sz="3600" dirty="0" smtClean="0"/>
              <a:t>последовательностей нуклеотидов и белков </a:t>
            </a:r>
            <a:br>
              <a:rPr lang="ru-RU" sz="3600" dirty="0" smtClean="0"/>
            </a:br>
            <a:r>
              <a:rPr lang="ru-RU" sz="3600" dirty="0" smtClean="0"/>
              <a:t>выводят из сходства последовательностей</a:t>
            </a:r>
            <a:endParaRPr lang="ru-RU" sz="36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142352" y="3372464"/>
            <a:ext cx="8687016" cy="3038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>
              <a:solidFill>
                <a:srgbClr val="FF0000"/>
              </a:solidFill>
            </a:endParaRPr>
          </a:p>
          <a:p>
            <a:pPr lvl="1"/>
            <a:endParaRPr lang="ru-RU" dirty="0" smtClean="0">
              <a:solidFill>
                <a:srgbClr val="FF0000"/>
              </a:solidFill>
            </a:endParaRPr>
          </a:p>
          <a:p>
            <a:pPr lvl="1"/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говорить можно, и как  нельзя</a:t>
            </a:r>
          </a:p>
          <a:p>
            <a:pPr lvl="1"/>
            <a:endParaRPr lang="ru-RU" dirty="0" smtClean="0">
              <a:solidFill>
                <a:srgbClr val="FF0000"/>
              </a:solidFill>
            </a:endParaRPr>
          </a:p>
          <a:p>
            <a:pPr lvl="1"/>
            <a:r>
              <a:rPr lang="ru-RU" sz="9600" b="1" dirty="0" smtClean="0">
                <a:solidFill>
                  <a:srgbClr val="FF0000"/>
                </a:solidFill>
              </a:rPr>
              <a:t>- </a:t>
            </a:r>
            <a:r>
              <a:rPr lang="ru-RU" sz="9600" dirty="0" smtClean="0">
                <a:solidFill>
                  <a:srgbClr val="FF0000"/>
                </a:solidFill>
              </a:rPr>
              <a:t> Высокая </a:t>
            </a:r>
            <a:r>
              <a:rPr lang="ru-RU" sz="21600" strike="sngStrike" dirty="0" smtClean="0">
                <a:solidFill>
                  <a:srgbClr val="FF0000"/>
                </a:solidFill>
              </a:rPr>
              <a:t>гомология</a:t>
            </a:r>
            <a:r>
              <a:rPr lang="ru-RU" sz="9600" dirty="0" smtClean="0">
                <a:solidFill>
                  <a:srgbClr val="FF0000"/>
                </a:solidFill>
              </a:rPr>
              <a:t> последовательностей</a:t>
            </a:r>
            <a:r>
              <a:rPr lang="ru-RU" sz="9600" strike="sngStrike" dirty="0" smtClean="0">
                <a:solidFill>
                  <a:srgbClr val="FF0000"/>
                </a:solidFill>
              </a:rPr>
              <a:t/>
            </a:r>
            <a:br>
              <a:rPr lang="ru-RU" sz="9600" strike="sngStrike" dirty="0" smtClean="0">
                <a:solidFill>
                  <a:srgbClr val="FF0000"/>
                </a:solidFill>
              </a:rPr>
            </a:br>
            <a:r>
              <a:rPr lang="ru-RU" sz="9600" strike="sngStrike" dirty="0" smtClean="0">
                <a:solidFill>
                  <a:srgbClr val="FF0000"/>
                </a:solidFill>
              </a:rPr>
              <a:t>+</a:t>
            </a:r>
            <a:r>
              <a:rPr lang="ru-RU" sz="17600" dirty="0" smtClean="0"/>
              <a:t>Высокое </a:t>
            </a:r>
            <a:r>
              <a:rPr lang="ru-RU" sz="24000" dirty="0" smtClean="0"/>
              <a:t>сходство</a:t>
            </a:r>
            <a:r>
              <a:rPr lang="ru-RU" sz="17600" dirty="0" smtClean="0"/>
              <a:t> последовательностей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12931" y="6488668"/>
            <a:ext cx="2016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/>
              <a:t>*)</a:t>
            </a:r>
            <a:r>
              <a:rPr lang="en-US" baseline="30000" dirty="0"/>
              <a:t> </a:t>
            </a:r>
            <a:r>
              <a:rPr lang="ru-RU" dirty="0" smtClean="0"/>
              <a:t>почему почти?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0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3</a:t>
            </a:r>
            <a:r>
              <a:rPr lang="ru-RU" sz="4400" dirty="0" smtClean="0"/>
              <a:t>. Эволюционное выравнивание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94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960" y="874728"/>
            <a:ext cx="87307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предок                                            1   2   3    4   5   6   7   8    9  10 11 12  13 14 15 16 17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TATGCGAATGCCCTGAA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GAATGCCCTGAA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праправнуку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прапраправнук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потомок                                              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4    5  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6   7   8    9 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12  13 14 15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960" y="0"/>
            <a:ext cx="8829040" cy="10131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Выравнивание последовательностей потомков относительно предка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3553822"/>
            <a:ext cx="904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Нукл</a:t>
            </a:r>
            <a:r>
              <a:rPr lang="ru-RU" sz="2000" i="1" dirty="0" smtClean="0"/>
              <a:t>-ы потомка  с номерами как у предка являются гомологами </a:t>
            </a:r>
            <a:r>
              <a:rPr lang="ru-RU" sz="2000" i="1" dirty="0" err="1" smtClean="0"/>
              <a:t>нукл</a:t>
            </a:r>
            <a:r>
              <a:rPr lang="ru-RU" sz="2000" i="1" dirty="0" smtClean="0"/>
              <a:t>-в предка 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4960" y="3986148"/>
            <a:ext cx="8730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TATGCGAAT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праправнуку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прапраправнук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6311777"/>
            <a:ext cx="87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Выравнивание:  гомологичные нуклеотиды - друг под другом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5742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1176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Идеальное выравнивание потомков относительно общего предка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2" y="1892800"/>
            <a:ext cx="6704087" cy="326366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GCGAAT-GCCCTGAA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cs typeface="Courier New" panose="02070309020205020404" pitchFamily="49" charset="0"/>
              </a:rPr>
              <a:t>4 </a:t>
            </a:r>
            <a:r>
              <a:rPr lang="ru-RU" sz="1600" dirty="0" smtClean="0">
                <a:cs typeface="Courier New" panose="02070309020205020404" pitchFamily="49" charset="0"/>
              </a:rPr>
              <a:t>замены, 1 вставка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1800" dirty="0" smtClean="0">
                <a:cs typeface="Courier New" panose="02070309020205020404" pitchFamily="49" charset="0"/>
              </a:rPr>
              <a:t>1 </a:t>
            </a:r>
            <a:r>
              <a:rPr lang="ru-RU" sz="1800" dirty="0" err="1" smtClean="0">
                <a:cs typeface="Courier New" panose="02070309020205020404" pitchFamily="49" charset="0"/>
              </a:rPr>
              <a:t>делеция</a:t>
            </a:r>
            <a:r>
              <a:rPr lang="en-US" sz="1800" dirty="0" smtClean="0">
                <a:cs typeface="Courier New" panose="02070309020205020404" pitchFamily="49" charset="0"/>
              </a:rPr>
              <a:t>, 1 </a:t>
            </a:r>
            <a:r>
              <a:rPr lang="ru-RU" sz="1800" dirty="0" smtClean="0">
                <a:cs typeface="Courier New" panose="02070309020205020404" pitchFamily="49" charset="0"/>
              </a:rPr>
              <a:t>замена</a:t>
            </a:r>
            <a:endParaRPr lang="ru-R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smtClean="0">
                <a:cs typeface="Courier New" panose="02070309020205020404" pitchFamily="49" charset="0"/>
              </a:rPr>
              <a:t>3 замены, 1 вставка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TAT--GCGAAT-GC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cs typeface="Courier New" panose="02070309020205020404" pitchFamily="49" charset="0"/>
              </a:rPr>
              <a:t>1 </a:t>
            </a:r>
            <a:r>
              <a:rPr lang="ru-RU" sz="16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1600" dirty="0" smtClean="0">
                <a:cs typeface="Courier New" panose="02070309020205020404" pitchFamily="49" charset="0"/>
              </a:rPr>
              <a:t> 3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1600" dirty="0" smtClean="0">
                <a:cs typeface="Courier New" panose="02070309020205020404" pitchFamily="49" charset="0"/>
              </a:rPr>
              <a:t>вставка 2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1600" dirty="0" smtClean="0">
                <a:cs typeface="Courier New" panose="02070309020205020404" pitchFamily="49" charset="0"/>
              </a:rPr>
              <a:t>., 1 замена</a:t>
            </a:r>
            <a:endParaRPr lang="ru-RU" sz="1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475" y="1853048"/>
            <a:ext cx="1877437" cy="3246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7000"/>
              </a:lnSpc>
            </a:pPr>
            <a:r>
              <a:rPr lang="ru-RU" sz="2400" dirty="0" smtClean="0"/>
              <a:t>ПРЕДОК</a:t>
            </a:r>
            <a:endParaRPr lang="en-US" sz="2400" dirty="0" smtClean="0"/>
          </a:p>
          <a:p>
            <a:pPr algn="r">
              <a:lnSpc>
                <a:spcPct val="117000"/>
              </a:lnSpc>
            </a:pPr>
            <a:r>
              <a:rPr lang="en-US" sz="2400" dirty="0" smtClean="0"/>
              <a:t>===========</a:t>
            </a:r>
            <a:endParaRPr lang="ru-RU" sz="2400" dirty="0" smtClean="0"/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праправнук1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праправнук2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праправнук3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праправнук4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</a:t>
            </a: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566" y="5299095"/>
            <a:ext cx="853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Такое выравнивание бывает только в экспериментах по изучению эволюции.  </a:t>
            </a:r>
            <a:r>
              <a:rPr lang="en-US" sz="2400" dirty="0" smtClean="0"/>
              <a:t>E.coli</a:t>
            </a:r>
            <a:r>
              <a:rPr lang="ru-RU" sz="2400" dirty="0" smtClean="0"/>
              <a:t> (Ленский)</a:t>
            </a:r>
            <a:r>
              <a:rPr lang="en-US" sz="2400" dirty="0" smtClean="0"/>
              <a:t>,  </a:t>
            </a:r>
            <a:r>
              <a:rPr lang="ru-RU" sz="2400" dirty="0" err="1" smtClean="0"/>
              <a:t>шизофилум</a:t>
            </a:r>
            <a:r>
              <a:rPr lang="ru-RU" sz="2400" dirty="0" smtClean="0"/>
              <a:t> (</a:t>
            </a:r>
            <a:r>
              <a:rPr lang="ru-RU" sz="2400" dirty="0" err="1" smtClean="0"/>
              <a:t>А.Кондрашов</a:t>
            </a:r>
            <a:r>
              <a:rPr lang="ru-RU" sz="2400" dirty="0" smtClean="0"/>
              <a:t>), др.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82264" y="2310999"/>
            <a:ext cx="0" cy="24207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20498" y="2310999"/>
            <a:ext cx="30243" cy="6196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25754" y="2310999"/>
            <a:ext cx="74070" cy="10657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516994" y="2266827"/>
            <a:ext cx="84689" cy="199445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7719" y="2310999"/>
            <a:ext cx="49103" cy="15063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3155" y="692471"/>
            <a:ext cx="2818613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– вставка</a:t>
            </a:r>
          </a:p>
          <a:p>
            <a:r>
              <a:rPr lang="ru-RU" dirty="0" smtClean="0"/>
              <a:t>Красный – замена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/>
              <a:t>Делеция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тносительно ПРЕДКА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950117" y="3798433"/>
            <a:ext cx="261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ПОТОМКИ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2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2136</Words>
  <Application>Microsoft Office PowerPoint</Application>
  <PresentationFormat>Экран (4:3)</PresentationFormat>
  <Paragraphs>398</Paragraphs>
  <Slides>47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1" baseType="lpstr">
      <vt:lpstr>-apple-system</vt:lpstr>
      <vt:lpstr>Arial</vt:lpstr>
      <vt:lpstr>Arial Unicode MS</vt:lpstr>
      <vt:lpstr>Calibri</vt:lpstr>
      <vt:lpstr>Calibri Light</vt:lpstr>
      <vt:lpstr>Century Schoolbook L</vt:lpstr>
      <vt:lpstr>Courier New</vt:lpstr>
      <vt:lpstr>DejaVu Sans</vt:lpstr>
      <vt:lpstr>palatino linotype</vt:lpstr>
      <vt:lpstr>Symbol</vt:lpstr>
      <vt:lpstr>Times New Roman</vt:lpstr>
      <vt:lpstr>Verdana</vt:lpstr>
      <vt:lpstr>Wingdings</vt:lpstr>
      <vt:lpstr>Тема Office</vt:lpstr>
      <vt:lpstr>Гомология                  и     выравнивание</vt:lpstr>
      <vt:lpstr>План</vt:lpstr>
      <vt:lpstr>1. Задание по теме "гомология и выравнивание"</vt:lpstr>
      <vt:lpstr>2. Гомология – наличие общего предка</vt:lpstr>
      <vt:lpstr>Эволюция  геномов бактерий</vt:lpstr>
      <vt:lpstr>Гомологию  последовательностей нуклеотидов и белков  выводят из сходства последовательностей</vt:lpstr>
      <vt:lpstr>3. Эволюционное выравнивание</vt:lpstr>
      <vt:lpstr>Выравнивание последовательностей потомков относительно предка</vt:lpstr>
      <vt:lpstr>Идеальное выравнивание потомков относительно общего предка</vt:lpstr>
      <vt:lpstr>4. Множественное выравнивание последовательностей гомологичных белков  (анализ результата выравнивания)</vt:lpstr>
      <vt:lpstr>Смысл выравнивния последовательностей гомологичных белков</vt:lpstr>
      <vt:lpstr> Биологический смысл выравнивания </vt:lpstr>
      <vt:lpstr>Презентация PowerPoint</vt:lpstr>
      <vt:lpstr> Смотрим в Jalview </vt:lpstr>
      <vt:lpstr>Консервативное значит важное</vt:lpstr>
      <vt:lpstr>Презентация PowerPoint</vt:lpstr>
      <vt:lpstr>Презентация PowerPoint</vt:lpstr>
      <vt:lpstr>В выраниваниях белков –то же самое:  Сохраняющееся в эволюции  (консервативное)  важно</vt:lpstr>
      <vt:lpstr>РНК зависимая РНК полимераза (RdRP), консервативные участки</vt:lpstr>
      <vt:lpstr>Немного об алгоритмах</vt:lpstr>
      <vt:lpstr>Множественное даёт аргументы, опровергающие оптимальное парное выравнивание. Пример.</vt:lpstr>
      <vt:lpstr> Иерархический алгоритм выравнивания многих последовательностей</vt:lpstr>
      <vt:lpstr>Построение направляющего дерева</vt:lpstr>
      <vt:lpstr>5. Наблюдаемый результат крупных перестроек генома: домены белков</vt:lpstr>
      <vt:lpstr>Домены белков</vt:lpstr>
      <vt:lpstr>  ДВА ДОМЕНА гомеобелков: гомеодомен и OAR домен</vt:lpstr>
      <vt:lpstr>Домены принято изображать так</vt:lpstr>
      <vt:lpstr>Гомеодомен является ДОМЕНОМ Доказательство </vt:lpstr>
      <vt:lpstr>Эволюционные домены</vt:lpstr>
      <vt:lpstr>Как выровнять эти две последовательности?</vt:lpstr>
      <vt:lpstr>Лучшее парное выравнивание: алгоритм множественных локальных выравниваний. </vt:lpstr>
      <vt:lpstr>Эволюция  геномов бактерий</vt:lpstr>
      <vt:lpstr>Карта локального сходства двух геномов родственных штаммов бактерий</vt:lpstr>
      <vt:lpstr>Презентация PowerPoint</vt:lpstr>
      <vt:lpstr>Презентация PowerPoint</vt:lpstr>
      <vt:lpstr>Что видим на этой карте?</vt:lpstr>
      <vt:lpstr>Дупликация </vt:lpstr>
      <vt:lpstr>Пример выполнения задания Семейство доменов ….</vt:lpstr>
      <vt:lpstr>КОНЕЦ ПРЕЗЕНТАЦИИ</vt:lpstr>
      <vt:lpstr>Какие выравнивания тех же последовательностей  совпадают?</vt:lpstr>
      <vt:lpstr>Презентация PowerPoint</vt:lpstr>
      <vt:lpstr>Какие части укреплять броней?</vt:lpstr>
      <vt:lpstr>Эволюция  белков</vt:lpstr>
      <vt:lpstr>Презентация PowerPoint</vt:lpstr>
      <vt:lpstr>Презентация PowerPoint</vt:lpstr>
      <vt:lpstr>Презентация PowerPoint</vt:lpstr>
      <vt:lpstr>ВЫРАВНИВАНИЕ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Гомология и выравнивание</dc:title>
  <dc:creator>aba</dc:creator>
  <cp:lastModifiedBy>aba</cp:lastModifiedBy>
  <cp:revision>109</cp:revision>
  <dcterms:created xsi:type="dcterms:W3CDTF">2022-04-21T14:06:05Z</dcterms:created>
  <dcterms:modified xsi:type="dcterms:W3CDTF">2022-04-26T09:13:15Z</dcterms:modified>
</cp:coreProperties>
</file>