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9" r:id="rId2"/>
    <p:sldId id="257" r:id="rId3"/>
    <p:sldId id="264" r:id="rId4"/>
    <p:sldId id="279" r:id="rId5"/>
    <p:sldId id="278" r:id="rId6"/>
    <p:sldId id="262" r:id="rId7"/>
    <p:sldId id="261" r:id="rId8"/>
    <p:sldId id="260" r:id="rId9"/>
    <p:sldId id="265" r:id="rId10"/>
    <p:sldId id="266" r:id="rId11"/>
    <p:sldId id="267" r:id="rId12"/>
    <p:sldId id="263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88966" autoAdjust="0"/>
  </p:normalViewPr>
  <p:slideViewPr>
    <p:cSldViewPr>
      <p:cViewPr>
        <p:scale>
          <a:sx n="125" d="100"/>
          <a:sy n="125" d="100"/>
        </p:scale>
        <p:origin x="-61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8AE3-E346-4831-89C7-AB3ABFAD668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E9EA-B443-4B01-A534-1A389D765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5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очень известных баз</a:t>
            </a:r>
            <a:r>
              <a:rPr lang="ru-RU" baseline="0" dirty="0" smtClean="0"/>
              <a:t> данных, содержащих указанные типы данных:</a:t>
            </a:r>
          </a:p>
          <a:p>
            <a:pPr marL="228600" indent="-228600">
              <a:buAutoNum type="arabicParenR"/>
            </a:pPr>
            <a:r>
              <a:rPr lang="ru-RU" b="1" baseline="0" dirty="0" smtClean="0"/>
              <a:t>Белки:</a:t>
            </a:r>
          </a:p>
          <a:p>
            <a:pPr marL="228600" indent="-228600">
              <a:buNone/>
            </a:pPr>
            <a:r>
              <a:rPr lang="en-US" b="0" baseline="0" dirty="0" err="1" smtClean="0"/>
              <a:t>Uniprot</a:t>
            </a:r>
            <a:r>
              <a:rPr lang="en-US" b="0" baseline="0" dirty="0" smtClean="0"/>
              <a:t>: https://uniprot.org/</a:t>
            </a:r>
            <a:endParaRPr lang="ru-RU" b="0" baseline="0" dirty="0" smtClean="0"/>
          </a:p>
          <a:p>
            <a:endParaRPr lang="en-US" dirty="0" smtClean="0"/>
          </a:p>
          <a:p>
            <a:r>
              <a:rPr lang="ru-RU" b="1" dirty="0" smtClean="0"/>
              <a:t>2</a:t>
            </a:r>
            <a:r>
              <a:rPr lang="en-US" b="1" dirty="0" smtClean="0"/>
              <a:t>) </a:t>
            </a:r>
            <a:r>
              <a:rPr lang="ru-RU" b="1" dirty="0" err="1" smtClean="0"/>
              <a:t>Метагеномы</a:t>
            </a:r>
            <a:endParaRPr lang="ru-RU" b="1" dirty="0" smtClean="0"/>
          </a:p>
          <a:p>
            <a:r>
              <a:rPr lang="en-US" dirty="0" smtClean="0"/>
              <a:t>Integrated Microbial Genomes and </a:t>
            </a:r>
            <a:r>
              <a:rPr lang="en-US" dirty="0" err="1" smtClean="0"/>
              <a:t>Microbiomes</a:t>
            </a:r>
            <a:r>
              <a:rPr lang="ru-RU" dirty="0" smtClean="0"/>
              <a:t> (</a:t>
            </a:r>
            <a:r>
              <a:rPr lang="en-US" dirty="0" smtClean="0"/>
              <a:t>IMG)</a:t>
            </a:r>
            <a:r>
              <a:rPr lang="en-US" baseline="0" dirty="0" smtClean="0"/>
              <a:t> database: https://img.jgi.doe.gov/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3)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Риды</a:t>
            </a:r>
            <a:endParaRPr lang="ru-RU" b="1" baseline="0" dirty="0" smtClean="0"/>
          </a:p>
          <a:p>
            <a:r>
              <a:rPr lang="en-US" dirty="0" smtClean="0"/>
              <a:t>Sequence Read Archive (SRA)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en-US" baseline="0" dirty="0" smtClean="0"/>
              <a:t>https://www.ncbi.nlm.nih.gov/sra</a:t>
            </a:r>
            <a:endParaRPr lang="ru-RU" baseline="0" dirty="0" smtClean="0"/>
          </a:p>
          <a:p>
            <a:endParaRPr lang="ru-RU" baseline="0" dirty="0" smtClean="0"/>
          </a:p>
          <a:p>
            <a:pPr marL="228600" indent="-228600">
              <a:buNone/>
            </a:pPr>
            <a:r>
              <a:rPr lang="ru-RU" b="1" baseline="0" dirty="0" smtClean="0"/>
              <a:t>4) РНК</a:t>
            </a:r>
          </a:p>
          <a:p>
            <a:pPr marL="228600" indent="-228600">
              <a:buNone/>
            </a:pPr>
            <a:r>
              <a:rPr lang="en-US" b="0" baseline="0" dirty="0" err="1" smtClean="0"/>
              <a:t>RNAcentral</a:t>
            </a:r>
            <a:r>
              <a:rPr lang="ru-RU" b="0" baseline="0" dirty="0" smtClean="0"/>
              <a:t> (кроме последовательностей содержит информацию о вторичной структуре)</a:t>
            </a:r>
            <a:r>
              <a:rPr lang="en-US" b="0" baseline="0" dirty="0" smtClean="0"/>
              <a:t>: https://rnacentral.org/</a:t>
            </a:r>
            <a:endParaRPr lang="ru-RU" b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A6D-702D-4B1B-B298-7BBC709C140A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8A7-4D81-4152-8E9C-D8D51E7C452D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830-5513-4FFC-AB08-72EB0F2529A4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19F-DC8A-48FA-A069-1DC5AB0F022C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1506-655C-43EB-8102-239A18209CFF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969-507C-4FE3-BF54-C8042A987B38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D6AB-821F-47E9-ABCD-AF89CBA57CEA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283-A53A-4E8A-B36D-AF4202B0C7BE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6DB6101-6176-4257-B0FD-F184EA10E5A0}"/>
              </a:ext>
            </a:extLst>
          </p:cNvPr>
          <p:cNvCxnSpPr>
            <a:cxnSpLocks/>
          </p:cNvCxnSpPr>
          <p:nvPr userDrawn="1"/>
        </p:nvCxnSpPr>
        <p:spPr>
          <a:xfrm>
            <a:off x="0" y="1143000"/>
            <a:ext cx="8846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1E3CD10-622C-47EF-BAE2-0EF8CE33106E}"/>
              </a:ext>
            </a:extLst>
          </p:cNvPr>
          <p:cNvSpPr/>
          <p:nvPr userDrawn="1"/>
        </p:nvSpPr>
        <p:spPr>
          <a:xfrm>
            <a:off x="8802329" y="1017240"/>
            <a:ext cx="251520" cy="251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854B-27CA-4AE5-B583-22A6B22E27F2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82A2-C90D-4F98-BCDC-43AE1D5A31A0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26C7-C2C9-4677-BD97-6EC76E0FC218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854B-27CA-4AE5-B583-22A6B22E27F2}" type="datetime1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961406"/>
            <a:ext cx="7772400" cy="24036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Нуклеотидные банки данных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F198EC-E0C7-45F9-AD51-EB1CF1A1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90256"/>
            <a:ext cx="6400800" cy="9109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Дарья Владимировна </a:t>
            </a:r>
            <a:r>
              <a:rPr lang="ru-RU" sz="2000" b="1" dirty="0" err="1">
                <a:solidFill>
                  <a:schemeClr val="bg1"/>
                </a:solidFill>
              </a:rPr>
              <a:t>Диброва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к.б.н., </a:t>
            </a:r>
            <a:r>
              <a:rPr lang="ru-RU" sz="2000" dirty="0" err="1">
                <a:solidFill>
                  <a:schemeClr val="bg1"/>
                </a:solidFill>
              </a:rPr>
              <a:t>с.н.с</a:t>
            </a:r>
            <a:r>
              <a:rPr lang="ru-RU" sz="2000" dirty="0">
                <a:solidFill>
                  <a:schemeClr val="bg1"/>
                </a:solidFill>
              </a:rPr>
              <a:t>. МГУ имени М.В. Ломоносова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EFC668-B4A3-49F7-9B58-25273069A76E}"/>
              </a:ext>
            </a:extLst>
          </p:cNvPr>
          <p:cNvSpPr txBox="1"/>
          <p:nvPr/>
        </p:nvSpPr>
        <p:spPr>
          <a:xfrm>
            <a:off x="3563888" y="630002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r>
              <a:rPr lang="ru-RU" dirty="0" smtClean="0">
                <a:solidFill>
                  <a:schemeClr val="bg1"/>
                </a:solidFill>
              </a:rPr>
              <a:t> октября 2022 </a:t>
            </a:r>
            <a:r>
              <a:rPr lang="ru-RU" dirty="0">
                <a:solidFill>
                  <a:schemeClr val="bg1"/>
                </a:solidFill>
              </a:rPr>
              <a:t>г.</a:t>
            </a:r>
          </a:p>
        </p:txBody>
      </p:sp>
      <p:pic>
        <p:nvPicPr>
          <p:cNvPr id="9220" name="Picture 4" descr="https://vsb.fbb.msu.ru/attachments/download/267/fbb_white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90" y="159718"/>
            <a:ext cx="2189162" cy="218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1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Параметры </a:t>
            </a:r>
            <a:r>
              <a:rPr lang="en-US" sz="3200" b="1" dirty="0" smtClean="0">
                <a:solidFill>
                  <a:schemeClr val="bg1"/>
                </a:solidFill>
              </a:rPr>
              <a:t>N50 </a:t>
            </a:r>
            <a:r>
              <a:rPr lang="ru-RU" sz="3200" b="1" dirty="0" smtClean="0">
                <a:solidFill>
                  <a:schemeClr val="bg1"/>
                </a:solidFill>
              </a:rPr>
              <a:t>и </a:t>
            </a:r>
            <a:r>
              <a:rPr lang="en-US" sz="3200" b="1" dirty="0" smtClean="0">
                <a:solidFill>
                  <a:schemeClr val="bg1"/>
                </a:solidFill>
              </a:rPr>
              <a:t>L50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918" y="1970927"/>
          <a:ext cx="8204166" cy="1884151"/>
        </p:xfrm>
        <a:graphic>
          <a:graphicData uri="http://schemas.openxmlformats.org/drawingml/2006/table">
            <a:tbl>
              <a:tblPr/>
              <a:tblGrid>
                <a:gridCol w="1243870"/>
                <a:gridCol w="706395"/>
                <a:gridCol w="829246"/>
                <a:gridCol w="767822"/>
                <a:gridCol w="660325"/>
                <a:gridCol w="660325"/>
                <a:gridCol w="675683"/>
                <a:gridCol w="718656"/>
                <a:gridCol w="576064"/>
                <a:gridCol w="1365780"/>
              </a:tblGrid>
              <a:tr h="91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 size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chromo-somes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scaffolds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contigs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 level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9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ASM2054668v1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ASM68789v1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150.8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899592" y="12687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Две сборки </a:t>
            </a:r>
            <a:r>
              <a:rPr lang="en-US" sz="2200" i="1" dirty="0" err="1" smtClean="0"/>
              <a:t>Deinococcus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radiodurans</a:t>
            </a:r>
            <a:r>
              <a:rPr lang="en-US" sz="2200" i="1" dirty="0" smtClean="0"/>
              <a:t> </a:t>
            </a:r>
            <a:r>
              <a:rPr lang="en-US" sz="2200" dirty="0" smtClean="0"/>
              <a:t>ATCC 13939</a:t>
            </a:r>
            <a:r>
              <a:rPr lang="ru-RU" sz="2200" dirty="0" smtClean="0"/>
              <a:t>: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7969" y="4797152"/>
            <a:ext cx="86409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54073" y="4797152"/>
            <a:ext cx="57606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02145" y="4797152"/>
            <a:ext cx="43204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5841" y="4797152"/>
            <a:ext cx="108012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06201" y="4797152"/>
            <a:ext cx="36004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38249" y="4797152"/>
            <a:ext cx="28803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98289" y="4797152"/>
            <a:ext cx="2160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86321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02345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18369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34393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50417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66441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82465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98689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054673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10657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8342705" y="4797152"/>
            <a:ext cx="4571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8486721" y="4797152"/>
            <a:ext cx="4571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5966441" y="4653136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...............</a:t>
            </a:r>
            <a:endParaRPr lang="ru-RU" sz="2200" dirty="0"/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2555776" y="3789040"/>
            <a:ext cx="360040" cy="4248472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5400000">
            <a:off x="4355976" y="548680"/>
            <a:ext cx="360040" cy="7992888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716016" y="4941168"/>
            <a:ext cx="0" cy="50405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139952" y="537321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150.8 </a:t>
            </a:r>
            <a:r>
              <a:rPr lang="en-US" sz="2000" dirty="0" smtClean="0"/>
              <a:t>Kb</a:t>
            </a:r>
            <a:endParaRPr lang="ru-RU" sz="20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555776" y="396499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51 </a:t>
            </a:r>
            <a:r>
              <a:rPr lang="ru-RU" sz="2000" dirty="0" err="1" smtClean="0"/>
              <a:t>контиг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2924944"/>
            <a:ext cx="8352928" cy="432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91952" y="609329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7 </a:t>
            </a:r>
            <a:r>
              <a:rPr lang="ru-RU" sz="2000" dirty="0" err="1" smtClean="0"/>
              <a:t>контигов</a:t>
            </a:r>
            <a:r>
              <a:rPr lang="ru-RU" sz="2000" dirty="0" smtClean="0"/>
              <a:t>, суммарная длина </a:t>
            </a:r>
            <a:r>
              <a:rPr lang="en-US" sz="2000" dirty="0" smtClean="0"/>
              <a:t>~</a:t>
            </a:r>
            <a:r>
              <a:rPr lang="ru-RU" sz="2000" dirty="0" smtClean="0"/>
              <a:t> 3.2</a:t>
            </a:r>
            <a:r>
              <a:rPr lang="en-US" sz="2000" dirty="0" smtClean="0"/>
              <a:t> / 2 = </a:t>
            </a:r>
            <a:r>
              <a:rPr lang="ru-RU" sz="2000" dirty="0" smtClean="0"/>
              <a:t>1.6 </a:t>
            </a:r>
            <a:r>
              <a:rPr lang="en-US" sz="2000" dirty="0" smtClean="0"/>
              <a:t>Kb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918" y="1970927"/>
          <a:ext cx="8204166" cy="1884151"/>
        </p:xfrm>
        <a:graphic>
          <a:graphicData uri="http://schemas.openxmlformats.org/drawingml/2006/table">
            <a:tbl>
              <a:tblPr/>
              <a:tblGrid>
                <a:gridCol w="1243870"/>
                <a:gridCol w="706395"/>
                <a:gridCol w="829246"/>
                <a:gridCol w="767822"/>
                <a:gridCol w="660325"/>
                <a:gridCol w="660325"/>
                <a:gridCol w="675683"/>
                <a:gridCol w="718656"/>
                <a:gridCol w="576064"/>
                <a:gridCol w="1365780"/>
              </a:tblGrid>
              <a:tr h="91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 size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chromo-somes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scaffolds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contigs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 level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9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ASM2054668v1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ASM68789v1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150.8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899592" y="12687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Две сборки </a:t>
            </a:r>
            <a:r>
              <a:rPr lang="en-US" sz="2200" i="1" dirty="0" err="1" smtClean="0"/>
              <a:t>Deinococcus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radiodurans</a:t>
            </a:r>
            <a:r>
              <a:rPr lang="en-US" sz="2200" i="1" dirty="0" smtClean="0"/>
              <a:t> </a:t>
            </a:r>
            <a:r>
              <a:rPr lang="en-US" sz="2200" dirty="0" smtClean="0"/>
              <a:t>ATCC 13939</a:t>
            </a:r>
            <a:r>
              <a:rPr lang="ru-RU" sz="2200" dirty="0" smtClean="0"/>
              <a:t>: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5840" y="4797152"/>
            <a:ext cx="5518327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3203848" y="3140968"/>
            <a:ext cx="360040" cy="5544616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5400000">
            <a:off x="4355976" y="548680"/>
            <a:ext cx="360040" cy="7992888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716016" y="4941168"/>
            <a:ext cx="0" cy="50405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139952" y="537321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2.6 </a:t>
            </a:r>
            <a:r>
              <a:rPr lang="en-US" sz="2000" dirty="0" smtClean="0"/>
              <a:t>Mb</a:t>
            </a:r>
            <a:endParaRPr lang="ru-RU" sz="20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827584" y="396499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4 хромосомы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429000"/>
            <a:ext cx="8352928" cy="5040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331640" y="60932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1</a:t>
            </a:r>
            <a:r>
              <a:rPr lang="en-US" sz="2000" dirty="0" smtClean="0"/>
              <a:t> </a:t>
            </a:r>
            <a:r>
              <a:rPr lang="ru-RU" sz="2000" dirty="0" smtClean="0"/>
              <a:t>хромосома, длина 2.6 Мб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4797152"/>
            <a:ext cx="115212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380312" y="4797152"/>
            <a:ext cx="64807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100392" y="4797152"/>
            <a:ext cx="43204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Параметры </a:t>
            </a:r>
            <a:r>
              <a:rPr lang="en-US" sz="3200" b="1" dirty="0" smtClean="0">
                <a:solidFill>
                  <a:schemeClr val="bg1"/>
                </a:solidFill>
              </a:rPr>
              <a:t>N50 </a:t>
            </a:r>
            <a:r>
              <a:rPr lang="ru-RU" sz="3200" b="1" dirty="0" smtClean="0">
                <a:solidFill>
                  <a:schemeClr val="bg1"/>
                </a:solidFill>
              </a:rPr>
              <a:t>и </a:t>
            </a:r>
            <a:r>
              <a:rPr lang="en-US" sz="3200" b="1" dirty="0" smtClean="0">
                <a:solidFill>
                  <a:schemeClr val="bg1"/>
                </a:solidFill>
              </a:rPr>
              <a:t>L50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122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 smtClean="0">
                <a:solidFill>
                  <a:schemeClr val="bg1">
                    <a:lumMod val="65000"/>
                  </a:schemeClr>
                </a:solidFill>
              </a:rPr>
              <a:t>https://www.ncbi.nlm.nih.gov/data-hub/genome/?taxon=1224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Интерфейс </a:t>
            </a:r>
            <a:r>
              <a:rPr lang="en-US" sz="3200" b="1" dirty="0" smtClean="0">
                <a:solidFill>
                  <a:schemeClr val="bg1"/>
                </a:solidFill>
              </a:rPr>
              <a:t>NCBI Genomes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6788546" cy="529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1187624" y="1772816"/>
            <a:ext cx="648072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5496" y="2132856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 организм </a:t>
            </a:r>
            <a:r>
              <a:rPr lang="ru-RU" sz="2200" b="1" dirty="0" smtClean="0">
                <a:solidFill>
                  <a:srgbClr val="FF0000"/>
                </a:solidFill>
              </a:rPr>
              <a:t>!=</a:t>
            </a:r>
            <a:r>
              <a:rPr lang="ru-RU" sz="2200" dirty="0" smtClean="0"/>
              <a:t> 1 геном</a:t>
            </a:r>
            <a:endParaRPr lang="ru-RU" sz="2200" u="sng" dirty="0" smtClean="0">
              <a:solidFill>
                <a:srgbClr val="0070C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403648" y="3501008"/>
            <a:ext cx="360040" cy="2808312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07504" y="4653136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Сборки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732240" y="3356992"/>
            <a:ext cx="36004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771800" y="3501008"/>
            <a:ext cx="720080" cy="216024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4077072"/>
            <a:ext cx="1080120" cy="216024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3501008"/>
            <a:ext cx="648072" cy="36004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26238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Три домена клеточной жизни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19" y="1901301"/>
            <a:ext cx="7264076" cy="29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14282" y="2236802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cs typeface="Arial" panose="020B0604020202020204" pitchFamily="34" charset="0"/>
              </a:rPr>
              <a:t>Бактерии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23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22422"/>
            <a:ext cx="978502" cy="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File:Animal cell structure e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871" y="1217532"/>
            <a:ext cx="1370058" cy="9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48383" y="4827835"/>
            <a:ext cx="4645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Arial" panose="020B0604020202020204" pitchFamily="34" charset="0"/>
              </a:rPr>
              <a:t>На основании сходства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16S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рРНК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все клеточные формы жизни разделяются на </a:t>
            </a:r>
            <a:r>
              <a:rPr lang="ru-RU" sz="2000" b="1" dirty="0" smtClean="0">
                <a:cs typeface="Arial" panose="020B0604020202020204" pitchFamily="34" charset="0"/>
              </a:rPr>
              <a:t>три домена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95671" y="5866474"/>
            <a:ext cx="3224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cs typeface="Arial" panose="020B0604020202020204" pitchFamily="34" charset="0"/>
              </a:rPr>
              <a:t>(</a:t>
            </a:r>
            <a:r>
              <a:rPr lang="en-US" sz="1400" dirty="0">
                <a:cs typeface="Arial" panose="020B0604020202020204" pitchFamily="34" charset="0"/>
              </a:rPr>
              <a:t>Woese </a:t>
            </a:r>
            <a:r>
              <a:rPr lang="en-US" sz="1400" i="1" dirty="0">
                <a:cs typeface="Arial" panose="020B0604020202020204" pitchFamily="34" charset="0"/>
              </a:rPr>
              <a:t>et al</a:t>
            </a:r>
            <a:r>
              <a:rPr lang="en-US" sz="1400" i="1" dirty="0" smtClean="0">
                <a:cs typeface="Arial" panose="020B0604020202020204" pitchFamily="34" charset="0"/>
              </a:rPr>
              <a:t>.</a:t>
            </a:r>
            <a:r>
              <a:rPr lang="en-US" sz="1400" dirty="0" smtClean="0">
                <a:cs typeface="Arial" panose="020B0604020202020204" pitchFamily="34" charset="0"/>
              </a:rPr>
              <a:t>, PNAS, </a:t>
            </a:r>
            <a:r>
              <a:rPr lang="en-US" sz="1400" b="1" dirty="0" smtClean="0">
                <a:cs typeface="Arial" panose="020B0604020202020204" pitchFamily="34" charset="0"/>
              </a:rPr>
              <a:t>1977</a:t>
            </a:r>
            <a:r>
              <a:rPr lang="en-US" sz="1400" dirty="0" smtClean="0">
                <a:cs typeface="Arial" panose="020B0604020202020204" pitchFamily="34" charset="0"/>
              </a:rPr>
              <a:t>;</a:t>
            </a:r>
            <a:endParaRPr lang="ru-RU" sz="1400" dirty="0"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Woese </a:t>
            </a:r>
            <a:r>
              <a:rPr lang="en-US" sz="1400" i="1" dirty="0">
                <a:cs typeface="Arial" panose="020B0604020202020204" pitchFamily="34" charset="0"/>
              </a:rPr>
              <a:t>et al</a:t>
            </a:r>
            <a:r>
              <a:rPr lang="en-US" sz="1400" i="1" dirty="0" smtClean="0">
                <a:cs typeface="Arial" panose="020B0604020202020204" pitchFamily="34" charset="0"/>
              </a:rPr>
              <a:t>.</a:t>
            </a:r>
            <a:r>
              <a:rPr lang="en-US" sz="1400" dirty="0" smtClean="0">
                <a:cs typeface="Arial" panose="020B0604020202020204" pitchFamily="34" charset="0"/>
              </a:rPr>
              <a:t>, PNAS, </a:t>
            </a:r>
            <a:r>
              <a:rPr lang="en-US" sz="1400" b="1" dirty="0">
                <a:cs typeface="Arial" panose="020B0604020202020204" pitchFamily="34" charset="0"/>
              </a:rPr>
              <a:t>1990</a:t>
            </a:r>
            <a:r>
              <a:rPr lang="en-US" sz="1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7151190" y="2132856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cs typeface="Arial" panose="020B0604020202020204" pitchFamily="34" charset="0"/>
              </a:rPr>
              <a:t>Эукариоты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37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372" y="1279230"/>
            <a:ext cx="630942" cy="565594"/>
          </a:xfrm>
          <a:prstGeom prst="rect">
            <a:avLst/>
          </a:prstGeom>
          <a:noFill/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3643306" y="1948770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cs typeface="Arial" panose="020B0604020202020204" pitchFamily="34" charset="0"/>
              </a:rPr>
              <a:t>Археи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71" y="3049218"/>
            <a:ext cx="1980114" cy="29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5580112" y="5949280"/>
            <a:ext cx="24134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Arial" panose="020B0604020202020204" pitchFamily="34" charset="0"/>
              </a:rPr>
              <a:t>Рибосома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9294674">
            <a:off x="4638547" y="4247323"/>
            <a:ext cx="1407974" cy="4730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4586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Изображения представителей доменов взяты из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Википедии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1196752"/>
            <a:ext cx="5184576" cy="288032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295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 smtClean="0">
                <a:solidFill>
                  <a:schemeClr val="bg1">
                    <a:lumMod val="65000"/>
                  </a:schemeClr>
                </a:solidFill>
              </a:rPr>
              <a:t>https://www.ncbi.nlm.nih.gov/genome/annotation_prok/process/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Структурная аннотация генома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en-US" sz="3200" b="1" dirty="0" smtClean="0">
                <a:solidFill>
                  <a:schemeClr val="bg1"/>
                </a:solidFill>
              </a:rPr>
              <a:t>NCBI</a:t>
            </a:r>
            <a:r>
              <a:rPr lang="ru-RU" sz="3200" b="1" dirty="0" smtClean="0">
                <a:solidFill>
                  <a:schemeClr val="bg1"/>
                </a:solidFill>
              </a:rPr>
              <a:t> (прокариоты)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752" y="1179970"/>
            <a:ext cx="6272608" cy="54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516216" y="2852936"/>
            <a:ext cx="1440160" cy="72008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8028384" y="299695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5589240"/>
            <a:ext cx="1800200" cy="936104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24128" y="587727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1043608" y="1988840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0" y="1844824"/>
            <a:ext cx="1872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рРНК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тРНК</a:t>
            </a:r>
            <a:r>
              <a:rPr lang="ru-RU" sz="2000" dirty="0" smtClean="0"/>
              <a:t> и прочие маленькие</a:t>
            </a:r>
          </a:p>
          <a:p>
            <a:r>
              <a:rPr lang="ru-RU" sz="2000" dirty="0" err="1" smtClean="0"/>
              <a:t>некодиру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ющие</a:t>
            </a:r>
            <a:r>
              <a:rPr lang="ru-RU" sz="2000" dirty="0" smtClean="0"/>
              <a:t> РНК,</a:t>
            </a:r>
          </a:p>
          <a:p>
            <a:r>
              <a:rPr lang="ru-RU" sz="2000" dirty="0" smtClean="0"/>
              <a:t>участки </a:t>
            </a:r>
            <a:r>
              <a:rPr lang="en-US" sz="2000" dirty="0" smtClean="0"/>
              <a:t>CRISPR</a:t>
            </a:r>
            <a:endParaRPr lang="ru-RU" sz="2000" dirty="0" smtClean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884368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Геном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444208" y="5589240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Белок-кодирующие</a:t>
            </a:r>
            <a:r>
              <a:rPr lang="ru-RU" dirty="0" smtClean="0"/>
              <a:t> гены</a:t>
            </a:r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1259631" y="587727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3000" y="5733256"/>
            <a:ext cx="1008112" cy="64807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0992" y="5733256"/>
            <a:ext cx="118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Псевдо-</a:t>
            </a:r>
          </a:p>
          <a:p>
            <a:pPr algn="ctr"/>
            <a:r>
              <a:rPr lang="ru-RU" dirty="0" smtClean="0"/>
              <a:t>гены</a:t>
            </a: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295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 smtClean="0">
                <a:solidFill>
                  <a:schemeClr val="bg1">
                    <a:lumMod val="65000"/>
                  </a:schemeClr>
                </a:solidFill>
              </a:rPr>
              <a:t>https://www.ncbi.nlm.nih.gov/genome/annotation_prok/process/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9903"/>
            <a:ext cx="67056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Функциональная аннотация генома в </a:t>
            </a:r>
            <a:r>
              <a:rPr lang="en-US" sz="3200" b="1" dirty="0" smtClean="0">
                <a:solidFill>
                  <a:schemeClr val="bg1"/>
                </a:solidFill>
              </a:rPr>
              <a:t>NCBI</a:t>
            </a:r>
            <a:r>
              <a:rPr lang="ru-RU" sz="3200" b="1" dirty="0" smtClean="0">
                <a:solidFill>
                  <a:schemeClr val="bg1"/>
                </a:solidFill>
              </a:rPr>
              <a:t> (прокариоты)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268760"/>
            <a:ext cx="2448272" cy="64807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131840" y="126876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Белок-кодирующие</a:t>
            </a:r>
            <a:r>
              <a:rPr lang="ru-RU" dirty="0" smtClean="0"/>
              <a:t> гены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763688" y="2132856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268760"/>
            <a:ext cx="1656184" cy="64807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259632" y="141277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Псевдогены</a:t>
            </a:r>
            <a:endParaRPr lang="ru-RU" dirty="0" smtClean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995936" y="2132856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563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 smtClean="0">
                <a:solidFill>
                  <a:schemeClr val="bg1">
                    <a:lumMod val="65000"/>
                  </a:schemeClr>
                </a:solidFill>
              </a:rPr>
              <a:t>https://www.ncbi.nlm.nih.gov/data-hub/genome/GCF_020546685.1/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Доступные данные для сборки генома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23982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987824" y="2636912"/>
            <a:ext cx="158417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6" y="3573016"/>
            <a:ext cx="129614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4221088"/>
            <a:ext cx="187220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39752" y="4581128"/>
            <a:ext cx="22322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евая фигурная скобка 31"/>
          <p:cNvSpPr/>
          <p:nvPr/>
        </p:nvSpPr>
        <p:spPr>
          <a:xfrm rot="10800000">
            <a:off x="2987824" y="2852936"/>
            <a:ext cx="144016" cy="576064"/>
          </a:xfrm>
          <a:prstGeom prst="leftBrace">
            <a:avLst>
              <a:gd name="adj1" fmla="val 28909"/>
              <a:gd name="adj2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03848" y="3140968"/>
            <a:ext cx="13681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572000" y="2060848"/>
            <a:ext cx="4499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Последовательности </a:t>
            </a:r>
            <a:r>
              <a:rPr lang="ru-RU" b="1" dirty="0" smtClean="0"/>
              <a:t>ДНК генома</a:t>
            </a:r>
            <a:r>
              <a:rPr lang="ru-RU" dirty="0" smtClean="0"/>
              <a:t> </a:t>
            </a:r>
            <a:r>
              <a:rPr lang="ru-RU" sz="1600" dirty="0" smtClean="0"/>
              <a:t>(хромосомы, </a:t>
            </a:r>
            <a:r>
              <a:rPr lang="ru-RU" sz="1600" dirty="0" err="1" smtClean="0"/>
              <a:t>плазмиды</a:t>
            </a:r>
            <a:r>
              <a:rPr lang="ru-RU" sz="1600" dirty="0" smtClean="0"/>
              <a:t>, </a:t>
            </a:r>
            <a:r>
              <a:rPr lang="ru-RU" sz="1600" dirty="0" err="1" smtClean="0"/>
              <a:t>скэффолды</a:t>
            </a:r>
            <a:r>
              <a:rPr lang="ru-RU" sz="1600" dirty="0" smtClean="0"/>
              <a:t>, </a:t>
            </a:r>
            <a:r>
              <a:rPr lang="ru-RU" sz="1600" dirty="0" err="1" smtClean="0"/>
              <a:t>контиги</a:t>
            </a:r>
            <a:r>
              <a:rPr lang="ru-RU" sz="1600" dirty="0" smtClean="0"/>
              <a:t>)</a:t>
            </a:r>
            <a:endParaRPr lang="ru-RU" dirty="0" smtClean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572000" y="386278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белок-кодирующих</a:t>
            </a:r>
            <a:r>
              <a:rPr lang="ru-RU" dirty="0" smtClean="0"/>
              <a:t> </a:t>
            </a:r>
            <a:r>
              <a:rPr lang="ru-RU" b="1" dirty="0" smtClean="0"/>
              <a:t>генов</a:t>
            </a:r>
            <a:r>
              <a:rPr lang="ru-RU" dirty="0" smtClean="0"/>
              <a:t>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572000" y="443711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Последовательности </a:t>
            </a:r>
            <a:r>
              <a:rPr lang="ru-RU" b="1" dirty="0" smtClean="0"/>
              <a:t>белков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572000" y="2924944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Аннотация в виде таблицы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572000" y="3327375"/>
            <a:ext cx="449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Аннотированный геном</a:t>
            </a: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Файл генома в формате </a:t>
            </a:r>
            <a:r>
              <a:rPr lang="en-US" sz="3200" b="1" dirty="0" err="1" smtClean="0">
                <a:solidFill>
                  <a:schemeClr val="bg1"/>
                </a:solidFill>
              </a:rPr>
              <a:t>GenBank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 err="1" smtClean="0">
                <a:solidFill>
                  <a:schemeClr val="bg1"/>
                </a:solidFill>
              </a:rPr>
              <a:t>gbff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83559" y="1463674"/>
            <a:ext cx="4452937" cy="37856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ACCESSION</a:t>
            </a:r>
            <a:r>
              <a:rPr lang="en-US" sz="2000" dirty="0">
                <a:sym typeface="Symbol"/>
              </a:rPr>
              <a:t>  </a:t>
            </a:r>
            <a:r>
              <a:rPr lang="ru-RU" sz="2000" dirty="0">
                <a:sym typeface="Symbol"/>
              </a:rPr>
              <a:t>Уникальный идентификатор</a:t>
            </a:r>
            <a:r>
              <a:rPr lang="en-US" sz="2000" dirty="0"/>
              <a:t> </a:t>
            </a: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DEFINITION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 </a:t>
            </a:r>
            <a:r>
              <a:rPr lang="ru-RU" sz="2000" dirty="0"/>
              <a:t>Краткое описание (что это такое: </a:t>
            </a:r>
            <a:r>
              <a:rPr lang="ru-RU" sz="2000" dirty="0" smtClean="0"/>
              <a:t>хромосома, </a:t>
            </a:r>
            <a:r>
              <a:rPr lang="ru-RU" sz="2000" dirty="0" err="1"/>
              <a:t>плазмида</a:t>
            </a:r>
            <a:r>
              <a:rPr lang="ru-RU" sz="2000" dirty="0"/>
              <a:t>…)</a:t>
            </a:r>
            <a:endParaRPr lang="en-US" sz="2000" dirty="0"/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LOCUS</a:t>
            </a:r>
            <a:r>
              <a:rPr lang="ru-RU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ru-RU" sz="2000" dirty="0">
                <a:sym typeface="Symbol"/>
              </a:rPr>
              <a:t> Чуть более подробное описание (тип нуклеиновой кислоты, длина, замкнутость…)</a:t>
            </a: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ORGANISM</a:t>
            </a:r>
            <a:r>
              <a:rPr lang="en-US" sz="2000" dirty="0">
                <a:sym typeface="Symbol"/>
              </a:rPr>
              <a:t>  </a:t>
            </a:r>
            <a:r>
              <a:rPr lang="ru-RU" sz="2000" dirty="0" smtClean="0">
                <a:sym typeface="Symbol"/>
              </a:rPr>
              <a:t>Организм</a:t>
            </a: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&lt;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  <a:sym typeface="Symbol"/>
              </a:rPr>
              <a:t>…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&gt;</a:t>
            </a:r>
            <a:endParaRPr lang="en-US" sz="2000" dirty="0"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31800" y="1612900"/>
            <a:ext cx="1422400" cy="5245100"/>
          </a:xfrm>
          <a:prstGeom prst="flowChartDocumen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……………………………………………………………………………………………………………………………………………..........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917700" y="1651000"/>
            <a:ext cx="381000" cy="10541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917700" y="2781300"/>
            <a:ext cx="381000" cy="21844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1917700" y="5054600"/>
            <a:ext cx="381000" cy="7493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286000" y="1408113"/>
            <a:ext cx="185395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«</a:t>
            </a:r>
            <a:r>
              <a:rPr lang="ru-RU" sz="2400" b="1" dirty="0"/>
              <a:t>Шапка</a:t>
            </a:r>
            <a:r>
              <a:rPr lang="ru-RU" sz="2400" dirty="0"/>
              <a:t>»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(общие свойства записи)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311400" y="5229200"/>
            <a:ext cx="3916784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/>
              <a:t>Последовательность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(одна цепь, </a:t>
            </a:r>
            <a:r>
              <a:rPr lang="en-US" sz="2000" dirty="0"/>
              <a:t>5’</a:t>
            </a:r>
            <a:r>
              <a:rPr lang="en-US" sz="2000" dirty="0">
                <a:sym typeface="Symbol" pitchFamily="18" charset="2"/>
              </a:rPr>
              <a:t>3’)</a:t>
            </a:r>
            <a:endParaRPr lang="ru-RU" sz="2000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247900" y="3135313"/>
            <a:ext cx="218008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Аннотация</a:t>
            </a:r>
            <a:r>
              <a:rPr lang="en-US" sz="2400" b="1" dirty="0"/>
              <a:t> </a:t>
            </a:r>
            <a:r>
              <a:rPr lang="ru-RU" sz="2400" b="1" dirty="0"/>
              <a:t>участков ДНК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(гены и пр.)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995936" y="1916832"/>
            <a:ext cx="536575" cy="42068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Файл генома в формате </a:t>
            </a:r>
            <a:r>
              <a:rPr lang="en-US" sz="3200" b="1" dirty="0" err="1" smtClean="0">
                <a:solidFill>
                  <a:schemeClr val="bg1"/>
                </a:solidFill>
              </a:rPr>
              <a:t>GenBank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 err="1" smtClean="0">
                <a:solidFill>
                  <a:schemeClr val="bg1"/>
                </a:solidFill>
              </a:rPr>
              <a:t>gbff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31800" y="1612900"/>
            <a:ext cx="1422400" cy="5245100"/>
          </a:xfrm>
          <a:prstGeom prst="flowChartDocumen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……………………………………………………………………………………………………………………………………………..........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917700" y="1651000"/>
            <a:ext cx="381000" cy="10541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917700" y="2781300"/>
            <a:ext cx="381000" cy="21844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1917700" y="5054600"/>
            <a:ext cx="381000" cy="7493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286000" y="1408113"/>
            <a:ext cx="185395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«</a:t>
            </a:r>
            <a:r>
              <a:rPr lang="ru-RU" sz="2400" b="1" dirty="0"/>
              <a:t>Шапка</a:t>
            </a:r>
            <a:r>
              <a:rPr lang="ru-RU" sz="2400" dirty="0"/>
              <a:t>»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(общие свойства записи)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311400" y="5229200"/>
            <a:ext cx="3916784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/>
              <a:t>Последовательность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(одна цепь, </a:t>
            </a:r>
            <a:r>
              <a:rPr lang="en-US" sz="2000" dirty="0"/>
              <a:t>5’</a:t>
            </a:r>
            <a:r>
              <a:rPr lang="en-US" sz="2000" dirty="0">
                <a:sym typeface="Symbol" pitchFamily="18" charset="2"/>
              </a:rPr>
              <a:t>3’)</a:t>
            </a:r>
            <a:endParaRPr lang="ru-RU" sz="2000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247900" y="3135313"/>
            <a:ext cx="218008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Аннотация</a:t>
            </a:r>
            <a:r>
              <a:rPr lang="en-US" sz="2400" b="1" dirty="0"/>
              <a:t> </a:t>
            </a:r>
            <a:r>
              <a:rPr lang="ru-RU" sz="2400" b="1" dirty="0"/>
              <a:t>участков ДНК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(гены и пр.)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709864" y="3068960"/>
            <a:ext cx="4236914" cy="21698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CDS </a:t>
            </a:r>
            <a:r>
              <a:rPr lang="en-US" sz="2000" dirty="0">
                <a:sym typeface="Symbol"/>
              </a:rPr>
              <a:t> </a:t>
            </a:r>
            <a:r>
              <a:rPr lang="ru-RU" sz="2000" dirty="0">
                <a:sym typeface="Symbol"/>
              </a:rPr>
              <a:t>Последовательность кодирует белок (от </a:t>
            </a:r>
            <a:r>
              <a:rPr lang="en-US" sz="2000" b="1" u="sng" dirty="0">
                <a:sym typeface="Symbol"/>
              </a:rPr>
              <a:t>C</a:t>
            </a:r>
            <a:r>
              <a:rPr lang="en-US" sz="2000" dirty="0">
                <a:sym typeface="Symbol"/>
              </a:rPr>
              <a:t>oding </a:t>
            </a:r>
            <a:r>
              <a:rPr lang="en-US" sz="2000" b="1" u="sng" dirty="0">
                <a:sym typeface="Symbol"/>
              </a:rPr>
              <a:t>D</a:t>
            </a:r>
            <a:r>
              <a:rPr lang="en-US" sz="2000" dirty="0">
                <a:sym typeface="Symbol"/>
              </a:rPr>
              <a:t>NA </a:t>
            </a:r>
            <a:r>
              <a:rPr lang="en-US" sz="2000" b="1" u="sng" dirty="0">
                <a:sym typeface="Symbol"/>
              </a:rPr>
              <a:t>S</a:t>
            </a:r>
            <a:r>
              <a:rPr lang="en-US" sz="2000" dirty="0">
                <a:sym typeface="Symbol"/>
              </a:rPr>
              <a:t>equence)</a:t>
            </a:r>
            <a:endParaRPr lang="en-US" sz="2000" dirty="0"/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tRNA</a:t>
            </a:r>
            <a:r>
              <a:rPr lang="en-US" sz="2000" dirty="0">
                <a:sym typeface="Symbol"/>
              </a:rPr>
              <a:t> </a:t>
            </a:r>
            <a:r>
              <a:rPr lang="ru-RU" sz="2000" dirty="0">
                <a:sym typeface="Symbol"/>
              </a:rPr>
              <a:t>Ген </a:t>
            </a:r>
            <a:r>
              <a:rPr lang="ru-RU" sz="2000" dirty="0" err="1">
                <a:sym typeface="Symbol"/>
              </a:rPr>
              <a:t>тРНК</a:t>
            </a:r>
            <a:endParaRPr lang="en-US" sz="2000" dirty="0"/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rRNA</a:t>
            </a:r>
            <a:r>
              <a:rPr lang="ru-RU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ru-RU" sz="2000" dirty="0">
                <a:sym typeface="Symbol"/>
              </a:rPr>
              <a:t> Ген </a:t>
            </a:r>
            <a:r>
              <a:rPr lang="ru-RU" sz="2000" dirty="0" err="1" smtClean="0">
                <a:sym typeface="Symbol"/>
              </a:rPr>
              <a:t>рРНК</a:t>
            </a:r>
            <a:endParaRPr lang="en-US" sz="2000" dirty="0" smtClean="0">
              <a:sym typeface="Symbol"/>
            </a:endParaRP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&lt;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  <a:sym typeface="Symbol"/>
              </a:rPr>
              <a:t>…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&gt;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39952" y="3861048"/>
            <a:ext cx="536575" cy="42068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Фрагмент файла 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 err="1" smtClean="0">
                <a:solidFill>
                  <a:schemeClr val="bg1"/>
                </a:solidFill>
              </a:rPr>
              <a:t>gbff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(аннотация гена </a:t>
            </a:r>
            <a:r>
              <a:rPr lang="ru-RU" sz="3200" b="1" dirty="0" err="1" smtClean="0">
                <a:solidFill>
                  <a:schemeClr val="bg1"/>
                </a:solidFill>
              </a:rPr>
              <a:t>тРНК</a:t>
            </a:r>
            <a:r>
              <a:rPr lang="ru-RU" sz="3200" b="1" dirty="0" smtClean="0">
                <a:solidFill>
                  <a:schemeClr val="bg1"/>
                </a:solidFill>
              </a:rPr>
              <a:t> и гена белка)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5582"/>
            <a:ext cx="7704188" cy="562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авая фигурная скобка 15"/>
          <p:cNvSpPr/>
          <p:nvPr/>
        </p:nvSpPr>
        <p:spPr>
          <a:xfrm rot="10800000">
            <a:off x="2411760" y="1196752"/>
            <a:ext cx="288032" cy="648072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10800000">
            <a:off x="2411760" y="1916832"/>
            <a:ext cx="288032" cy="144016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0800000">
            <a:off x="2411760" y="3429000"/>
            <a:ext cx="288032" cy="648072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10800000">
            <a:off x="2411760" y="4149080"/>
            <a:ext cx="288032" cy="2636912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Откуда берутся последовательности геномов?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2008" y="1544598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Культура клеток</a:t>
            </a:r>
            <a:endParaRPr lang="ru-RU" sz="2200" u="sng" dirty="0" smtClean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84176" y="1976646"/>
            <a:ext cx="1296144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736304" y="147259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Много коротких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algn="ctr"/>
            <a:r>
              <a:rPr lang="en-US" sz="2200" dirty="0" smtClean="0"/>
              <a:t>(~ 100 </a:t>
            </a:r>
            <a:r>
              <a:rPr lang="ru-RU" sz="2200" dirty="0" smtClean="0"/>
              <a:t>нуклеотидов) последовательностей</a:t>
            </a:r>
          </a:p>
          <a:p>
            <a:pPr algn="ctr"/>
            <a:r>
              <a:rPr lang="ru-RU" sz="2200" dirty="0" smtClean="0"/>
              <a:t>(</a:t>
            </a:r>
            <a:r>
              <a:rPr lang="ru-RU" sz="2200" b="1" dirty="0" err="1" smtClean="0"/>
              <a:t>ридов</a:t>
            </a:r>
            <a:r>
              <a:rPr lang="ru-RU" sz="2200" dirty="0" smtClean="0"/>
              <a:t>, «</a:t>
            </a:r>
            <a:r>
              <a:rPr lang="en-US" sz="2200" dirty="0" smtClean="0"/>
              <a:t>reads</a:t>
            </a:r>
            <a:r>
              <a:rPr lang="ru-RU" sz="2200" dirty="0" smtClean="0"/>
              <a:t>»</a:t>
            </a:r>
            <a:r>
              <a:rPr lang="en-US" sz="2200" dirty="0" smtClean="0"/>
              <a:t>)</a:t>
            </a:r>
            <a:endParaRPr lang="ru-RU" sz="2200" dirty="0" smtClean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192688" y="1976646"/>
            <a:ext cx="133164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560840" y="1688614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Геном</a:t>
            </a:r>
            <a:endParaRPr lang="ru-RU" sz="2400" b="1" dirty="0" smtClean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403648" y="119675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секвениро-вание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156176" y="136051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сборка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Фрагмент файла 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 err="1" smtClean="0">
                <a:solidFill>
                  <a:schemeClr val="bg1"/>
                </a:solidFill>
              </a:rPr>
              <a:t>gbff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(начало последовательности ДНК)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356472" cy="56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Фрагмент файла 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 err="1" smtClean="0">
                <a:solidFill>
                  <a:schemeClr val="bg1"/>
                </a:solidFill>
              </a:rPr>
              <a:t>gbff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(конец ДНК, начало новой записи)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64" y="1416821"/>
            <a:ext cx="7861744" cy="50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9512" y="4365104"/>
            <a:ext cx="871296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Для любителей командной строки и программирования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340768"/>
            <a:ext cx="73630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Вся информация, которую вы смотрели на сайте, есть в </a:t>
            </a:r>
            <a:r>
              <a:rPr lang="ru-RU" sz="2400" b="1" dirty="0" smtClean="0"/>
              <a:t>огромных</a:t>
            </a:r>
            <a:r>
              <a:rPr lang="ru-RU" sz="2400" dirty="0" smtClean="0"/>
              <a:t> сводных таблицах: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https://ftp.ncbi.nlm.nih.gov/genomes/ASSEMBLY_REPORTS/</a:t>
            </a:r>
            <a:endParaRPr lang="ru-RU" u="sng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Для </a:t>
            </a:r>
            <a:r>
              <a:rPr lang="en-US" sz="2000" dirty="0" err="1" smtClean="0"/>
              <a:t>GenBank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assembly_summary_genbank.txt </a:t>
            </a:r>
            <a:r>
              <a:rPr lang="en-US" sz="2000" dirty="0" smtClean="0"/>
              <a:t>    </a:t>
            </a:r>
          </a:p>
          <a:p>
            <a:r>
              <a:rPr lang="ru-RU" sz="2000" dirty="0" smtClean="0"/>
              <a:t>Для </a:t>
            </a:r>
            <a:r>
              <a:rPr lang="en-US" sz="2000" dirty="0" err="1" smtClean="0"/>
              <a:t>RefSeq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assembly_summary_refseq.txt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467544" y="1844824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228652"/>
            <a:ext cx="73630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Конкретную сборку можно найти по адресу:</a:t>
            </a:r>
          </a:p>
          <a:p>
            <a:r>
              <a:rPr lang="ru-RU" sz="2400" dirty="0" smtClean="0"/>
              <a:t>(на примере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GCA</a:t>
            </a:r>
            <a:r>
              <a:rPr lang="en-US" sz="2400" dirty="0" smtClean="0">
                <a:solidFill>
                  <a:srgbClr val="0070C0"/>
                </a:solidFill>
              </a:rPr>
              <a:t>_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020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546</a:t>
            </a:r>
            <a:r>
              <a:rPr lang="en-US" sz="2400" dirty="0" smtClean="0">
                <a:solidFill>
                  <a:srgbClr val="00B0F0"/>
                </a:solidFill>
              </a:rPr>
              <a:t>685.1</a:t>
            </a:r>
            <a:r>
              <a:rPr lang="ru-RU" sz="2400" dirty="0" smtClean="0"/>
              <a:t>)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https://ftp.ncbi.nlm.nih.gov/genomes/all/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GCA</a:t>
            </a:r>
            <a:r>
              <a:rPr lang="en-US" u="sng" dirty="0" smtClean="0">
                <a:solidFill>
                  <a:srgbClr val="0070C0"/>
                </a:solidFill>
              </a:rPr>
              <a:t>/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020</a:t>
            </a:r>
            <a:r>
              <a:rPr lang="en-US" u="sng" dirty="0" smtClean="0">
                <a:solidFill>
                  <a:srgbClr val="0070C0"/>
                </a:solidFill>
              </a:rPr>
              <a:t>/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546</a:t>
            </a:r>
            <a:r>
              <a:rPr lang="en-US" u="sng" dirty="0" smtClean="0">
                <a:solidFill>
                  <a:srgbClr val="0070C0"/>
                </a:solidFill>
              </a:rPr>
              <a:t>/</a:t>
            </a:r>
            <a:r>
              <a:rPr lang="en-US" u="sng" dirty="0" smtClean="0">
                <a:solidFill>
                  <a:srgbClr val="00B0F0"/>
                </a:solidFill>
              </a:rPr>
              <a:t>685</a:t>
            </a:r>
            <a:r>
              <a:rPr lang="en-US" u="sng" dirty="0" smtClean="0">
                <a:solidFill>
                  <a:srgbClr val="0070C0"/>
                </a:solidFill>
              </a:rPr>
              <a:t>/GCA_020546685.1_ASM2054668v1/</a:t>
            </a:r>
          </a:p>
          <a:p>
            <a:r>
              <a:rPr lang="ru-RU" sz="2000" dirty="0" smtClean="0"/>
              <a:t>Кстати, файлов там доступно больше, чем через </a:t>
            </a:r>
            <a:r>
              <a:rPr lang="en-US" sz="2000" dirty="0" smtClean="0"/>
              <a:t>web-</a:t>
            </a:r>
            <a:r>
              <a:rPr lang="ru-RU" sz="2000" dirty="0" smtClean="0"/>
              <a:t>интерфейс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3588692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273332"/>
            <a:ext cx="7363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скачивания конкретных файлов можно пользоваться удобной программой </a:t>
            </a:r>
            <a:r>
              <a:rPr lang="en-US" sz="2400" dirty="0" err="1" smtClean="0"/>
              <a:t>wget</a:t>
            </a:r>
            <a:r>
              <a:rPr lang="en-US" sz="2400" dirty="0" smtClean="0"/>
              <a:t>: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https://www.gnu.org/software/wget/</a:t>
            </a:r>
            <a:endParaRPr lang="ru-RU" u="sng" dirty="0" smtClean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7544" y="5500389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Сборка генома (очень упрощенно)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44" y="1340768"/>
            <a:ext cx="7224904" cy="50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8505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рисунка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: Dibrova D.V. PhD thesis 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(https://osnadocs.ub.uni-osnabrueck.de/handle/urn:nbn:de:gbv:700-2013061210923)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627784" y="578610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Контиг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560840" y="1772816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Риды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7272808" y="1484784"/>
            <a:ext cx="288032" cy="1224136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176464" y="6093296"/>
            <a:ext cx="36004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107504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Scaffolding</a:t>
            </a:r>
            <a:r>
              <a:rPr lang="ru-RU" sz="3200" b="1" dirty="0" smtClean="0">
                <a:solidFill>
                  <a:schemeClr val="bg1"/>
                </a:solidFill>
              </a:rPr>
              <a:t>: от </a:t>
            </a:r>
            <a:r>
              <a:rPr lang="ru-RU" sz="3200" b="1" dirty="0" err="1" smtClean="0">
                <a:solidFill>
                  <a:schemeClr val="bg1"/>
                </a:solidFill>
              </a:rPr>
              <a:t>контигов</a:t>
            </a:r>
            <a:r>
              <a:rPr lang="ru-RU" sz="3200" b="1" dirty="0" smtClean="0">
                <a:solidFill>
                  <a:schemeClr val="bg1"/>
                </a:solidFill>
              </a:rPr>
              <a:t> до хромосом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07504" y="2052464"/>
            <a:ext cx="4320480" cy="4365104"/>
            <a:chOff x="179512" y="2492896"/>
            <a:chExt cx="4320480" cy="4365104"/>
          </a:xfrm>
        </p:grpSpPr>
        <p:sp>
          <p:nvSpPr>
            <p:cNvPr id="19" name="Овал 18"/>
            <p:cNvSpPr/>
            <p:nvPr/>
          </p:nvSpPr>
          <p:spPr>
            <a:xfrm>
              <a:off x="467544" y="2996952"/>
              <a:ext cx="3744416" cy="374441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79512" y="2996952"/>
              <a:ext cx="720080" cy="720080"/>
            </a:xfrm>
            <a:prstGeom prst="line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251520" y="4149080"/>
              <a:ext cx="4248472" cy="270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79512" y="2573288"/>
              <a:ext cx="4320480" cy="1503784"/>
              <a:chOff x="179512" y="2573288"/>
              <a:chExt cx="4320480" cy="1503784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411760" y="2573288"/>
                <a:ext cx="0" cy="423664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771800" y="2573288"/>
                <a:ext cx="72008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3131840" y="2717304"/>
                <a:ext cx="144016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3419872" y="2933328"/>
                <a:ext cx="288032" cy="423664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3707904" y="3221360"/>
                <a:ext cx="288032" cy="351656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3923928" y="3581400"/>
                <a:ext cx="432048" cy="279648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4067944" y="3941440"/>
                <a:ext cx="432048" cy="13563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907704" y="2573288"/>
                <a:ext cx="72008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475656" y="2717304"/>
                <a:ext cx="144016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933328"/>
                <a:ext cx="216024" cy="423664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755576" y="3221360"/>
                <a:ext cx="288032" cy="351656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395536" y="3581400"/>
                <a:ext cx="432048" cy="279648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79512" y="3941440"/>
                <a:ext cx="504056" cy="13563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3275856" y="2492896"/>
              <a:ext cx="360040" cy="792088"/>
            </a:xfrm>
            <a:prstGeom prst="line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547936" y="1268760"/>
            <a:ext cx="3736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Mate-pair</a:t>
            </a:r>
            <a:r>
              <a:rPr lang="ru-RU" sz="2200" b="1" dirty="0" smtClean="0"/>
              <a:t> </a:t>
            </a:r>
            <a:r>
              <a:rPr lang="en-US" sz="2200" b="1" dirty="0" smtClean="0"/>
              <a:t>sequencing</a:t>
            </a:r>
            <a:endParaRPr lang="ru-RU" sz="2200" b="1" u="sng" dirty="0" smtClean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1600" y="3997841"/>
            <a:ext cx="2592288" cy="0"/>
          </a:xfrm>
          <a:prstGeom prst="line">
            <a:avLst/>
          </a:prstGeom>
          <a:ln w="1016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827584" y="4357881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1000 – 10000 п.н. </a:t>
            </a:r>
            <a:endParaRPr lang="ru-RU" sz="2200" u="sng" dirty="0" smtClean="0">
              <a:solidFill>
                <a:srgbClr val="0070C0"/>
              </a:solidFill>
            </a:endParaRPr>
          </a:p>
        </p:txBody>
      </p:sp>
      <p:sp>
        <p:nvSpPr>
          <p:cNvPr id="69" name="Левая фигурная скобка 68"/>
          <p:cNvSpPr/>
          <p:nvPr/>
        </p:nvSpPr>
        <p:spPr>
          <a:xfrm rot="5400000" flipH="1">
            <a:off x="2159732" y="2953725"/>
            <a:ext cx="216024" cy="2592288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971600" y="3853825"/>
            <a:ext cx="432048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131840" y="3853825"/>
            <a:ext cx="423664" cy="8384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23528" y="4797152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Разрезание ДНК на более длинные куски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err="1" smtClean="0"/>
              <a:t>Секвенирование</a:t>
            </a:r>
            <a:r>
              <a:rPr lang="ru-RU" dirty="0" smtClean="0"/>
              <a:t> с концов</a:t>
            </a:r>
            <a:r>
              <a:rPr lang="en-US" dirty="0" smtClean="0"/>
              <a:t> </a:t>
            </a:r>
            <a:r>
              <a:rPr lang="ru-RU" dirty="0" smtClean="0"/>
              <a:t>(получаются парные </a:t>
            </a:r>
            <a:r>
              <a:rPr lang="ru-RU" dirty="0" err="1" smtClean="0"/>
              <a:t>риды</a:t>
            </a:r>
            <a:r>
              <a:rPr lang="ru-RU" dirty="0" smtClean="0"/>
              <a:t>, </a:t>
            </a:r>
            <a:r>
              <a:rPr lang="en-US" b="1" dirty="0" smtClean="0"/>
              <a:t>mate pair</a:t>
            </a:r>
            <a:r>
              <a:rPr lang="ru-RU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Учет этой информации при сборке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932040" y="1268760"/>
            <a:ext cx="373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Single molecule real time sequencing</a:t>
            </a:r>
            <a:endParaRPr lang="ru-RU" sz="2200" b="1" u="sng" dirty="0" smtClean="0">
              <a:solidFill>
                <a:srgbClr val="0070C0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076056" y="3358153"/>
            <a:ext cx="3600400" cy="0"/>
          </a:xfrm>
          <a:prstGeom prst="line">
            <a:avLst/>
          </a:prstGeom>
          <a:ln w="1016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076056" y="3142129"/>
            <a:ext cx="3600400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5436096" y="3574177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&gt;</a:t>
            </a:r>
            <a:r>
              <a:rPr lang="ru-RU" sz="2200" dirty="0" smtClean="0"/>
              <a:t> 20000 п.н. </a:t>
            </a:r>
            <a:endParaRPr lang="ru-RU" sz="2200" u="sng" dirty="0" smtClean="0">
              <a:solidFill>
                <a:srgbClr val="0070C0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292080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868144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660232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524328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8244408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092280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940152" y="2710081"/>
            <a:ext cx="0" cy="36842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5652120" y="2278033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неточности</a:t>
            </a:r>
            <a:endParaRPr lang="ru-RU" sz="2200" u="sng" dirty="0" smtClean="0">
              <a:solidFill>
                <a:srgbClr val="FF0000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7164288" y="2710081"/>
            <a:ext cx="0" cy="36842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788024" y="4797152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Такие </a:t>
            </a:r>
            <a:r>
              <a:rPr lang="ru-RU" dirty="0" err="1" smtClean="0"/>
              <a:t>секвенаторы</a:t>
            </a:r>
            <a:r>
              <a:rPr lang="ru-RU" dirty="0" smtClean="0"/>
              <a:t> достаточно дорого стоят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Точность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низкая, но для нужд сборки ее может хватать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572000" y="1268760"/>
            <a:ext cx="0" cy="547260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0" y="6309320"/>
            <a:ext cx="7593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Alneberg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et al. Genomes from uncultivated prokaryotes: a comparison of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metagenome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-assembled </a:t>
            </a:r>
            <a:endParaRPr lang="ru-RU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single-amplified genomes.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Microbiome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6:173, 2018.</a:t>
            </a:r>
            <a:endParaRPr lang="ru-RU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Нет культуры клеток — нет генома?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2008" y="1544598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Культура клеток</a:t>
            </a:r>
            <a:endParaRPr lang="ru-RU" sz="2200" u="sng" dirty="0" smtClean="0">
              <a:solidFill>
                <a:srgbClr val="0070C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07504" y="3423190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Образец из окружающей среды</a:t>
            </a:r>
            <a:endParaRPr lang="ru-RU" sz="2200" u="sng" dirty="0" smtClean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84176" y="1976646"/>
            <a:ext cx="1296144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736304" y="147259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Много коротких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algn="ctr"/>
            <a:r>
              <a:rPr lang="en-US" sz="2200" dirty="0" smtClean="0"/>
              <a:t>(~ 100 </a:t>
            </a:r>
            <a:r>
              <a:rPr lang="ru-RU" sz="2200" dirty="0" smtClean="0"/>
              <a:t>нуклеотидов) последовательностей</a:t>
            </a:r>
          </a:p>
          <a:p>
            <a:pPr algn="ctr"/>
            <a:r>
              <a:rPr lang="ru-RU" sz="2200" dirty="0" smtClean="0"/>
              <a:t>(</a:t>
            </a:r>
            <a:r>
              <a:rPr lang="ru-RU" sz="2200" b="1" dirty="0" err="1" smtClean="0"/>
              <a:t>ридов</a:t>
            </a:r>
            <a:r>
              <a:rPr lang="ru-RU" sz="2200" dirty="0" smtClean="0"/>
              <a:t>, «</a:t>
            </a:r>
            <a:r>
              <a:rPr lang="en-US" sz="2200" dirty="0" smtClean="0"/>
              <a:t>reads</a:t>
            </a:r>
            <a:r>
              <a:rPr lang="ru-RU" sz="2200" dirty="0" smtClean="0"/>
              <a:t>»</a:t>
            </a:r>
            <a:r>
              <a:rPr lang="en-US" sz="2200" dirty="0" smtClean="0"/>
              <a:t>)</a:t>
            </a:r>
            <a:endParaRPr lang="ru-RU" sz="2200" dirty="0" smtClean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07504" y="4891807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Одиночная клетка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192688" y="1976646"/>
            <a:ext cx="133164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560840" y="1688614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Геном</a:t>
            </a:r>
            <a:endParaRPr lang="ru-RU" sz="2400" b="1" dirty="0" smtClean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403648" y="119675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секвениро-вание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156176" y="136051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сборка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123728" y="3975447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843808" y="3667671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Много </a:t>
            </a:r>
            <a:r>
              <a:rPr lang="ru-RU" sz="2200" dirty="0" err="1" smtClean="0"/>
              <a:t>ридов</a:t>
            </a:r>
            <a:r>
              <a:rPr lang="ru-RU" sz="2200" dirty="0" smtClean="0"/>
              <a:t> из разных геномов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516216" y="3975447"/>
            <a:ext cx="1008112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452320" y="3255367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Геном 1</a:t>
            </a:r>
            <a:endParaRPr lang="ru-RU" sz="2000" b="1" dirty="0" smtClean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452320" y="4191471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Геном </a:t>
            </a:r>
            <a:r>
              <a:rPr lang="en-US" sz="2400" b="1" dirty="0" smtClean="0"/>
              <a:t>N</a:t>
            </a:r>
            <a:endParaRPr lang="ru-RU" sz="2000" b="1" dirty="0" smtClean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452320" y="3687415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…</a:t>
            </a:r>
            <a:endParaRPr lang="ru-RU" sz="2000" b="1" dirty="0" smtClean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843808" y="5013176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Много </a:t>
            </a:r>
            <a:r>
              <a:rPr lang="ru-RU" sz="2200" dirty="0" err="1" smtClean="0"/>
              <a:t>ридов</a:t>
            </a:r>
            <a:endParaRPr lang="ru-RU" sz="2200" dirty="0" smtClean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156176" y="342900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«</a:t>
            </a:r>
            <a:r>
              <a:rPr lang="en-US" sz="2000" dirty="0" smtClean="0">
                <a:solidFill>
                  <a:srgbClr val="0070C0"/>
                </a:solidFill>
              </a:rPr>
              <a:t>binning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5868144" y="5229200"/>
            <a:ext cx="1656184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7596336" y="4941168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Геном</a:t>
            </a:r>
            <a:endParaRPr lang="ru-RU" sz="2400" b="1" dirty="0" smtClean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979712" y="5229200"/>
            <a:ext cx="1584176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835696" y="443711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ампли-фикация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340768"/>
            <a:ext cx="9144000" cy="187220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1" grpId="0"/>
      <p:bldP spid="5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Разные типы последовательностей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Пирог 27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20442702"/>
              <a:gd name="adj2" fmla="val 538766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ирог 32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10810107"/>
              <a:gd name="adj2" fmla="val 132852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ирог 33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13283345"/>
              <a:gd name="adj2" fmla="val 135643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ирог 34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13572179"/>
              <a:gd name="adj2" fmla="val 20446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851920" y="242088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Геномы</a:t>
            </a:r>
            <a:endParaRPr lang="ru-RU" sz="2800" b="1" dirty="0" smtClean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11560" y="126876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Белки</a:t>
            </a:r>
            <a:endParaRPr lang="ru-RU" sz="2800" dirty="0" smtClean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411760" y="1772816"/>
            <a:ext cx="720080" cy="72008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339752" y="3212976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РНК</a:t>
            </a:r>
            <a:endParaRPr lang="ru-RU" sz="2800" dirty="0" smtClean="0"/>
          </a:p>
        </p:txBody>
      </p:sp>
      <p:sp>
        <p:nvSpPr>
          <p:cNvPr id="62" name="Стрелка углом 61"/>
          <p:cNvSpPr/>
          <p:nvPr/>
        </p:nvSpPr>
        <p:spPr>
          <a:xfrm flipH="1">
            <a:off x="2483768" y="1340768"/>
            <a:ext cx="2520280" cy="1152128"/>
          </a:xfrm>
          <a:prstGeom prst="ben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788024" y="4440014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Мета-</a:t>
            </a:r>
          </a:p>
          <a:p>
            <a:pPr algn="ctr"/>
            <a:r>
              <a:rPr lang="ru-RU" sz="3200" dirty="0" smtClean="0"/>
              <a:t>геномы</a:t>
            </a:r>
            <a:endParaRPr lang="ru-RU" sz="2800" dirty="0" smtClean="0"/>
          </a:p>
        </p:txBody>
      </p:sp>
      <p:sp>
        <p:nvSpPr>
          <p:cNvPr id="67" name="Пирог 66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5396918"/>
              <a:gd name="adj2" fmla="val 10812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483768" y="4653136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Риды</a:t>
            </a:r>
            <a:endParaRPr lang="ru-RU" sz="3200" dirty="0" smtClean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0" y="6597352"/>
            <a:ext cx="8574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Схема достаточно упрощенная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размеры секторов не отвечают реальным объемам данных. См. заметки к слайду</a:t>
            </a: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8" grpId="0"/>
      <p:bldP spid="56" grpId="0"/>
      <p:bldP spid="62" grpId="0" animBg="1"/>
      <p:bldP spid="65" grpId="0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https://www.insdc.org/</a:t>
            </a:r>
            <a:endParaRPr lang="ru-RU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International Nucleotide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Sequence Database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Collaboration</a:t>
            </a:r>
            <a:endParaRPr lang="ru-RU" sz="3200" b="1" u="sng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http://insdc.org/wp-content/uploads/2022/06/ddbj-logo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85184"/>
            <a:ext cx="1816718" cy="1021904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4932040" y="321297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GenBank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201" name="Picture 9" descr="Файл:US-NLM-NCBI-Logo.svg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1314470" cy="1623664"/>
          </a:xfrm>
          <a:prstGeom prst="rect">
            <a:avLst/>
          </a:prstGeom>
          <a:noFill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239540" cy="11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2267744" y="321297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ENA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563888" y="465487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DDBJ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11560" y="282553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(</a:t>
            </a:r>
            <a:r>
              <a:rPr lang="ru-RU" sz="2800" dirty="0" smtClean="0"/>
              <a:t>Европа)</a:t>
            </a: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444208" y="285293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(</a:t>
            </a:r>
            <a:r>
              <a:rPr lang="ru-RU" sz="2800" dirty="0" smtClean="0"/>
              <a:t>США)</a:t>
            </a:r>
            <a:endParaRPr lang="ru-RU" sz="28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419872" y="594928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(</a:t>
            </a:r>
            <a:r>
              <a:rPr lang="ru-RU" sz="2800" dirty="0" smtClean="0"/>
              <a:t>Япония)</a:t>
            </a:r>
            <a:endParaRPr lang="ru-RU" sz="2800" dirty="0"/>
          </a:p>
        </p:txBody>
      </p:sp>
      <p:sp>
        <p:nvSpPr>
          <p:cNvPr id="18" name="Двойная стрелка вверх/вниз 17"/>
          <p:cNvSpPr/>
          <p:nvPr/>
        </p:nvSpPr>
        <p:spPr>
          <a:xfrm rot="19334070">
            <a:off x="3345048" y="3718351"/>
            <a:ext cx="365671" cy="10564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2308944">
            <a:off x="5149036" y="3716070"/>
            <a:ext cx="365671" cy="10564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5400000">
            <a:off x="4269341" y="3011579"/>
            <a:ext cx="365671" cy="10564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372200" y="4582869"/>
            <a:ext cx="26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RefSeq</a:t>
            </a:r>
            <a:endParaRPr lang="ru-RU" sz="3600" b="1" dirty="0"/>
          </a:p>
        </p:txBody>
      </p:sp>
      <p:sp>
        <p:nvSpPr>
          <p:cNvPr id="25" name="Стрелка вправо 24"/>
          <p:cNvSpPr/>
          <p:nvPr/>
        </p:nvSpPr>
        <p:spPr>
          <a:xfrm rot="2565492">
            <a:off x="6466472" y="4032746"/>
            <a:ext cx="936104" cy="43204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670613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5190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 smtClean="0">
                <a:solidFill>
                  <a:schemeClr val="bg1">
                    <a:lumMod val="65000"/>
                  </a:schemeClr>
                </a:solidFill>
              </a:rPr>
              <a:t>https://www.ncbi.nlm.nih.gov/genbank/statistics/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Размер </a:t>
            </a:r>
            <a:r>
              <a:rPr lang="en-US" sz="3200" b="1" dirty="0" err="1" smtClean="0">
                <a:solidFill>
                  <a:schemeClr val="bg1"/>
                </a:solidFill>
              </a:rPr>
              <a:t>GenBank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и </a:t>
            </a:r>
            <a:r>
              <a:rPr lang="en-US" sz="3200" b="1" dirty="0" smtClean="0">
                <a:solidFill>
                  <a:schemeClr val="bg1"/>
                </a:solidFill>
              </a:rPr>
              <a:t>WGS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804248" y="256490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GenBank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6804248" y="1844824"/>
            <a:ext cx="2339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WGS </a:t>
            </a:r>
            <a:r>
              <a:rPr lang="en-US" dirty="0" smtClean="0">
                <a:solidFill>
                  <a:srgbClr val="C00000"/>
                </a:solidFill>
              </a:rPr>
              <a:t>(Whole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Genome Shotgun)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179512" y="134076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Число последовательностей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Важные параметры сборок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918" y="1970927"/>
          <a:ext cx="8204166" cy="1884151"/>
        </p:xfrm>
        <a:graphic>
          <a:graphicData uri="http://schemas.openxmlformats.org/drawingml/2006/table">
            <a:tbl>
              <a:tblPr/>
              <a:tblGrid>
                <a:gridCol w="1243870"/>
                <a:gridCol w="706395"/>
                <a:gridCol w="829246"/>
                <a:gridCol w="767822"/>
                <a:gridCol w="660325"/>
                <a:gridCol w="660325"/>
                <a:gridCol w="675683"/>
                <a:gridCol w="718656"/>
                <a:gridCol w="576064"/>
                <a:gridCol w="1365780"/>
              </a:tblGrid>
              <a:tr h="91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 size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chromo-somes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scaffolds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contigs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Assembly level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9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ASM2054668v1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ASM68789v1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150.8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899592" y="12687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Две сборки </a:t>
            </a:r>
            <a:r>
              <a:rPr lang="en-US" sz="2200" i="1" dirty="0" err="1" smtClean="0"/>
              <a:t>Deinococcus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radiodurans</a:t>
            </a:r>
            <a:r>
              <a:rPr lang="en-US" sz="2200" i="1" dirty="0" smtClean="0"/>
              <a:t> </a:t>
            </a:r>
            <a:r>
              <a:rPr lang="en-US" sz="2200" dirty="0" smtClean="0"/>
              <a:t>ATCC 13939</a:t>
            </a:r>
            <a:r>
              <a:rPr lang="ru-RU" sz="2200" dirty="0" smtClean="0"/>
              <a:t>:</a:t>
            </a:r>
            <a:endParaRPr lang="ru-RU" sz="2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95536" y="4221088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N</a:t>
            </a:r>
            <a:r>
              <a:rPr lang="en-US" sz="2200" b="1" dirty="0" smtClean="0">
                <a:solidFill>
                  <a:srgbClr val="0070C0"/>
                </a:solidFill>
              </a:rPr>
              <a:t>50</a:t>
            </a:r>
            <a:r>
              <a:rPr lang="en-US" sz="2200" dirty="0" smtClean="0"/>
              <a:t>: </a:t>
            </a:r>
            <a:r>
              <a:rPr lang="ru-RU" sz="2200" dirty="0" smtClean="0"/>
              <a:t>Длина </a:t>
            </a:r>
            <a:r>
              <a:rPr lang="ru-RU" sz="2200" dirty="0" err="1" smtClean="0"/>
              <a:t>контига</a:t>
            </a:r>
            <a:r>
              <a:rPr lang="ru-RU" sz="2200" dirty="0" smtClean="0"/>
              <a:t>, для которого половина (</a:t>
            </a:r>
            <a:r>
              <a:rPr lang="ru-RU" sz="2200" b="1" dirty="0" smtClean="0">
                <a:solidFill>
                  <a:srgbClr val="0070C0"/>
                </a:solidFill>
              </a:rPr>
              <a:t>50</a:t>
            </a:r>
            <a:r>
              <a:rPr lang="ru-RU" sz="2200" dirty="0" smtClean="0"/>
              <a:t>%) всех нуклеотидов</a:t>
            </a:r>
            <a:r>
              <a:rPr lang="en-US" sz="2200" dirty="0" smtClean="0"/>
              <a:t> </a:t>
            </a:r>
            <a:r>
              <a:rPr lang="ru-RU" sz="2200" dirty="0" smtClean="0"/>
              <a:t>сборки содержится в </a:t>
            </a:r>
            <a:r>
              <a:rPr lang="ru-RU" sz="2200" dirty="0" err="1" smtClean="0"/>
              <a:t>контигах</a:t>
            </a:r>
            <a:r>
              <a:rPr lang="ru-RU" sz="2200" dirty="0" smtClean="0"/>
              <a:t> такой и большей длины</a:t>
            </a:r>
            <a:endParaRPr lang="ru-RU" sz="2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7594EEC-D6AB-4F82-9196-90BBBB3C45FD}"/>
              </a:ext>
            </a:extLst>
          </p:cNvPr>
          <p:cNvSpPr/>
          <p:nvPr/>
        </p:nvSpPr>
        <p:spPr>
          <a:xfrm>
            <a:off x="395536" y="5517232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L</a:t>
            </a:r>
            <a:r>
              <a:rPr lang="en-US" sz="2200" b="1" dirty="0" smtClean="0">
                <a:solidFill>
                  <a:srgbClr val="0070C0"/>
                </a:solidFill>
              </a:rPr>
              <a:t>50</a:t>
            </a:r>
            <a:r>
              <a:rPr lang="en-US" sz="2200" dirty="0" smtClean="0"/>
              <a:t>: </a:t>
            </a:r>
            <a:r>
              <a:rPr lang="ru-RU" sz="2200" dirty="0" smtClean="0"/>
              <a:t>Число </a:t>
            </a:r>
            <a:r>
              <a:rPr lang="ru-RU" sz="2200" dirty="0" err="1" smtClean="0"/>
              <a:t>контигов</a:t>
            </a:r>
            <a:r>
              <a:rPr lang="ru-RU" sz="2200" dirty="0" smtClean="0"/>
              <a:t> (наименьшее), в которых содержится половина (</a:t>
            </a:r>
            <a:r>
              <a:rPr lang="ru-RU" sz="2200" b="1" dirty="0" smtClean="0">
                <a:solidFill>
                  <a:srgbClr val="0070C0"/>
                </a:solidFill>
              </a:rPr>
              <a:t>50</a:t>
            </a:r>
            <a:r>
              <a:rPr lang="ru-RU" sz="2200" dirty="0" smtClean="0"/>
              <a:t>%) всех нуклеотидов сборки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6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995</Words>
  <Application>Microsoft Office PowerPoint</Application>
  <PresentationFormat>Экран (4:3)</PresentationFormat>
  <Paragraphs>296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Нуклеотидные банки данных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udavdasha</dc:creator>
  <cp:lastModifiedBy>Daria Dibrova</cp:lastModifiedBy>
  <cp:revision>220</cp:revision>
  <dcterms:created xsi:type="dcterms:W3CDTF">2017-10-21T19:44:48Z</dcterms:created>
  <dcterms:modified xsi:type="dcterms:W3CDTF">2022-10-17T12:54:07Z</dcterms:modified>
</cp:coreProperties>
</file>