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9" r:id="rId2"/>
    <p:sldId id="281" r:id="rId3"/>
    <p:sldId id="269" r:id="rId4"/>
    <p:sldId id="270" r:id="rId5"/>
    <p:sldId id="266" r:id="rId6"/>
    <p:sldId id="267" r:id="rId7"/>
    <p:sldId id="268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85" r:id="rId17"/>
    <p:sldId id="282" r:id="rId18"/>
    <p:sldId id="284" r:id="rId19"/>
    <p:sldId id="286" r:id="rId20"/>
    <p:sldId id="287" r:id="rId21"/>
    <p:sldId id="283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33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4" autoAdjust="0"/>
    <p:restoredTop sz="88966" autoAdjust="0"/>
  </p:normalViewPr>
  <p:slideViewPr>
    <p:cSldViewPr snapToGrid="0">
      <p:cViewPr varScale="1">
        <p:scale>
          <a:sx n="99" d="100"/>
          <a:sy n="99" d="100"/>
        </p:scale>
        <p:origin x="-23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A8AE3-E346-4831-89C7-AB3ABFAD6681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6E9EA-B443-4B01-A534-1A389D765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5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6E9EA-B443-4B01-A534-1A389D765BE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A6D-702D-4B1B-B298-7BBC709C140A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88A7-4D81-4152-8E9C-D8D51E7C452D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E830-5513-4FFC-AB08-72EB0F2529A4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19F-DC8A-48FA-A069-1DC5AB0F022C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1506-655C-43EB-8102-239A18209CFF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969-507C-4FE3-BF54-C8042A987B38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D6AB-821F-47E9-ABCD-AF89CBA57CEA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B283-A53A-4E8A-B36D-AF4202B0C7BE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36DB6101-6176-4257-B0FD-F184EA10E5A0}"/>
              </a:ext>
            </a:extLst>
          </p:cNvPr>
          <p:cNvCxnSpPr>
            <a:cxnSpLocks/>
          </p:cNvCxnSpPr>
          <p:nvPr userDrawn="1"/>
        </p:nvCxnSpPr>
        <p:spPr>
          <a:xfrm>
            <a:off x="0" y="1143000"/>
            <a:ext cx="884664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91E3CD10-622C-47EF-BAE2-0EF8CE33106E}"/>
              </a:ext>
            </a:extLst>
          </p:cNvPr>
          <p:cNvSpPr/>
          <p:nvPr userDrawn="1"/>
        </p:nvSpPr>
        <p:spPr>
          <a:xfrm>
            <a:off x="8802329" y="1017240"/>
            <a:ext cx="251520" cy="2515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854B-27CA-4AE5-B583-22A6B22E27F2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82A2-C90D-4F98-BCDC-43AE1D5A31A0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26C7-C2C9-4677-BD97-6EC76E0FC218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854B-27CA-4AE5-B583-22A6B22E27F2}" type="datetime1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.oup.com/bioinformatics/article/35/9/1613/5106166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961406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Поиск 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BLAST </a:t>
            </a: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для нуклеотидных последовательностей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1F198EC-E0C7-45F9-AD51-EB1CF1A1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09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Дарья Владимировна </a:t>
            </a:r>
            <a:r>
              <a:rPr lang="ru-RU" sz="2000" b="1" dirty="0" err="1">
                <a:solidFill>
                  <a:schemeClr val="bg1"/>
                </a:solidFill>
              </a:rPr>
              <a:t>Диброва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к.б.н., </a:t>
            </a:r>
            <a:r>
              <a:rPr lang="ru-RU" sz="2000" dirty="0" err="1">
                <a:solidFill>
                  <a:schemeClr val="bg1"/>
                </a:solidFill>
              </a:rPr>
              <a:t>с.н.с</a:t>
            </a:r>
            <a:r>
              <a:rPr lang="ru-RU" sz="2000" dirty="0">
                <a:solidFill>
                  <a:schemeClr val="bg1"/>
                </a:solidFill>
              </a:rPr>
              <a:t>. МГУ имени М.В. Ломоносова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EFC668-B4A3-49F7-9B58-25273069A76E}"/>
              </a:ext>
            </a:extLst>
          </p:cNvPr>
          <p:cNvSpPr txBox="1"/>
          <p:nvPr/>
        </p:nvSpPr>
        <p:spPr>
          <a:xfrm>
            <a:off x="3563888" y="630002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25 октября 2022 </a:t>
            </a:r>
            <a:r>
              <a:rPr lang="ru-RU" dirty="0">
                <a:solidFill>
                  <a:schemeClr val="bg1"/>
                </a:solidFill>
              </a:rPr>
              <a:t>г.</a:t>
            </a:r>
          </a:p>
        </p:txBody>
      </p:sp>
      <p:pic>
        <p:nvPicPr>
          <p:cNvPr id="9220" name="Picture 4" descr="https://vsb.fbb.msu.ru/attachments/download/267/fbb_white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90" y="159718"/>
            <a:ext cx="2189162" cy="2189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1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Типичный результат поиска с </a:t>
            </a:r>
            <a:r>
              <a:rPr lang="en-US" sz="3200" b="1" dirty="0" smtClean="0">
                <a:solidFill>
                  <a:schemeClr val="bg1"/>
                </a:solidFill>
              </a:rPr>
              <a:t>N=11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53926"/>
            <a:ext cx="7483824" cy="54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987824" y="3429000"/>
            <a:ext cx="1944216" cy="0"/>
          </a:xfrm>
          <a:prstGeom prst="line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53926"/>
            <a:ext cx="7483824" cy="548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3429000"/>
            <a:ext cx="194421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Такой хит найдется только с </a:t>
            </a:r>
            <a:r>
              <a:rPr lang="en-US" sz="3200" b="1" dirty="0" smtClean="0">
                <a:solidFill>
                  <a:schemeClr val="bg1"/>
                </a:solidFill>
              </a:rPr>
              <a:t>N=7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Вывод по поиску кодирующих нуклеотидных последовательностей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0" y="4337860"/>
            <a:ext cx="8956576" cy="153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47997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Источник изображения: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https://blast.ncbi.nlm.nih.gov/Blast.cgi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899592" y="2915072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Ген белка 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267744" y="2636912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EMBOSS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Transeq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851920" y="2915072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Белок</a:t>
            </a:r>
            <a:endParaRPr lang="ru-RU" sz="28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3203848" y="300624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292080" y="300624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004048" y="264620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tblastn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084168" y="2915072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Находки</a:t>
            </a:r>
            <a:endParaRPr lang="ru-RU" sz="2800" dirty="0"/>
          </a:p>
        </p:txBody>
      </p:sp>
      <p:sp>
        <p:nvSpPr>
          <p:cNvPr id="24" name="Развернутая стрелка 23"/>
          <p:cNvSpPr/>
          <p:nvPr/>
        </p:nvSpPr>
        <p:spPr>
          <a:xfrm rot="10800000" flipH="1">
            <a:off x="2339752" y="3429000"/>
            <a:ext cx="4896544" cy="7200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995936" y="3573016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tblastx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Для поиска гомологичных кодирующих последовательностей нуклеотидов нужно сперва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транслировать </a:t>
            </a:r>
            <a:r>
              <a:rPr lang="ru-RU" sz="2800" dirty="0" smtClean="0"/>
              <a:t>запрос…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27234"/>
            <a:ext cx="4261704" cy="40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51937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… и все равно все не так просто!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1264692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Даже с использованием </a:t>
            </a:r>
            <a:r>
              <a:rPr lang="en-US" sz="2400" dirty="0" err="1" smtClean="0"/>
              <a:t>tblastn</a:t>
            </a:r>
            <a:r>
              <a:rPr lang="en-US" sz="2400" dirty="0" smtClean="0"/>
              <a:t> </a:t>
            </a:r>
            <a:r>
              <a:rPr lang="ru-RU" sz="2400" dirty="0" smtClean="0"/>
              <a:t>таким образом получается найти только </a:t>
            </a:r>
            <a:r>
              <a:rPr lang="ru-RU" sz="2400" b="1" u="sng" dirty="0" smtClean="0"/>
              <a:t>671</a:t>
            </a:r>
            <a:r>
              <a:rPr lang="ru-RU" sz="2400" dirty="0" smtClean="0"/>
              <a:t> находку</a:t>
            </a:r>
          </a:p>
          <a:p>
            <a:pPr algn="ctr"/>
            <a:r>
              <a:rPr lang="ru-RU" sz="2400" dirty="0" smtClean="0"/>
              <a:t>(ср</a:t>
            </a:r>
            <a:r>
              <a:rPr lang="en-US" sz="2400" dirty="0" smtClean="0"/>
              <a:t>.</a:t>
            </a:r>
            <a:r>
              <a:rPr lang="ru-RU" sz="2400" dirty="0" smtClean="0"/>
              <a:t> с</a:t>
            </a:r>
            <a:r>
              <a:rPr lang="en-US" sz="2400" dirty="0" smtClean="0"/>
              <a:t> </a:t>
            </a:r>
            <a:r>
              <a:rPr lang="ru-RU" sz="2400" b="1" u="sng" dirty="0" smtClean="0"/>
              <a:t>3722</a:t>
            </a:r>
            <a:r>
              <a:rPr lang="ru-RU" sz="2400" dirty="0" smtClean="0"/>
              <a:t> находками при поиске по белкам)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ПОЧЕМУ?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504" y="4437112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АТФ-синтаза</a:t>
            </a:r>
            <a:endParaRPr lang="ru-RU" sz="2400" dirty="0" smtClean="0"/>
          </a:p>
          <a:p>
            <a:pPr algn="ctr"/>
            <a:r>
              <a:rPr lang="en-US" sz="2400" dirty="0" smtClean="0"/>
              <a:t>F/N-</a:t>
            </a:r>
            <a:r>
              <a:rPr lang="ru-RU" sz="2400" dirty="0" smtClean="0"/>
              <a:t>типа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ru-RU" sz="2400" b="1" dirty="0" smtClean="0"/>
              <a:t>бактериальная</a:t>
            </a:r>
            <a:r>
              <a:rPr lang="ru-RU" sz="2400" dirty="0" smtClean="0"/>
              <a:t>)</a:t>
            </a:r>
            <a:endParaRPr lang="en-US" sz="2400" dirty="0" smtClean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72200" y="4437112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АТФ-синтаза</a:t>
            </a:r>
            <a:endParaRPr lang="ru-RU" sz="2400" dirty="0" smtClean="0"/>
          </a:p>
          <a:p>
            <a:pPr algn="ctr"/>
            <a:r>
              <a:rPr lang="en-US" sz="2400" dirty="0" smtClean="0"/>
              <a:t>A/V-</a:t>
            </a:r>
            <a:r>
              <a:rPr lang="ru-RU" sz="2400" dirty="0" smtClean="0"/>
              <a:t>типа</a:t>
            </a:r>
            <a:endParaRPr lang="en-US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ru-RU" sz="2400" b="1" dirty="0" err="1" smtClean="0"/>
              <a:t>архейная</a:t>
            </a:r>
            <a:r>
              <a:rPr lang="ru-RU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Что является находкой при поиске </a:t>
            </a:r>
            <a:r>
              <a:rPr lang="en-US" sz="3200" b="1" dirty="0" err="1" smtClean="0">
                <a:solidFill>
                  <a:schemeClr val="bg1"/>
                </a:solidFill>
              </a:rPr>
              <a:t>tblastx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ru-RU" sz="3200" b="1" dirty="0" smtClean="0">
                <a:solidFill>
                  <a:schemeClr val="bg1"/>
                </a:solidFill>
              </a:rPr>
              <a:t>или </a:t>
            </a:r>
            <a:r>
              <a:rPr lang="en-US" sz="3200" b="1" dirty="0" err="1" smtClean="0">
                <a:solidFill>
                  <a:schemeClr val="bg1"/>
                </a:solidFill>
              </a:rPr>
              <a:t>tblastn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47353"/>
            <a:ext cx="77343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07804" y="3825044"/>
            <a:ext cx="1008112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31840" y="3537012"/>
            <a:ext cx="504056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71800" y="5229200"/>
            <a:ext cx="72008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44008" y="2204864"/>
            <a:ext cx="828092" cy="4140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5661248"/>
            <a:ext cx="8064896" cy="72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Вывод по поиску кодирующих нуклеотидных последовательностей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r>
              <a:rPr lang="ru-RU" sz="2800" dirty="0" smtClean="0"/>
              <a:t> Для поиска гомологичных кодирующих последовательностей нуклеотидов нужно сперва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транслировать </a:t>
            </a:r>
            <a:r>
              <a:rPr lang="ru-RU" sz="2800" dirty="0" smtClean="0"/>
              <a:t>запрос…</a:t>
            </a:r>
            <a:endParaRPr lang="ru-RU" sz="28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15516" y="3304145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… и без нужды не искать по нуклеотидной базе данных, когда можно поискать по белковой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Поиск по </a:t>
            </a:r>
            <a:r>
              <a:rPr lang="ru-RU" sz="3200" b="1" dirty="0" err="1" smtClean="0">
                <a:solidFill>
                  <a:schemeClr val="bg1"/>
                </a:solidFill>
              </a:rPr>
              <a:t>прокариотическому</a:t>
            </a:r>
            <a:r>
              <a:rPr lang="ru-RU" sz="3200" b="1" dirty="0" smtClean="0">
                <a:solidFill>
                  <a:schemeClr val="bg1"/>
                </a:solidFill>
              </a:rPr>
              <a:t> белку в геномах эукариот через </a:t>
            </a:r>
            <a:r>
              <a:rPr lang="en-US" sz="3200" b="1" dirty="0" err="1" smtClean="0">
                <a:solidFill>
                  <a:schemeClr val="bg1"/>
                </a:solidFill>
              </a:rPr>
              <a:t>tblastn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30476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sz="2800" dirty="0" smtClean="0"/>
              <a:t> В чем особенность </a:t>
            </a:r>
            <a:r>
              <a:rPr lang="ru-RU" sz="2800" dirty="0" err="1" smtClean="0"/>
              <a:t>эукариотических</a:t>
            </a:r>
            <a:r>
              <a:rPr lang="ru-RU" sz="2800" dirty="0" smtClean="0"/>
              <a:t> генов белков по сравнению с </a:t>
            </a:r>
            <a:r>
              <a:rPr lang="ru-RU" sz="2800" dirty="0" err="1" smtClean="0"/>
              <a:t>прокариотическими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5496" y="2348880"/>
            <a:ext cx="8928484" cy="1908212"/>
            <a:chOff x="108012" y="2348880"/>
            <a:chExt cx="8928484" cy="190821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772217"/>
              <a:ext cx="7743888" cy="127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956376" y="259219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β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8352420" y="3096253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dirty="0" smtClean="0">
                  <a:solidFill>
                    <a:srgbClr val="FF0000"/>
                  </a:solidFill>
                </a:rPr>
                <a:t>β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956376" y="331227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A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7164288" y="3564305"/>
              <a:ext cx="93610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8064388" y="3420289"/>
              <a:ext cx="432048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7092280" y="3708321"/>
              <a:ext cx="39604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092280" y="3816333"/>
              <a:ext cx="396044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416316" y="349229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B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6480212" y="3672317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dirty="0" smtClean="0">
                  <a:solidFill>
                    <a:srgbClr val="FF0000"/>
                  </a:solidFill>
                </a:rPr>
                <a:t>α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6156176" y="3960349"/>
              <a:ext cx="432048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108012" y="2348880"/>
              <a:ext cx="885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Поиск по </a:t>
              </a:r>
              <a:r>
                <a:rPr lang="ru-RU" sz="20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белку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β-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субъединицы </a:t>
              </a:r>
              <a:r>
                <a:rPr lang="ru-RU" sz="2000" dirty="0" err="1" smtClean="0">
                  <a:solidFill>
                    <a:schemeClr val="accent6">
                      <a:lumMod val="50000"/>
                    </a:schemeClr>
                  </a:solidFill>
                </a:rPr>
                <a:t>АТФ-синтазы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 у мыши:</a:t>
              </a:r>
              <a:endParaRPr lang="ru-RU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6004" y="4375120"/>
            <a:ext cx="9000492" cy="2230943"/>
            <a:chOff x="36004" y="4375120"/>
            <a:chExt cx="9000492" cy="223094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4869160"/>
              <a:ext cx="7860648" cy="1214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36004" y="4375120"/>
              <a:ext cx="88564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Поиск по </a:t>
              </a:r>
              <a:r>
                <a:rPr lang="ru-RU" sz="20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гену белка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β-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субъединицы </a:t>
              </a:r>
              <a:r>
                <a:rPr lang="ru-RU" sz="2000" dirty="0" err="1" smtClean="0">
                  <a:solidFill>
                    <a:schemeClr val="accent6">
                      <a:lumMod val="50000"/>
                    </a:schemeClr>
                  </a:solidFill>
                </a:rPr>
                <a:t>АТФ-синтазы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 у мыши:</a:t>
              </a:r>
              <a:endParaRPr lang="ru-RU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992380" y="4689140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b="1" dirty="0" smtClean="0">
                  <a:solidFill>
                    <a:schemeClr val="accent6">
                      <a:lumMod val="50000"/>
                    </a:schemeClr>
                  </a:solidFill>
                </a:rPr>
                <a:t>β</a:t>
              </a:r>
              <a:endParaRPr lang="ru-RU" sz="3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8100392" y="5373216"/>
              <a:ext cx="432048" cy="18002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 flipV="1">
              <a:off x="7776356" y="5841268"/>
              <a:ext cx="144016" cy="25202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544108" y="6021288"/>
              <a:ext cx="2304256" cy="14401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7776356" y="5697252"/>
              <a:ext cx="432048" cy="0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8064388" y="5409220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3200" dirty="0" smtClean="0">
                  <a:solidFill>
                    <a:srgbClr val="FF0000"/>
                  </a:solidFill>
                </a:rPr>
                <a:t>β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8352420" y="5049180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?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57594EEC-D6AB-4F82-9196-90BBBB3C45FD}"/>
                </a:ext>
              </a:extLst>
            </p:cNvPr>
            <p:cNvSpPr/>
            <p:nvPr/>
          </p:nvSpPr>
          <p:spPr>
            <a:xfrm>
              <a:off x="7668344" y="6021288"/>
              <a:ext cx="6840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FF0000"/>
                  </a:solidFill>
                </a:rPr>
                <a:t>?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612" y="6381328"/>
            <a:ext cx="6599468" cy="27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2. Разновидности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BLAST 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на все случаи жизни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15933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Классификация алгоритмов </a:t>
            </a:r>
            <a:r>
              <a:rPr lang="en-US" sz="3200" b="1" dirty="0" smtClean="0">
                <a:solidFill>
                  <a:schemeClr val="bg1"/>
                </a:solidFill>
              </a:rPr>
              <a:t>BLAST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295636" y="1484784"/>
            <a:ext cx="73808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Nucleotide - nucleotide</a:t>
            </a:r>
          </a:p>
          <a:p>
            <a:r>
              <a:rPr lang="en-US" sz="2800" b="1" dirty="0" err="1" smtClean="0"/>
              <a:t>blastn</a:t>
            </a:r>
            <a:endParaRPr lang="ru-RU" sz="2800" b="1" dirty="0" smtClean="0"/>
          </a:p>
          <a:p>
            <a:r>
              <a:rPr lang="en-US" sz="2800" b="1" dirty="0" err="1" smtClean="0"/>
              <a:t>megablast</a:t>
            </a:r>
            <a:r>
              <a:rPr lang="ru-RU" sz="2800" dirty="0" smtClean="0"/>
              <a:t> (быстрый поиск почти идентичных последовательностей)</a:t>
            </a:r>
            <a:endParaRPr lang="en-US" sz="2800" dirty="0" smtClean="0"/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Protein - protein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b="1" dirty="0" err="1" smtClean="0"/>
              <a:t>blastx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sz="2800" b="1" dirty="0" err="1" smtClean="0"/>
              <a:t>blastp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Protein – translated nucleotide</a:t>
            </a:r>
          </a:p>
          <a:p>
            <a:r>
              <a:rPr lang="en-US" sz="2800" b="1" dirty="0" err="1" smtClean="0"/>
              <a:t>tblastx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*</a:t>
            </a:r>
            <a:endParaRPr lang="en-US" sz="2800" dirty="0" smtClean="0"/>
          </a:p>
          <a:p>
            <a:r>
              <a:rPr lang="en-US" sz="2800" b="1" dirty="0" err="1" smtClean="0"/>
              <a:t>tblastn</a:t>
            </a:r>
            <a:endParaRPr lang="en-US" sz="2800" b="1" dirty="0" smtClean="0"/>
          </a:p>
        </p:txBody>
      </p:sp>
      <p:sp>
        <p:nvSpPr>
          <p:cNvPr id="6" name="Овал 5"/>
          <p:cNvSpPr/>
          <p:nvPr/>
        </p:nvSpPr>
        <p:spPr>
          <a:xfrm>
            <a:off x="485700" y="1505248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3548" y="3161432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3548" y="4473116"/>
            <a:ext cx="629916" cy="62760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596147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 </a:t>
            </a:r>
            <a:r>
              <a:rPr lang="ru-RU" sz="2000" dirty="0" smtClean="0"/>
              <a:t>На вход подается нуклеотидная последовательность и параметры для трансляции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Задачи и алгоритмы </a:t>
            </a:r>
            <a:r>
              <a:rPr lang="en-US" sz="3200" b="1" dirty="0" smtClean="0">
                <a:solidFill>
                  <a:schemeClr val="bg1"/>
                </a:solidFill>
              </a:rPr>
              <a:t>BLAST </a:t>
            </a:r>
            <a:r>
              <a:rPr lang="ru-RU" sz="3200" b="1" dirty="0" smtClean="0">
                <a:solidFill>
                  <a:schemeClr val="bg1"/>
                </a:solidFill>
              </a:rPr>
              <a:t>для их решения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07604" y="1268760"/>
            <a:ext cx="7236804" cy="954107"/>
          </a:xfrm>
          <a:prstGeom prst="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blastn</a:t>
            </a:r>
            <a:r>
              <a:rPr lang="ru-RU" sz="2800" b="1" dirty="0" smtClean="0"/>
              <a:t>		</a:t>
            </a:r>
            <a:r>
              <a:rPr lang="en-US" sz="2800" b="1" dirty="0" err="1" smtClean="0"/>
              <a:t>blastx</a:t>
            </a:r>
            <a:r>
              <a:rPr lang="en-US" sz="2800" b="1" dirty="0" smtClean="0"/>
              <a:t>		</a:t>
            </a:r>
            <a:r>
              <a:rPr lang="en-US" sz="2800" b="1" dirty="0" err="1" smtClean="0"/>
              <a:t>tblastx</a:t>
            </a:r>
            <a:endParaRPr lang="ru-RU" sz="2800" b="1" dirty="0" smtClean="0"/>
          </a:p>
          <a:p>
            <a:r>
              <a:rPr lang="en-US" sz="2800" b="1" dirty="0" err="1" smtClean="0"/>
              <a:t>megablast</a:t>
            </a:r>
            <a:r>
              <a:rPr lang="ru-RU" sz="2800" b="1" dirty="0" smtClean="0"/>
              <a:t>	</a:t>
            </a:r>
            <a:r>
              <a:rPr lang="en-US" sz="2800" b="1" dirty="0" err="1" smtClean="0"/>
              <a:t>blastp</a:t>
            </a:r>
            <a:r>
              <a:rPr lang="en-US" sz="2800" b="1" dirty="0" smtClean="0"/>
              <a:t>		</a:t>
            </a:r>
            <a:r>
              <a:rPr lang="en-US" sz="2800" b="1" dirty="0" err="1" smtClean="0"/>
              <a:t>tblastn</a:t>
            </a:r>
            <a:endParaRPr lang="ru-RU" sz="2800" b="1" dirty="0" smtClean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231287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К какому виду относится 16</a:t>
            </a:r>
            <a:r>
              <a:rPr lang="en-US" sz="2400" dirty="0" smtClean="0"/>
              <a:t>S </a:t>
            </a:r>
            <a:r>
              <a:rPr lang="ru-RU" sz="2400" dirty="0" err="1" smtClean="0"/>
              <a:t>рРНК</a:t>
            </a:r>
            <a:r>
              <a:rPr lang="ru-RU" sz="2400" dirty="0" smtClean="0"/>
              <a:t>, которую 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«из капли воды»?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6336196" y="263691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blastn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760132" y="2780928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317697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Геном организма известен, нужно </a:t>
            </a:r>
            <a:r>
              <a:rPr lang="ru-RU" sz="2400" dirty="0" err="1" smtClean="0"/>
              <a:t>картировать</a:t>
            </a:r>
            <a:r>
              <a:rPr lang="ru-RU" sz="2400" dirty="0" smtClean="0"/>
              <a:t> на него фрагмент</a:t>
            </a:r>
            <a:endParaRPr lang="ru-RU" sz="2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75856" y="3501008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megablast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699792" y="3645024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0020" y="4021904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3. Есть ген</a:t>
            </a:r>
            <a:r>
              <a:rPr lang="en-US" sz="2400" dirty="0" smtClean="0"/>
              <a:t> </a:t>
            </a:r>
            <a:r>
              <a:rPr lang="ru-RU" sz="2400" dirty="0" smtClean="0"/>
              <a:t>белка, нужно найти какие мутации бывают в некоторой позиции</a:t>
            </a:r>
            <a:endParaRPr lang="ru-RU" sz="2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652120" y="434594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blastx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5076056" y="4489956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4833156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4</a:t>
            </a:r>
            <a:r>
              <a:rPr lang="ru-RU" sz="2400" dirty="0" smtClean="0"/>
              <a:t>. Есть белок, а есть ли гомолог в сборке генома, где не предсказаны гены?</a:t>
            </a:r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148064" y="5174032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tblastn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4572000" y="5318048"/>
            <a:ext cx="576064" cy="2880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0020" y="5658343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</a:t>
            </a:r>
            <a:r>
              <a:rPr lang="ru-RU" sz="2400" dirty="0" smtClean="0"/>
              <a:t>. Есть белок, есть сборка с предсказанными белками, как найти гомологи?</a:t>
            </a:r>
            <a:endParaRPr lang="ru-RU" sz="2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760132" y="5985284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blastp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5184068" y="6129300"/>
            <a:ext cx="576064" cy="288032"/>
          </a:xfrm>
          <a:prstGeom prst="rightArrow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 animBg="1"/>
      <p:bldP spid="21" grpId="0"/>
      <p:bldP spid="22" grpId="0"/>
      <p:bldP spid="23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1. Кодирующие нуклеотидные последовательности строят козни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287941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Типы </a:t>
            </a:r>
            <a:r>
              <a:rPr lang="en-US" sz="3200" b="1" dirty="0" smtClean="0">
                <a:solidFill>
                  <a:schemeClr val="bg1"/>
                </a:solidFill>
              </a:rPr>
              <a:t>BLAST </a:t>
            </a:r>
            <a:r>
              <a:rPr lang="ru-RU" sz="3200" b="1" dirty="0">
                <a:solidFill>
                  <a:schemeClr val="bg1"/>
                </a:solidFill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</a:rPr>
              <a:t>ще раз в виде схемы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9532" y="2762620"/>
            <a:ext cx="176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Ген</a:t>
            </a:r>
            <a:endParaRPr lang="ru-RU" sz="2800" dirty="0"/>
          </a:p>
        </p:txBody>
      </p:sp>
      <p:sp>
        <p:nvSpPr>
          <p:cNvPr id="17" name="Прямоугольник 1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01516" y="2782737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Белок</a:t>
            </a:r>
            <a:endParaRPr lang="ru-RU" sz="2800" dirty="0"/>
          </a:p>
        </p:txBody>
      </p:sp>
      <p:sp>
        <p:nvSpPr>
          <p:cNvPr id="20" name="Стрелка вправо 17"/>
          <p:cNvSpPr/>
          <p:nvPr/>
        </p:nvSpPr>
        <p:spPr>
          <a:xfrm>
            <a:off x="1979712" y="295140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18"/>
          <p:cNvSpPr/>
          <p:nvPr/>
        </p:nvSpPr>
        <p:spPr>
          <a:xfrm>
            <a:off x="4593580" y="2951404"/>
            <a:ext cx="720080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974432" y="5157192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НуклеотиднаяБД</a:t>
            </a:r>
            <a:endParaRPr lang="ru-RU" sz="2800" dirty="0"/>
          </a:p>
        </p:txBody>
      </p:sp>
      <p:sp>
        <p:nvSpPr>
          <p:cNvPr id="28" name="Развернутая стрелка 23"/>
          <p:cNvSpPr/>
          <p:nvPr/>
        </p:nvSpPr>
        <p:spPr>
          <a:xfrm rot="10800000" flipH="1" flipV="1">
            <a:off x="1151620" y="1729656"/>
            <a:ext cx="6660740" cy="916007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2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457216" y="2656576"/>
            <a:ext cx="3579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Транслированная нуклеотидная БД</a:t>
            </a:r>
            <a:endParaRPr lang="ru-RU" sz="2800" dirty="0"/>
          </a:p>
        </p:txBody>
      </p:sp>
      <p:sp>
        <p:nvSpPr>
          <p:cNvPr id="33" name="Прямоугольник 2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5605556" y="3753034"/>
            <a:ext cx="375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Белковая</a:t>
            </a:r>
          </a:p>
          <a:p>
            <a:pPr algn="ctr"/>
            <a:r>
              <a:rPr lang="ru-RU" sz="2800" dirty="0" smtClean="0"/>
              <a:t>БД</a:t>
            </a:r>
            <a:endParaRPr lang="ru-RU" sz="2800" dirty="0"/>
          </a:p>
        </p:txBody>
      </p:sp>
      <p:sp>
        <p:nvSpPr>
          <p:cNvPr id="34" name="Прямоугольник 2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108556" y="238724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tblastn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Прямоугольник 2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851920" y="12327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tblastx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 flipV="1">
            <a:off x="3482714" y="3468165"/>
            <a:ext cx="2491718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2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093388" y="3452033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blastp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Bent Arrow 36"/>
          <p:cNvSpPr/>
          <p:nvPr/>
        </p:nvSpPr>
        <p:spPr>
          <a:xfrm flipV="1">
            <a:off x="1439652" y="3874463"/>
            <a:ext cx="4564782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2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726630" y="4926359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blastn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 flipV="1">
            <a:off x="1151620" y="4865631"/>
            <a:ext cx="4885606" cy="812603"/>
          </a:xfrm>
          <a:prstGeom prst="ben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2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44080" y="388888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blastx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2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736812"/>
            <a:ext cx="9144000" cy="331236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6959E-A7CF-499F-99B4-792057664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141426"/>
            <a:ext cx="7772400" cy="240369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3. Апология: зачем нужен локальный запуск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BLAST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5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Два важных вопроса об осмысленном поиске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9612" y="4293096"/>
            <a:ext cx="7596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вы думаете, почему нельзя искать с помощью </a:t>
            </a:r>
            <a:r>
              <a:rPr lang="en-US" sz="2400" dirty="0" smtClean="0"/>
              <a:t>web-</a:t>
            </a:r>
            <a:r>
              <a:rPr lang="ru-RU" sz="2400" dirty="0" smtClean="0"/>
              <a:t>интерфейса </a:t>
            </a:r>
            <a:r>
              <a:rPr lang="en-US" sz="2400" dirty="0" smtClean="0"/>
              <a:t>BLAST</a:t>
            </a:r>
            <a:r>
              <a:rPr lang="ru-RU" sz="2400" dirty="0" smtClean="0"/>
              <a:t> </a:t>
            </a:r>
            <a:r>
              <a:rPr lang="ru-RU" sz="2400" b="1" dirty="0" smtClean="0"/>
              <a:t>в выбранной сборке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67544" y="556543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Ответ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: потому что индексация базы данных долгое дело и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NCBI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(или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EMBL)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бережет свои компьютерные ресурсы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079612" y="13767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 ищете что-то биологически осмысленное с помощью </a:t>
            </a:r>
            <a:r>
              <a:rPr lang="en-US" sz="2400" dirty="0" smtClean="0"/>
              <a:t>BLAST</a:t>
            </a:r>
            <a:r>
              <a:rPr lang="ru-RU" sz="2400" dirty="0" smtClean="0"/>
              <a:t> в геноме домашней кошки. Указываем в поле «</a:t>
            </a:r>
            <a:r>
              <a:rPr lang="en-US" sz="2400" dirty="0" smtClean="0"/>
              <a:t>Organism</a:t>
            </a:r>
            <a:r>
              <a:rPr lang="ru-RU" sz="2400" dirty="0" smtClean="0"/>
              <a:t>» </a:t>
            </a:r>
            <a:r>
              <a:rPr lang="en-US" sz="2400" i="1" dirty="0" err="1" smtClean="0"/>
              <a:t>Felis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catus</a:t>
            </a:r>
            <a:r>
              <a:rPr lang="ru-RU" sz="2400" dirty="0" smtClean="0"/>
              <a:t> и радуемся?</a:t>
            </a:r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67544" y="2924944"/>
            <a:ext cx="84609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Ответ: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нет, поскольку мы найдем вперемешку находки из разных сборок генома кошки и будем мучительно их разгребать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</a:t>
            </a:r>
            <a:endParaRPr lang="ru-RU" sz="2000" dirty="0" smtClean="0">
              <a:solidFill>
                <a:schemeClr val="bg1">
                  <a:lumMod val="50000"/>
                </a:schemeClr>
              </a:solidFill>
              <a:sym typeface="Wingdings" pitchFamily="2" charset="2"/>
            </a:endParaRP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(Если иначе никак, можно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искать по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representative genomes)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3508" y="1644340"/>
            <a:ext cx="887814" cy="8845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43508" y="4473116"/>
            <a:ext cx="887814" cy="88456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72008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Часто нужен локальный запуск </a:t>
            </a:r>
            <a:r>
              <a:rPr lang="en-US" sz="3200" b="1" dirty="0" smtClean="0">
                <a:solidFill>
                  <a:schemeClr val="bg1"/>
                </a:solidFill>
              </a:rPr>
              <a:t>BLAST </a:t>
            </a:r>
            <a:r>
              <a:rPr lang="ru-RU" sz="3200" b="1" dirty="0" smtClean="0">
                <a:solidFill>
                  <a:schemeClr val="bg1"/>
                </a:solidFill>
              </a:rPr>
              <a:t>«под себя»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3588" y="1966229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См. инструкцию по работе с разными версиями </a:t>
            </a:r>
            <a:r>
              <a:rPr lang="en-US" sz="2000" dirty="0" smtClean="0"/>
              <a:t>BLAST: </a:t>
            </a:r>
            <a:r>
              <a:rPr lang="en-US" sz="2000" u="sng" dirty="0" smtClean="0">
                <a:solidFill>
                  <a:srgbClr val="0070C0"/>
                </a:solidFill>
              </a:rPr>
              <a:t>https://kodomo.fbb.msu.ru/wiki/Main/blast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467544" y="1174141"/>
            <a:ext cx="8316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Вы можете запускать </a:t>
            </a:r>
            <a:r>
              <a:rPr lang="en-US" sz="2400" dirty="0" smtClean="0"/>
              <a:t>BLAST </a:t>
            </a:r>
            <a:r>
              <a:rPr lang="ru-RU" sz="2400" dirty="0" smtClean="0"/>
              <a:t>локально, на своем компьютере (или на </a:t>
            </a:r>
            <a:r>
              <a:rPr lang="en-US" sz="2400" dirty="0" err="1" smtClean="0"/>
              <a:t>kodomo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2711425"/>
            <a:ext cx="86049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Справка с подробным комментарием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blastn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–help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tblastn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–help</a:t>
            </a:r>
            <a:endParaRPr lang="ru-RU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blastx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-help</a:t>
            </a:r>
            <a:endParaRPr lang="ru-RU" sz="2400" dirty="0" smtClean="0"/>
          </a:p>
          <a:p>
            <a:r>
              <a:rPr lang="en-US" sz="2400" dirty="0" smtClean="0"/>
              <a:t>2) </a:t>
            </a:r>
            <a:r>
              <a:rPr lang="ru-RU" sz="2400" dirty="0" smtClean="0"/>
              <a:t>Важные опции: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outfmt</a:t>
            </a:r>
            <a:r>
              <a:rPr lang="ru-RU" sz="2400" dirty="0" smtClean="0"/>
              <a:t>: формат выдачи, подробный </a:t>
            </a:r>
            <a:r>
              <a:rPr lang="en-US" sz="2400" dirty="0" smtClean="0"/>
              <a:t>vs. </a:t>
            </a:r>
            <a:r>
              <a:rPr lang="ru-RU" sz="2400" dirty="0" smtClean="0"/>
              <a:t>таблица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max_target_seqs</a:t>
            </a:r>
            <a:r>
              <a:rPr lang="en-US" sz="2400" dirty="0" smtClean="0"/>
              <a:t>:</a:t>
            </a:r>
            <a:r>
              <a:rPr lang="ru-RU" sz="2400" dirty="0" smtClean="0"/>
              <a:t> максимальное число находок (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НЕ ОБЯЗАТЕЛЬНО ЛУЧШИХ! См.: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academic.oup.com/bioinformatics/article/35/9/1613/5106166</a:t>
            </a:r>
            <a:endParaRPr lang="ru-RU" dirty="0" smtClean="0"/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word_size</a:t>
            </a:r>
            <a:r>
              <a:rPr lang="ru-RU" sz="2400" dirty="0" smtClean="0"/>
              <a:t>: размер слова (см. слайды 8–11) </a:t>
            </a: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7526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Что может пойти не так при поиске гена белка?..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3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Анимация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: https://www.mrc-mbu.cam.ac.uk/research-groups/walker-group/molecular-animations-atp-synthase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7" descr="G:\FBB\Jmol\atpsyn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Дано</a:t>
            </a:r>
            <a:r>
              <a:rPr lang="ru-RU" sz="2400" dirty="0" smtClean="0"/>
              <a:t>: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ген</a:t>
            </a:r>
            <a:r>
              <a:rPr lang="ru-RU" sz="2400" dirty="0" smtClean="0"/>
              <a:t> каталитической </a:t>
            </a:r>
          </a:p>
          <a:p>
            <a:r>
              <a:rPr lang="el-GR" sz="2400" dirty="0" smtClean="0"/>
              <a:t>β</a:t>
            </a:r>
            <a:r>
              <a:rPr lang="ru-RU" sz="2400" dirty="0" smtClean="0"/>
              <a:t>-субъединицы роторной мембранной </a:t>
            </a:r>
            <a:r>
              <a:rPr lang="ru-RU" sz="2400" dirty="0" err="1" smtClean="0"/>
              <a:t>АТФ-синтазы</a:t>
            </a:r>
            <a:r>
              <a:rPr lang="en-US" sz="2400" dirty="0" smtClean="0"/>
              <a:t> </a:t>
            </a:r>
            <a:r>
              <a:rPr lang="ru-RU" sz="2400" dirty="0" smtClean="0"/>
              <a:t>бактерии</a:t>
            </a:r>
          </a:p>
          <a:p>
            <a:r>
              <a:rPr lang="ru-RU" sz="2400" b="1" dirty="0" smtClean="0"/>
              <a:t>Нужно найти</a:t>
            </a:r>
            <a:r>
              <a:rPr lang="ru-RU" sz="2400" dirty="0" smtClean="0"/>
              <a:t>: гомологичные последовательности у архей</a:t>
            </a:r>
            <a:endParaRPr lang="ru-RU" sz="2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3528" y="371703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этом:</a:t>
            </a:r>
          </a:p>
          <a:p>
            <a:pPr marL="457200" indent="-457200">
              <a:buFontTx/>
              <a:buAutoNum type="arabicParenR"/>
            </a:pPr>
            <a:r>
              <a:rPr lang="ru-RU" sz="2400" dirty="0" err="1" smtClean="0"/>
              <a:t>АТФ-синтаза</a:t>
            </a:r>
            <a:r>
              <a:rPr lang="ru-RU" sz="2400" dirty="0" smtClean="0"/>
              <a:t> является универсальным ферментом, она есть почти у всех организмов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pPr marL="457200" indent="-457200">
              <a:buAutoNum type="arabicParenR"/>
            </a:pPr>
            <a:r>
              <a:rPr lang="ru-RU" sz="2400" dirty="0" smtClean="0"/>
              <a:t>Поиск </a:t>
            </a:r>
            <a:r>
              <a:rPr lang="en-US" sz="2400" b="1" dirty="0" err="1" smtClean="0"/>
              <a:t>blastp</a:t>
            </a:r>
            <a:r>
              <a:rPr lang="en-US" sz="2400" dirty="0" smtClean="0"/>
              <a:t> </a:t>
            </a:r>
            <a:r>
              <a:rPr lang="ru-RU" sz="2400" dirty="0" smtClean="0"/>
              <a:t>по последовательности белка дает (на сегодняшний день) </a:t>
            </a:r>
            <a:r>
              <a:rPr lang="ru-RU" sz="2400" b="1" u="sng" dirty="0" smtClean="0"/>
              <a:t>3722</a:t>
            </a:r>
            <a:r>
              <a:rPr lang="ru-RU" sz="2400" dirty="0" smtClean="0"/>
              <a:t> находок среди </a:t>
            </a:r>
            <a:r>
              <a:rPr lang="ru-RU" sz="2400" dirty="0" err="1" smtClean="0"/>
              <a:t>архейных</a:t>
            </a:r>
            <a:r>
              <a:rPr lang="ru-RU" sz="2400" dirty="0" smtClean="0"/>
              <a:t> белков.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Печальные результаты поиска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397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Анимация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: https://www.mrc-mbu.cam.ac.uk/research-groups/walker-group/molecular-animations-atp-synthase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" name="Picture 7" descr="G:\FBB\Jmol\atpsynani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412776"/>
            <a:ext cx="20383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Дано</a:t>
            </a:r>
            <a:r>
              <a:rPr lang="ru-RU" sz="2400" dirty="0" smtClean="0"/>
              <a:t>: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ген</a:t>
            </a:r>
            <a:r>
              <a:rPr lang="ru-RU" sz="2400" dirty="0" smtClean="0"/>
              <a:t> каталитической </a:t>
            </a:r>
          </a:p>
          <a:p>
            <a:r>
              <a:rPr lang="el-GR" sz="2400" dirty="0" smtClean="0"/>
              <a:t>β</a:t>
            </a:r>
            <a:r>
              <a:rPr lang="ru-RU" sz="2400" dirty="0" smtClean="0"/>
              <a:t>-субъединицы роторной мембранной </a:t>
            </a:r>
            <a:r>
              <a:rPr lang="ru-RU" sz="2400" dirty="0" err="1" smtClean="0"/>
              <a:t>АТФ-синтазы</a:t>
            </a:r>
            <a:r>
              <a:rPr lang="en-US" sz="2400" dirty="0" smtClean="0"/>
              <a:t> </a:t>
            </a:r>
            <a:r>
              <a:rPr lang="ru-RU" sz="2400" dirty="0" smtClean="0"/>
              <a:t>бактерии</a:t>
            </a:r>
          </a:p>
          <a:p>
            <a:r>
              <a:rPr lang="ru-RU" sz="2400" b="1" dirty="0" smtClean="0"/>
              <a:t>Нужно найти</a:t>
            </a:r>
            <a:r>
              <a:rPr lang="ru-RU" sz="2400" dirty="0" smtClean="0"/>
              <a:t>: гомологичные последовательности у архей</a:t>
            </a:r>
            <a:endParaRPr lang="ru-RU" sz="24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23528" y="3996353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При поиске по гену белка алгоритмом </a:t>
            </a:r>
            <a:r>
              <a:rPr lang="en-US" sz="3200" b="1" dirty="0" err="1" smtClean="0"/>
              <a:t>blastn</a:t>
            </a:r>
            <a:r>
              <a:rPr lang="ru-RU" sz="3200" dirty="0" smtClean="0"/>
              <a:t> находится </a:t>
            </a:r>
            <a:r>
              <a:rPr lang="ru-RU" sz="3200" b="1" u="sng" dirty="0" smtClean="0"/>
              <a:t>25</a:t>
            </a:r>
            <a:r>
              <a:rPr lang="ru-RU" sz="3200" dirty="0" smtClean="0"/>
              <a:t> (</a:t>
            </a:r>
            <a:r>
              <a:rPr lang="ru-RU" sz="3200" b="1" dirty="0" smtClean="0">
                <a:solidFill>
                  <a:srgbClr val="FF0000"/>
                </a:solidFill>
              </a:rPr>
              <a:t>!</a:t>
            </a:r>
            <a:r>
              <a:rPr lang="ru-RU" sz="3200" dirty="0" smtClean="0"/>
              <a:t>) находок. Почему?..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179929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Кодирующие </a:t>
            </a:r>
            <a:r>
              <a:rPr lang="en-US" sz="3200" b="1" dirty="0" smtClean="0">
                <a:solidFill>
                  <a:schemeClr val="bg1"/>
                </a:solidFill>
              </a:rPr>
              <a:t>vs. </a:t>
            </a:r>
            <a:r>
              <a:rPr lang="ru-RU" sz="3200" b="1" dirty="0" err="1" smtClean="0">
                <a:solidFill>
                  <a:schemeClr val="bg1"/>
                </a:solidFill>
              </a:rPr>
              <a:t>некодирующие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-508" y="1345992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чем отличие кодирующих нуклеотидных последовательностей от </a:t>
            </a:r>
            <a:r>
              <a:rPr lang="ru-RU" sz="2400" dirty="0" err="1" smtClean="0"/>
              <a:t>некодирующих</a:t>
            </a:r>
            <a:r>
              <a:rPr lang="ru-RU" sz="2400" dirty="0" smtClean="0"/>
              <a:t> — например, тех же белков?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365104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…AATTGAAGAG…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 rot="10800000">
            <a:off x="611560" y="4221088"/>
            <a:ext cx="864096" cy="288032"/>
            <a:chOff x="827584" y="4149080"/>
            <a:chExt cx="504056" cy="2880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0800000">
            <a:off x="1691680" y="4221088"/>
            <a:ext cx="864096" cy="288032"/>
            <a:chOff x="827584" y="4149080"/>
            <a:chExt cx="504056" cy="2880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 rot="10800000">
            <a:off x="2771800" y="4221088"/>
            <a:ext cx="864096" cy="288032"/>
            <a:chOff x="827584" y="4149080"/>
            <a:chExt cx="504056" cy="2880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bioinfowelten.uni-jena.de/wp-content/uploads/2016/05/genetischer-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66" y="980728"/>
            <a:ext cx="5459470" cy="539988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798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рисунка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: http://bioinfowelten.uni-jena.de/2016/05/18/omeomics-die-allumfassende-wissenschaft/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835696" y="3429000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755576" y="343738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15816" y="3429000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94116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</a:t>
            </a:r>
            <a:r>
              <a:rPr lang="ru-RU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TGAAGAG…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551723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</a:t>
            </a:r>
            <a:r>
              <a:rPr lang="ru-RU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TGAAG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G…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Следствие избыточности* генетического кода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196752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Кодирующие последовательности могут быть вариабельны в (</a:t>
            </a:r>
            <a:r>
              <a:rPr lang="ru-RU" sz="2800" i="1" dirty="0" smtClean="0"/>
              <a:t>почти</a:t>
            </a:r>
            <a:r>
              <a:rPr lang="ru-RU" sz="2800" dirty="0" smtClean="0"/>
              <a:t>) каждой третьей позиции, и это никак не скажется на белке!</a:t>
            </a:r>
            <a:endParaRPr lang="ru-RU" sz="28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179512" y="2852936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Синонимичная замена</a:t>
            </a:r>
            <a:r>
              <a:rPr lang="ru-RU" sz="2800" dirty="0" smtClean="0"/>
              <a:t>: </a:t>
            </a:r>
          </a:p>
          <a:p>
            <a:pPr algn="ctr"/>
            <a:r>
              <a:rPr lang="ru-RU" sz="2800" dirty="0" smtClean="0"/>
              <a:t>замена, которая </a:t>
            </a:r>
            <a:r>
              <a:rPr lang="ru-RU" sz="2800" b="1" dirty="0" smtClean="0"/>
              <a:t>не приводит </a:t>
            </a:r>
            <a:r>
              <a:rPr lang="ru-RU" sz="2800" dirty="0" smtClean="0"/>
              <a:t>к изменению последовательности белка </a:t>
            </a:r>
            <a:endParaRPr lang="ru-RU" sz="28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6381328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* Еще говорят: «вырожденность»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443711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Синонимичны замены только в третьем нуклеотиде кодона?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Синонимичные замены бывают разные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348880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…AATTGAAGA…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 rot="10800000">
            <a:off x="611560" y="2204864"/>
            <a:ext cx="864096" cy="288032"/>
            <a:chOff x="827584" y="4149080"/>
            <a:chExt cx="504056" cy="28803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 rot="10800000">
            <a:off x="1691680" y="2204864"/>
            <a:ext cx="864096" cy="288032"/>
            <a:chOff x="827584" y="4149080"/>
            <a:chExt cx="504056" cy="28803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32"/>
          <p:cNvGrpSpPr/>
          <p:nvPr/>
        </p:nvGrpSpPr>
        <p:grpSpPr>
          <a:xfrm rot="10800000">
            <a:off x="2771800" y="2204864"/>
            <a:ext cx="864096" cy="288032"/>
            <a:chOff x="827584" y="4149080"/>
            <a:chExt cx="504056" cy="288032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827584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827584" y="4437112"/>
              <a:ext cx="504056" cy="0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331640" y="4149080"/>
              <a:ext cx="0" cy="288032"/>
            </a:xfrm>
            <a:prstGeom prst="line">
              <a:avLst/>
            </a:prstGeom>
            <a:ln w="50800">
              <a:solidFill>
                <a:schemeClr val="accent6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http://bioinfowelten.uni-jena.de/wp-content/uploads/2016/05/genetischer-Co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66" y="980728"/>
            <a:ext cx="5459470" cy="5399880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-19025" y="6525344"/>
            <a:ext cx="798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65000"/>
                  </a:schemeClr>
                </a:solidFill>
              </a:rPr>
              <a:t>Источник </a:t>
            </a:r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рисунка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: http://bioinfowelten.uni-jena.de/2016/05/18/omeomics-die-allumfassende-wissenschaft/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915816" y="1412776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endParaRPr lang="ru-RU" sz="4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2924944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…AATTGAAG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3501008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GA…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077072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4653136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35496" y="5196101"/>
            <a:ext cx="4680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…AATTGA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4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sz="4800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ru-RU" sz="4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Но почему </a:t>
            </a:r>
            <a:r>
              <a:rPr lang="en-US" sz="3200" b="1" dirty="0" smtClean="0">
                <a:solidFill>
                  <a:schemeClr val="bg1"/>
                </a:solidFill>
              </a:rPr>
              <a:t>BLAST </a:t>
            </a:r>
            <a:r>
              <a:rPr lang="ru-RU" sz="3200" b="1" dirty="0" smtClean="0">
                <a:solidFill>
                  <a:schemeClr val="bg1"/>
                </a:solidFill>
              </a:rPr>
              <a:t>не нашел гомологов?!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Алгоритм </a:t>
            </a:r>
            <a:r>
              <a:rPr lang="en-US" sz="2400" dirty="0" smtClean="0"/>
              <a:t>BLAST —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эвристический</a:t>
            </a:r>
            <a:r>
              <a:rPr lang="ru-RU" sz="2400" dirty="0" smtClean="0"/>
              <a:t>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6677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Подробнее см. например: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https://www.nature.com/scitable/topicpage/basic-local-alignment-search-tool-blast-29096/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209685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ускорения поиска алгоритм </a:t>
            </a:r>
            <a:r>
              <a:rPr lang="en-US" sz="2400" dirty="0" smtClean="0"/>
              <a:t>BLAST</a:t>
            </a:r>
            <a:r>
              <a:rPr lang="ru-RU" sz="2400" dirty="0" smtClean="0"/>
              <a:t>: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400" b="1" dirty="0" smtClean="0"/>
              <a:t>Подготавливает базу данных</a:t>
            </a:r>
            <a:r>
              <a:rPr lang="ru-RU" sz="2400" dirty="0" smtClean="0"/>
              <a:t>, по которой будет искать (</a:t>
            </a:r>
            <a:r>
              <a:rPr lang="ru-RU" sz="2400" i="1" dirty="0" smtClean="0"/>
              <a:t>индексирует</a:t>
            </a:r>
            <a:r>
              <a:rPr lang="ru-RU" sz="2400" dirty="0" smtClean="0"/>
              <a:t> ее), записывая в ней «координаты « всех найденных «слов» определенной длины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(делается 1 раз)</a:t>
            </a:r>
            <a:endParaRPr lang="ru-RU" sz="2400" dirty="0" smtClean="0"/>
          </a:p>
          <a:p>
            <a:pPr marL="533400" indent="-533400">
              <a:buFont typeface="Arial" pitchFamily="34" charset="0"/>
              <a:buChar char="•"/>
            </a:pPr>
            <a:r>
              <a:rPr lang="ru-RU" sz="2400" b="1" dirty="0" smtClean="0"/>
              <a:t>Разбивает на слова определенной длины </a:t>
            </a:r>
            <a:r>
              <a:rPr lang="ru-RU" sz="2400" dirty="0" smtClean="0"/>
              <a:t>последовательность запроса (</a:t>
            </a:r>
            <a:r>
              <a:rPr lang="en-US" sz="2400" dirty="0" smtClean="0"/>
              <a:t>query) </a:t>
            </a:r>
            <a:r>
              <a:rPr lang="ru-RU" sz="2400" dirty="0" smtClean="0"/>
              <a:t>(параметр «</a:t>
            </a:r>
            <a:r>
              <a:rPr lang="en-US" sz="2400" dirty="0" smtClean="0"/>
              <a:t>word size</a:t>
            </a:r>
            <a:r>
              <a:rPr lang="ru-RU" sz="2400" dirty="0" smtClean="0"/>
              <a:t>»)</a:t>
            </a:r>
          </a:p>
          <a:p>
            <a:pPr marL="533400" indent="-533400">
              <a:buFont typeface="Arial" pitchFamily="34" charset="0"/>
              <a:buChar char="•"/>
            </a:pPr>
            <a:r>
              <a:rPr lang="ru-RU" sz="2400" dirty="0" smtClean="0"/>
              <a:t>При поиске выравнивания </a:t>
            </a:r>
            <a:r>
              <a:rPr lang="ru-RU" sz="2400" b="1" dirty="0" smtClean="0"/>
              <a:t>сопоставляет не отдельные буквы, а эти «слова»</a:t>
            </a:r>
            <a:r>
              <a:rPr lang="ru-RU" sz="2400" dirty="0" smtClean="0"/>
              <a:t>, и так находит затравки для будущего выравнивания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68D34C6-A34F-4CDF-BE61-8391C5484D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75E39C8-3AAC-43C5-9E3A-B405CF62CE80}"/>
              </a:ext>
            </a:extLst>
          </p:cNvPr>
          <p:cNvSpPr txBox="1"/>
          <p:nvPr/>
        </p:nvSpPr>
        <p:spPr>
          <a:xfrm>
            <a:off x="0" y="4462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Какие ограничения накладывает такой алгоритм?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57594EEC-D6AB-4F82-9196-90BBBB3C45FD}"/>
              </a:ext>
            </a:extLst>
          </p:cNvPr>
          <p:cNvSpPr/>
          <p:nvPr/>
        </p:nvSpPr>
        <p:spPr>
          <a:xfrm>
            <a:off x="251520" y="1412776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Пусть длина слова </a:t>
            </a:r>
            <a:r>
              <a:rPr lang="en-US" sz="2400" dirty="0" smtClean="0"/>
              <a:t>(word size) = </a:t>
            </a:r>
            <a:r>
              <a:rPr lang="en-US" sz="2400" b="1" dirty="0" smtClean="0"/>
              <a:t>N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r>
              <a:rPr lang="ru-RU" sz="2400" dirty="0" smtClean="0"/>
              <a:t> Если между последовательностью-запросом (</a:t>
            </a:r>
            <a:r>
              <a:rPr lang="en-US" sz="2400" dirty="0" smtClean="0"/>
              <a:t>query) </a:t>
            </a:r>
            <a:r>
              <a:rPr lang="ru-RU" sz="2400" dirty="0" smtClean="0"/>
              <a:t>и последовательностью в базе данных (</a:t>
            </a:r>
            <a:r>
              <a:rPr lang="en-US" sz="2400" dirty="0" smtClean="0"/>
              <a:t>subject) </a:t>
            </a:r>
            <a:r>
              <a:rPr lang="ru-RU" sz="2400" dirty="0" smtClean="0"/>
              <a:t>нет совпадающего участка длиной как минимум </a:t>
            </a:r>
            <a:r>
              <a:rPr lang="en-US" sz="2400" b="1" dirty="0" smtClean="0"/>
              <a:t>N</a:t>
            </a:r>
            <a:r>
              <a:rPr lang="ru-RU" sz="2400" dirty="0" smtClean="0"/>
              <a:t>, то «зацепки» не будет!</a:t>
            </a:r>
          </a:p>
          <a:p>
            <a:endParaRPr lang="ru-RU" sz="2400" dirty="0" smtClean="0"/>
          </a:p>
          <a:p>
            <a:r>
              <a:rPr lang="ru-RU" sz="2400" dirty="0" smtClean="0"/>
              <a:t>… для нуклеотидного </a:t>
            </a:r>
            <a:r>
              <a:rPr lang="en-US" sz="2400" b="1" dirty="0" err="1" smtClean="0"/>
              <a:t>blastn</a:t>
            </a:r>
            <a:r>
              <a:rPr lang="ru-RU" sz="2400" dirty="0" smtClean="0"/>
              <a:t> размер слова по умолчанию 11, можно сделать (при поиске на сайте) 7 или 15.</a:t>
            </a:r>
          </a:p>
          <a:p>
            <a:endParaRPr lang="ru-RU" sz="2400" dirty="0" smtClean="0"/>
          </a:p>
          <a:p>
            <a:r>
              <a:rPr lang="ru-RU" sz="2400" dirty="0" smtClean="0"/>
              <a:t>Но этого все равно мало, чтобы «покрыть» то, что порождает избыточность генетического кода!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1683B3-F464-4A9C-A704-61DD5D98554D}"/>
              </a:ext>
            </a:extLst>
          </p:cNvPr>
          <p:cNvSpPr txBox="1"/>
          <p:nvPr/>
        </p:nvSpPr>
        <p:spPr>
          <a:xfrm>
            <a:off x="107504" y="6525344"/>
            <a:ext cx="82718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bg1">
                    <a:lumMod val="65000"/>
                  </a:schemeClr>
                </a:solidFill>
              </a:rPr>
              <a:t>См.: 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https://blast.ncbi.nlm.nih.gov/Blast.cgi?CMD=Web&amp;PAGE_TYPE=BlastDocs&amp;DOC_TYPE=BlastHelp#wordsize</a:t>
            </a:r>
            <a:endParaRPr lang="ru-RU" sz="900" u="sng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6">
              <a:lumMod val="7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3825</TotalTime>
  <Words>1019</Words>
  <Application>Microsoft Office PowerPoint</Application>
  <PresentationFormat>Экран (4:3)</PresentationFormat>
  <Paragraphs>196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Поиск BLAST для нуклеотидных последовательностей</vt:lpstr>
      <vt:lpstr>1. Кодирующие нуклеотидные последовательности строят козни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2. Разновидности BLAST на все случаи жизни</vt:lpstr>
      <vt:lpstr>Слайд 18</vt:lpstr>
      <vt:lpstr>Слайд 19</vt:lpstr>
      <vt:lpstr>Слайд 20</vt:lpstr>
      <vt:lpstr>3. Апология: зачем нужен локальный запуск BLAST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udavdasha</dc:creator>
  <cp:lastModifiedBy>Daria Dibrova</cp:lastModifiedBy>
  <cp:revision>304</cp:revision>
  <dcterms:created xsi:type="dcterms:W3CDTF">2017-10-21T19:44:48Z</dcterms:created>
  <dcterms:modified xsi:type="dcterms:W3CDTF">2022-10-25T20:52:03Z</dcterms:modified>
</cp:coreProperties>
</file>