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695" r:id="rId2"/>
    <p:sldId id="670" r:id="rId3"/>
    <p:sldId id="671" r:id="rId4"/>
    <p:sldId id="673" r:id="rId5"/>
    <p:sldId id="668" r:id="rId6"/>
    <p:sldId id="674" r:id="rId7"/>
    <p:sldId id="516" r:id="rId8"/>
    <p:sldId id="698" r:id="rId9"/>
    <p:sldId id="699" r:id="rId10"/>
    <p:sldId id="700" r:id="rId11"/>
    <p:sldId id="696" r:id="rId12"/>
    <p:sldId id="697" r:id="rId13"/>
    <p:sldId id="701" r:id="rId14"/>
    <p:sldId id="702" r:id="rId15"/>
    <p:sldId id="703" r:id="rId16"/>
    <p:sldId id="704" r:id="rId17"/>
    <p:sldId id="705" r:id="rId18"/>
    <p:sldId id="706" r:id="rId19"/>
    <p:sldId id="707" r:id="rId20"/>
    <p:sldId id="708" r:id="rId21"/>
    <p:sldId id="709" r:id="rId22"/>
    <p:sldId id="710" r:id="rId23"/>
    <p:sldId id="711" r:id="rId24"/>
    <p:sldId id="712" r:id="rId25"/>
    <p:sldId id="713" r:id="rId26"/>
    <p:sldId id="714" r:id="rId27"/>
    <p:sldId id="715" r:id="rId28"/>
    <p:sldId id="716" r:id="rId29"/>
    <p:sldId id="717" r:id="rId30"/>
    <p:sldId id="718" r:id="rId31"/>
    <p:sldId id="719" r:id="rId32"/>
    <p:sldId id="720" r:id="rId33"/>
    <p:sldId id="600" r:id="rId34"/>
    <p:sldId id="660" r:id="rId35"/>
    <p:sldId id="596" r:id="rId36"/>
    <p:sldId id="597" r:id="rId37"/>
    <p:sldId id="667" r:id="rId38"/>
    <p:sldId id="637"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3" orient="horz" pos="2160">
          <p15:clr>
            <a:srgbClr val="A4A3A4"/>
          </p15:clr>
        </p15:guide>
        <p15:guide id="4"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a" initials="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28" autoAdjust="0"/>
    <p:restoredTop sz="93257" autoAdjust="0"/>
  </p:normalViewPr>
  <p:slideViewPr>
    <p:cSldViewPr showGuides="1">
      <p:cViewPr varScale="1">
        <p:scale>
          <a:sx n="75" d="100"/>
          <a:sy n="75" d="100"/>
        </p:scale>
        <p:origin x="-294" y="-90"/>
      </p:cViewPr>
      <p:guideLst>
        <p:guide orient="horz" pos="2160"/>
        <p:guide pos="2880"/>
      </p:guideLst>
    </p:cSldViewPr>
  </p:slideViewPr>
  <p:outlineViewPr>
    <p:cViewPr>
      <p:scale>
        <a:sx n="33" d="100"/>
        <a:sy n="33" d="100"/>
      </p:scale>
      <p:origin x="0" y="-8444"/>
    </p:cViewPr>
  </p:outlineViewPr>
  <p:notesTextViewPr>
    <p:cViewPr>
      <p:scale>
        <a:sx n="66" d="100"/>
        <a:sy n="66" d="100"/>
      </p:scale>
      <p:origin x="0" y="0"/>
    </p:cViewPr>
  </p:notesTextViewPr>
  <p:sorterViewPr>
    <p:cViewPr>
      <p:scale>
        <a:sx n="66" d="100"/>
        <a:sy n="66" d="100"/>
      </p:scale>
      <p:origin x="0" y="4578"/>
    </p:cViewPr>
  </p:sorterViewPr>
  <p:notesViewPr>
    <p:cSldViewPr showGuides="1">
      <p:cViewPr>
        <p:scale>
          <a:sx n="75" d="100"/>
          <a:sy n="75" d="100"/>
        </p:scale>
        <p:origin x="2056" y="44"/>
      </p:cViewPr>
      <p:guideLst>
        <p:guide orient="horz" pos="2880"/>
        <p:guide pos="2160"/>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17T16:05:45.450"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6B5A0D-71F0-46CA-8B08-337F55B097DB}" type="datetimeFigureOut">
              <a:rPr lang="ru-RU" smtClean="0"/>
              <a:pPr/>
              <a:t>17.12.2021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427EB-7C38-4F2A-B4CB-1B07B193E7F2}" type="slidenum">
              <a:rPr lang="ru-RU" smtClean="0"/>
              <a:pPr/>
              <a:t>‹#›</a:t>
            </a:fld>
            <a:endParaRPr lang="ru-RU"/>
          </a:p>
        </p:txBody>
      </p:sp>
    </p:spTree>
    <p:extLst>
      <p:ext uri="{BB962C8B-B14F-4D97-AF65-F5344CB8AC3E}">
        <p14:creationId xmlns:p14="http://schemas.microsoft.com/office/powerpoint/2010/main" val="3420247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p:cNvSpPr>
            <a:spLocks noGrp="1" noRot="1" noChangeAspect="1" noTextEdit="1"/>
          </p:cNvSpPr>
          <p:nvPr>
            <p:ph type="sldImg"/>
          </p:nvPr>
        </p:nvSpPr>
        <p:spPr>
          <a:ln/>
        </p:spPr>
      </p:sp>
      <p:sp>
        <p:nvSpPr>
          <p:cNvPr id="5222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2228"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83D5EDC1-9D3F-4A32-9BF8-B145E2042413}" type="slidenum">
              <a:rPr lang="en-US" altLang="en-US" sz="1200"/>
              <a:pPr/>
              <a:t>20</a:t>
            </a:fld>
            <a:endParaRPr lang="en-US" altLang="en-US" sz="1200"/>
          </a:p>
        </p:txBody>
      </p:sp>
    </p:spTree>
    <p:extLst>
      <p:ext uri="{BB962C8B-B14F-4D97-AF65-F5344CB8AC3E}">
        <p14:creationId xmlns:p14="http://schemas.microsoft.com/office/powerpoint/2010/main" val="1027751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Образ слайда 1"/>
          <p:cNvSpPr>
            <a:spLocks noGrp="1" noRot="1" noChangeAspect="1" noTextEdit="1"/>
          </p:cNvSpPr>
          <p:nvPr>
            <p:ph type="sldImg"/>
          </p:nvPr>
        </p:nvSpPr>
        <p:spPr>
          <a:ln/>
        </p:spPr>
      </p:sp>
      <p:sp>
        <p:nvSpPr>
          <p:cNvPr id="5325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3252" name="Номер слайда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14311E53-FAC3-4ABB-8703-C6D3380C90C4}" type="slidenum">
              <a:rPr lang="en-US" altLang="en-US" sz="1200"/>
              <a:pPr/>
              <a:t>29</a:t>
            </a:fld>
            <a:endParaRPr lang="en-US" altLang="en-US" sz="1200"/>
          </a:p>
        </p:txBody>
      </p:sp>
    </p:spTree>
    <p:extLst>
      <p:ext uri="{BB962C8B-B14F-4D97-AF65-F5344CB8AC3E}">
        <p14:creationId xmlns:p14="http://schemas.microsoft.com/office/powerpoint/2010/main" val="1034838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501427EB-7C38-4F2A-B4CB-1B07B193E7F2}" type="slidenum">
              <a:rPr lang="ru-RU" smtClean="0"/>
              <a:pPr/>
              <a:t>35</a:t>
            </a:fld>
            <a:endParaRPr lang="ru-RU"/>
          </a:p>
        </p:txBody>
      </p:sp>
    </p:spTree>
    <p:extLst>
      <p:ext uri="{BB962C8B-B14F-4D97-AF65-F5344CB8AC3E}">
        <p14:creationId xmlns:p14="http://schemas.microsoft.com/office/powerpoint/2010/main" val="6568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3276175-97C5-401D-AFFD-6081115370E9}" type="datetime1">
              <a:rPr lang="ru-RU" smtClean="0"/>
              <a:pPr/>
              <a:t>17.12.2021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75AF2B1-A9D6-4525-A432-42FDB5472075}" type="datetime1">
              <a:rPr lang="ru-RU" smtClean="0"/>
              <a:pPr/>
              <a:t>17.12.2021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76C692E-3653-41FB-A577-1DCF59F5F061}" type="datetime1">
              <a:rPr lang="ru-RU" smtClean="0"/>
              <a:pPr/>
              <a:t>17.12.2021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33E25D-D2A7-40BB-A68F-4C3E346A7752}" type="datetime1">
              <a:rPr lang="ru-RU" smtClean="0"/>
              <a:pPr/>
              <a:t>17.12.2021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D470B4F-7794-4838-A1A2-0266B5E9837E}" type="datetime1">
              <a:rPr lang="ru-RU" smtClean="0"/>
              <a:pPr/>
              <a:t>17.12.2021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7D10A40-BA2A-4504-AEA1-32F63C5D275D}" type="datetime1">
              <a:rPr lang="ru-RU" smtClean="0"/>
              <a:pPr/>
              <a:t>17.12.2021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71CE8F2-D3B2-4519-A5CE-4DE089D56471}" type="datetime1">
              <a:rPr lang="ru-RU" smtClean="0"/>
              <a:pPr/>
              <a:t>17.12.2021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9361ED0-A0B1-4F14-8CF5-11E9537E7683}" type="datetime1">
              <a:rPr lang="ru-RU" smtClean="0"/>
              <a:pPr/>
              <a:t>17.12.2021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87E702C-D99E-4C9F-AD82-C1949628A8CE}" type="datetime1">
              <a:rPr lang="ru-RU" smtClean="0"/>
              <a:pPr/>
              <a:t>17.12.2021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197777B-9C9C-475E-96D5-0ABE378269A1}" type="datetime1">
              <a:rPr lang="ru-RU" smtClean="0"/>
              <a:pPr/>
              <a:t>17.12.2021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1CBC137-9D05-4510-9A92-AB3338CABC7A}" type="datetime1">
              <a:rPr lang="ru-RU" smtClean="0"/>
              <a:pPr/>
              <a:t>17.12.2021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1B0424B-BA00-4C1D-946A-CCF19F3E8C6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4D48D-B21D-4A66-BAAD-B40A47096E42}" type="datetime1">
              <a:rPr lang="ru-RU" smtClean="0"/>
              <a:pPr/>
              <a:t>17.12.2021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0424B-BA00-4C1D-946A-CCF19F3E8C6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ncbi.nlm.nih.gov/pmc/articles/PMC6846928/#B46" TargetMode="External"/><Relationship Id="rId2" Type="http://schemas.openxmlformats.org/officeDocument/2006/relationships/hyperlink" Target="https://www.ncbi.nlm.nih.gov/pmc/articles/PMC6846928/#B45" TargetMode="External"/><Relationship Id="rId1" Type="http://schemas.openxmlformats.org/officeDocument/2006/relationships/slideLayout" Target="../slideLayouts/slideLayout6.xml"/><Relationship Id="rId5" Type="http://schemas.openxmlformats.org/officeDocument/2006/relationships/hyperlink" Target="https://www.ncbi.nlm.nih.gov/pmc/articles/PMC6846928/#B144" TargetMode="External"/><Relationship Id="rId4" Type="http://schemas.openxmlformats.org/officeDocument/2006/relationships/hyperlink" Target="https://www.ncbi.nlm.nih.gov/pmc/articles/PMC6846928/#B4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Как написать мини-обзор</a:t>
            </a:r>
            <a:endParaRPr lang="en-US" dirty="0"/>
          </a:p>
        </p:txBody>
      </p:sp>
      <p:sp>
        <p:nvSpPr>
          <p:cNvPr id="3" name="Текст 2"/>
          <p:cNvSpPr>
            <a:spLocks noGrp="1"/>
          </p:cNvSpPr>
          <p:nvPr>
            <p:ph type="body" idx="1"/>
          </p:nvPr>
        </p:nvSpPr>
        <p:spPr/>
        <p:txBody>
          <a:bodyPr/>
          <a:lstStyle/>
          <a:p>
            <a:endParaRPr lang="en-US"/>
          </a:p>
        </p:txBody>
      </p:sp>
      <p:sp>
        <p:nvSpPr>
          <p:cNvPr id="4" name="Номер слайда 3"/>
          <p:cNvSpPr>
            <a:spLocks noGrp="1"/>
          </p:cNvSpPr>
          <p:nvPr>
            <p:ph type="sldNum" sz="quarter" idx="12"/>
          </p:nvPr>
        </p:nvSpPr>
        <p:spPr/>
        <p:txBody>
          <a:bodyPr/>
          <a:lstStyle/>
          <a:p>
            <a:fld id="{51B0424B-BA00-4C1D-946A-CCF19F3E8C64}" type="slidenum">
              <a:rPr lang="ru-RU" smtClean="0"/>
              <a:pPr/>
              <a:t>1</a:t>
            </a:fld>
            <a:endParaRPr lang="ru-RU"/>
          </a:p>
        </p:txBody>
      </p:sp>
    </p:spTree>
    <p:extLst>
      <p:ext uri="{BB962C8B-B14F-4D97-AF65-F5344CB8AC3E}">
        <p14:creationId xmlns:p14="http://schemas.microsoft.com/office/powerpoint/2010/main" val="1001795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1227"/>
          </a:xfrm>
        </p:spPr>
        <p:txBody>
          <a:bodyPr>
            <a:normAutofit fontScale="90000"/>
          </a:bodyPr>
          <a:lstStyle/>
          <a:p>
            <a:r>
              <a:rPr lang="ru-RU" dirty="0" smtClean="0"/>
              <a:t>Что такое информация?</a:t>
            </a:r>
            <a:endParaRPr lang="ru-RU" dirty="0"/>
          </a:p>
        </p:txBody>
      </p:sp>
      <p:sp>
        <p:nvSpPr>
          <p:cNvPr id="3" name="Объект 2"/>
          <p:cNvSpPr>
            <a:spLocks noGrp="1"/>
          </p:cNvSpPr>
          <p:nvPr>
            <p:ph idx="1"/>
          </p:nvPr>
        </p:nvSpPr>
        <p:spPr>
          <a:xfrm>
            <a:off x="490140" y="1316725"/>
            <a:ext cx="8229600" cy="3778366"/>
          </a:xfrm>
        </p:spPr>
        <p:txBody>
          <a:bodyPr/>
          <a:lstStyle/>
          <a:p>
            <a:r>
              <a:rPr lang="ru-RU" dirty="0" smtClean="0"/>
              <a:t>«Правда ли, что </a:t>
            </a:r>
            <a:r>
              <a:rPr lang="ru-RU" dirty="0" err="1" smtClean="0"/>
              <a:t>Иштоян</a:t>
            </a:r>
            <a:r>
              <a:rPr lang="ru-RU" dirty="0" smtClean="0"/>
              <a:t> выиграл в лотерею машину?»</a:t>
            </a:r>
            <a:br>
              <a:rPr lang="ru-RU" dirty="0" smtClean="0"/>
            </a:br>
            <a:endParaRPr lang="ru-RU" dirty="0" smtClean="0"/>
          </a:p>
          <a:p>
            <a:r>
              <a:rPr lang="ru-RU" dirty="0" smtClean="0"/>
              <a:t>«</a:t>
            </a:r>
            <a:r>
              <a:rPr lang="ru-RU" b="1" dirty="0" smtClean="0"/>
              <a:t>Правда</a:t>
            </a:r>
            <a:r>
              <a:rPr lang="ru-RU" dirty="0" smtClean="0"/>
              <a:t>. Но не </a:t>
            </a:r>
            <a:r>
              <a:rPr lang="ru-RU" dirty="0" err="1" smtClean="0"/>
              <a:t>Иштоян</a:t>
            </a:r>
            <a:r>
              <a:rPr lang="ru-RU" dirty="0" smtClean="0"/>
              <a:t>, а  Петросян, не машину, а швейную машинку; не в лотерею,  а в карты; и не выиграл, а проиграл»</a:t>
            </a:r>
            <a:endParaRPr lang="ru-RU" dirty="0"/>
          </a:p>
        </p:txBody>
      </p:sp>
      <p:sp>
        <p:nvSpPr>
          <p:cNvPr id="4" name="Номер слайда 3"/>
          <p:cNvSpPr>
            <a:spLocks noGrp="1"/>
          </p:cNvSpPr>
          <p:nvPr>
            <p:ph type="sldNum" sz="quarter" idx="12"/>
          </p:nvPr>
        </p:nvSpPr>
        <p:spPr/>
        <p:txBody>
          <a:bodyPr/>
          <a:lstStyle/>
          <a:p>
            <a:fld id="{51B0424B-BA00-4C1D-946A-CCF19F3E8C64}" type="slidenum">
              <a:rPr lang="ru-RU" smtClean="0"/>
              <a:pPr/>
              <a:t>10</a:t>
            </a:fld>
            <a:endParaRPr lang="ru-RU"/>
          </a:p>
        </p:txBody>
      </p:sp>
      <p:sp>
        <p:nvSpPr>
          <p:cNvPr id="5" name="TextBox 4"/>
          <p:cNvSpPr txBox="1"/>
          <p:nvPr/>
        </p:nvSpPr>
        <p:spPr>
          <a:xfrm>
            <a:off x="731500" y="5272440"/>
            <a:ext cx="7141955" cy="954107"/>
          </a:xfrm>
          <a:prstGeom prst="rect">
            <a:avLst/>
          </a:prstGeom>
          <a:noFill/>
        </p:spPr>
        <p:txBody>
          <a:bodyPr wrap="none" rtlCol="0">
            <a:spAutoFit/>
          </a:bodyPr>
          <a:lstStyle/>
          <a:p>
            <a:r>
              <a:rPr lang="ru-RU" sz="2800" i="1" dirty="0" smtClean="0"/>
              <a:t>«Сколько информации в  этом сообщении?» </a:t>
            </a:r>
            <a:br>
              <a:rPr lang="ru-RU" sz="2800" i="1" dirty="0" smtClean="0"/>
            </a:br>
            <a:r>
              <a:rPr lang="ru-RU" sz="2800" i="1" dirty="0" err="1" smtClean="0"/>
              <a:t>И.М.Гельфанд</a:t>
            </a:r>
            <a:endParaRPr lang="ru-RU" sz="2800" i="1" dirty="0"/>
          </a:p>
        </p:txBody>
      </p:sp>
      <p:sp>
        <p:nvSpPr>
          <p:cNvPr id="6" name="TextBox 5"/>
          <p:cNvSpPr txBox="1"/>
          <p:nvPr/>
        </p:nvSpPr>
        <p:spPr>
          <a:xfrm>
            <a:off x="6656467" y="985668"/>
            <a:ext cx="1927066" cy="369332"/>
          </a:xfrm>
          <a:prstGeom prst="rect">
            <a:avLst/>
          </a:prstGeom>
          <a:noFill/>
        </p:spPr>
        <p:txBody>
          <a:bodyPr wrap="none" rtlCol="0">
            <a:spAutoFit/>
          </a:bodyPr>
          <a:lstStyle/>
          <a:p>
            <a:r>
              <a:rPr lang="ru-RU" dirty="0" smtClean="0"/>
              <a:t>Армянское радио</a:t>
            </a:r>
            <a:endParaRPr lang="ru-RU" dirty="0"/>
          </a:p>
        </p:txBody>
      </p:sp>
    </p:spTree>
    <p:extLst>
      <p:ext uri="{BB962C8B-B14F-4D97-AF65-F5344CB8AC3E}">
        <p14:creationId xmlns:p14="http://schemas.microsoft.com/office/powerpoint/2010/main" val="1854387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63" y="0"/>
            <a:ext cx="8717935" cy="395005"/>
          </a:xfrm>
        </p:spPr>
        <p:txBody>
          <a:bodyPr>
            <a:normAutofit fontScale="90000"/>
          </a:bodyPr>
          <a:lstStyle/>
          <a:p>
            <a:r>
              <a:rPr lang="ru-RU" dirty="0" err="1" smtClean="0"/>
              <a:t>Протеом</a:t>
            </a:r>
            <a:r>
              <a:rPr lang="ru-RU" dirty="0" smtClean="0"/>
              <a:t> – как таблица</a:t>
            </a:r>
            <a:endParaRPr lang="en-US" sz="3600" dirty="0"/>
          </a:p>
        </p:txBody>
      </p:sp>
      <p:sp>
        <p:nvSpPr>
          <p:cNvPr id="3" name="Номер слайда 2"/>
          <p:cNvSpPr>
            <a:spLocks noGrp="1"/>
          </p:cNvSpPr>
          <p:nvPr>
            <p:ph type="sldNum" sz="quarter" idx="12"/>
          </p:nvPr>
        </p:nvSpPr>
        <p:spPr/>
        <p:txBody>
          <a:bodyPr/>
          <a:lstStyle/>
          <a:p>
            <a:fld id="{51B0424B-BA00-4C1D-946A-CCF19F3E8C64}" type="slidenum">
              <a:rPr lang="ru-RU" smtClean="0"/>
              <a:pPr/>
              <a:t>11</a:t>
            </a:fld>
            <a:endParaRPr lang="ru-RU"/>
          </a:p>
        </p:txBody>
      </p:sp>
      <p:pic>
        <p:nvPicPr>
          <p:cNvPr id="5" name="Рисунок 4"/>
          <p:cNvPicPr>
            <a:picLocks noChangeAspect="1"/>
          </p:cNvPicPr>
          <p:nvPr/>
        </p:nvPicPr>
        <p:blipFill>
          <a:blip r:embed="rId2"/>
          <a:stretch>
            <a:fillRect/>
          </a:stretch>
        </p:blipFill>
        <p:spPr>
          <a:xfrm>
            <a:off x="122562" y="395005"/>
            <a:ext cx="8782736" cy="6499011"/>
          </a:xfrm>
          <a:prstGeom prst="rect">
            <a:avLst/>
          </a:prstGeom>
        </p:spPr>
      </p:pic>
    </p:spTree>
    <p:extLst>
      <p:ext uri="{BB962C8B-B14F-4D97-AF65-F5344CB8AC3E}">
        <p14:creationId xmlns:p14="http://schemas.microsoft.com/office/powerpoint/2010/main" val="592759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63" y="0"/>
            <a:ext cx="8717935" cy="395005"/>
          </a:xfrm>
        </p:spPr>
        <p:txBody>
          <a:bodyPr>
            <a:normAutofit fontScale="90000"/>
          </a:bodyPr>
          <a:lstStyle/>
          <a:p>
            <a:r>
              <a:rPr lang="ru-RU" dirty="0" err="1" smtClean="0"/>
              <a:t>Протеом</a:t>
            </a:r>
            <a:r>
              <a:rPr lang="ru-RU" dirty="0" smtClean="0"/>
              <a:t> – как </a:t>
            </a:r>
            <a:r>
              <a:rPr lang="ru-RU" dirty="0" err="1" smtClean="0"/>
              <a:t>посл-ти</a:t>
            </a:r>
            <a:r>
              <a:rPr lang="ru-RU" dirty="0" smtClean="0"/>
              <a:t> белков</a:t>
            </a:r>
            <a:endParaRPr lang="en-US" sz="3600" dirty="0"/>
          </a:p>
        </p:txBody>
      </p:sp>
      <p:sp>
        <p:nvSpPr>
          <p:cNvPr id="3" name="Номер слайда 2"/>
          <p:cNvSpPr>
            <a:spLocks noGrp="1"/>
          </p:cNvSpPr>
          <p:nvPr>
            <p:ph type="sldNum" sz="quarter" idx="12"/>
          </p:nvPr>
        </p:nvSpPr>
        <p:spPr/>
        <p:txBody>
          <a:bodyPr/>
          <a:lstStyle/>
          <a:p>
            <a:fld id="{51B0424B-BA00-4C1D-946A-CCF19F3E8C64}" type="slidenum">
              <a:rPr lang="ru-RU" smtClean="0"/>
              <a:pPr/>
              <a:t>12</a:t>
            </a:fld>
            <a:endParaRPr lang="ru-RU"/>
          </a:p>
        </p:txBody>
      </p:sp>
      <p:pic>
        <p:nvPicPr>
          <p:cNvPr id="4" name="Рисунок 3"/>
          <p:cNvPicPr>
            <a:picLocks noChangeAspect="1"/>
          </p:cNvPicPr>
          <p:nvPr/>
        </p:nvPicPr>
        <p:blipFill>
          <a:blip r:embed="rId2"/>
          <a:stretch>
            <a:fillRect/>
          </a:stretch>
        </p:blipFill>
        <p:spPr>
          <a:xfrm>
            <a:off x="0" y="633206"/>
            <a:ext cx="11119393" cy="5591588"/>
          </a:xfrm>
          <a:prstGeom prst="rect">
            <a:avLst/>
          </a:prstGeom>
        </p:spPr>
      </p:pic>
    </p:spTree>
    <p:extLst>
      <p:ext uri="{BB962C8B-B14F-4D97-AF65-F5344CB8AC3E}">
        <p14:creationId xmlns:p14="http://schemas.microsoft.com/office/powerpoint/2010/main" val="3526500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Конец презентации</a:t>
            </a:r>
            <a:endParaRPr lang="ru-RU" dirty="0"/>
          </a:p>
        </p:txBody>
      </p:sp>
      <p:sp>
        <p:nvSpPr>
          <p:cNvPr id="3" name="Текст 2"/>
          <p:cNvSpPr>
            <a:spLocks noGrp="1"/>
          </p:cNvSpPr>
          <p:nvPr>
            <p:ph type="body" idx="1"/>
          </p:nvPr>
        </p:nvSpPr>
        <p:spPr/>
        <p:txBody>
          <a:bodyPr/>
          <a:lstStyle/>
          <a:p>
            <a:r>
              <a:rPr lang="ru-RU" dirty="0" smtClean="0"/>
              <a:t>Ниже – приложения.</a:t>
            </a:r>
          </a:p>
          <a:p>
            <a:r>
              <a:rPr lang="ru-RU" dirty="0" smtClean="0"/>
              <a:t>1. Про открытие </a:t>
            </a:r>
            <a:r>
              <a:rPr lang="en-US" dirty="0" smtClean="0"/>
              <a:t>CRISP/</a:t>
            </a:r>
            <a:r>
              <a:rPr lang="en-US" dirty="0" err="1" smtClean="0"/>
              <a:t>Cas</a:t>
            </a:r>
            <a:r>
              <a:rPr lang="en-US" dirty="0" smtClean="0"/>
              <a:t>  </a:t>
            </a:r>
            <a:r>
              <a:rPr lang="ru-RU" dirty="0" smtClean="0"/>
              <a:t>системы</a:t>
            </a:r>
            <a:endParaRPr lang="ru-RU" dirty="0"/>
          </a:p>
        </p:txBody>
      </p:sp>
      <p:sp>
        <p:nvSpPr>
          <p:cNvPr id="4" name="Номер слайда 3"/>
          <p:cNvSpPr>
            <a:spLocks noGrp="1"/>
          </p:cNvSpPr>
          <p:nvPr>
            <p:ph type="sldNum" sz="quarter" idx="12"/>
          </p:nvPr>
        </p:nvSpPr>
        <p:spPr/>
        <p:txBody>
          <a:bodyPr/>
          <a:lstStyle/>
          <a:p>
            <a:fld id="{51B0424B-BA00-4C1D-946A-CCF19F3E8C64}" type="slidenum">
              <a:rPr lang="ru-RU" smtClean="0"/>
              <a:pPr/>
              <a:t>13</a:t>
            </a:fld>
            <a:endParaRPr lang="ru-RU"/>
          </a:p>
        </p:txBody>
      </p:sp>
    </p:spTree>
    <p:extLst>
      <p:ext uri="{BB962C8B-B14F-4D97-AF65-F5344CB8AC3E}">
        <p14:creationId xmlns:p14="http://schemas.microsoft.com/office/powerpoint/2010/main" val="4270585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Открытие </a:t>
            </a:r>
            <a:r>
              <a:rPr lang="en-US" dirty="0" smtClean="0"/>
              <a:t>CRISP/</a:t>
            </a:r>
            <a:r>
              <a:rPr lang="en-US" dirty="0" err="1" smtClean="0"/>
              <a:t>Cas</a:t>
            </a:r>
            <a:endParaRPr lang="en-US" dirty="0"/>
          </a:p>
        </p:txBody>
      </p:sp>
      <p:sp>
        <p:nvSpPr>
          <p:cNvPr id="3" name="Текст 2"/>
          <p:cNvSpPr>
            <a:spLocks noGrp="1"/>
          </p:cNvSpPr>
          <p:nvPr>
            <p:ph type="body" idx="1"/>
          </p:nvPr>
        </p:nvSpPr>
        <p:spPr/>
        <p:txBody>
          <a:bodyPr/>
          <a:lstStyle/>
          <a:p>
            <a:r>
              <a:rPr lang="ru-RU" dirty="0" smtClean="0"/>
              <a:t>Из лекции на первом занятии первого курса ФББ в 2012 году. </a:t>
            </a:r>
            <a:r>
              <a:rPr lang="ru-RU" dirty="0" err="1" smtClean="0"/>
              <a:t>ААл</a:t>
            </a:r>
            <a:endParaRPr lang="en-US" dirty="0"/>
          </a:p>
        </p:txBody>
      </p:sp>
      <p:sp>
        <p:nvSpPr>
          <p:cNvPr id="4" name="Номер слайда 3"/>
          <p:cNvSpPr>
            <a:spLocks noGrp="1"/>
          </p:cNvSpPr>
          <p:nvPr>
            <p:ph type="sldNum" sz="quarter" idx="12"/>
          </p:nvPr>
        </p:nvSpPr>
        <p:spPr/>
        <p:txBody>
          <a:bodyPr/>
          <a:lstStyle/>
          <a:p>
            <a:fld id="{51B0424B-BA00-4C1D-946A-CCF19F3E8C64}" type="slidenum">
              <a:rPr lang="ru-RU" smtClean="0"/>
              <a:pPr/>
              <a:t>14</a:t>
            </a:fld>
            <a:endParaRPr lang="ru-RU"/>
          </a:p>
        </p:txBody>
      </p:sp>
    </p:spTree>
    <p:extLst>
      <p:ext uri="{BB962C8B-B14F-4D97-AF65-F5344CB8AC3E}">
        <p14:creationId xmlns:p14="http://schemas.microsoft.com/office/powerpoint/2010/main" val="288627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normAutofit fontScale="90000"/>
          </a:bodyPr>
          <a:lstStyle/>
          <a:p>
            <a:r>
              <a:rPr lang="ru-RU" altLang="en-US" smtClean="0"/>
              <a:t>Как бактерии защищаются от вторжения чужеродной ДНК?</a:t>
            </a:r>
          </a:p>
        </p:txBody>
      </p:sp>
      <p:sp>
        <p:nvSpPr>
          <p:cNvPr id="7171" name="Содержимое 5"/>
          <p:cNvSpPr>
            <a:spLocks noGrp="1"/>
          </p:cNvSpPr>
          <p:nvPr>
            <p:ph idx="1"/>
          </p:nvPr>
        </p:nvSpPr>
        <p:spPr>
          <a:xfrm>
            <a:off x="611188" y="2349500"/>
            <a:ext cx="7489825" cy="3959225"/>
          </a:xfrm>
        </p:spPr>
        <p:txBody>
          <a:bodyPr/>
          <a:lstStyle/>
          <a:p>
            <a:r>
              <a:rPr lang="ru-RU" altLang="en-US" smtClean="0"/>
              <a:t>Один механизм изучен в 1960-70х г.г.   (Нобелевская премия  1978 г.): системы рестрикции-модификации </a:t>
            </a:r>
          </a:p>
          <a:p>
            <a:r>
              <a:rPr lang="ru-RU" altLang="en-US" smtClean="0"/>
              <a:t>Другой открыт в 2007 г.</a:t>
            </a:r>
            <a:r>
              <a:rPr lang="en-US" altLang="en-US" smtClean="0"/>
              <a:t>:</a:t>
            </a:r>
            <a:r>
              <a:rPr lang="en-US" altLang="en-US" smtClean="0">
                <a:solidFill>
                  <a:srgbClr val="C00000"/>
                </a:solidFill>
              </a:rPr>
              <a:t> </a:t>
            </a:r>
            <a:r>
              <a:rPr lang="en-US" altLang="en-US" b="1" smtClean="0">
                <a:solidFill>
                  <a:srgbClr val="C00000"/>
                </a:solidFill>
              </a:rPr>
              <a:t>CRISPR</a:t>
            </a:r>
            <a:endParaRPr lang="ru-RU" altLang="en-US" b="1" smtClean="0">
              <a:solidFill>
                <a:srgbClr val="C00000"/>
              </a:solidFill>
            </a:endParaRPr>
          </a:p>
        </p:txBody>
      </p:sp>
      <p:sp>
        <p:nvSpPr>
          <p:cNvPr id="7172" name="Номер слайда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2DE59E87-BF28-46D0-A1DF-4D977A09067E}" type="slidenum">
              <a:rPr lang="ru-RU" altLang="en-US" sz="1400"/>
              <a:pPr/>
              <a:t>15</a:t>
            </a:fld>
            <a:endParaRPr lang="ru-RU" altLang="en-US" sz="1400"/>
          </a:p>
        </p:txBody>
      </p:sp>
    </p:spTree>
    <p:extLst>
      <p:ext uri="{BB962C8B-B14F-4D97-AF65-F5344CB8AC3E}">
        <p14:creationId xmlns:p14="http://schemas.microsoft.com/office/powerpoint/2010/main" val="15584079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51B0424B-BA00-4C1D-946A-CCF19F3E8C64}" type="slidenum">
              <a:rPr lang="ru-RU" smtClean="0"/>
              <a:pPr/>
              <a:t>16</a:t>
            </a:fld>
            <a:endParaRPr lang="ru-RU"/>
          </a:p>
        </p:txBody>
      </p:sp>
      <p:sp>
        <p:nvSpPr>
          <p:cNvPr id="4" name="TextBox 3"/>
          <p:cNvSpPr txBox="1"/>
          <p:nvPr/>
        </p:nvSpPr>
        <p:spPr>
          <a:xfrm>
            <a:off x="577880" y="2353660"/>
            <a:ext cx="8182881" cy="1384995"/>
          </a:xfrm>
          <a:prstGeom prst="rect">
            <a:avLst/>
          </a:prstGeom>
          <a:noFill/>
        </p:spPr>
        <p:txBody>
          <a:bodyPr wrap="none" rtlCol="0">
            <a:spAutoFit/>
          </a:bodyPr>
          <a:lstStyle/>
          <a:p>
            <a:r>
              <a:rPr lang="ru-RU" sz="2800" dirty="0"/>
              <a:t>2021.</a:t>
            </a:r>
            <a:br>
              <a:rPr lang="ru-RU" sz="2800" dirty="0"/>
            </a:br>
            <a:r>
              <a:rPr lang="ru-RU" sz="2800" dirty="0"/>
              <a:t>Сегодня известно несколько десятков </a:t>
            </a:r>
            <a:r>
              <a:rPr lang="ru-RU" sz="2800" dirty="0" smtClean="0"/>
              <a:t>разных типов </a:t>
            </a:r>
            <a:br>
              <a:rPr lang="ru-RU" sz="2800" dirty="0" smtClean="0"/>
            </a:br>
            <a:r>
              <a:rPr lang="ru-RU" sz="2800" dirty="0" smtClean="0"/>
              <a:t>защитных систем бактерий и архей</a:t>
            </a:r>
            <a:endParaRPr lang="en-US" sz="2800" dirty="0"/>
          </a:p>
        </p:txBody>
      </p:sp>
    </p:spTree>
    <p:extLst>
      <p:ext uri="{BB962C8B-B14F-4D97-AF65-F5344CB8AC3E}">
        <p14:creationId xmlns:p14="http://schemas.microsoft.com/office/powerpoint/2010/main" val="3741872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r>
              <a:rPr lang="ru-RU" altLang="en-US" smtClean="0"/>
              <a:t>Открытие 1.</a:t>
            </a:r>
          </a:p>
        </p:txBody>
      </p:sp>
      <p:sp>
        <p:nvSpPr>
          <p:cNvPr id="8195" name="Содержимое 2"/>
          <p:cNvSpPr>
            <a:spLocks noGrp="1"/>
          </p:cNvSpPr>
          <p:nvPr>
            <p:ph idx="1"/>
          </p:nvPr>
        </p:nvSpPr>
        <p:spPr/>
        <p:txBody>
          <a:bodyPr/>
          <a:lstStyle/>
          <a:p>
            <a:r>
              <a:rPr lang="en-US" altLang="en-US" sz="2800" smtClean="0"/>
              <a:t>(</a:t>
            </a:r>
            <a:r>
              <a:rPr lang="en-US" altLang="en-US" sz="2800" b="1" smtClean="0"/>
              <a:t>1987)</a:t>
            </a:r>
            <a:r>
              <a:rPr lang="ru-RU" altLang="en-US" sz="2800" smtClean="0"/>
              <a:t> </a:t>
            </a:r>
            <a:r>
              <a:rPr lang="en-US" altLang="en-US" sz="2800" smtClean="0"/>
              <a:t> Ishino </a:t>
            </a:r>
            <a:r>
              <a:rPr lang="ru-RU" altLang="en-US" sz="2800" smtClean="0"/>
              <a:t>с соавторами обнаружили загадочную последовательность в ДНК кишечной палочки, штамм </a:t>
            </a:r>
            <a:r>
              <a:rPr lang="en-US" altLang="en-US" sz="2800" smtClean="0"/>
              <a:t>K12.</a:t>
            </a:r>
          </a:p>
          <a:p>
            <a:pPr lvl="1">
              <a:buFontTx/>
              <a:buNone/>
            </a:pPr>
            <a:endParaRPr lang="ru-RU" altLang="en-US" sz="2400" smtClean="0"/>
          </a:p>
        </p:txBody>
      </p:sp>
      <p:sp>
        <p:nvSpPr>
          <p:cNvPr id="8196" name="Номер слайда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2DE20896-7E5A-4F36-B893-4F3789944754}" type="slidenum">
              <a:rPr lang="ru-RU" altLang="en-US" sz="1400"/>
              <a:pPr/>
              <a:t>17</a:t>
            </a:fld>
            <a:endParaRPr lang="ru-RU" altLang="en-US" sz="1400"/>
          </a:p>
        </p:txBody>
      </p:sp>
    </p:spTree>
    <p:extLst>
      <p:ext uri="{BB962C8B-B14F-4D97-AF65-F5344CB8AC3E}">
        <p14:creationId xmlns:p14="http://schemas.microsoft.com/office/powerpoint/2010/main" val="18017669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1B0424B-BA00-4C1D-946A-CCF19F3E8C64}" type="slidenum">
              <a:rPr lang="ru-RU" smtClean="0"/>
              <a:pPr/>
              <a:t>18</a:t>
            </a:fld>
            <a:endParaRPr lang="ru-RU"/>
          </a:p>
        </p:txBody>
      </p:sp>
      <p:pic>
        <p:nvPicPr>
          <p:cNvPr id="3" name="Рисунок 2"/>
          <p:cNvPicPr>
            <a:picLocks noChangeAspect="1"/>
          </p:cNvPicPr>
          <p:nvPr/>
        </p:nvPicPr>
        <p:blipFill>
          <a:blip r:embed="rId2"/>
          <a:stretch>
            <a:fillRect/>
          </a:stretch>
        </p:blipFill>
        <p:spPr>
          <a:xfrm>
            <a:off x="-47847" y="1031170"/>
            <a:ext cx="9113231" cy="2244211"/>
          </a:xfrm>
          <a:prstGeom prst="rect">
            <a:avLst/>
          </a:prstGeom>
        </p:spPr>
      </p:pic>
      <p:sp>
        <p:nvSpPr>
          <p:cNvPr id="4" name="TextBox 3"/>
          <p:cNvSpPr txBox="1"/>
          <p:nvPr/>
        </p:nvSpPr>
        <p:spPr>
          <a:xfrm>
            <a:off x="347450" y="31578"/>
            <a:ext cx="8410695" cy="923330"/>
          </a:xfrm>
          <a:prstGeom prst="rect">
            <a:avLst/>
          </a:prstGeom>
          <a:noFill/>
        </p:spPr>
        <p:txBody>
          <a:bodyPr wrap="square" rtlCol="0">
            <a:spAutoFit/>
          </a:bodyPr>
          <a:lstStyle/>
          <a:p>
            <a:r>
              <a:rPr lang="en-US" dirty="0" err="1" smtClean="0"/>
              <a:t>Ishino</a:t>
            </a:r>
            <a:r>
              <a:rPr lang="en-US" dirty="0" smtClean="0"/>
              <a:t> Y et al. </a:t>
            </a:r>
            <a:r>
              <a:rPr lang="en-US" dirty="0"/>
              <a:t>Nucleotide sequence of the </a:t>
            </a:r>
            <a:r>
              <a:rPr lang="en-US" dirty="0" err="1"/>
              <a:t>iap</a:t>
            </a:r>
            <a:r>
              <a:rPr lang="en-US" dirty="0"/>
              <a:t> gene, responsible </a:t>
            </a:r>
            <a:r>
              <a:rPr lang="en-US" dirty="0" smtClean="0"/>
              <a:t>for alkaline </a:t>
            </a:r>
            <a:r>
              <a:rPr lang="en-US" dirty="0"/>
              <a:t>phosphatase isozyme conversion in Escherichia coli, </a:t>
            </a:r>
            <a:r>
              <a:rPr lang="en-US" dirty="0" smtClean="0"/>
              <a:t>and </a:t>
            </a:r>
            <a:r>
              <a:rPr lang="en-US" dirty="0"/>
              <a:t>identification of the gene product. </a:t>
            </a:r>
            <a:r>
              <a:rPr lang="en-US" dirty="0" smtClean="0"/>
              <a:t/>
            </a:r>
            <a:br>
              <a:rPr lang="en-US" dirty="0" smtClean="0"/>
            </a:br>
            <a:r>
              <a:rPr lang="en-US" dirty="0" err="1" smtClean="0"/>
              <a:t>JBacteriol</a:t>
            </a:r>
            <a:r>
              <a:rPr lang="en-US" dirty="0"/>
              <a:t>. </a:t>
            </a:r>
            <a:r>
              <a:rPr lang="en-US" dirty="0" smtClean="0"/>
              <a:t>1987</a:t>
            </a:r>
            <a:endParaRPr lang="en-US" dirty="0"/>
          </a:p>
        </p:txBody>
      </p:sp>
      <p:pic>
        <p:nvPicPr>
          <p:cNvPr id="5" name="Рисунок 4"/>
          <p:cNvPicPr>
            <a:picLocks noChangeAspect="1"/>
          </p:cNvPicPr>
          <p:nvPr/>
        </p:nvPicPr>
        <p:blipFill>
          <a:blip r:embed="rId3"/>
          <a:stretch>
            <a:fillRect/>
          </a:stretch>
        </p:blipFill>
        <p:spPr>
          <a:xfrm>
            <a:off x="1691625" y="3523407"/>
            <a:ext cx="5294912" cy="3198067"/>
          </a:xfrm>
          <a:prstGeom prst="rect">
            <a:avLst/>
          </a:prstGeom>
        </p:spPr>
      </p:pic>
    </p:spTree>
    <p:extLst>
      <p:ext uri="{BB962C8B-B14F-4D97-AF65-F5344CB8AC3E}">
        <p14:creationId xmlns:p14="http://schemas.microsoft.com/office/powerpoint/2010/main" val="23124369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250825" y="188913"/>
            <a:ext cx="8569325" cy="1143000"/>
          </a:xfrm>
        </p:spPr>
        <p:txBody>
          <a:bodyPr/>
          <a:lstStyle/>
          <a:p>
            <a:r>
              <a:rPr lang="ru-RU" altLang="en-US" sz="2800" b="1" smtClean="0"/>
              <a:t>Вот этот фрагмент последовательности ДНК  </a:t>
            </a:r>
            <a:r>
              <a:rPr lang="en-US" altLang="en-US" sz="2800" b="1" i="1" smtClean="0"/>
              <a:t>E.coli</a:t>
            </a:r>
            <a:r>
              <a:rPr lang="ru-RU" altLang="en-US" sz="2800" b="1" i="1" smtClean="0"/>
              <a:t>. </a:t>
            </a:r>
            <a:endParaRPr lang="ru-RU" altLang="en-US" sz="2800" b="1" smtClean="0"/>
          </a:p>
        </p:txBody>
      </p:sp>
      <p:sp>
        <p:nvSpPr>
          <p:cNvPr id="9219" name="Прямоугольник 3"/>
          <p:cNvSpPr>
            <a:spLocks noChangeArrowheads="1"/>
          </p:cNvSpPr>
          <p:nvPr/>
        </p:nvSpPr>
        <p:spPr bwMode="auto">
          <a:xfrm>
            <a:off x="179388" y="1412875"/>
            <a:ext cx="8424862"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en-US" sz="2400" b="1"/>
              <a:t>&gt;ecoli</a:t>
            </a:r>
            <a:r>
              <a:rPr lang="ru-RU" altLang="en-US" sz="2400" b="1"/>
              <a:t>_</a:t>
            </a:r>
            <a:r>
              <a:rPr lang="en-US" altLang="en-US" sz="2400" b="1"/>
              <a:t>crispr1</a:t>
            </a:r>
          </a:p>
          <a:p>
            <a:r>
              <a:rPr lang="en-US" altLang="en-US" sz="1800" b="1">
                <a:latin typeface="Courier New" panose="02070309020205020404" pitchFamily="49" charset="0"/>
                <a:cs typeface="Courier New" panose="02070309020205020404" pitchFamily="49" charset="0"/>
              </a:rPr>
              <a:t>TGGGTTTGAAAATGGGAGCTGGGAGTTCTACCGCAGAGGCGGGGGAACTCCAAGTGATAT</a:t>
            </a:r>
          </a:p>
          <a:p>
            <a:r>
              <a:rPr lang="en-US" altLang="en-US" sz="1800" b="1">
                <a:latin typeface="Courier New" panose="02070309020205020404" pitchFamily="49" charset="0"/>
                <a:cs typeface="Courier New" panose="02070309020205020404" pitchFamily="49" charset="0"/>
              </a:rPr>
              <a:t>CCATCATCGCATCCAGTGCGCCCGGTTTATCCCCGCTGATGCGGGGAACACCAGCGTCAG</a:t>
            </a:r>
          </a:p>
          <a:p>
            <a:r>
              <a:rPr lang="en-US" altLang="en-US" sz="1800" b="1">
                <a:latin typeface="Courier New" panose="02070309020205020404" pitchFamily="49" charset="0"/>
                <a:cs typeface="Courier New" panose="02070309020205020404" pitchFamily="49" charset="0"/>
              </a:rPr>
              <a:t>GCGTGAAATCTCACCGTCGTTGCCGGTTTATCCCTGCTGGCGCGGGGAACTCTCGGTTCA</a:t>
            </a:r>
          </a:p>
          <a:p>
            <a:r>
              <a:rPr lang="en-US" altLang="en-US" sz="1800" b="1">
                <a:latin typeface="Courier New" panose="02070309020205020404" pitchFamily="49" charset="0"/>
                <a:cs typeface="Courier New" panose="02070309020205020404" pitchFamily="49" charset="0"/>
              </a:rPr>
              <a:t>GGCGTTGCAAACCTGGCTACCGGGCGGTTTATCCCCGCTAACGCGGGGAACTCGTAGTCC</a:t>
            </a:r>
          </a:p>
          <a:p>
            <a:r>
              <a:rPr lang="en-US" altLang="en-US" sz="1800" b="1">
                <a:latin typeface="Courier New" panose="02070309020205020404" pitchFamily="49" charset="0"/>
                <a:cs typeface="Courier New" panose="02070309020205020404" pitchFamily="49" charset="0"/>
              </a:rPr>
              <a:t>ATCATTCCACCTATGTCTGAACTCCCGGTTTATCCCCGCTGGCGCGGGGAACTCCCGGGG</a:t>
            </a:r>
          </a:p>
          <a:p>
            <a:r>
              <a:rPr lang="en-US" altLang="en-US" sz="1800" b="1">
                <a:latin typeface="Courier New" panose="02070309020205020404" pitchFamily="49" charset="0"/>
                <a:cs typeface="Courier New" panose="02070309020205020404" pitchFamily="49" charset="0"/>
              </a:rPr>
              <a:t>GATAATGTTTACGGTCATGCGCCCCCCGGTTTATCCCCGCTGGCGCGGGGAACTCTGGGC</a:t>
            </a:r>
          </a:p>
          <a:p>
            <a:r>
              <a:rPr lang="en-US" altLang="en-US" sz="1800" b="1">
                <a:latin typeface="Courier New" panose="02070309020205020404" pitchFamily="49" charset="0"/>
                <a:cs typeface="Courier New" panose="02070309020205020404" pitchFamily="49" charset="0"/>
              </a:rPr>
              <a:t>GGCTTGCCTTGCAGCCAGCTCCAGCAGCGGTTTATCCCCGCTGGCGCGGGGAACTCAAGC</a:t>
            </a:r>
          </a:p>
          <a:p>
            <a:r>
              <a:rPr lang="en-US" altLang="en-US" sz="1800" b="1">
                <a:latin typeface="Courier New" panose="02070309020205020404" pitchFamily="49" charset="0"/>
                <a:cs typeface="Courier New" panose="02070309020205020404" pitchFamily="49" charset="0"/>
              </a:rPr>
              <a:t>TGGCTGGCAATCTCTTTCGGGGTGAGTCCGGTTTATCCCCGCTGGCGCGGGGAACTCTAG</a:t>
            </a:r>
          </a:p>
          <a:p>
            <a:r>
              <a:rPr lang="en-US" altLang="en-US" sz="1800" b="1">
                <a:latin typeface="Courier New" panose="02070309020205020404" pitchFamily="49" charset="0"/>
                <a:cs typeface="Courier New" panose="02070309020205020404" pitchFamily="49" charset="0"/>
              </a:rPr>
              <a:t>TTTCCGTATCTCCGGATTTATAAAGCTGACGGTTTATCCCCGCTGGCGCGGGGAACTCGC</a:t>
            </a:r>
          </a:p>
          <a:p>
            <a:r>
              <a:rPr lang="en-US" altLang="en-US" sz="1800" b="1">
                <a:latin typeface="Courier New" panose="02070309020205020404" pitchFamily="49" charset="0"/>
                <a:cs typeface="Courier New" panose="02070309020205020404" pitchFamily="49" charset="0"/>
              </a:rPr>
              <a:t>AGGCGGCGACGCGCAGGGTATGCGCGATTCGCGGTTTATCCCCGCTGGCGCGGGGAACTC</a:t>
            </a:r>
          </a:p>
          <a:p>
            <a:r>
              <a:rPr lang="en-US" altLang="en-US" sz="1800" b="1">
                <a:latin typeface="Courier New" panose="02070309020205020404" pitchFamily="49" charset="0"/>
                <a:cs typeface="Courier New" panose="02070309020205020404" pitchFamily="49" charset="0"/>
              </a:rPr>
              <a:t>GCGACCGCTCAGAAATTCCAGACCCGATCCAAACGGTTTATCCCCGCTGGCGCGGGGAAC</a:t>
            </a:r>
          </a:p>
          <a:p>
            <a:r>
              <a:rPr lang="en-US" altLang="en-US" sz="1800" b="1">
                <a:latin typeface="Courier New" panose="02070309020205020404" pitchFamily="49" charset="0"/>
                <a:cs typeface="Courier New" panose="02070309020205020404" pitchFamily="49" charset="0"/>
              </a:rPr>
              <a:t>TCTCAACATTATCAATTACAACCGACAGGGAGCCCGGTTTATCCCCGCTGGCGCGGGGAA</a:t>
            </a:r>
          </a:p>
          <a:p>
            <a:r>
              <a:rPr lang="en-US" altLang="en-US" sz="1800" b="1">
                <a:latin typeface="Courier New" panose="02070309020205020404" pitchFamily="49" charset="0"/>
                <a:cs typeface="Courier New" panose="02070309020205020404" pitchFamily="49" charset="0"/>
              </a:rPr>
              <a:t>CTCAGCGTGTTCGGCATCACCTTTGGCTTCGGCTGCGGTTTATCCCCGCTGGCGCGGGGA</a:t>
            </a:r>
          </a:p>
          <a:p>
            <a:r>
              <a:rPr lang="en-US" altLang="en-US" sz="1800" b="1">
                <a:latin typeface="Courier New" panose="02070309020205020404" pitchFamily="49" charset="0"/>
                <a:cs typeface="Courier New" panose="02070309020205020404" pitchFamily="49" charset="0"/>
              </a:rPr>
              <a:t>ACTCTGCGTGAGCGTATCGCCGCGCGTCTGCGAAAGCGGTTTATCCCCGCTGGCGCGGGG</a:t>
            </a:r>
          </a:p>
          <a:p>
            <a:r>
              <a:rPr lang="en-US" altLang="en-US" sz="1800" b="1">
                <a:latin typeface="Courier New" panose="02070309020205020404" pitchFamily="49" charset="0"/>
                <a:cs typeface="Courier New" panose="02070309020205020404" pitchFamily="49" charset="0"/>
              </a:rPr>
              <a:t>AACTCTCTAAAAGTATACATTTGTTCTTAAAGCATTTTTTCCCATAAAAACAACCCACCA</a:t>
            </a:r>
          </a:p>
          <a:p>
            <a:r>
              <a:rPr lang="en-US" altLang="en-US" sz="1800" b="1">
                <a:latin typeface="Courier New" panose="02070309020205020404" pitchFamily="49" charset="0"/>
                <a:cs typeface="Courier New" panose="02070309020205020404" pitchFamily="49" charset="0"/>
              </a:rPr>
              <a:t>ACCTTAATGTAACATTTCCTTATTATTAAAGATCAGCTAATTCTTTGTTTT</a:t>
            </a:r>
          </a:p>
        </p:txBody>
      </p:sp>
      <p:sp>
        <p:nvSpPr>
          <p:cNvPr id="9220" name="Номер слайда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859B463F-CAC2-4C32-8B32-DF3A17A4136A}" type="slidenum">
              <a:rPr lang="ru-RU" altLang="en-US" sz="1400"/>
              <a:pPr/>
              <a:t>19</a:t>
            </a:fld>
            <a:endParaRPr lang="ru-RU" altLang="en-US" sz="1400"/>
          </a:p>
        </p:txBody>
      </p:sp>
    </p:spTree>
    <p:extLst>
      <p:ext uri="{BB962C8B-B14F-4D97-AF65-F5344CB8AC3E}">
        <p14:creationId xmlns:p14="http://schemas.microsoft.com/office/powerpoint/2010/main" val="2288887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9144000" cy="1057064"/>
          </a:xfrm>
        </p:spPr>
        <p:txBody>
          <a:bodyPr>
            <a:normAutofit fontScale="90000"/>
          </a:bodyPr>
          <a:lstStyle/>
          <a:p>
            <a:r>
              <a:rPr lang="ru-RU" sz="3600" dirty="0" smtClean="0"/>
              <a:t>Примеры задач и открытий в </a:t>
            </a:r>
            <a:r>
              <a:rPr lang="ru-RU" sz="3600" dirty="0" err="1" smtClean="0"/>
              <a:t>биоинформатике</a:t>
            </a:r>
            <a:r>
              <a:rPr lang="ru-RU" sz="3600" dirty="0" smtClean="0"/>
              <a:t>, она же вычислительная биология</a:t>
            </a:r>
            <a:endParaRPr lang="en-US" sz="3600" dirty="0"/>
          </a:p>
        </p:txBody>
      </p:sp>
      <p:sp>
        <p:nvSpPr>
          <p:cNvPr id="3" name="Объект 2"/>
          <p:cNvSpPr>
            <a:spLocks noGrp="1"/>
          </p:cNvSpPr>
          <p:nvPr>
            <p:ph idx="1"/>
          </p:nvPr>
        </p:nvSpPr>
        <p:spPr>
          <a:xfrm>
            <a:off x="117020" y="1057065"/>
            <a:ext cx="5299890" cy="912545"/>
          </a:xfrm>
        </p:spPr>
        <p:txBody>
          <a:bodyPr>
            <a:normAutofit lnSpcReduction="10000"/>
          </a:bodyPr>
          <a:lstStyle/>
          <a:p>
            <a:pPr>
              <a:lnSpc>
                <a:spcPct val="70000"/>
              </a:lnSpc>
            </a:pPr>
            <a:r>
              <a:rPr lang="ru-RU" sz="2400" dirty="0" smtClean="0"/>
              <a:t>рутинные методы</a:t>
            </a:r>
          </a:p>
          <a:p>
            <a:pPr>
              <a:lnSpc>
                <a:spcPct val="70000"/>
              </a:lnSpc>
            </a:pPr>
            <a:r>
              <a:rPr lang="ru-RU" sz="2400" dirty="0" smtClean="0"/>
              <a:t>новые </a:t>
            </a:r>
            <a:r>
              <a:rPr lang="ru-RU" sz="2400" dirty="0"/>
              <a:t>методы для старых </a:t>
            </a:r>
            <a:r>
              <a:rPr lang="ru-RU" sz="2400" dirty="0" smtClean="0"/>
              <a:t>задач</a:t>
            </a:r>
          </a:p>
          <a:p>
            <a:pPr>
              <a:lnSpc>
                <a:spcPct val="70000"/>
              </a:lnSpc>
            </a:pPr>
            <a:r>
              <a:rPr lang="ru-RU" sz="2400" dirty="0" smtClean="0"/>
              <a:t>открытия</a:t>
            </a:r>
            <a:endParaRPr lang="en-US" sz="2400" dirty="0"/>
          </a:p>
          <a:p>
            <a:pPr lvl="1">
              <a:lnSpc>
                <a:spcPct val="90000"/>
              </a:lnSpc>
            </a:pPr>
            <a:endParaRPr lang="ru-RU" sz="2400" dirty="0" smtClean="0"/>
          </a:p>
        </p:txBody>
      </p:sp>
      <p:sp>
        <p:nvSpPr>
          <p:cNvPr id="4" name="Номер слайда 3"/>
          <p:cNvSpPr>
            <a:spLocks noGrp="1"/>
          </p:cNvSpPr>
          <p:nvPr>
            <p:ph type="sldNum" sz="quarter" idx="12"/>
          </p:nvPr>
        </p:nvSpPr>
        <p:spPr/>
        <p:txBody>
          <a:bodyPr/>
          <a:lstStyle/>
          <a:p>
            <a:fld id="{51B0424B-BA00-4C1D-946A-CCF19F3E8C64}" type="slidenum">
              <a:rPr lang="ru-RU" smtClean="0"/>
              <a:pPr/>
              <a:t>2</a:t>
            </a:fld>
            <a:endParaRPr lang="ru-RU"/>
          </a:p>
        </p:txBody>
      </p:sp>
      <p:sp>
        <p:nvSpPr>
          <p:cNvPr id="5" name="Прямоугольник 4"/>
          <p:cNvSpPr/>
          <p:nvPr/>
        </p:nvSpPr>
        <p:spPr>
          <a:xfrm>
            <a:off x="9000" y="1827828"/>
            <a:ext cx="8988574" cy="4955203"/>
          </a:xfrm>
          <a:prstGeom prst="rect">
            <a:avLst/>
          </a:prstGeom>
        </p:spPr>
        <p:txBody>
          <a:bodyPr wrap="square">
            <a:spAutoFit/>
          </a:bodyPr>
          <a:lstStyle/>
          <a:p>
            <a:r>
              <a:rPr lang="ru-RU" sz="2800" b="1" dirty="0"/>
              <a:t>рутинные </a:t>
            </a:r>
            <a:r>
              <a:rPr lang="ru-RU" sz="2800" b="1" dirty="0" smtClean="0"/>
              <a:t>методы</a:t>
            </a:r>
          </a:p>
          <a:p>
            <a:pPr marL="342900" indent="-342900">
              <a:buFont typeface="Arial" panose="020B0604020202020204" pitchFamily="34" charset="0"/>
              <a:buChar char="•"/>
            </a:pPr>
            <a:r>
              <a:rPr lang="ru-RU" sz="2400" dirty="0" smtClean="0"/>
              <a:t>Получить </a:t>
            </a:r>
            <a:r>
              <a:rPr lang="ru-RU" sz="2400" dirty="0"/>
              <a:t>из БД последовательности всех белков одного семейства</a:t>
            </a:r>
          </a:p>
          <a:p>
            <a:pPr marL="342900" indent="-342900">
              <a:buFont typeface="Arial" panose="020B0604020202020204" pitchFamily="34" charset="0"/>
              <a:buChar char="•"/>
            </a:pPr>
            <a:r>
              <a:rPr lang="ru-RU" sz="2400" dirty="0"/>
              <a:t>Найти все домены в последовательности </a:t>
            </a:r>
            <a:r>
              <a:rPr lang="ru-RU" sz="2400" dirty="0" smtClean="0"/>
              <a:t>белка</a:t>
            </a:r>
          </a:p>
          <a:p>
            <a:pPr marL="342900" indent="-342900">
              <a:buFont typeface="Arial" panose="020B0604020202020204" pitchFamily="34" charset="0"/>
              <a:buChar char="•"/>
            </a:pPr>
            <a:r>
              <a:rPr lang="ru-RU" sz="2400" dirty="0" smtClean="0"/>
              <a:t>Построить </a:t>
            </a:r>
            <a:r>
              <a:rPr lang="ru-RU" sz="2400" dirty="0"/>
              <a:t>выравнивание последовательностей гомологичных </a:t>
            </a:r>
            <a:r>
              <a:rPr lang="ru-RU" sz="2400" dirty="0" smtClean="0"/>
              <a:t>белков</a:t>
            </a:r>
          </a:p>
          <a:p>
            <a:pPr marL="342900" indent="-342900">
              <a:buFont typeface="Arial" panose="020B0604020202020204" pitchFamily="34" charset="0"/>
              <a:buChar char="•"/>
            </a:pPr>
            <a:r>
              <a:rPr lang="ru-RU" sz="2400" dirty="0" smtClean="0"/>
              <a:t>Решить </a:t>
            </a:r>
            <a:r>
              <a:rPr lang="ru-RU" sz="2400" dirty="0"/>
              <a:t>подтверждает ли выравнивание </a:t>
            </a:r>
            <a:r>
              <a:rPr lang="ru-RU" sz="2400" dirty="0" err="1" smtClean="0"/>
              <a:t>гомологичность</a:t>
            </a:r>
            <a:endParaRPr lang="ru-RU" sz="2400" dirty="0"/>
          </a:p>
          <a:p>
            <a:pPr marL="342900" indent="-342900">
              <a:buFont typeface="Arial" panose="020B0604020202020204" pitchFamily="34" charset="0"/>
              <a:buChar char="•"/>
            </a:pPr>
            <a:r>
              <a:rPr lang="ru-RU" sz="2400" dirty="0" smtClean="0"/>
              <a:t>последовательностей </a:t>
            </a:r>
            <a:r>
              <a:rPr lang="ru-RU" sz="2400" dirty="0"/>
              <a:t>по всей длине, или частично – для общего домена </a:t>
            </a:r>
            <a:r>
              <a:rPr lang="ru-RU" sz="2400" dirty="0" smtClean="0"/>
              <a:t>белков</a:t>
            </a:r>
          </a:p>
          <a:p>
            <a:pPr marL="342900" indent="-342900">
              <a:buFont typeface="Arial" panose="020B0604020202020204" pitchFamily="34" charset="0"/>
              <a:buChar char="•"/>
            </a:pPr>
            <a:r>
              <a:rPr lang="ru-RU" sz="2400" dirty="0" smtClean="0"/>
              <a:t>Найти </a:t>
            </a:r>
            <a:r>
              <a:rPr lang="ru-RU" sz="2400" dirty="0"/>
              <a:t>в выравнивании консервативные участки, т.е. очень похожие у всех </a:t>
            </a:r>
            <a:r>
              <a:rPr lang="ru-RU" sz="2400" dirty="0" smtClean="0"/>
              <a:t>последовательностей</a:t>
            </a:r>
          </a:p>
          <a:p>
            <a:pPr marL="342900" indent="-342900">
              <a:buFont typeface="Arial" panose="020B0604020202020204" pitchFamily="34" charset="0"/>
              <a:buChar char="•"/>
            </a:pPr>
            <a:r>
              <a:rPr lang="ru-RU" sz="2400" dirty="0" smtClean="0"/>
              <a:t>Консервативные </a:t>
            </a:r>
            <a:r>
              <a:rPr lang="ru-RU" sz="2400" dirty="0"/>
              <a:t>участки (мотивы) – значит, </a:t>
            </a:r>
            <a:r>
              <a:rPr lang="ru-RU" sz="2400" dirty="0" smtClean="0"/>
              <a:t>важные!</a:t>
            </a:r>
          </a:p>
          <a:p>
            <a:pPr marL="342900" indent="-342900">
              <a:buFont typeface="Arial" panose="020B0604020202020204" pitchFamily="34" charset="0"/>
              <a:buChar char="•"/>
            </a:pPr>
            <a:r>
              <a:rPr lang="ru-RU" sz="2400" dirty="0" smtClean="0"/>
              <a:t>Исследовать </a:t>
            </a:r>
            <a:r>
              <a:rPr lang="ru-RU" sz="2400" dirty="0"/>
              <a:t>пространственную структуру белка.</a:t>
            </a:r>
          </a:p>
        </p:txBody>
      </p:sp>
    </p:spTree>
    <p:extLst>
      <p:ext uri="{BB962C8B-B14F-4D97-AF65-F5344CB8AC3E}">
        <p14:creationId xmlns:p14="http://schemas.microsoft.com/office/powerpoint/2010/main" val="3995489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68313" y="188913"/>
            <a:ext cx="7772400" cy="1143000"/>
          </a:xfrm>
        </p:spPr>
        <p:txBody>
          <a:bodyPr/>
          <a:lstStyle/>
          <a:p>
            <a:r>
              <a:rPr lang="ru-RU" altLang="en-US" smtClean="0"/>
              <a:t>Выравнивание повторов</a:t>
            </a:r>
          </a:p>
        </p:txBody>
      </p:sp>
      <p:pic>
        <p:nvPicPr>
          <p:cNvPr id="10243" name="Рисунок 4" descr="crispr_aln_mod.pct"/>
          <p:cNvPicPr>
            <a:picLocks noChangeAspect="1"/>
          </p:cNvPicPr>
          <p:nvPr/>
        </p:nvPicPr>
        <p:blipFill>
          <a:blip r:embed="rId3">
            <a:extLst>
              <a:ext uri="{28A0092B-C50C-407E-A947-70E740481C1C}">
                <a14:useLocalDpi xmlns:a14="http://schemas.microsoft.com/office/drawing/2010/main" val="0"/>
              </a:ext>
            </a:extLst>
          </a:blip>
          <a:srcRect t="12773" r="6921" b="7806"/>
          <a:stretch>
            <a:fillRect/>
          </a:stretch>
        </p:blipFill>
        <p:spPr bwMode="auto">
          <a:xfrm>
            <a:off x="-36513" y="1341438"/>
            <a:ext cx="9144001" cy="3367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Box 5"/>
          <p:cNvSpPr txBox="1">
            <a:spLocks noChangeArrowheads="1"/>
          </p:cNvSpPr>
          <p:nvPr/>
        </p:nvSpPr>
        <p:spPr bwMode="auto">
          <a:xfrm>
            <a:off x="468313" y="5084763"/>
            <a:ext cx="8280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ru-RU" altLang="en-US"/>
              <a:t>Почему в названии </a:t>
            </a:r>
            <a:r>
              <a:rPr lang="en-US" altLang="en-US"/>
              <a:t>CRIS</a:t>
            </a:r>
            <a:r>
              <a:rPr lang="en-US" altLang="en-US">
                <a:solidFill>
                  <a:srgbClr val="C00000"/>
                </a:solidFill>
              </a:rPr>
              <a:t>P</a:t>
            </a:r>
            <a:r>
              <a:rPr lang="en-US" altLang="en-US"/>
              <a:t>R – </a:t>
            </a:r>
          </a:p>
          <a:p>
            <a:r>
              <a:rPr lang="en-US" altLang="en-US" b="1" i="1"/>
              <a:t>Clustered Regularly Interspaced Short </a:t>
            </a:r>
            <a:r>
              <a:rPr lang="en-US" altLang="en-US" b="1" i="1">
                <a:solidFill>
                  <a:srgbClr val="C00000"/>
                </a:solidFill>
              </a:rPr>
              <a:t>Palindromic </a:t>
            </a:r>
            <a:r>
              <a:rPr lang="en-US" altLang="en-US" b="1" i="1"/>
              <a:t>Repeats</a:t>
            </a:r>
            <a:r>
              <a:rPr lang="en-US" altLang="en-US">
                <a:solidFill>
                  <a:srgbClr val="C00000"/>
                </a:solidFill>
              </a:rPr>
              <a:t> </a:t>
            </a:r>
            <a:br>
              <a:rPr lang="en-US" altLang="en-US">
                <a:solidFill>
                  <a:srgbClr val="C00000"/>
                </a:solidFill>
              </a:rPr>
            </a:br>
            <a:r>
              <a:rPr lang="ru-RU" altLang="en-US"/>
              <a:t>есть слова </a:t>
            </a:r>
            <a:r>
              <a:rPr lang="en-US" altLang="en-US"/>
              <a:t>“</a:t>
            </a:r>
            <a:r>
              <a:rPr lang="ru-RU" altLang="en-US">
                <a:solidFill>
                  <a:srgbClr val="C00000"/>
                </a:solidFill>
              </a:rPr>
              <a:t>палиндромный </a:t>
            </a:r>
            <a:r>
              <a:rPr lang="ru-RU" altLang="en-US"/>
              <a:t>повтор</a:t>
            </a:r>
            <a:r>
              <a:rPr lang="en-US" altLang="en-US"/>
              <a:t>”?  </a:t>
            </a:r>
            <a:endParaRPr lang="ru-RU" altLang="en-US" i="1"/>
          </a:p>
        </p:txBody>
      </p:sp>
      <p:sp>
        <p:nvSpPr>
          <p:cNvPr id="10245" name="Номер слайда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8B45349E-F215-4337-99CD-89664E26B57E}" type="slidenum">
              <a:rPr lang="ru-RU" altLang="en-US" sz="1400"/>
              <a:pPr/>
              <a:t>20</a:t>
            </a:fld>
            <a:endParaRPr lang="ru-RU" altLang="en-US" sz="1400"/>
          </a:p>
        </p:txBody>
      </p:sp>
    </p:spTree>
    <p:extLst>
      <p:ext uri="{BB962C8B-B14F-4D97-AF65-F5344CB8AC3E}">
        <p14:creationId xmlns:p14="http://schemas.microsoft.com/office/powerpoint/2010/main" val="42836384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a:xfrm>
            <a:off x="611188" y="836613"/>
            <a:ext cx="7772400" cy="1143000"/>
          </a:xfrm>
        </p:spPr>
        <p:txBody>
          <a:bodyPr>
            <a:normAutofit fontScale="90000"/>
          </a:bodyPr>
          <a:lstStyle/>
          <a:p>
            <a:r>
              <a:rPr lang="ru-RU" altLang="en-US" sz="3600" smtClean="0"/>
              <a:t>Похожие повторы были найдены в геномах многих бактерий</a:t>
            </a:r>
          </a:p>
        </p:txBody>
      </p:sp>
      <p:sp>
        <p:nvSpPr>
          <p:cNvPr id="11267" name="Содержимое 2"/>
          <p:cNvSpPr>
            <a:spLocks noGrp="1"/>
          </p:cNvSpPr>
          <p:nvPr>
            <p:ph idx="1"/>
          </p:nvPr>
        </p:nvSpPr>
        <p:spPr>
          <a:xfrm>
            <a:off x="468313" y="2492375"/>
            <a:ext cx="8064500" cy="3816350"/>
          </a:xfrm>
        </p:spPr>
        <p:txBody>
          <a:bodyPr/>
          <a:lstStyle/>
          <a:p>
            <a:r>
              <a:rPr lang="ru-RU" altLang="en-US" sz="1800" b="1" smtClean="0"/>
              <a:t>(1993) </a:t>
            </a:r>
            <a:r>
              <a:rPr lang="ru-RU" altLang="en-US" sz="1800" smtClean="0"/>
              <a:t>Через 5 лет </a:t>
            </a:r>
            <a:r>
              <a:rPr lang="en-US" altLang="en-US" sz="1800" smtClean="0"/>
              <a:t>Groenen </a:t>
            </a:r>
            <a:r>
              <a:rPr lang="ru-RU" altLang="en-US" sz="1800" smtClean="0"/>
              <a:t>с соавторами нашел </a:t>
            </a:r>
            <a:r>
              <a:rPr lang="ru-RU" altLang="en-US" sz="1800" smtClean="0">
                <a:solidFill>
                  <a:srgbClr val="C00000"/>
                </a:solidFill>
              </a:rPr>
              <a:t>похожую</a:t>
            </a:r>
            <a:r>
              <a:rPr lang="ru-RU" altLang="en-US" sz="1800" smtClean="0"/>
              <a:t> последовательность в геноме палочки Коха </a:t>
            </a:r>
            <a:r>
              <a:rPr lang="en-US" altLang="en-US" sz="1800" i="1" smtClean="0"/>
              <a:t>Mycobacterium tuberculosis</a:t>
            </a:r>
            <a:endParaRPr lang="ru-RU" altLang="en-US" sz="1800" i="1" smtClean="0"/>
          </a:p>
          <a:p>
            <a:r>
              <a:rPr lang="ru-RU" altLang="en-US" sz="1800" b="1" smtClean="0"/>
              <a:t>(1995) </a:t>
            </a:r>
            <a:r>
              <a:rPr lang="en-US" altLang="en-US" sz="1800" smtClean="0"/>
              <a:t>Mojica et al.</a:t>
            </a:r>
            <a:r>
              <a:rPr lang="ru-RU" altLang="en-US" sz="1800" smtClean="0"/>
              <a:t> нашел </a:t>
            </a:r>
            <a:r>
              <a:rPr lang="ru-RU" altLang="en-US" sz="1800" smtClean="0">
                <a:solidFill>
                  <a:srgbClr val="C00000"/>
                </a:solidFill>
              </a:rPr>
              <a:t>похожую</a:t>
            </a:r>
            <a:r>
              <a:rPr lang="ru-RU" altLang="en-US" sz="1800" smtClean="0"/>
              <a:t> последовательность в ДНК бактерий </a:t>
            </a:r>
            <a:r>
              <a:rPr lang="en-US" altLang="en-US" sz="1800" i="1" smtClean="0"/>
              <a:t>Haloferax volcanii </a:t>
            </a:r>
            <a:r>
              <a:rPr lang="ru-RU" altLang="en-US" sz="1800" smtClean="0"/>
              <a:t>и </a:t>
            </a:r>
            <a:r>
              <a:rPr lang="en-US" altLang="en-US" sz="1800" i="1" smtClean="0"/>
              <a:t>Haloferax mediterranei</a:t>
            </a:r>
            <a:endParaRPr lang="ru-RU" altLang="en-US" sz="1800" smtClean="0"/>
          </a:p>
          <a:p>
            <a:r>
              <a:rPr lang="ru-RU" altLang="en-US" sz="1800" b="1" smtClean="0"/>
              <a:t>(1997) </a:t>
            </a:r>
            <a:r>
              <a:rPr lang="en-US" altLang="en-US" sz="1800" smtClean="0"/>
              <a:t>Goyal et al. </a:t>
            </a:r>
            <a:r>
              <a:rPr lang="ru-RU" altLang="en-US" sz="1800" smtClean="0"/>
              <a:t>использовали подобные последовательности для определения штамма бактерий.</a:t>
            </a:r>
          </a:p>
          <a:p>
            <a:r>
              <a:rPr lang="ru-RU" altLang="en-US" sz="1800" b="1" smtClean="0"/>
              <a:t>(</a:t>
            </a:r>
            <a:r>
              <a:rPr lang="en-US" altLang="en-US" sz="1800" b="1" smtClean="0"/>
              <a:t>2000</a:t>
            </a:r>
            <a:r>
              <a:rPr lang="ru-RU" altLang="en-US" sz="1800" b="1" smtClean="0"/>
              <a:t>)</a:t>
            </a:r>
            <a:r>
              <a:rPr lang="en-US" altLang="en-US" sz="1800" b="1" smtClean="0"/>
              <a:t> </a:t>
            </a:r>
            <a:r>
              <a:rPr lang="en-US" altLang="en-US" sz="1800" smtClean="0"/>
              <a:t>Mojica</a:t>
            </a:r>
            <a:r>
              <a:rPr lang="ru-RU" altLang="en-US" sz="1800" smtClean="0"/>
              <a:t> </a:t>
            </a:r>
            <a:r>
              <a:rPr lang="en-US" altLang="en-US" sz="1800" smtClean="0"/>
              <a:t>et al. </a:t>
            </a:r>
            <a:r>
              <a:rPr lang="ru-RU" altLang="en-US" sz="1800" smtClean="0"/>
              <a:t>нашли </a:t>
            </a:r>
            <a:r>
              <a:rPr lang="ru-RU" altLang="en-US" sz="1800" smtClean="0">
                <a:solidFill>
                  <a:srgbClr val="C00000"/>
                </a:solidFill>
              </a:rPr>
              <a:t>похожие</a:t>
            </a:r>
            <a:r>
              <a:rPr lang="en-US" altLang="en-US" sz="1800" smtClean="0"/>
              <a:t> </a:t>
            </a:r>
            <a:r>
              <a:rPr lang="ru-RU" altLang="en-US" sz="1800" smtClean="0"/>
              <a:t>последовательности  в геномах многих бактерий и архей</a:t>
            </a:r>
          </a:p>
          <a:p>
            <a:r>
              <a:rPr lang="ru-RU" altLang="en-US" sz="1800" smtClean="0"/>
              <a:t>Разные авторы называли эти последовательности по разному: </a:t>
            </a:r>
            <a:endParaRPr lang="en-US" altLang="en-US" sz="1800" smtClean="0"/>
          </a:p>
          <a:p>
            <a:pPr lvl="1"/>
            <a:r>
              <a:rPr lang="en-US" altLang="en-US" sz="1000" smtClean="0"/>
              <a:t>TREPs</a:t>
            </a:r>
            <a:r>
              <a:rPr lang="ru-RU" altLang="en-US" sz="1000" smtClean="0"/>
              <a:t> </a:t>
            </a:r>
            <a:endParaRPr lang="en-US" altLang="en-US" sz="1000" smtClean="0"/>
          </a:p>
          <a:p>
            <a:pPr lvl="1"/>
            <a:r>
              <a:rPr lang="en-US" altLang="en-US" sz="1000" smtClean="0"/>
              <a:t>SRSRs</a:t>
            </a:r>
            <a:r>
              <a:rPr lang="ru-RU" altLang="en-US" sz="1000" smtClean="0"/>
              <a:t> </a:t>
            </a:r>
            <a:endParaRPr lang="en-US" altLang="en-US" sz="1000" smtClean="0"/>
          </a:p>
          <a:p>
            <a:pPr lvl="1"/>
            <a:r>
              <a:rPr lang="en-US" altLang="en-US" sz="1000" smtClean="0"/>
              <a:t>SPIDRs</a:t>
            </a:r>
            <a:r>
              <a:rPr lang="ru-RU" altLang="en-US" sz="1000" smtClean="0"/>
              <a:t> </a:t>
            </a:r>
            <a:endParaRPr lang="en-US" altLang="en-US" sz="1000" smtClean="0"/>
          </a:p>
          <a:p>
            <a:pPr lvl="1"/>
            <a:r>
              <a:rPr lang="en-US" altLang="en-US" sz="1000" b="1" smtClean="0">
                <a:solidFill>
                  <a:srgbClr val="C00000"/>
                </a:solidFill>
              </a:rPr>
              <a:t>CRISPRs </a:t>
            </a:r>
          </a:p>
          <a:p>
            <a:pPr lvl="1"/>
            <a:r>
              <a:rPr lang="en-US" altLang="en-US" sz="1000" smtClean="0"/>
              <a:t>LCTRs</a:t>
            </a:r>
            <a:endParaRPr lang="ru-RU" altLang="en-US" sz="1000" smtClean="0"/>
          </a:p>
          <a:p>
            <a:endParaRPr lang="en-US" altLang="en-US" sz="2400" i="1" smtClean="0"/>
          </a:p>
        </p:txBody>
      </p:sp>
      <p:sp>
        <p:nvSpPr>
          <p:cNvPr id="11268" name="Номер слайда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5FC727B7-0A6D-4504-BE46-151B93CF2DF3}" type="slidenum">
              <a:rPr lang="ru-RU" altLang="en-US" sz="1400"/>
              <a:pPr/>
              <a:t>21</a:t>
            </a:fld>
            <a:endParaRPr lang="ru-RU" altLang="en-US" sz="1400"/>
          </a:p>
        </p:txBody>
      </p:sp>
    </p:spTree>
    <p:extLst>
      <p:ext uri="{BB962C8B-B14F-4D97-AF65-F5344CB8AC3E}">
        <p14:creationId xmlns:p14="http://schemas.microsoft.com/office/powerpoint/2010/main" val="33162817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Номер слайда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27E06C82-90E2-4C4D-8E85-A5E274099544}" type="slidenum">
              <a:rPr lang="ru-RU" altLang="en-US" sz="1400"/>
              <a:pPr/>
              <a:t>22</a:t>
            </a:fld>
            <a:endParaRPr lang="ru-RU" altLang="en-US" sz="1400"/>
          </a:p>
        </p:txBody>
      </p:sp>
      <p:sp>
        <p:nvSpPr>
          <p:cNvPr id="12291" name="Прямоугольник 2"/>
          <p:cNvSpPr>
            <a:spLocks noChangeArrowheads="1"/>
          </p:cNvSpPr>
          <p:nvPr/>
        </p:nvSpPr>
        <p:spPr bwMode="auto">
          <a:xfrm>
            <a:off x="642938" y="612775"/>
            <a:ext cx="771525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en-US" b="1">
                <a:solidFill>
                  <a:srgbClr val="FF0000"/>
                </a:solidFill>
                <a:latin typeface="Courier New" panose="02070309020205020404" pitchFamily="49" charset="0"/>
                <a:cs typeface="Courier New" panose="02070309020205020404" pitchFamily="49" charset="0"/>
              </a:rPr>
              <a:t>&gt;AB553331 Streptococcus dysgalactiae subsp. equisimilis DNA, CRISPR2</a:t>
            </a:r>
          </a:p>
          <a:p>
            <a:r>
              <a:rPr lang="en-US" altLang="en-US" b="1">
                <a:latin typeface="Courier New" panose="02070309020205020404" pitchFamily="49" charset="0"/>
                <a:cs typeface="Courier New" panose="02070309020205020404" pitchFamily="49" charset="0"/>
              </a:rPr>
              <a:t>gatgcaatccactcacccgcgaagggtgagacatgacatccttgacggacatgccaaaatcagaacatttcaatccactcacccgcgaagggtgagaccaagtaatcagttgagagcaggcagtggattacaatatttcaatccactcacccgcgaagggtgagacagagataaagaattaacagaaaggcaggtttataaaatttcaatccactcacccgcgaagggtgagacggtcgagaaagtagaatttgctaggttgcaatttatttcaatccactcacccgcgaagggtgagacgaggaattgctccttgactttagcaagccacaagatatttcaatccactcacccgcgaagggtgagactcttgactgtgatggagactatgagagagccagaatttcaatccactcacccgcgaagggtgagac</a:t>
            </a:r>
          </a:p>
        </p:txBody>
      </p:sp>
    </p:spTree>
    <p:extLst>
      <p:ext uri="{BB962C8B-B14F-4D97-AF65-F5344CB8AC3E}">
        <p14:creationId xmlns:p14="http://schemas.microsoft.com/office/powerpoint/2010/main" val="26716245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Номер слайда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5C422E23-2812-4622-83E0-8A0B48A88674}" type="slidenum">
              <a:rPr lang="ru-RU" altLang="en-US" sz="1400"/>
              <a:pPr/>
              <a:t>23</a:t>
            </a:fld>
            <a:endParaRPr lang="ru-RU" altLang="en-US" sz="1400"/>
          </a:p>
        </p:txBody>
      </p:sp>
      <p:sp>
        <p:nvSpPr>
          <p:cNvPr id="13315" name="Прямоугольник 2"/>
          <p:cNvSpPr>
            <a:spLocks noChangeArrowheads="1"/>
          </p:cNvSpPr>
          <p:nvPr/>
        </p:nvSpPr>
        <p:spPr bwMode="auto">
          <a:xfrm>
            <a:off x="285750" y="500063"/>
            <a:ext cx="8572500"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en-US" b="1" dirty="0">
                <a:solidFill>
                  <a:srgbClr val="FF0000"/>
                </a:solidFill>
                <a:latin typeface="Courier New" panose="02070309020205020404" pitchFamily="49" charset="0"/>
                <a:cs typeface="Courier New" panose="02070309020205020404" pitchFamily="49" charset="0"/>
              </a:rPr>
              <a:t>&gt;DQ072993 Streptococcus </a:t>
            </a:r>
            <a:r>
              <a:rPr lang="en-US" altLang="en-US" b="1" dirty="0" err="1">
                <a:solidFill>
                  <a:srgbClr val="FF0000"/>
                </a:solidFill>
                <a:latin typeface="Courier New" panose="02070309020205020404" pitchFamily="49" charset="0"/>
                <a:cs typeface="Courier New" panose="02070309020205020404" pitchFamily="49" charset="0"/>
              </a:rPr>
              <a:t>thermophilus</a:t>
            </a:r>
            <a:r>
              <a:rPr lang="en-US" altLang="en-US" b="1" dirty="0">
                <a:solidFill>
                  <a:srgbClr val="FF0000"/>
                </a:solidFill>
                <a:latin typeface="Courier New" panose="02070309020205020404" pitchFamily="49" charset="0"/>
                <a:cs typeface="Courier New" panose="02070309020205020404" pitchFamily="49" charset="0"/>
              </a:rPr>
              <a:t> strain JIM 8229 DNA, CRISPR repeat sequence.</a:t>
            </a:r>
            <a:r>
              <a:rPr lang="ru-RU" altLang="en-US" b="1" dirty="0">
                <a:solidFill>
                  <a:srgbClr val="FF0000"/>
                </a:solidFill>
                <a:latin typeface="Courier New" panose="02070309020205020404" pitchFamily="49" charset="0"/>
                <a:cs typeface="Courier New" panose="02070309020205020404" pitchFamily="49" charset="0"/>
              </a:rPr>
              <a:t> </a:t>
            </a:r>
            <a:endParaRPr lang="en-US" altLang="en-US" b="1" dirty="0">
              <a:solidFill>
                <a:srgbClr val="FF0000"/>
              </a:solidFill>
              <a:latin typeface="Courier New" panose="02070309020205020404" pitchFamily="49" charset="0"/>
              <a:cs typeface="Courier New" panose="02070309020205020404" pitchFamily="49" charset="0"/>
            </a:endParaRPr>
          </a:p>
          <a:p>
            <a:r>
              <a:rPr lang="en-US" altLang="en-US" b="1" dirty="0">
                <a:latin typeface="Courier New" panose="02070309020205020404" pitchFamily="49" charset="0"/>
                <a:cs typeface="Courier New" panose="02070309020205020404" pitchFamily="49" charset="0"/>
              </a:rPr>
              <a:t>tagttaccgtataagatattcccaaacatctgatgaaaaacttttacagaaatttttagaaagtaaggattgacaaggacagttattgtttttataatcactatgtgggtataaaaacatcaaaatttcatttgaggtttttgtactctcaagatttaagtaactgtacaacgtacttcaaaggttctaactacataacacagtttttgtactctcaagatttaagtaactgtacaactaaaaccagatggtggttcttctgatactagtttttgtactctcaagatttaagtaactgtacaaccattttcttcagtcaattcgttctcaagcggtttttgtactctcaagatttaagtaactgtacaacaaaggacgggggcaatgaacaaacgacaacgtttttgtactctcaagatttaagtaactgtacaactaatatcattgatagcttcatcaaaggctgtttttgtactctcaagatttaagtaactgtacaactaaattgttccttgactccgaactgccctgtttttgtactctcaagatttaagtaactgtacaacaaacaatcgtttatctatcctcaaaggatggtttttgtactctcaagatttaagtaactgtacaacataaaaaaacgcctcaaaaaccgagacaacgtttttgtactctcaagatttaagtaactgtacaacataaaaaaacgcctcaaaaaccgagacaacgtttttgtactctcaagatttaagtaactgtacagtttgattcaacttaaaaagccagttcaattgaacttggctttttaaaatacgcgatagacataaggattgtcaggctgtccgacctctttaacttcagtcaaattgaggataggtaggctctgtttgagattttgatagta</a:t>
            </a:r>
            <a:endParaRPr lang="ru-RU" alt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28304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AFB65205-7F03-44CF-A8BE-EADF188BD2D9}" type="slidenum">
              <a:rPr lang="ru-RU" altLang="en-US" sz="1400"/>
              <a:pPr/>
              <a:t>24</a:t>
            </a:fld>
            <a:endParaRPr lang="ru-RU" altLang="en-US" sz="1400"/>
          </a:p>
        </p:txBody>
      </p:sp>
      <p:sp>
        <p:nvSpPr>
          <p:cNvPr id="14339" name="Прямоугольник 2"/>
          <p:cNvSpPr>
            <a:spLocks noChangeArrowheads="1"/>
          </p:cNvSpPr>
          <p:nvPr/>
        </p:nvSpPr>
        <p:spPr bwMode="auto">
          <a:xfrm>
            <a:off x="357188" y="928688"/>
            <a:ext cx="8072437"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en-US" b="1">
                <a:solidFill>
                  <a:srgbClr val="FF0000"/>
                </a:solidFill>
                <a:latin typeface="Courier New" panose="02070309020205020404" pitchFamily="49" charset="0"/>
                <a:cs typeface="Courier New" panose="02070309020205020404" pitchFamily="49" charset="0"/>
              </a:rPr>
              <a:t>&gt;emblrelease|GU192460|GU192460 Dickeya sp. 409 CRISPR region genomic sequence. </a:t>
            </a:r>
          </a:p>
          <a:p>
            <a:r>
              <a:rPr lang="en-US" altLang="en-US" b="1">
                <a:latin typeface="Courier New" panose="02070309020205020404" pitchFamily="49" charset="0"/>
                <a:cs typeface="Courier New" panose="02070309020205020404" pitchFamily="49" charset="0"/>
              </a:rPr>
              <a:t>ccttcagcaccccttgttcctgcacttaatcaagatgagacgcagcgctggcgccgccggccagccccagtaacagaatgagtgaaaaccgttttttcatgagagttccttgcaagcctgtcaggcaaaagcgccactgtagcatgccgtttctgccgctgccggttttgacccttttttttcggcagctcataactaattgatttttaatgacgaaaatattcgactttaaaaaagggttttccaggaaaaatccagatttccctttaaaaatcagttaatagacgataaattgctacgtgttcactgccgtgtaggcagcttagaaaaagaaagacaggtaaagaaggtattatctggcgttcactgccgtgtaggcagcttagaaaggcaaagccggtaagctccgccgaacccgcaagttcactgccgtgtaggcagcttagaaaagattgatttttgcgtccaagcgctgacgtcggttcactgccgcacaggcagagattgattggtttgctggcgttaaaaactacgctgaggtgggc</a:t>
            </a:r>
            <a:endParaRPr lang="ru-RU" altLang="en-US"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40292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2"/>
          <p:cNvSpPr txBox="1">
            <a:spLocks/>
          </p:cNvSpPr>
          <p:nvPr/>
        </p:nvSpPr>
        <p:spPr>
          <a:xfrm>
            <a:off x="395288" y="5878513"/>
            <a:ext cx="8286750" cy="719137"/>
          </a:xfrm>
          <a:prstGeom prst="rect">
            <a:avLst/>
          </a:prstGeom>
        </p:spPr>
        <p:txBody>
          <a:bodyPr>
            <a:normAutofit fontScale="97500"/>
          </a:bodyPr>
          <a:lstStyle/>
          <a:p>
            <a:pPr algn="ctr">
              <a:defRPr/>
            </a:pPr>
            <a:r>
              <a:rPr lang="ru-RU" sz="2800" kern="0" dirty="0">
                <a:solidFill>
                  <a:schemeClr val="tx2"/>
                </a:solidFill>
                <a:latin typeface="+mj-lt"/>
                <a:ea typeface="+mj-ea"/>
                <a:cs typeface="+mj-cs"/>
              </a:rPr>
              <a:t>Модильяни. Портреты Жанны </a:t>
            </a:r>
            <a:r>
              <a:rPr lang="ru-RU" sz="2800" kern="0" dirty="0" err="1">
                <a:solidFill>
                  <a:schemeClr val="tx2"/>
                </a:solidFill>
                <a:latin typeface="+mj-lt"/>
                <a:ea typeface="+mj-ea"/>
                <a:cs typeface="+mj-cs"/>
              </a:rPr>
              <a:t>Эбютернь</a:t>
            </a:r>
            <a:r>
              <a:rPr lang="ru-RU" sz="2800" kern="0" dirty="0">
                <a:solidFill>
                  <a:schemeClr val="tx2"/>
                </a:solidFill>
                <a:latin typeface="+mj-lt"/>
                <a:ea typeface="+mj-ea"/>
                <a:cs typeface="+mj-cs"/>
              </a:rPr>
              <a:t>. 1918</a:t>
            </a:r>
          </a:p>
        </p:txBody>
      </p:sp>
      <p:sp>
        <p:nvSpPr>
          <p:cNvPr id="3" name="Rectangle 2"/>
          <p:cNvSpPr txBox="1">
            <a:spLocks noChangeArrowheads="1"/>
          </p:cNvSpPr>
          <p:nvPr/>
        </p:nvSpPr>
        <p:spPr>
          <a:xfrm>
            <a:off x="642938" y="5214938"/>
            <a:ext cx="7772400" cy="685800"/>
          </a:xfrm>
          <a:prstGeom prst="rect">
            <a:avLst/>
          </a:prstGeom>
        </p:spPr>
        <p:txBody>
          <a:bodyPr bIns="0" anchor="b">
            <a:normAutofit/>
          </a:bodyPr>
          <a:lstStyle/>
          <a:p>
            <a:pPr>
              <a:defRPr/>
            </a:pPr>
            <a:endParaRPr lang="ru-RU" sz="2800" i="1" dirty="0">
              <a:solidFill>
                <a:schemeClr val="bg2">
                  <a:shade val="25000"/>
                </a:schemeClr>
              </a:solidFill>
              <a:latin typeface="+mj-lt"/>
              <a:ea typeface="+mj-ea"/>
              <a:cs typeface="+mj-cs"/>
            </a:endParaRPr>
          </a:p>
        </p:txBody>
      </p:sp>
      <p:sp>
        <p:nvSpPr>
          <p:cNvPr id="4" name="Rectangle 6"/>
          <p:cNvSpPr>
            <a:spLocks noChangeArrowheads="1"/>
          </p:cNvSpPr>
          <p:nvPr/>
        </p:nvSpPr>
        <p:spPr bwMode="auto">
          <a:xfrm>
            <a:off x="0" y="0"/>
            <a:ext cx="5105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ctr"/>
            <a:endParaRPr lang="en-US" altLang="en-US" sz="4400">
              <a:solidFill>
                <a:srgbClr val="147C1E"/>
              </a:solidFill>
              <a:latin typeface="Comic Sans MS" panose="030F0702030302020204" pitchFamily="66" charset="0"/>
            </a:endParaRPr>
          </a:p>
        </p:txBody>
      </p:sp>
      <p:pic>
        <p:nvPicPr>
          <p:cNvPr id="15365" name="Picture 3" descr="F:\Common\Education\FBB\Year_05\Term4\Alignment\Pr_3-1\modiglian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1231900"/>
            <a:ext cx="3230563" cy="468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4" descr="F:\Common\Education\FBB\Year_05\Term4\Alignment\Pr_3-1\am05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9700" y="1196975"/>
            <a:ext cx="280035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TextBox 6"/>
          <p:cNvSpPr txBox="1">
            <a:spLocks noChangeArrowheads="1"/>
          </p:cNvSpPr>
          <p:nvPr/>
        </p:nvSpPr>
        <p:spPr bwMode="auto">
          <a:xfrm>
            <a:off x="179388" y="188913"/>
            <a:ext cx="87852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ru-RU" altLang="en-US" sz="2800" b="1" u="sng"/>
              <a:t>Сходство</a:t>
            </a:r>
            <a:r>
              <a:rPr lang="ru-RU" altLang="en-US" sz="2800"/>
              <a:t> – одно из основных понятий биоинформатики</a:t>
            </a:r>
          </a:p>
        </p:txBody>
      </p:sp>
      <p:sp>
        <p:nvSpPr>
          <p:cNvPr id="15368" name="Номер слайда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0E05DAEE-3886-49A9-B0E3-8605AD827BEB}" type="slidenum">
              <a:rPr lang="ru-RU" altLang="en-US" sz="1400"/>
              <a:pPr/>
              <a:t>25</a:t>
            </a:fld>
            <a:endParaRPr lang="ru-RU" altLang="en-US" sz="1400"/>
          </a:p>
        </p:txBody>
      </p:sp>
    </p:spTree>
    <p:extLst>
      <p:ext uri="{BB962C8B-B14F-4D97-AF65-F5344CB8AC3E}">
        <p14:creationId xmlns:p14="http://schemas.microsoft.com/office/powerpoint/2010/main" val="23123821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nodePh="1">
                                  <p:stCondLst>
                                    <p:cond delay="0"/>
                                  </p:stCondLst>
                                  <p:endCondLst>
                                    <p:cond evt="begin" delay="0">
                                      <p:tn val="10"/>
                                    </p:cond>
                                  </p:end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utoUpdateAnimBg="0"/>
      <p:bldP spid="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684213" y="0"/>
            <a:ext cx="7772400" cy="1143000"/>
          </a:xfrm>
        </p:spPr>
        <p:txBody>
          <a:bodyPr/>
          <a:lstStyle/>
          <a:p>
            <a:r>
              <a:rPr lang="ru-RU" altLang="en-US" smtClean="0"/>
              <a:t>Открытие 2</a:t>
            </a:r>
          </a:p>
        </p:txBody>
      </p:sp>
      <p:sp>
        <p:nvSpPr>
          <p:cNvPr id="16387" name="Содержимое 2"/>
          <p:cNvSpPr>
            <a:spLocks noGrp="1"/>
          </p:cNvSpPr>
          <p:nvPr>
            <p:ph idx="1"/>
          </p:nvPr>
        </p:nvSpPr>
        <p:spPr>
          <a:xfrm>
            <a:off x="179388" y="836613"/>
            <a:ext cx="8785225" cy="863600"/>
          </a:xfrm>
        </p:spPr>
        <p:txBody>
          <a:bodyPr/>
          <a:lstStyle/>
          <a:p>
            <a:r>
              <a:rPr lang="ru-RU" altLang="en-US" sz="2400" b="1" smtClean="0"/>
              <a:t>(2002) </a:t>
            </a:r>
            <a:r>
              <a:rPr lang="en-US" altLang="en-US" sz="2400" smtClean="0"/>
              <a:t>Jansen et al.</a:t>
            </a:r>
            <a:r>
              <a:rPr lang="ru-RU" altLang="en-US" sz="2400" smtClean="0"/>
              <a:t> обнаружили, что рядом с </a:t>
            </a:r>
            <a:r>
              <a:rPr lang="en-US" altLang="en-US" sz="2400" smtClean="0"/>
              <a:t>CRISPR </a:t>
            </a:r>
            <a:r>
              <a:rPr lang="ru-RU" altLang="en-US" sz="2400" smtClean="0"/>
              <a:t>на ДНК почти всегда </a:t>
            </a:r>
            <a:r>
              <a:rPr lang="ru-RU" altLang="en-US" sz="2400" i="1" u="sng" smtClean="0">
                <a:solidFill>
                  <a:srgbClr val="C00000"/>
                </a:solidFill>
              </a:rPr>
              <a:t>закодированы похожие гены</a:t>
            </a:r>
            <a:r>
              <a:rPr lang="ru-RU" altLang="en-US" sz="2400" smtClean="0"/>
              <a:t>, названные </a:t>
            </a:r>
            <a:r>
              <a:rPr lang="en-US" altLang="en-US" sz="2400" b="1" smtClean="0"/>
              <a:t>cas</a:t>
            </a:r>
            <a:r>
              <a:rPr lang="en-US" altLang="en-US" sz="2400" smtClean="0"/>
              <a:t>.</a:t>
            </a:r>
            <a:r>
              <a:rPr lang="ru-RU" altLang="en-US" sz="2400" smtClean="0"/>
              <a:t> </a:t>
            </a:r>
            <a:endParaRPr lang="en-US" altLang="en-US" sz="2400" smtClean="0"/>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628775"/>
            <a:ext cx="87630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Box 4"/>
          <p:cNvSpPr txBox="1">
            <a:spLocks noChangeArrowheads="1"/>
          </p:cNvSpPr>
          <p:nvPr/>
        </p:nvSpPr>
        <p:spPr bwMode="auto">
          <a:xfrm>
            <a:off x="179388" y="4652963"/>
            <a:ext cx="7488237"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ru-RU" altLang="en-US"/>
              <a:t>Современные данные о строении </a:t>
            </a:r>
            <a:r>
              <a:rPr lang="en-US" altLang="en-US"/>
              <a:t>CRISPR </a:t>
            </a:r>
            <a:r>
              <a:rPr lang="ru-RU" altLang="en-US"/>
              <a:t>кассеты. Схема ДНК.</a:t>
            </a:r>
          </a:p>
          <a:p>
            <a:r>
              <a:rPr lang="en-US" altLang="en-US" i="1"/>
              <a:t>R - </a:t>
            </a:r>
            <a:r>
              <a:rPr lang="ru-RU" altLang="en-US" i="1"/>
              <a:t>повтор</a:t>
            </a:r>
          </a:p>
          <a:p>
            <a:r>
              <a:rPr lang="en-US" altLang="en-US" i="1"/>
              <a:t>S - </a:t>
            </a:r>
            <a:r>
              <a:rPr lang="ru-RU" altLang="en-US" i="1"/>
              <a:t>участки между повторами</a:t>
            </a:r>
          </a:p>
          <a:p>
            <a:r>
              <a:rPr lang="en-US" altLang="en-US" i="1"/>
              <a:t>L – </a:t>
            </a:r>
            <a:r>
              <a:rPr lang="ru-RU" altLang="en-US" i="1"/>
              <a:t>участок между генами и </a:t>
            </a:r>
            <a:r>
              <a:rPr lang="en-US" altLang="en-US" i="1"/>
              <a:t>CRISPR</a:t>
            </a:r>
          </a:p>
          <a:p>
            <a:r>
              <a:rPr lang="ru-RU" altLang="en-US" i="1"/>
              <a:t>Остальные цилиндры  - кодирующие последовательности</a:t>
            </a:r>
            <a:endParaRPr lang="ru-RU" altLang="en-US"/>
          </a:p>
        </p:txBody>
      </p:sp>
      <p:sp>
        <p:nvSpPr>
          <p:cNvPr id="16390" name="Номер слайда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04AA777C-E36D-41F4-99E3-2517FEE6FE40}" type="slidenum">
              <a:rPr lang="ru-RU" altLang="en-US" sz="1400"/>
              <a:pPr/>
              <a:t>26</a:t>
            </a:fld>
            <a:endParaRPr lang="ru-RU" altLang="en-US" sz="1400"/>
          </a:p>
        </p:txBody>
      </p:sp>
    </p:spTree>
    <p:extLst>
      <p:ext uri="{BB962C8B-B14F-4D97-AF65-F5344CB8AC3E}">
        <p14:creationId xmlns:p14="http://schemas.microsoft.com/office/powerpoint/2010/main" val="13569708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a:xfrm>
            <a:off x="684213" y="1052513"/>
            <a:ext cx="7772400" cy="1143000"/>
          </a:xfrm>
        </p:spPr>
        <p:txBody>
          <a:bodyPr>
            <a:normAutofit fontScale="90000"/>
          </a:bodyPr>
          <a:lstStyle/>
          <a:p>
            <a:r>
              <a:rPr lang="ru-RU" altLang="en-US" smtClean="0"/>
              <a:t>Высказывались разные гипотезы о функции </a:t>
            </a:r>
            <a:r>
              <a:rPr lang="en-US" altLang="en-US" smtClean="0"/>
              <a:t>CRISPR</a:t>
            </a:r>
            <a:endParaRPr lang="ru-RU" altLang="en-US" smtClean="0"/>
          </a:p>
        </p:txBody>
      </p:sp>
      <p:sp>
        <p:nvSpPr>
          <p:cNvPr id="3" name="Содержимое 2"/>
          <p:cNvSpPr>
            <a:spLocks noGrp="1"/>
          </p:cNvSpPr>
          <p:nvPr>
            <p:ph idx="1"/>
          </p:nvPr>
        </p:nvSpPr>
        <p:spPr>
          <a:xfrm>
            <a:off x="684213" y="2852738"/>
            <a:ext cx="7772400" cy="2455862"/>
          </a:xfrm>
        </p:spPr>
        <p:txBody>
          <a:bodyPr/>
          <a:lstStyle/>
          <a:p>
            <a:pPr>
              <a:defRPr/>
            </a:pPr>
            <a:r>
              <a:rPr lang="ru-RU" dirty="0" smtClean="0"/>
              <a:t> </a:t>
            </a:r>
            <a:r>
              <a:rPr lang="en-US" sz="2400" dirty="0" smtClean="0"/>
              <a:t>CRISPR</a:t>
            </a:r>
            <a:r>
              <a:rPr lang="ru-RU" sz="2400" dirty="0" smtClean="0"/>
              <a:t> </a:t>
            </a:r>
            <a:r>
              <a:rPr lang="en-US" sz="2400" dirty="0" smtClean="0"/>
              <a:t> </a:t>
            </a:r>
            <a:r>
              <a:rPr lang="ru-RU" sz="2400" dirty="0" smtClean="0"/>
              <a:t>отвечают за </a:t>
            </a:r>
          </a:p>
          <a:p>
            <a:pPr lvl="1">
              <a:defRPr/>
            </a:pPr>
            <a:r>
              <a:rPr lang="ru-RU" sz="2000" dirty="0" smtClean="0">
                <a:ea typeface="+mn-ea"/>
                <a:cs typeface="+mn-cs"/>
              </a:rPr>
              <a:t>развитие бактерии </a:t>
            </a:r>
            <a:r>
              <a:rPr lang="en-US" sz="2000" dirty="0" smtClean="0">
                <a:ea typeface="+mn-ea"/>
                <a:cs typeface="+mn-cs"/>
              </a:rPr>
              <a:t>(</a:t>
            </a:r>
            <a:r>
              <a:rPr lang="en-US" sz="2000" dirty="0" err="1" smtClean="0">
                <a:ea typeface="+mn-ea"/>
                <a:cs typeface="+mn-cs"/>
              </a:rPr>
              <a:t>Thony</a:t>
            </a:r>
            <a:r>
              <a:rPr lang="en-US" sz="2000" dirty="0" smtClean="0">
                <a:ea typeface="+mn-ea"/>
                <a:cs typeface="+mn-cs"/>
              </a:rPr>
              <a:t>-Meyer </a:t>
            </a:r>
            <a:r>
              <a:rPr lang="ru-RU" sz="2000" dirty="0" smtClean="0">
                <a:ea typeface="+mn-ea"/>
                <a:cs typeface="+mn-cs"/>
              </a:rPr>
              <a:t>и </a:t>
            </a:r>
            <a:r>
              <a:rPr lang="en-US" sz="2000" dirty="0" smtClean="0">
                <a:ea typeface="+mn-ea"/>
                <a:cs typeface="+mn-cs"/>
              </a:rPr>
              <a:t>Kaiser, 1993)</a:t>
            </a:r>
            <a:endParaRPr lang="ru-RU" sz="2000" dirty="0" smtClean="0">
              <a:ea typeface="+mn-ea"/>
              <a:cs typeface="+mn-cs"/>
            </a:endParaRPr>
          </a:p>
          <a:p>
            <a:pPr lvl="1">
              <a:defRPr/>
            </a:pPr>
            <a:r>
              <a:rPr lang="ru-RU" sz="2000" dirty="0" smtClean="0">
                <a:ea typeface="+mn-ea"/>
                <a:cs typeface="+mn-cs"/>
              </a:rPr>
              <a:t>правильную дупликацию ДНК (репликацию) при делении бактерии </a:t>
            </a:r>
            <a:r>
              <a:rPr lang="en-US" sz="2000" dirty="0" smtClean="0">
                <a:ea typeface="+mn-ea"/>
                <a:cs typeface="+mn-cs"/>
              </a:rPr>
              <a:t>(</a:t>
            </a:r>
            <a:r>
              <a:rPr lang="en-US" sz="2000" dirty="0" err="1" smtClean="0">
                <a:ea typeface="+mn-ea"/>
                <a:cs typeface="+mn-cs"/>
              </a:rPr>
              <a:t>Mojica</a:t>
            </a:r>
            <a:r>
              <a:rPr lang="en-US" sz="2000" dirty="0" smtClean="0">
                <a:ea typeface="+mn-ea"/>
                <a:cs typeface="+mn-cs"/>
              </a:rPr>
              <a:t> et al., 1995) </a:t>
            </a:r>
            <a:endParaRPr lang="ru-RU" sz="2000" dirty="0" smtClean="0">
              <a:ea typeface="+mn-ea"/>
              <a:cs typeface="+mn-cs"/>
            </a:endParaRPr>
          </a:p>
          <a:p>
            <a:pPr lvl="1">
              <a:defRPr/>
            </a:pPr>
            <a:r>
              <a:rPr lang="ru-RU" sz="2000" dirty="0" smtClean="0">
                <a:ea typeface="+mn-ea"/>
                <a:cs typeface="+mn-cs"/>
              </a:rPr>
              <a:t>исправление </a:t>
            </a:r>
            <a:r>
              <a:rPr lang="en-US" sz="2000" dirty="0" smtClean="0">
                <a:ea typeface="+mn-ea"/>
                <a:cs typeface="+mn-cs"/>
              </a:rPr>
              <a:t>“</a:t>
            </a:r>
            <a:r>
              <a:rPr lang="ru-RU" sz="2000" dirty="0" smtClean="0">
                <a:ea typeface="+mn-ea"/>
                <a:cs typeface="+mn-cs"/>
              </a:rPr>
              <a:t>ошибок</a:t>
            </a:r>
            <a:r>
              <a:rPr lang="en-US" sz="2000" dirty="0" smtClean="0">
                <a:ea typeface="+mn-ea"/>
                <a:cs typeface="+mn-cs"/>
              </a:rPr>
              <a:t>” </a:t>
            </a:r>
            <a:r>
              <a:rPr lang="ru-RU" sz="2000" dirty="0" smtClean="0">
                <a:ea typeface="+mn-ea"/>
                <a:cs typeface="+mn-cs"/>
              </a:rPr>
              <a:t>в ДНК </a:t>
            </a:r>
            <a:r>
              <a:rPr lang="en-US" sz="2000" dirty="0" smtClean="0">
                <a:ea typeface="+mn-ea"/>
                <a:cs typeface="+mn-cs"/>
              </a:rPr>
              <a:t>(</a:t>
            </a:r>
            <a:r>
              <a:rPr lang="en-US" sz="2000" dirty="0" err="1" smtClean="0">
                <a:ea typeface="+mn-ea"/>
                <a:cs typeface="+mn-cs"/>
              </a:rPr>
              <a:t>Makarova</a:t>
            </a:r>
            <a:r>
              <a:rPr lang="en-US" sz="2000" dirty="0" smtClean="0">
                <a:ea typeface="+mn-ea"/>
                <a:cs typeface="+mn-cs"/>
              </a:rPr>
              <a:t> et al.,</a:t>
            </a:r>
            <a:r>
              <a:rPr lang="ru-RU" sz="2000" dirty="0" smtClean="0">
                <a:ea typeface="+mn-ea"/>
                <a:cs typeface="+mn-cs"/>
              </a:rPr>
              <a:t> 2002).</a:t>
            </a:r>
            <a:endParaRPr lang="ru-RU" sz="2000" dirty="0"/>
          </a:p>
        </p:txBody>
      </p:sp>
      <p:sp>
        <p:nvSpPr>
          <p:cNvPr id="17412" name="Номер слайда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A6718DFE-332F-4144-969A-65491810F06A}" type="slidenum">
              <a:rPr lang="ru-RU" altLang="en-US" sz="1400"/>
              <a:pPr/>
              <a:t>27</a:t>
            </a:fld>
            <a:endParaRPr lang="ru-RU" altLang="en-US" sz="1400"/>
          </a:p>
        </p:txBody>
      </p:sp>
    </p:spTree>
    <p:extLst>
      <p:ext uri="{BB962C8B-B14F-4D97-AF65-F5344CB8AC3E}">
        <p14:creationId xmlns:p14="http://schemas.microsoft.com/office/powerpoint/2010/main" val="7137104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684213" y="333375"/>
            <a:ext cx="7772400" cy="1143000"/>
          </a:xfrm>
        </p:spPr>
        <p:txBody>
          <a:bodyPr/>
          <a:lstStyle/>
          <a:p>
            <a:r>
              <a:rPr lang="ru-RU" altLang="en-US" smtClean="0"/>
              <a:t>Открытие 3 и Гипотеза</a:t>
            </a:r>
          </a:p>
        </p:txBody>
      </p:sp>
      <p:sp>
        <p:nvSpPr>
          <p:cNvPr id="18435" name="Содержимое 2"/>
          <p:cNvSpPr>
            <a:spLocks noGrp="1"/>
          </p:cNvSpPr>
          <p:nvPr>
            <p:ph idx="1"/>
          </p:nvPr>
        </p:nvSpPr>
        <p:spPr>
          <a:xfrm>
            <a:off x="685800" y="1557338"/>
            <a:ext cx="7772400" cy="4967287"/>
          </a:xfrm>
        </p:spPr>
        <p:txBody>
          <a:bodyPr/>
          <a:lstStyle/>
          <a:p>
            <a:r>
              <a:rPr lang="en-US" altLang="en-US" sz="2800" smtClean="0"/>
              <a:t>CRISPR </a:t>
            </a:r>
            <a:r>
              <a:rPr lang="ru-RU" altLang="en-US" sz="2800" smtClean="0"/>
              <a:t>содержат </a:t>
            </a:r>
            <a:r>
              <a:rPr lang="ru-RU" altLang="en-US" sz="2800" smtClean="0">
                <a:solidFill>
                  <a:srgbClr val="C00000"/>
                </a:solidFill>
              </a:rPr>
              <a:t>участки, очень похожие по последовательности на участки ДНК бактериофагов</a:t>
            </a:r>
            <a:r>
              <a:rPr lang="ru-RU" altLang="en-US" sz="2800" smtClean="0"/>
              <a:t>! </a:t>
            </a:r>
            <a:r>
              <a:rPr lang="en-US" altLang="en-US" sz="2800" smtClean="0"/>
              <a:t>(Bolotin et al.,</a:t>
            </a:r>
            <a:r>
              <a:rPr lang="ru-RU" altLang="en-US" sz="2800" smtClean="0"/>
              <a:t> </a:t>
            </a:r>
            <a:r>
              <a:rPr lang="en-US" altLang="en-US" sz="2800" smtClean="0"/>
              <a:t>2005; Mojica et al., 2005; Pourcel et al., 2005)</a:t>
            </a:r>
            <a:r>
              <a:rPr lang="ru-RU" altLang="en-US" sz="2800" smtClean="0"/>
              <a:t/>
            </a:r>
            <a:br>
              <a:rPr lang="ru-RU" altLang="en-US" sz="2800" smtClean="0"/>
            </a:br>
            <a:r>
              <a:rPr lang="ru-RU" altLang="en-US" sz="2800" smtClean="0"/>
              <a:t/>
            </a:r>
            <a:br>
              <a:rPr lang="ru-RU" altLang="en-US" sz="2800" smtClean="0"/>
            </a:br>
            <a:r>
              <a:rPr lang="ru-RU" altLang="en-US" sz="2800" smtClean="0"/>
              <a:t>Все три группы исследователей предположили, что </a:t>
            </a:r>
            <a:r>
              <a:rPr lang="en-US" altLang="en-US" sz="2800" smtClean="0"/>
              <a:t>CRISPR </a:t>
            </a:r>
            <a:r>
              <a:rPr lang="ru-RU" altLang="en-US" sz="2800" smtClean="0"/>
              <a:t>служит для защиты от фагов</a:t>
            </a:r>
            <a:br>
              <a:rPr lang="ru-RU" altLang="en-US" sz="2800" smtClean="0"/>
            </a:br>
            <a:endParaRPr lang="ru-RU" altLang="en-US" sz="2800" smtClean="0"/>
          </a:p>
          <a:p>
            <a:r>
              <a:rPr lang="en-US" altLang="en-US" sz="2800" smtClean="0"/>
              <a:t>Makarova et al., 2006</a:t>
            </a:r>
            <a:r>
              <a:rPr lang="ru-RU" altLang="en-US" sz="2800" smtClean="0"/>
              <a:t>,</a:t>
            </a:r>
            <a:r>
              <a:rPr lang="en-US" altLang="en-US" sz="2800" smtClean="0"/>
              <a:t> </a:t>
            </a:r>
            <a:r>
              <a:rPr lang="ru-RU" altLang="en-US" sz="2800" smtClean="0"/>
              <a:t>собрали все данные о </a:t>
            </a:r>
            <a:r>
              <a:rPr lang="en-US" altLang="en-US" sz="2800" smtClean="0"/>
              <a:t>CRISPR </a:t>
            </a:r>
            <a:r>
              <a:rPr lang="ru-RU" altLang="en-US" sz="2800" smtClean="0"/>
              <a:t>в геномах </a:t>
            </a:r>
            <a:r>
              <a:rPr lang="ru-RU" altLang="en-US" sz="2800" smtClean="0">
                <a:solidFill>
                  <a:srgbClr val="C00000"/>
                </a:solidFill>
              </a:rPr>
              <a:t>прокариот</a:t>
            </a:r>
            <a:r>
              <a:rPr lang="ru-RU" altLang="en-US" sz="2800" smtClean="0"/>
              <a:t> и обосновали эту гипотезу методами биоинформатики.</a:t>
            </a:r>
            <a:endParaRPr lang="ru-RU" altLang="en-US" sz="2400" smtClean="0"/>
          </a:p>
        </p:txBody>
      </p:sp>
      <p:sp>
        <p:nvSpPr>
          <p:cNvPr id="18436" name="Номер слайда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C7359C10-5F07-4361-880F-FEE52F1F5D81}" type="slidenum">
              <a:rPr lang="ru-RU" altLang="en-US" sz="1400"/>
              <a:pPr/>
              <a:t>28</a:t>
            </a:fld>
            <a:endParaRPr lang="ru-RU" altLang="en-US" sz="1400"/>
          </a:p>
        </p:txBody>
      </p:sp>
    </p:spTree>
    <p:extLst>
      <p:ext uri="{BB962C8B-B14F-4D97-AF65-F5344CB8AC3E}">
        <p14:creationId xmlns:p14="http://schemas.microsoft.com/office/powerpoint/2010/main" val="14514394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p:txBody>
          <a:bodyPr/>
          <a:lstStyle/>
          <a:p>
            <a:r>
              <a:rPr lang="ru-RU" altLang="en-US" smtClean="0"/>
              <a:t>Доказательство гипотезы </a:t>
            </a:r>
          </a:p>
        </p:txBody>
      </p:sp>
      <p:sp>
        <p:nvSpPr>
          <p:cNvPr id="19459" name="Содержимое 2"/>
          <p:cNvSpPr>
            <a:spLocks noGrp="1"/>
          </p:cNvSpPr>
          <p:nvPr>
            <p:ph idx="1"/>
          </p:nvPr>
        </p:nvSpPr>
        <p:spPr>
          <a:xfrm>
            <a:off x="685800" y="1981200"/>
            <a:ext cx="7773988" cy="4256088"/>
          </a:xfrm>
        </p:spPr>
        <p:txBody>
          <a:bodyPr>
            <a:normAutofit lnSpcReduction="10000"/>
          </a:bodyPr>
          <a:lstStyle/>
          <a:p>
            <a:r>
              <a:rPr lang="en-US" altLang="en-US" sz="2800" smtClean="0"/>
              <a:t>Barrangou et al. (2007). </a:t>
            </a:r>
            <a:r>
              <a:rPr lang="ru-RU" altLang="en-US" sz="2800" smtClean="0"/>
              <a:t>Гипотеза доказана экспериментально: наличие в ДНК бактерии </a:t>
            </a:r>
            <a:r>
              <a:rPr lang="en-US" altLang="en-US" sz="2800" smtClean="0"/>
              <a:t>CRISP </a:t>
            </a:r>
            <a:r>
              <a:rPr lang="ru-RU" altLang="en-US" sz="2800" smtClean="0"/>
              <a:t>кассеты защищает бактерию от заражения бактериофагом </a:t>
            </a:r>
            <a:br>
              <a:rPr lang="ru-RU" altLang="en-US" sz="2800" smtClean="0"/>
            </a:br>
            <a:r>
              <a:rPr lang="ru-RU" altLang="en-US" sz="2000" i="1" smtClean="0"/>
              <a:t>(не любым, а тем, кусочек последовательности которого встроен в ДНК бактерии)</a:t>
            </a:r>
            <a:r>
              <a:rPr lang="ru-RU" altLang="en-US" sz="2800" smtClean="0"/>
              <a:t>.</a:t>
            </a:r>
          </a:p>
          <a:p>
            <a:r>
              <a:rPr lang="en-US" altLang="en-US" sz="2800" smtClean="0">
                <a:solidFill>
                  <a:srgbClr val="C00000"/>
                </a:solidFill>
              </a:rPr>
              <a:t>CRISPR/Cas </a:t>
            </a:r>
            <a:r>
              <a:rPr lang="ru-RU" altLang="en-US" sz="2800" smtClean="0">
                <a:solidFill>
                  <a:srgbClr val="C00000"/>
                </a:solidFill>
              </a:rPr>
              <a:t>система – активная прокариотическая иммунная система против бактериофагов и других видов чужеродной ДНК</a:t>
            </a:r>
            <a:r>
              <a:rPr lang="en-US" altLang="en-US" sz="2800" smtClean="0">
                <a:solidFill>
                  <a:srgbClr val="C00000"/>
                </a:solidFill>
              </a:rPr>
              <a:t> </a:t>
            </a:r>
            <a:r>
              <a:rPr lang="en-US" altLang="en-US" sz="2800" smtClean="0"/>
              <a:t>(He and Deem, 2010)</a:t>
            </a:r>
          </a:p>
          <a:p>
            <a:endParaRPr lang="ru-RU" altLang="en-US" sz="2400" smtClean="0"/>
          </a:p>
        </p:txBody>
      </p:sp>
      <p:sp>
        <p:nvSpPr>
          <p:cNvPr id="19460" name="Номер слайда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EA8A9D1B-E478-4D24-B687-50407DDC5C2F}" type="slidenum">
              <a:rPr lang="ru-RU" altLang="en-US" sz="1400"/>
              <a:pPr/>
              <a:t>29</a:t>
            </a:fld>
            <a:endParaRPr lang="ru-RU" altLang="en-US" sz="1400"/>
          </a:p>
        </p:txBody>
      </p:sp>
    </p:spTree>
    <p:extLst>
      <p:ext uri="{BB962C8B-B14F-4D97-AF65-F5344CB8AC3E}">
        <p14:creationId xmlns:p14="http://schemas.microsoft.com/office/powerpoint/2010/main" val="21307879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065" y="8828"/>
            <a:ext cx="9144000" cy="4685410"/>
          </a:xfrm>
        </p:spPr>
        <p:txBody>
          <a:bodyPr>
            <a:normAutofit fontScale="77500" lnSpcReduction="20000"/>
          </a:bodyPr>
          <a:lstStyle/>
          <a:p>
            <a:pPr marL="114300" indent="0">
              <a:buNone/>
            </a:pPr>
            <a:r>
              <a:rPr lang="ru-RU" sz="3600" b="1" dirty="0"/>
              <a:t>новые методы для старых задач</a:t>
            </a:r>
          </a:p>
          <a:p>
            <a:r>
              <a:rPr lang="ru-RU" sz="3300" dirty="0" smtClean="0"/>
              <a:t>Найти белки одной бактерии,  гены которых когда-то были перенесены в геном этой бактерии из ДНК бактерий другого вида. </a:t>
            </a:r>
          </a:p>
          <a:p>
            <a:r>
              <a:rPr lang="ru-RU" sz="2800" dirty="0" smtClean="0"/>
              <a:t>Предки бактерий этих двух видов должны </a:t>
            </a:r>
            <a:r>
              <a:rPr lang="ru-RU" sz="2800" dirty="0"/>
              <a:t>были (?) </a:t>
            </a:r>
            <a:r>
              <a:rPr lang="ru-RU" sz="2800" dirty="0" smtClean="0"/>
              <a:t>жить в одном микробном сообществе (</a:t>
            </a:r>
            <a:r>
              <a:rPr lang="ru-RU" sz="2800" dirty="0" err="1" smtClean="0"/>
              <a:t>микробиом</a:t>
            </a:r>
            <a:r>
              <a:rPr lang="ru-RU" sz="2800" dirty="0" smtClean="0"/>
              <a:t>).</a:t>
            </a:r>
          </a:p>
          <a:p>
            <a:r>
              <a:rPr lang="ru-RU" sz="2800" dirty="0" smtClean="0"/>
              <a:t>Этот процесс называется горизонтальным переносом генов (ГПГ)</a:t>
            </a:r>
            <a:r>
              <a:rPr lang="en-US" sz="2800" dirty="0" smtClean="0"/>
              <a:t>. </a:t>
            </a:r>
            <a:r>
              <a:rPr lang="ru-RU" sz="2800" dirty="0" smtClean="0"/>
              <a:t>«Открыт» японскими учёными в 1959-1960 </a:t>
            </a:r>
            <a:r>
              <a:rPr lang="ru-RU" sz="2800" dirty="0" err="1" smtClean="0"/>
              <a:t>г.г</a:t>
            </a:r>
            <a:r>
              <a:rPr lang="ru-RU" sz="2800" dirty="0" smtClean="0"/>
              <a:t>. когда до определения последовательностей геномов были десятки лет и несколько принципиальных открытий.</a:t>
            </a:r>
          </a:p>
          <a:p>
            <a:r>
              <a:rPr lang="ru-RU" sz="2800" dirty="0" smtClean="0"/>
              <a:t>Есть несколько методов нахождения ГПГ, но их применение остаётся творческой задачей – думать надо</a:t>
            </a:r>
            <a:r>
              <a:rPr lang="en-US" sz="2800" dirty="0" smtClean="0"/>
              <a:t>:) </a:t>
            </a:r>
            <a:r>
              <a:rPr lang="ru-RU" sz="2800" dirty="0" smtClean="0"/>
              <a:t/>
            </a:r>
            <a:br>
              <a:rPr lang="ru-RU" sz="2800" dirty="0" smtClean="0"/>
            </a:br>
            <a:endParaRPr lang="en-US" sz="2800" dirty="0" smtClean="0"/>
          </a:p>
          <a:p>
            <a:r>
              <a:rPr lang="ru-RU" sz="2800" dirty="0" smtClean="0"/>
              <a:t>Про ГПГ см. </a:t>
            </a:r>
            <a:r>
              <a:rPr lang="en-US" sz="2800" dirty="0" smtClean="0"/>
              <a:t>https</a:t>
            </a:r>
            <a:r>
              <a:rPr lang="en-US" sz="2800" dirty="0"/>
              <a:t>://</a:t>
            </a:r>
            <a:r>
              <a:rPr lang="en-US" sz="2800" dirty="0" smtClean="0"/>
              <a:t>www.youtube.com/watch?v=1if1-bdE6lo</a:t>
            </a:r>
          </a:p>
        </p:txBody>
      </p:sp>
      <p:sp>
        <p:nvSpPr>
          <p:cNvPr id="4" name="Номер слайда 3"/>
          <p:cNvSpPr>
            <a:spLocks noGrp="1"/>
          </p:cNvSpPr>
          <p:nvPr>
            <p:ph type="sldNum" sz="quarter" idx="12"/>
          </p:nvPr>
        </p:nvSpPr>
        <p:spPr/>
        <p:txBody>
          <a:bodyPr/>
          <a:lstStyle/>
          <a:p>
            <a:fld id="{51B0424B-BA00-4C1D-946A-CCF19F3E8C64}" type="slidenum">
              <a:rPr lang="ru-RU" smtClean="0"/>
              <a:pPr/>
              <a:t>3</a:t>
            </a:fld>
            <a:endParaRPr lang="ru-RU"/>
          </a:p>
        </p:txBody>
      </p:sp>
      <p:sp>
        <p:nvSpPr>
          <p:cNvPr id="5" name="Прямоугольник 4"/>
          <p:cNvSpPr/>
          <p:nvPr/>
        </p:nvSpPr>
        <p:spPr>
          <a:xfrm>
            <a:off x="591885" y="5338583"/>
            <a:ext cx="7974235" cy="923330"/>
          </a:xfrm>
          <a:prstGeom prst="rect">
            <a:avLst/>
          </a:prstGeom>
        </p:spPr>
        <p:txBody>
          <a:bodyPr wrap="square">
            <a:spAutoFit/>
          </a:bodyPr>
          <a:lstStyle/>
          <a:p>
            <a:r>
              <a:rPr lang="en-US" i="1" dirty="0" err="1">
                <a:solidFill>
                  <a:srgbClr val="202122"/>
                </a:solidFill>
                <a:latin typeface="Arial" panose="020B0604020202020204" pitchFamily="34" charset="0"/>
              </a:rPr>
              <a:t>Ochiai</a:t>
            </a:r>
            <a:r>
              <a:rPr lang="en-US" i="1" dirty="0">
                <a:solidFill>
                  <a:srgbClr val="202122"/>
                </a:solidFill>
                <a:latin typeface="Arial" panose="020B0604020202020204" pitchFamily="34" charset="0"/>
              </a:rPr>
              <a:t> K., Yamanaka T., Kimura K., Sawada, O.</a:t>
            </a:r>
            <a:r>
              <a:rPr lang="en-US" dirty="0">
                <a:solidFill>
                  <a:srgbClr val="202122"/>
                </a:solidFill>
                <a:latin typeface="Arial" panose="020B0604020202020204" pitchFamily="34" charset="0"/>
              </a:rPr>
              <a:t> Inheritance of drug resistance (and its </a:t>
            </a:r>
            <a:r>
              <a:rPr lang="en-US" dirty="0" err="1">
                <a:solidFill>
                  <a:srgbClr val="202122"/>
                </a:solidFill>
                <a:latin typeface="Arial" panose="020B0604020202020204" pitchFamily="34" charset="0"/>
              </a:rPr>
              <a:t>tranfer</a:t>
            </a:r>
            <a:r>
              <a:rPr lang="en-US" dirty="0">
                <a:solidFill>
                  <a:srgbClr val="202122"/>
                </a:solidFill>
                <a:latin typeface="Arial" panose="020B0604020202020204" pitchFamily="34" charset="0"/>
              </a:rPr>
              <a:t>) between </a:t>
            </a:r>
            <a:r>
              <a:rPr lang="en-US" dirty="0" err="1">
                <a:solidFill>
                  <a:srgbClr val="202122"/>
                </a:solidFill>
                <a:latin typeface="Arial" panose="020B0604020202020204" pitchFamily="34" charset="0"/>
              </a:rPr>
              <a:t>Shigella</a:t>
            </a:r>
            <a:r>
              <a:rPr lang="en-US" dirty="0">
                <a:solidFill>
                  <a:srgbClr val="202122"/>
                </a:solidFill>
                <a:latin typeface="Arial" panose="020B0604020202020204" pitchFamily="34" charset="0"/>
              </a:rPr>
              <a:t> strains and Between </a:t>
            </a:r>
            <a:r>
              <a:rPr lang="en-US" dirty="0" err="1">
                <a:solidFill>
                  <a:srgbClr val="202122"/>
                </a:solidFill>
                <a:latin typeface="Arial" panose="020B0604020202020204" pitchFamily="34" charset="0"/>
              </a:rPr>
              <a:t>Shigella</a:t>
            </a:r>
            <a:r>
              <a:rPr lang="en-US" dirty="0">
                <a:solidFill>
                  <a:srgbClr val="202122"/>
                </a:solidFill>
                <a:latin typeface="Arial" panose="020B0604020202020204" pitchFamily="34" charset="0"/>
              </a:rPr>
              <a:t> and E. coli strains </a:t>
            </a:r>
            <a:r>
              <a:rPr lang="en-US" dirty="0">
                <a:solidFill>
                  <a:srgbClr val="72777D"/>
                </a:solidFill>
                <a:latin typeface="Arial" panose="020B0604020202020204" pitchFamily="34" charset="0"/>
              </a:rPr>
              <a:t>(</a:t>
            </a:r>
            <a:r>
              <a:rPr lang="ru-RU" dirty="0">
                <a:solidFill>
                  <a:srgbClr val="72777D"/>
                </a:solidFill>
                <a:latin typeface="Arial" panose="020B0604020202020204" pitchFamily="34" charset="0"/>
              </a:rPr>
              <a:t>яп.)</a:t>
            </a:r>
            <a:r>
              <a:rPr lang="ru-RU" dirty="0">
                <a:solidFill>
                  <a:srgbClr val="202122"/>
                </a:solidFill>
                <a:latin typeface="Arial" panose="020B0604020202020204" pitchFamily="34" charset="0"/>
              </a:rPr>
              <a:t> // </a:t>
            </a:r>
            <a:r>
              <a:rPr lang="en-US" dirty="0" err="1">
                <a:solidFill>
                  <a:srgbClr val="202122"/>
                </a:solidFill>
                <a:latin typeface="Arial" panose="020B0604020202020204" pitchFamily="34" charset="0"/>
              </a:rPr>
              <a:t>Hihon</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Iji</a:t>
            </a:r>
            <a:r>
              <a:rPr lang="en-US" dirty="0">
                <a:solidFill>
                  <a:srgbClr val="202122"/>
                </a:solidFill>
                <a:latin typeface="Arial" panose="020B0604020202020204" pitchFamily="34" charset="0"/>
              </a:rPr>
              <a:t> </a:t>
            </a:r>
            <a:r>
              <a:rPr lang="en-US" dirty="0" err="1">
                <a:solidFill>
                  <a:srgbClr val="202122"/>
                </a:solidFill>
                <a:latin typeface="Arial" panose="020B0604020202020204" pitchFamily="34" charset="0"/>
              </a:rPr>
              <a:t>Shimpor</a:t>
            </a:r>
            <a:r>
              <a:rPr lang="en-US" dirty="0">
                <a:solidFill>
                  <a:srgbClr val="202122"/>
                </a:solidFill>
                <a:latin typeface="Arial" panose="020B0604020202020204" pitchFamily="34" charset="0"/>
              </a:rPr>
              <a:t>. — 1959. — </a:t>
            </a:r>
            <a:r>
              <a:rPr lang="ru-RU" dirty="0">
                <a:solidFill>
                  <a:srgbClr val="202122"/>
                </a:solidFill>
                <a:latin typeface="Arial" panose="020B0604020202020204" pitchFamily="34" charset="0"/>
              </a:rPr>
              <a:t>Т. 1861. — С. 34.</a:t>
            </a:r>
            <a:endParaRPr lang="en-US" dirty="0"/>
          </a:p>
        </p:txBody>
      </p:sp>
    </p:spTree>
    <p:extLst>
      <p:ext uri="{BB962C8B-B14F-4D97-AF65-F5344CB8AC3E}">
        <p14:creationId xmlns:p14="http://schemas.microsoft.com/office/powerpoint/2010/main" val="39322447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Номер слайда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72D9E8BA-77DC-48FB-8918-14D6C6AECDE2}" type="slidenum">
              <a:rPr lang="ru-RU" altLang="en-US" sz="1400"/>
              <a:pPr/>
              <a:t>30</a:t>
            </a:fld>
            <a:endParaRPr lang="ru-RU" altLang="en-US" sz="1400"/>
          </a:p>
        </p:txBody>
      </p:sp>
      <p:sp>
        <p:nvSpPr>
          <p:cNvPr id="22531" name="Прямоугольник 2"/>
          <p:cNvSpPr>
            <a:spLocks noChangeArrowheads="1"/>
          </p:cNvSpPr>
          <p:nvPr/>
        </p:nvSpPr>
        <p:spPr bwMode="auto">
          <a:xfrm>
            <a:off x="142875" y="357188"/>
            <a:ext cx="8643938"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en-US" altLang="en-US" sz="2400"/>
              <a:t>“However, conservation of underlying principles of CRISPR immunity in different species was shown recently, by introduction of S. thermophilus CRISPR-3 into E. coli conferring heterologous protection against plasmid and phage”</a:t>
            </a:r>
          </a:p>
          <a:p>
            <a:r>
              <a:rPr lang="en-US" altLang="en-US" sz="2400"/>
              <a:t>  </a:t>
            </a:r>
          </a:p>
          <a:p>
            <a:r>
              <a:rPr lang="en-US" altLang="en-US" sz="2400"/>
              <a:t>( Sapranauskas, R., Gasiunas, G., Fremaux, C., Barrangou, R., Horvath, P. &amp; Siksnys, V. (2011). The Streptococcus thermophilus CRISPR/Cas system provides immunity in Escherichia coli. Nucleic Acids Res)</a:t>
            </a:r>
            <a:endParaRPr lang="ru-RU" altLang="en-US" sz="2400"/>
          </a:p>
        </p:txBody>
      </p:sp>
    </p:spTree>
    <p:extLst>
      <p:ext uri="{BB962C8B-B14F-4D97-AF65-F5344CB8AC3E}">
        <p14:creationId xmlns:p14="http://schemas.microsoft.com/office/powerpoint/2010/main" val="13598843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2"/>
          <p:cNvSpPr>
            <a:spLocks noGrp="1"/>
          </p:cNvSpPr>
          <p:nvPr>
            <p:ph type="title"/>
          </p:nvPr>
        </p:nvSpPr>
        <p:spPr>
          <a:xfrm>
            <a:off x="539750" y="333375"/>
            <a:ext cx="7772400" cy="3382963"/>
          </a:xfrm>
        </p:spPr>
        <p:txBody>
          <a:bodyPr/>
          <a:lstStyle/>
          <a:p>
            <a:pPr algn="l"/>
            <a:r>
              <a:rPr lang="en-US" altLang="en-US" sz="3600" smtClean="0"/>
              <a:t>CRISPR </a:t>
            </a:r>
            <a:r>
              <a:rPr lang="ru-RU" altLang="en-US" sz="3600" smtClean="0"/>
              <a:t>открыты </a:t>
            </a:r>
            <a:r>
              <a:rPr lang="en-US" altLang="en-US" sz="3600" smtClean="0"/>
              <a:t>“</a:t>
            </a:r>
            <a:r>
              <a:rPr lang="ru-RU" altLang="en-US" sz="3600" smtClean="0"/>
              <a:t>на кончике пера</a:t>
            </a:r>
            <a:r>
              <a:rPr lang="en-US" altLang="en-US" sz="3600" smtClean="0"/>
              <a:t>”</a:t>
            </a:r>
            <a:r>
              <a:rPr lang="ru-RU" altLang="en-US" sz="2800" smtClean="0"/>
              <a:t> – </a:t>
            </a:r>
            <a:br>
              <a:rPr lang="ru-RU" altLang="en-US" sz="2800" smtClean="0"/>
            </a:br>
            <a:r>
              <a:rPr lang="ru-RU" altLang="en-US" sz="2800" smtClean="0"/>
              <a:t>с помощью анализа последовательностей ДНК и биоинформатики.</a:t>
            </a:r>
            <a:br>
              <a:rPr lang="ru-RU" altLang="en-US" sz="2800" smtClean="0"/>
            </a:br>
            <a:r>
              <a:rPr lang="ru-RU" altLang="en-US" sz="2800" smtClean="0"/>
              <a:t/>
            </a:r>
            <a:br>
              <a:rPr lang="ru-RU" altLang="en-US" sz="2800" smtClean="0"/>
            </a:br>
            <a:r>
              <a:rPr lang="ru-RU" altLang="en-US" sz="2800" smtClean="0"/>
              <a:t>Открытие (точнее, предсказание) подтверждено экспериментально.</a:t>
            </a:r>
            <a:br>
              <a:rPr lang="ru-RU" altLang="en-US" sz="2800" smtClean="0"/>
            </a:br>
            <a:endParaRPr lang="ru-RU" altLang="en-US" sz="2800" smtClean="0"/>
          </a:p>
        </p:txBody>
      </p:sp>
      <p:sp>
        <p:nvSpPr>
          <p:cNvPr id="20483" name="Номер слайда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fld id="{ECCC165D-16C8-4E82-B1DC-F44DB90578A8}" type="slidenum">
              <a:rPr lang="ru-RU" altLang="en-US" sz="1400"/>
              <a:pPr/>
              <a:t>31</a:t>
            </a:fld>
            <a:endParaRPr lang="ru-RU" altLang="en-US" sz="1400"/>
          </a:p>
        </p:txBody>
      </p:sp>
      <p:sp>
        <p:nvSpPr>
          <p:cNvPr id="20484" name="TextBox 4"/>
          <p:cNvSpPr txBox="1">
            <a:spLocks noChangeArrowheads="1"/>
          </p:cNvSpPr>
          <p:nvPr/>
        </p:nvSpPr>
        <p:spPr bwMode="auto">
          <a:xfrm>
            <a:off x="539750" y="4149725"/>
            <a:ext cx="820896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ru-RU" altLang="en-US">
                <a:solidFill>
                  <a:schemeClr val="tx2"/>
                </a:solidFill>
              </a:rPr>
              <a:t>Сравните с открытием планеты Нептун математиками Леверье (Франции) и Адамсом (Англии), подтвержденное  астрономами Галле и д’Аррестом 23 сентября 1846 года! </a:t>
            </a:r>
          </a:p>
          <a:p>
            <a:endParaRPr lang="ru-RU" altLang="en-US"/>
          </a:p>
        </p:txBody>
      </p:sp>
    </p:spTree>
    <p:extLst>
      <p:ext uri="{BB962C8B-B14F-4D97-AF65-F5344CB8AC3E}">
        <p14:creationId xmlns:p14="http://schemas.microsoft.com/office/powerpoint/2010/main" val="41947038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Конец про </a:t>
            </a:r>
            <a:r>
              <a:rPr lang="en-US" dirty="0" err="1" smtClean="0"/>
              <a:t>crispr</a:t>
            </a:r>
            <a:r>
              <a:rPr lang="en-US" dirty="0" smtClean="0"/>
              <a:t>/</a:t>
            </a:r>
            <a:r>
              <a:rPr lang="en-US" dirty="0" err="1" smtClean="0"/>
              <a:t>cAS</a:t>
            </a:r>
            <a:endParaRPr lang="ru-RU" dirty="0"/>
          </a:p>
        </p:txBody>
      </p:sp>
      <p:sp>
        <p:nvSpPr>
          <p:cNvPr id="3" name="Текст 2"/>
          <p:cNvSpPr>
            <a:spLocks noGrp="1"/>
          </p:cNvSpPr>
          <p:nvPr>
            <p:ph type="body" idx="1"/>
          </p:nvPr>
        </p:nvSpPr>
        <p:spPr/>
        <p:txBody>
          <a:bodyPr/>
          <a:lstStyle/>
          <a:p>
            <a:endParaRPr lang="ru-RU"/>
          </a:p>
        </p:txBody>
      </p:sp>
      <p:sp>
        <p:nvSpPr>
          <p:cNvPr id="4" name="Номер слайда 3"/>
          <p:cNvSpPr>
            <a:spLocks noGrp="1"/>
          </p:cNvSpPr>
          <p:nvPr>
            <p:ph type="sldNum" sz="quarter" idx="12"/>
          </p:nvPr>
        </p:nvSpPr>
        <p:spPr/>
        <p:txBody>
          <a:bodyPr/>
          <a:lstStyle/>
          <a:p>
            <a:fld id="{51B0424B-BA00-4C1D-946A-CCF19F3E8C64}" type="slidenum">
              <a:rPr lang="ru-RU" smtClean="0"/>
              <a:pPr/>
              <a:t>32</a:t>
            </a:fld>
            <a:endParaRPr lang="ru-RU"/>
          </a:p>
        </p:txBody>
      </p:sp>
    </p:spTree>
    <p:extLst>
      <p:ext uri="{BB962C8B-B14F-4D97-AF65-F5344CB8AC3E}">
        <p14:creationId xmlns:p14="http://schemas.microsoft.com/office/powerpoint/2010/main" val="22274148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ru-RU" dirty="0"/>
              <a:t>2</a:t>
            </a:r>
            <a:r>
              <a:rPr lang="ru-RU" dirty="0" smtClean="0"/>
              <a:t>. Что записано в геноме?</a:t>
            </a:r>
            <a:endParaRPr lang="ru-RU" dirty="0"/>
          </a:p>
        </p:txBody>
      </p:sp>
      <p:sp>
        <p:nvSpPr>
          <p:cNvPr id="6" name="Текст 5"/>
          <p:cNvSpPr>
            <a:spLocks noGrp="1"/>
          </p:cNvSpPr>
          <p:nvPr>
            <p:ph type="body" idx="1"/>
          </p:nvPr>
        </p:nvSpPr>
        <p:spPr/>
        <p:txBody>
          <a:bodyPr>
            <a:normAutofit/>
          </a:bodyPr>
          <a:lstStyle/>
          <a:p>
            <a:r>
              <a:rPr lang="ru-RU" sz="2400" dirty="0" smtClean="0"/>
              <a:t>Гены и сигналы</a:t>
            </a:r>
            <a:endParaRPr lang="ru-RU" sz="2400" dirty="0"/>
          </a:p>
        </p:txBody>
      </p:sp>
      <p:sp>
        <p:nvSpPr>
          <p:cNvPr id="4" name="Номер слайда 3"/>
          <p:cNvSpPr>
            <a:spLocks noGrp="1"/>
          </p:cNvSpPr>
          <p:nvPr>
            <p:ph type="sldNum" sz="quarter" idx="12"/>
          </p:nvPr>
        </p:nvSpPr>
        <p:spPr/>
        <p:txBody>
          <a:bodyPr/>
          <a:lstStyle/>
          <a:p>
            <a:fld id="{51B0424B-BA00-4C1D-946A-CCF19F3E8C64}" type="slidenum">
              <a:rPr lang="ru-RU" smtClean="0"/>
              <a:pPr/>
              <a:t>33</a:t>
            </a:fld>
            <a:endParaRPr lang="ru-RU"/>
          </a:p>
        </p:txBody>
      </p:sp>
    </p:spTree>
    <p:extLst>
      <p:ext uri="{BB962C8B-B14F-4D97-AF65-F5344CB8AC3E}">
        <p14:creationId xmlns:p14="http://schemas.microsoft.com/office/powerpoint/2010/main" val="1019931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829" y="84566"/>
            <a:ext cx="8717935" cy="652884"/>
          </a:xfrm>
        </p:spPr>
        <p:txBody>
          <a:bodyPr>
            <a:normAutofit fontScale="90000"/>
          </a:bodyPr>
          <a:lstStyle/>
          <a:p>
            <a:r>
              <a:rPr lang="ru-RU" dirty="0"/>
              <a:t>Что видим своими глазами</a:t>
            </a:r>
            <a:endParaRPr lang="en-US" sz="3600" dirty="0"/>
          </a:p>
        </p:txBody>
      </p:sp>
      <p:sp>
        <p:nvSpPr>
          <p:cNvPr id="3" name="Номер слайда 2"/>
          <p:cNvSpPr>
            <a:spLocks noGrp="1"/>
          </p:cNvSpPr>
          <p:nvPr>
            <p:ph type="sldNum" sz="quarter" idx="12"/>
          </p:nvPr>
        </p:nvSpPr>
        <p:spPr/>
        <p:txBody>
          <a:bodyPr/>
          <a:lstStyle/>
          <a:p>
            <a:fld id="{51B0424B-BA00-4C1D-946A-CCF19F3E8C64}" type="slidenum">
              <a:rPr lang="ru-RU" smtClean="0"/>
              <a:pPr/>
              <a:t>34</a:t>
            </a:fld>
            <a:endParaRPr lang="ru-RU"/>
          </a:p>
        </p:txBody>
      </p:sp>
      <p:grpSp>
        <p:nvGrpSpPr>
          <p:cNvPr id="5" name="Группа 4"/>
          <p:cNvGrpSpPr/>
          <p:nvPr/>
        </p:nvGrpSpPr>
        <p:grpSpPr>
          <a:xfrm>
            <a:off x="0" y="931788"/>
            <a:ext cx="9217588" cy="5424562"/>
            <a:chOff x="78227" y="1348873"/>
            <a:chExt cx="9217588" cy="5424562"/>
          </a:xfrm>
        </p:grpSpPr>
        <p:sp>
          <p:nvSpPr>
            <p:cNvPr id="6" name="Rectangle 2"/>
            <p:cNvSpPr>
              <a:spLocks noChangeArrowheads="1"/>
            </p:cNvSpPr>
            <p:nvPr/>
          </p:nvSpPr>
          <p:spPr bwMode="auto">
            <a:xfrm>
              <a:off x="78227" y="1348873"/>
              <a:ext cx="9217588" cy="542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&gt;NC_045512.2 </a:t>
              </a:r>
              <a:r>
                <a:rPr kumimoji="0" lang="en-US" altLang="en-US" sz="2400" b="0" i="0" u="none" strike="noStrike" cap="none" normalizeH="0" baseline="0" dirty="0" smtClean="0">
                  <a:ln>
                    <a:noFill/>
                  </a:ln>
                  <a:solidFill>
                    <a:srgbClr val="7030A0"/>
                  </a:solidFill>
                  <a:effectLst/>
                  <a:latin typeface="Courier New" panose="02070309020205020404" pitchFamily="49" charset="0"/>
                  <a:cs typeface="Courier New" panose="02070309020205020404" pitchFamily="49" charset="0"/>
                </a:rPr>
                <a:t>Wuhan seafood market pneumonia virus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isolate Wuhan-Hu-1,</a:t>
              </a:r>
              <a:r>
                <a:rPr kumimoji="0" lang="en-US" altLang="en-US" sz="2400" b="0" i="0" u="none" strike="noStrike" cap="none" normalizeH="0" baseline="0" dirty="0" smtClean="0">
                  <a:ln>
                    <a:noFill/>
                  </a:ln>
                  <a:solidFill>
                    <a:srgbClr val="7030A0"/>
                  </a:solidFill>
                  <a:effectLst/>
                  <a:latin typeface="Courier New" panose="02070309020205020404" pitchFamily="49" charset="0"/>
                  <a:cs typeface="Courier New" panose="02070309020205020404" pitchFamily="49" charset="0"/>
                </a:rPr>
                <a:t>complete genome</a:t>
              </a:r>
              <a:endParaRPr kumimoji="0" lang="ru-RU" altLang="en-US" sz="2400" b="0" i="0" u="none" strike="noStrike" cap="none" normalizeH="0" baseline="0" dirty="0" smtClean="0">
                <a:ln>
                  <a:noFill/>
                </a:ln>
                <a:solidFill>
                  <a:srgbClr val="7030A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ATTAAAGGTTTATACCTTCCCAGGTAACAAACCAACCAACTTTCGATCTCTTGTAGATCTGTTCTCTAAA</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CGAACTTTAAAATCTGTGTGGCTGTCACTCGGCTGCATGCTTAGTGCACTCACGCAGTATAATTAATAAC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TAATTACTGTCGTTGACAGGACACGAGTAACTCGTCTATCTTCTGCAGGCTGCTTACGGTTTCGTCCGTG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TTGCAGCCGATCATCAGCACATCTAGGTTTCGTCCGGGTGTGACCGAAAGGTAAGATGGAGAGCCTTGTC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CCTGGTTTCAACGAGAAAACACACGTCCAACTCAGTTTGCCTGTTTTACAGGTTCGCGACGTGCTCGTAC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GTGGCTTTGGAGACTCCGTGGAGGAGGTCTTATCAGAGGCACGTCAACATCTTAAAGATGGCACTTGTGG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CTTAGTAGAAGTTGAAAAAGGCGTTTTGCCTCAACTTGAACAGCCCTATGTGTTCATCAAACGTTCGGAT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GCTCGAACTGCACCTCATGGTCATGTTATGGTTGAGCTGGTAGCAGAACTCGAAGGCATTCAGTACGGTC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GTAGTGGTGAGACACTTGGTGTCCTTGTCCCTCATGTGGGCGAAATACCAGTGGCTTACCGCAAGGTTCT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TCTTCGTAAGAACGGTAATAAAGGAGCTGGTGGCCATAGTTACGGCGCCGATCTAAAGTCATTTGACTTA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GGCGACGAGCTTGGCACTGATCCTTATGAAGATTTTCAAGAAAACTGGAACACTAAACATAGCAGTGGTG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TTACCCGTGAACTCATGCGTGAGCTTAACGGAGGGGCATACACTCGCTATGTCGATAACAACTTCTGTGG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Courier New" panose="02070309020205020404" pitchFamily="49" charset="0"/>
                  <a:cs typeface="Courier New" panose="02070309020205020404" pitchFamily="49" charset="0"/>
                </a:rPr>
                <a:t>CCCTGATGGCTACCCTCTTGAGTGCATTAAAGACCTTCTAGCACGTGCTGGTAAAGCTTCATGCACTTTG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TCCGAACAACTGGACTTTATTGACACTAAGAGGGGTGTATACTGCTGCCGTGAACATGAGCATGAAATTG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CTTGGTACACGGAACGTTCTGAAAAGAGCTATGAATTGCAGACACCTTTTGAAATTAAATTGGCAAAGAA</a:t>
              </a:r>
            </a:p>
            <a:p>
              <a:pPr lvl="0" eaLnBrk="0" fontAlgn="base" hangingPunct="0">
                <a:spcBef>
                  <a:spcPct val="0"/>
                </a:spcBef>
                <a:spcAft>
                  <a:spcPct val="0"/>
                </a:spcAft>
              </a:pPr>
              <a:r>
                <a:rPr lang="en-US" altLang="en-US" sz="1600" dirty="0" smtClean="0">
                  <a:latin typeface="Courier New" panose="02070309020205020404" pitchFamily="49" charset="0"/>
                  <a:cs typeface="Courier New" panose="02070309020205020404" pitchFamily="49" charset="0"/>
                </a:rPr>
                <a:t>ATTTGACACCTTCAATGGGGAATGTCCAAATTTTGTATTTCCCTTAAATTCCATAATCAAGACTATTCAA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CCAAGGGTTGAAAAGAAAAAGCTTGATGGCTTTATGGGTAGAATTCGATCTGTCTATCCAGTTGCGTCAC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endParaRPr kumimoji="0" lang="en-US" altLang="en-US" sz="3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p:txBody>
        </p:sp>
        <p:sp>
          <p:nvSpPr>
            <p:cNvPr id="4" name="Прямоугольник 3"/>
            <p:cNvSpPr/>
            <p:nvPr/>
          </p:nvSpPr>
          <p:spPr>
            <a:xfrm>
              <a:off x="6777654" y="1700775"/>
              <a:ext cx="1684692" cy="461665"/>
            </a:xfrm>
            <a:prstGeom prst="rect">
              <a:avLst/>
            </a:prstGeom>
          </p:spPr>
          <p:txBody>
            <a:bodyPr wrap="none">
              <a:spAutoFit/>
            </a:bodyPr>
            <a:lstStyle/>
            <a:p>
              <a:r>
                <a:rPr lang="en-US" sz="2400" b="1" dirty="0" smtClean="0">
                  <a:solidFill>
                    <a:srgbClr val="C00000"/>
                  </a:solidFill>
                </a:rPr>
                <a:t>SARS-CoV-2</a:t>
              </a:r>
              <a:endParaRPr lang="ru-RU" sz="2400" b="1" dirty="0">
                <a:solidFill>
                  <a:srgbClr val="C00000"/>
                </a:solidFill>
              </a:endParaRPr>
            </a:p>
          </p:txBody>
        </p:sp>
      </p:grpSp>
    </p:spTree>
    <p:extLst>
      <p:ext uri="{BB962C8B-B14F-4D97-AF65-F5344CB8AC3E}">
        <p14:creationId xmlns:p14="http://schemas.microsoft.com/office/powerpoint/2010/main" val="30640771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1125" y="334962"/>
            <a:ext cx="8229600" cy="866548"/>
          </a:xfrm>
        </p:spPr>
        <p:txBody>
          <a:bodyPr>
            <a:normAutofit/>
          </a:bodyPr>
          <a:lstStyle/>
          <a:p>
            <a:r>
              <a:rPr lang="ru-RU" dirty="0" smtClean="0"/>
              <a:t>Что видим своими глазами</a:t>
            </a:r>
            <a:endParaRPr lang="en-US" dirty="0"/>
          </a:p>
        </p:txBody>
      </p:sp>
      <p:sp>
        <p:nvSpPr>
          <p:cNvPr id="3" name="Объект 2"/>
          <p:cNvSpPr>
            <a:spLocks noGrp="1"/>
          </p:cNvSpPr>
          <p:nvPr>
            <p:ph idx="1"/>
          </p:nvPr>
        </p:nvSpPr>
        <p:spPr>
          <a:xfrm>
            <a:off x="117020" y="1316725"/>
            <a:ext cx="9026980" cy="4525963"/>
          </a:xfrm>
        </p:spPr>
        <p:txBody>
          <a:bodyPr>
            <a:normAutofit/>
          </a:bodyPr>
          <a:lstStyle/>
          <a:p>
            <a:pPr marL="0" indent="0">
              <a:buNone/>
            </a:pPr>
            <a:r>
              <a:rPr lang="ru-RU" dirty="0" smtClean="0"/>
              <a:t/>
            </a:r>
            <a:br>
              <a:rPr lang="ru-RU" dirty="0" smtClean="0"/>
            </a:br>
            <a:endParaRPr lang="ru-RU" dirty="0" smtClean="0"/>
          </a:p>
          <a:p>
            <a:r>
              <a:rPr lang="ru-RU" sz="4000" dirty="0" smtClean="0"/>
              <a:t>В геноме четыре буквы</a:t>
            </a:r>
            <a:r>
              <a:rPr lang="en-US" sz="4000" dirty="0" smtClean="0"/>
              <a:t>  A, T, G, C</a:t>
            </a:r>
            <a:r>
              <a:rPr lang="ru-RU" sz="4000" dirty="0" smtClean="0"/>
              <a:t> </a:t>
            </a:r>
            <a:r>
              <a:rPr lang="ru-RU" sz="2600" dirty="0" smtClean="0"/>
              <a:t>(понятно)</a:t>
            </a:r>
            <a:r>
              <a:rPr lang="ru-RU" sz="4000" dirty="0" smtClean="0"/>
              <a:t/>
            </a:r>
            <a:br>
              <a:rPr lang="ru-RU" sz="4000" dirty="0" smtClean="0"/>
            </a:br>
            <a:endParaRPr lang="en-US" sz="4000" dirty="0" smtClean="0"/>
          </a:p>
          <a:p>
            <a:r>
              <a:rPr lang="ru-RU" sz="4000" dirty="0" smtClean="0"/>
              <a:t>Буквы идут неупорядоченно</a:t>
            </a:r>
            <a:r>
              <a:rPr lang="ru-RU" dirty="0" smtClean="0"/>
              <a:t>, </a:t>
            </a:r>
            <a:br>
              <a:rPr lang="ru-RU" dirty="0" smtClean="0"/>
            </a:br>
            <a:r>
              <a:rPr lang="ru-RU" dirty="0" smtClean="0"/>
              <a:t>похоже на случайную последовательность</a:t>
            </a:r>
            <a:endParaRPr lang="en-US" dirty="0"/>
          </a:p>
        </p:txBody>
      </p:sp>
      <p:sp>
        <p:nvSpPr>
          <p:cNvPr id="4" name="Номер слайда 3"/>
          <p:cNvSpPr>
            <a:spLocks noGrp="1"/>
          </p:cNvSpPr>
          <p:nvPr>
            <p:ph type="sldNum" sz="quarter" idx="12"/>
          </p:nvPr>
        </p:nvSpPr>
        <p:spPr/>
        <p:txBody>
          <a:bodyPr/>
          <a:lstStyle/>
          <a:p>
            <a:fld id="{51B0424B-BA00-4C1D-946A-CCF19F3E8C64}" type="slidenum">
              <a:rPr lang="ru-RU" smtClean="0"/>
              <a:pPr/>
              <a:t>35</a:t>
            </a:fld>
            <a:endParaRPr lang="ru-RU"/>
          </a:p>
        </p:txBody>
      </p:sp>
    </p:spTree>
    <p:extLst>
      <p:ext uri="{BB962C8B-B14F-4D97-AF65-F5344CB8AC3E}">
        <p14:creationId xmlns:p14="http://schemas.microsoft.com/office/powerpoint/2010/main" val="37294122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105"/>
            <a:ext cx="8229600" cy="682140"/>
          </a:xfrm>
        </p:spPr>
        <p:txBody>
          <a:bodyPr>
            <a:normAutofit fontScale="90000"/>
          </a:bodyPr>
          <a:lstStyle/>
          <a:p>
            <a:r>
              <a:rPr lang="ru-RU" dirty="0" smtClean="0"/>
              <a:t>Лингвистический анализ текста</a:t>
            </a:r>
            <a:endParaRPr lang="ru-RU" dirty="0"/>
          </a:p>
        </p:txBody>
      </p:sp>
      <p:sp>
        <p:nvSpPr>
          <p:cNvPr id="3" name="Объект 2"/>
          <p:cNvSpPr>
            <a:spLocks noGrp="1"/>
          </p:cNvSpPr>
          <p:nvPr>
            <p:ph idx="1"/>
          </p:nvPr>
        </p:nvSpPr>
        <p:spPr>
          <a:xfrm>
            <a:off x="325515" y="702245"/>
            <a:ext cx="8492970" cy="6019230"/>
          </a:xfrm>
        </p:spPr>
        <p:txBody>
          <a:bodyPr>
            <a:normAutofit fontScale="92500" lnSpcReduction="10000"/>
          </a:bodyPr>
          <a:lstStyle/>
          <a:p>
            <a:r>
              <a:rPr lang="ru-RU" dirty="0"/>
              <a:t>Правда ли, что в файле в последовательности генома нет других букв? </a:t>
            </a:r>
          </a:p>
          <a:p>
            <a:r>
              <a:rPr lang="ru-RU" dirty="0" smtClean="0"/>
              <a:t>Частоты букв</a:t>
            </a:r>
          </a:p>
          <a:p>
            <a:r>
              <a:rPr lang="ru-RU" dirty="0" smtClean="0"/>
              <a:t>Часто и редко встречающиеся слова</a:t>
            </a:r>
          </a:p>
          <a:p>
            <a:r>
              <a:rPr lang="ru-RU" dirty="0" smtClean="0"/>
              <a:t>Равномерность частоты букв и слов вдоль текста  </a:t>
            </a:r>
          </a:p>
          <a:p>
            <a:pPr marL="0" indent="0">
              <a:buNone/>
            </a:pPr>
            <a:r>
              <a:rPr lang="ru-RU" dirty="0">
                <a:solidFill>
                  <a:srgbClr val="C00000"/>
                </a:solidFill>
              </a:rPr>
              <a:t>Эти вопросы изучаются и имеют биологически смысл! Примеры наблюдений:</a:t>
            </a:r>
          </a:p>
          <a:p>
            <a:r>
              <a:rPr lang="en-US" dirty="0" smtClean="0"/>
              <a:t>#C </a:t>
            </a:r>
            <a:r>
              <a:rPr lang="en-US" dirty="0" smtClean="0">
                <a:sym typeface="Symbol" panose="05050102010706020507" pitchFamily="18" charset="2"/>
              </a:rPr>
              <a:t> #G,    </a:t>
            </a:r>
            <a:r>
              <a:rPr lang="ru-RU" dirty="0" smtClean="0">
                <a:sym typeface="Symbol" panose="05050102010706020507" pitchFamily="18" charset="2"/>
              </a:rPr>
              <a:t> </a:t>
            </a:r>
            <a:r>
              <a:rPr lang="en-US" dirty="0" smtClean="0">
                <a:sym typeface="Symbol" panose="05050102010706020507" pitchFamily="18" charset="2"/>
              </a:rPr>
              <a:t>#T </a:t>
            </a:r>
            <a:r>
              <a:rPr lang="en-US" dirty="0">
                <a:sym typeface="Symbol" panose="05050102010706020507" pitchFamily="18" charset="2"/>
              </a:rPr>
              <a:t>  </a:t>
            </a:r>
            <a:r>
              <a:rPr lang="en-US" dirty="0" smtClean="0">
                <a:sym typeface="Symbol" panose="05050102010706020507" pitchFamily="18" charset="2"/>
              </a:rPr>
              <a:t>#A    (#  = </a:t>
            </a:r>
            <a:r>
              <a:rPr lang="ru-RU" dirty="0" smtClean="0">
                <a:sym typeface="Symbol" panose="05050102010706020507" pitchFamily="18" charset="2"/>
              </a:rPr>
              <a:t>число)</a:t>
            </a:r>
            <a:endParaRPr lang="en-US" dirty="0" smtClean="0">
              <a:sym typeface="Symbol" panose="05050102010706020507" pitchFamily="18" charset="2"/>
            </a:endParaRPr>
          </a:p>
          <a:p>
            <a:r>
              <a:rPr lang="ru-RU" dirty="0" smtClean="0">
                <a:sym typeface="Symbol" panose="05050102010706020507" pitchFamily="18" charset="2"/>
              </a:rPr>
              <a:t>Слов  </a:t>
            </a:r>
            <a:r>
              <a:rPr lang="en-US" dirty="0" smtClean="0">
                <a:sym typeface="Symbol" panose="05050102010706020507" pitchFamily="18" charset="2"/>
              </a:rPr>
              <a:t>CG   </a:t>
            </a:r>
            <a:r>
              <a:rPr lang="ru-RU" i="1" dirty="0" smtClean="0">
                <a:sym typeface="Symbol" panose="05050102010706020507" pitchFamily="18" charset="2"/>
              </a:rPr>
              <a:t>мало </a:t>
            </a:r>
            <a:r>
              <a:rPr lang="ru-RU" dirty="0" smtClean="0">
                <a:sym typeface="Symbol" panose="05050102010706020507" pitchFamily="18" charset="2"/>
              </a:rPr>
              <a:t> в определенных геномах</a:t>
            </a:r>
          </a:p>
          <a:p>
            <a:r>
              <a:rPr lang="ru-RU" dirty="0" smtClean="0">
                <a:sym typeface="Symbol" panose="05050102010706020507" pitchFamily="18" charset="2"/>
              </a:rPr>
              <a:t>Слов  </a:t>
            </a:r>
            <a:r>
              <a:rPr lang="en-US" dirty="0" smtClean="0">
                <a:sym typeface="Symbol" panose="05050102010706020507" pitchFamily="18" charset="2"/>
              </a:rPr>
              <a:t>TA </a:t>
            </a:r>
            <a:r>
              <a:rPr lang="ru-RU" dirty="0" smtClean="0">
                <a:sym typeface="Symbol" panose="05050102010706020507" pitchFamily="18" charset="2"/>
              </a:rPr>
              <a:t>  </a:t>
            </a:r>
            <a:r>
              <a:rPr lang="en-US" dirty="0" smtClean="0">
                <a:sym typeface="Symbol" panose="05050102010706020507" pitchFamily="18" charset="2"/>
              </a:rPr>
              <a:t> </a:t>
            </a:r>
            <a:r>
              <a:rPr lang="ru-RU" i="1" dirty="0" smtClean="0">
                <a:sym typeface="Symbol" panose="05050102010706020507" pitchFamily="18" charset="2"/>
              </a:rPr>
              <a:t>мало </a:t>
            </a:r>
            <a:r>
              <a:rPr lang="ru-RU" dirty="0" smtClean="0">
                <a:sym typeface="Symbol" panose="05050102010706020507" pitchFamily="18" charset="2"/>
              </a:rPr>
              <a:t> во всех геномах</a:t>
            </a:r>
          </a:p>
          <a:p>
            <a:r>
              <a:rPr lang="ru-RU" dirty="0" smtClean="0"/>
              <a:t>В некоторых геномах </a:t>
            </a:r>
            <a:r>
              <a:rPr lang="en-US" dirty="0" smtClean="0"/>
              <a:t>#C </a:t>
            </a:r>
            <a:r>
              <a:rPr lang="en-US" b="1" dirty="0" smtClean="0">
                <a:solidFill>
                  <a:srgbClr val="7030A0"/>
                </a:solidFill>
              </a:rPr>
              <a:t>&gt;</a:t>
            </a:r>
            <a:r>
              <a:rPr lang="en-US" dirty="0" smtClean="0"/>
              <a:t> #G </a:t>
            </a:r>
            <a:r>
              <a:rPr lang="ru-RU" dirty="0" smtClean="0"/>
              <a:t>в одной части и</a:t>
            </a:r>
            <a:endParaRPr lang="en-US" dirty="0" smtClean="0"/>
          </a:p>
          <a:p>
            <a:pPr marL="0" indent="0">
              <a:buNone/>
            </a:pPr>
            <a:r>
              <a:rPr lang="en-US" dirty="0" smtClean="0"/>
              <a:t>#G </a:t>
            </a:r>
            <a:r>
              <a:rPr lang="en-US" b="1" dirty="0">
                <a:solidFill>
                  <a:srgbClr val="7030A0"/>
                </a:solidFill>
              </a:rPr>
              <a:t>&gt;</a:t>
            </a:r>
            <a:r>
              <a:rPr lang="en-US" dirty="0" smtClean="0"/>
              <a:t> #C </a:t>
            </a:r>
            <a:r>
              <a:rPr lang="ru-RU" dirty="0" smtClean="0"/>
              <a:t>в другой части</a:t>
            </a:r>
            <a:r>
              <a:rPr lang="en-US" dirty="0" smtClean="0"/>
              <a:t>  </a:t>
            </a:r>
            <a:r>
              <a:rPr lang="ru-RU" dirty="0" smtClean="0"/>
              <a:t>(«</a:t>
            </a:r>
            <a:r>
              <a:rPr lang="en-US" dirty="0" smtClean="0"/>
              <a:t>G</a:t>
            </a:r>
            <a:r>
              <a:rPr lang="ru-RU" dirty="0" smtClean="0"/>
              <a:t>С</a:t>
            </a:r>
            <a:r>
              <a:rPr lang="en-US" dirty="0" smtClean="0"/>
              <a:t> skew</a:t>
            </a:r>
            <a:r>
              <a:rPr lang="ru-RU" dirty="0" smtClean="0"/>
              <a:t>») </a:t>
            </a:r>
            <a:endParaRPr lang="ru-RU" dirty="0"/>
          </a:p>
        </p:txBody>
      </p:sp>
      <p:sp>
        <p:nvSpPr>
          <p:cNvPr id="4" name="Номер слайда 3"/>
          <p:cNvSpPr>
            <a:spLocks noGrp="1"/>
          </p:cNvSpPr>
          <p:nvPr>
            <p:ph type="sldNum" sz="quarter" idx="12"/>
          </p:nvPr>
        </p:nvSpPr>
        <p:spPr/>
        <p:txBody>
          <a:bodyPr/>
          <a:lstStyle/>
          <a:p>
            <a:fld id="{51B0424B-BA00-4C1D-946A-CCF19F3E8C64}" type="slidenum">
              <a:rPr lang="ru-RU" smtClean="0"/>
              <a:pPr/>
              <a:t>36</a:t>
            </a:fld>
            <a:endParaRPr lang="ru-RU"/>
          </a:p>
        </p:txBody>
      </p:sp>
    </p:spTree>
    <p:extLst>
      <p:ext uri="{BB962C8B-B14F-4D97-AF65-F5344CB8AC3E}">
        <p14:creationId xmlns:p14="http://schemas.microsoft.com/office/powerpoint/2010/main" val="23051922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40650"/>
          </a:xfrm>
        </p:spPr>
        <p:txBody>
          <a:bodyPr>
            <a:normAutofit fontScale="90000"/>
          </a:bodyPr>
          <a:lstStyle/>
          <a:p>
            <a:r>
              <a:rPr lang="en-US" sz="3600" dirty="0" smtClean="0"/>
              <a:t>“</a:t>
            </a:r>
            <a:r>
              <a:rPr lang="ru-RU" sz="3600" dirty="0" smtClean="0"/>
              <a:t>Много, нормально, или мало?</a:t>
            </a:r>
            <a:r>
              <a:rPr lang="en-US" dirty="0" smtClean="0"/>
              <a:t>”</a:t>
            </a:r>
            <a:endParaRPr lang="ru-RU" dirty="0"/>
          </a:p>
        </p:txBody>
      </p:sp>
      <p:sp>
        <p:nvSpPr>
          <p:cNvPr id="3" name="Объект 2"/>
          <p:cNvSpPr>
            <a:spLocks noGrp="1"/>
          </p:cNvSpPr>
          <p:nvPr>
            <p:ph idx="1"/>
          </p:nvPr>
        </p:nvSpPr>
        <p:spPr>
          <a:xfrm>
            <a:off x="270640" y="505190"/>
            <a:ext cx="8229600" cy="6221610"/>
          </a:xfrm>
        </p:spPr>
        <p:txBody>
          <a:bodyPr>
            <a:normAutofit/>
          </a:bodyPr>
          <a:lstStyle/>
          <a:p>
            <a:r>
              <a:rPr lang="ru-RU" sz="2800" dirty="0" smtClean="0"/>
              <a:t>Чтобы ответить надо знать сколько  - нормально: сколько </a:t>
            </a:r>
            <a:r>
              <a:rPr lang="ru-RU" sz="2800" dirty="0"/>
              <a:t>изучаемых слов </a:t>
            </a:r>
            <a:r>
              <a:rPr lang="ru-RU" sz="2800" dirty="0" smtClean="0"/>
              <a:t>ожидается, если предположить, что никакой причины, влияющей на число слов нет – чистая случайность!</a:t>
            </a:r>
          </a:p>
          <a:p>
            <a:pPr marL="714375" lvl="1" indent="-177800"/>
            <a:r>
              <a:rPr lang="ru-RU" sz="2400" dirty="0" smtClean="0"/>
              <a:t>Можно предположить, что буквы </a:t>
            </a:r>
            <a:r>
              <a:rPr lang="en-US" sz="2400" dirty="0" smtClean="0"/>
              <a:t>A, T, G, C </a:t>
            </a:r>
            <a:r>
              <a:rPr lang="ru-RU" sz="2400" dirty="0" smtClean="0"/>
              <a:t>в геноме имеют одинаковую частоту ¼ и проверить так ли это в вашем геноме</a:t>
            </a:r>
          </a:p>
          <a:p>
            <a:pPr marL="714375" lvl="1" indent="-177800"/>
            <a:r>
              <a:rPr lang="ru-RU" sz="2400" dirty="0" smtClean="0"/>
              <a:t>Можно использовать наблюдаемые в вашем геноме частоты букв и вычислить сколько слов</a:t>
            </a:r>
            <a:r>
              <a:rPr lang="en-US" sz="2400" dirty="0" smtClean="0"/>
              <a:t> TA </a:t>
            </a:r>
            <a:r>
              <a:rPr lang="ru-RU" sz="2400" dirty="0" smtClean="0"/>
              <a:t>ожидается в вашем геноме, если соседние буквы встречаются случайно и независимо друг от друга и сравнить с наблюдаемым в геноме числом слов </a:t>
            </a:r>
            <a:r>
              <a:rPr lang="en-US" sz="2400" dirty="0" smtClean="0"/>
              <a:t>TA</a:t>
            </a:r>
            <a:endParaRPr lang="ru-RU" sz="2400" dirty="0"/>
          </a:p>
          <a:p>
            <a:pPr marL="1114425" lvl="2" indent="-177800"/>
            <a:r>
              <a:rPr lang="ru-RU" sz="1600" smtClean="0"/>
              <a:t>Подсказка</a:t>
            </a:r>
            <a:r>
              <a:rPr lang="ru-RU" sz="1600" dirty="0" smtClean="0"/>
              <a:t>: как вычисляется вероятность (частота) двух независимых событий, если вероятности каждого их них известны? Например, события  (1) увидеть ворону по дороге в МГУ для сдачи зачёта и (2) получить зачёт похоже независимы.</a:t>
            </a:r>
            <a:endParaRPr lang="ru-RU" sz="1600" dirty="0"/>
          </a:p>
        </p:txBody>
      </p:sp>
      <p:sp>
        <p:nvSpPr>
          <p:cNvPr id="4" name="Номер слайда 3"/>
          <p:cNvSpPr>
            <a:spLocks noGrp="1"/>
          </p:cNvSpPr>
          <p:nvPr>
            <p:ph type="sldNum" sz="quarter" idx="12"/>
          </p:nvPr>
        </p:nvSpPr>
        <p:spPr/>
        <p:txBody>
          <a:bodyPr/>
          <a:lstStyle/>
          <a:p>
            <a:fld id="{51B0424B-BA00-4C1D-946A-CCF19F3E8C64}" type="slidenum">
              <a:rPr lang="ru-RU" smtClean="0"/>
              <a:pPr/>
              <a:t>37</a:t>
            </a:fld>
            <a:endParaRPr lang="ru-RU" dirty="0"/>
          </a:p>
        </p:txBody>
      </p:sp>
    </p:spTree>
    <p:extLst>
      <p:ext uri="{BB962C8B-B14F-4D97-AF65-F5344CB8AC3E}">
        <p14:creationId xmlns:p14="http://schemas.microsoft.com/office/powerpoint/2010/main" val="7296599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110" y="203115"/>
            <a:ext cx="8229600" cy="1574470"/>
          </a:xfrm>
        </p:spPr>
        <p:txBody>
          <a:bodyPr>
            <a:normAutofit fontScale="90000"/>
          </a:bodyPr>
          <a:lstStyle/>
          <a:p>
            <a:r>
              <a:rPr lang="ru-RU" dirty="0" smtClean="0"/>
              <a:t>Всерьёз думают о живых вакцинах, основанных на вирусах с увеличенным числом </a:t>
            </a:r>
            <a:r>
              <a:rPr lang="en-US" dirty="0" smtClean="0"/>
              <a:t>CG </a:t>
            </a:r>
            <a:r>
              <a:rPr lang="ru-RU" dirty="0" smtClean="0"/>
              <a:t>или</a:t>
            </a:r>
            <a:r>
              <a:rPr lang="en-US" dirty="0" smtClean="0"/>
              <a:t> TA!</a:t>
            </a:r>
            <a:endParaRPr lang="ru-RU" dirty="0"/>
          </a:p>
        </p:txBody>
      </p:sp>
      <p:sp>
        <p:nvSpPr>
          <p:cNvPr id="3" name="Номер слайда 2"/>
          <p:cNvSpPr>
            <a:spLocks noGrp="1"/>
          </p:cNvSpPr>
          <p:nvPr>
            <p:ph type="sldNum" sz="quarter" idx="12"/>
          </p:nvPr>
        </p:nvSpPr>
        <p:spPr/>
        <p:txBody>
          <a:bodyPr/>
          <a:lstStyle/>
          <a:p>
            <a:fld id="{51B0424B-BA00-4C1D-946A-CCF19F3E8C64}" type="slidenum">
              <a:rPr lang="ru-RU" smtClean="0"/>
              <a:pPr/>
              <a:t>38</a:t>
            </a:fld>
            <a:endParaRPr lang="ru-RU"/>
          </a:p>
        </p:txBody>
      </p:sp>
      <p:sp>
        <p:nvSpPr>
          <p:cNvPr id="5" name="TextBox 4"/>
          <p:cNvSpPr txBox="1"/>
          <p:nvPr/>
        </p:nvSpPr>
        <p:spPr>
          <a:xfrm>
            <a:off x="5416910" y="5936969"/>
            <a:ext cx="3032561" cy="400110"/>
          </a:xfrm>
          <a:prstGeom prst="rect">
            <a:avLst/>
          </a:prstGeom>
          <a:noFill/>
        </p:spPr>
        <p:txBody>
          <a:bodyPr wrap="none" rtlCol="0">
            <a:spAutoFit/>
          </a:bodyPr>
          <a:lstStyle/>
          <a:p>
            <a:r>
              <a:rPr lang="en-US" sz="2000" dirty="0" smtClean="0"/>
              <a:t>Martinez et al.,  2019,  NAR</a:t>
            </a:r>
            <a:endParaRPr lang="ru-RU" sz="2000" dirty="0"/>
          </a:p>
        </p:txBody>
      </p:sp>
      <p:sp>
        <p:nvSpPr>
          <p:cNvPr id="6" name="Прямоугольник 5"/>
          <p:cNvSpPr/>
          <p:nvPr/>
        </p:nvSpPr>
        <p:spPr>
          <a:xfrm>
            <a:off x="577880" y="2555635"/>
            <a:ext cx="8410695" cy="3170099"/>
          </a:xfrm>
          <a:prstGeom prst="rect">
            <a:avLst/>
          </a:prstGeom>
        </p:spPr>
        <p:txBody>
          <a:bodyPr wrap="square">
            <a:spAutoFit/>
          </a:bodyPr>
          <a:lstStyle/>
          <a:p>
            <a:r>
              <a:rPr lang="en-US" sz="2000" dirty="0" smtClean="0">
                <a:solidFill>
                  <a:srgbClr val="000000"/>
                </a:solidFill>
                <a:latin typeface="Times New Roman" panose="02020603050405020304" pitchFamily="18" charset="0"/>
              </a:rPr>
              <a:t> </a:t>
            </a:r>
            <a:r>
              <a:rPr lang="en-US" sz="2000" dirty="0">
                <a:solidFill>
                  <a:srgbClr val="000000"/>
                </a:solidFill>
                <a:latin typeface="Times New Roman" panose="02020603050405020304" pitchFamily="18" charset="0"/>
              </a:rPr>
              <a:t>Interestingly, most mammalian RNA viruses have low frequencies of </a:t>
            </a:r>
            <a:r>
              <a:rPr lang="en-US" sz="2000" dirty="0" err="1">
                <a:solidFill>
                  <a:srgbClr val="000000"/>
                </a:solidFill>
                <a:latin typeface="Times New Roman" panose="02020603050405020304" pitchFamily="18" charset="0"/>
              </a:rPr>
              <a:t>CpGs</a:t>
            </a:r>
            <a:r>
              <a:rPr lang="en-US" sz="2000" dirty="0">
                <a:solidFill>
                  <a:srgbClr val="000000"/>
                </a:solidFill>
                <a:latin typeface="Times New Roman" panose="02020603050405020304" pitchFamily="18" charset="0"/>
              </a:rPr>
              <a:t> (</a:t>
            </a:r>
            <a:r>
              <a:rPr lang="en-US" sz="2000" dirty="0">
                <a:solidFill>
                  <a:srgbClr val="2F4A8B"/>
                </a:solidFill>
                <a:latin typeface="Times New Roman" panose="02020603050405020304" pitchFamily="18" charset="0"/>
                <a:hlinkClick r:id="rId2"/>
              </a:rPr>
              <a:t>45</a:t>
            </a:r>
            <a:r>
              <a:rPr lang="en-US" sz="2000" dirty="0">
                <a:solidFill>
                  <a:srgbClr val="000000"/>
                </a:solidFill>
                <a:latin typeface="Times New Roman" panose="02020603050405020304" pitchFamily="18" charset="0"/>
              </a:rPr>
              <a:t>,</a:t>
            </a:r>
            <a:r>
              <a:rPr lang="en-US" sz="2000" dirty="0">
                <a:solidFill>
                  <a:srgbClr val="2F4A8B"/>
                </a:solidFill>
                <a:latin typeface="Times New Roman" panose="02020603050405020304" pitchFamily="18" charset="0"/>
                <a:hlinkClick r:id="rId3"/>
              </a:rPr>
              <a:t>46</a:t>
            </a:r>
            <a:r>
              <a:rPr lang="en-US" sz="2000" dirty="0">
                <a:solidFill>
                  <a:srgbClr val="000000"/>
                </a:solidFill>
                <a:latin typeface="Times New Roman" panose="02020603050405020304" pitchFamily="18" charset="0"/>
              </a:rPr>
              <a:t>). Furthermore, viruses with high </a:t>
            </a:r>
            <a:r>
              <a:rPr lang="en-US" sz="2000" dirty="0" err="1">
                <a:solidFill>
                  <a:srgbClr val="000000"/>
                </a:solidFill>
                <a:latin typeface="Times New Roman" panose="02020603050405020304" pitchFamily="18" charset="0"/>
              </a:rPr>
              <a:t>CpG</a:t>
            </a:r>
            <a:r>
              <a:rPr lang="en-US" sz="2000" dirty="0">
                <a:solidFill>
                  <a:srgbClr val="000000"/>
                </a:solidFill>
                <a:latin typeface="Times New Roman" panose="02020603050405020304" pitchFamily="18" charset="0"/>
              </a:rPr>
              <a:t> frequencies may be more recognizable by pathogen innate immune sensors (</a:t>
            </a:r>
            <a:r>
              <a:rPr lang="en-US" sz="2000" dirty="0">
                <a:solidFill>
                  <a:srgbClr val="2F4A8B"/>
                </a:solidFill>
                <a:latin typeface="Times New Roman" panose="02020603050405020304" pitchFamily="18" charset="0"/>
                <a:hlinkClick r:id="rId4"/>
              </a:rPr>
              <a:t>47–50</a:t>
            </a:r>
            <a:r>
              <a:rPr lang="en-US" sz="2000" dirty="0">
                <a:solidFill>
                  <a:srgbClr val="000000"/>
                </a:solidFill>
                <a:latin typeface="Times New Roman" panose="02020603050405020304" pitchFamily="18" charset="0"/>
              </a:rPr>
              <a:t>). </a:t>
            </a:r>
            <a:r>
              <a:rPr lang="en-US" sz="2000" dirty="0" smtClean="0">
                <a:solidFill>
                  <a:srgbClr val="000000"/>
                </a:solidFill>
                <a:latin typeface="Times New Roman" panose="02020603050405020304" pitchFamily="18" charset="0"/>
              </a:rPr>
              <a:t/>
            </a:r>
            <a:br>
              <a:rPr lang="en-US" sz="2000" dirty="0" smtClean="0">
                <a:solidFill>
                  <a:srgbClr val="000000"/>
                </a:solidFill>
                <a:latin typeface="Times New Roman" panose="02020603050405020304" pitchFamily="18" charset="0"/>
              </a:rPr>
            </a:br>
            <a:r>
              <a:rPr lang="en-US" sz="2000" dirty="0" smtClean="0">
                <a:solidFill>
                  <a:srgbClr val="000000"/>
                </a:solidFill>
                <a:latin typeface="Times New Roman" panose="02020603050405020304" pitchFamily="18" charset="0"/>
              </a:rPr>
              <a:t/>
            </a:r>
            <a:br>
              <a:rPr lang="en-US" sz="2000" dirty="0" smtClean="0">
                <a:solidFill>
                  <a:srgbClr val="000000"/>
                </a:solidFill>
                <a:latin typeface="Times New Roman" panose="02020603050405020304" pitchFamily="18" charset="0"/>
              </a:rPr>
            </a:br>
            <a:r>
              <a:rPr lang="en-US" sz="2000" dirty="0"/>
              <a:t>Attenuation of the classical oral poliovirus vaccine is based on very few point mutations, which can revert to virulence after a few rounds of viral replication (</a:t>
            </a:r>
            <a:r>
              <a:rPr lang="en-US" sz="2000" dirty="0">
                <a:hlinkClick r:id="rId5"/>
              </a:rPr>
              <a:t>144</a:t>
            </a:r>
            <a:r>
              <a:rPr lang="en-US" sz="2000" dirty="0"/>
              <a:t>). These pioneering results obtained with recoded polioviruses suggest that codon-usage in recoded viruses may be much more stable than most RNA virus point mutants, and could possibly enable the development of live attenuated RNA virus vaccines with superior genetic stability. </a:t>
            </a:r>
            <a:endParaRPr lang="ru-RU" sz="2000" dirty="0"/>
          </a:p>
        </p:txBody>
      </p:sp>
    </p:spTree>
    <p:extLst>
      <p:ext uri="{BB962C8B-B14F-4D97-AF65-F5344CB8AC3E}">
        <p14:creationId xmlns:p14="http://schemas.microsoft.com/office/powerpoint/2010/main" val="4264552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7020" y="126170"/>
            <a:ext cx="8909960" cy="5394976"/>
          </a:xfrm>
        </p:spPr>
        <p:txBody>
          <a:bodyPr>
            <a:normAutofit fontScale="92500" lnSpcReduction="20000"/>
          </a:bodyPr>
          <a:lstStyle/>
          <a:p>
            <a:pPr marL="57150" indent="0">
              <a:buNone/>
            </a:pPr>
            <a:r>
              <a:rPr lang="ru-RU" sz="3600" b="1" dirty="0" smtClean="0"/>
              <a:t>Открытия и достижения</a:t>
            </a:r>
          </a:p>
          <a:p>
            <a:r>
              <a:rPr lang="en-US" sz="3300" dirty="0" smtClean="0"/>
              <a:t>CRISPR/</a:t>
            </a:r>
            <a:r>
              <a:rPr lang="en-US" sz="3300" dirty="0" err="1" smtClean="0"/>
              <a:t>Cas</a:t>
            </a:r>
            <a:r>
              <a:rPr lang="en-US" sz="3300" dirty="0" smtClean="0"/>
              <a:t>  - </a:t>
            </a:r>
            <a:r>
              <a:rPr lang="ru-RU" sz="3300" dirty="0" smtClean="0"/>
              <a:t>я, кажется, рассказывал ранее</a:t>
            </a:r>
            <a:r>
              <a:rPr lang="ru-RU" sz="3100" dirty="0" smtClean="0"/>
              <a:t>. </a:t>
            </a:r>
          </a:p>
          <a:p>
            <a:r>
              <a:rPr lang="ru-RU" sz="2600" dirty="0" smtClean="0"/>
              <a:t>Открыли тоже японские учёные!  </a:t>
            </a:r>
            <a:br>
              <a:rPr lang="ru-RU" sz="2600" dirty="0" smtClean="0"/>
            </a:br>
            <a:r>
              <a:rPr lang="ru-RU" sz="2600" dirty="0" smtClean="0"/>
              <a:t>Японская культура настраивает на наблюдательность и вдумчивое размышление  над природными явлениями. </a:t>
            </a:r>
            <a:br>
              <a:rPr lang="ru-RU" sz="2600" dirty="0" smtClean="0"/>
            </a:br>
            <a:r>
              <a:rPr lang="ru-RU" sz="2600" dirty="0" smtClean="0"/>
              <a:t>Это не чуждо и российской культуре (Ломоносов, Лобачевский, Менделеев, Н.Вавилов, </a:t>
            </a:r>
            <a:r>
              <a:rPr lang="ru-RU" sz="2600" dirty="0" smtClean="0"/>
              <a:t>…</a:t>
            </a:r>
            <a:r>
              <a:rPr lang="en-US" sz="2600" dirty="0" smtClean="0"/>
              <a:t>…</a:t>
            </a:r>
            <a:r>
              <a:rPr lang="ru-RU" sz="2600" dirty="0" smtClean="0"/>
              <a:t>, </a:t>
            </a:r>
            <a:r>
              <a:rPr lang="ru-RU" sz="2600" dirty="0" smtClean="0"/>
              <a:t>упомяну)  </a:t>
            </a:r>
            <a:r>
              <a:rPr lang="ru-RU" sz="2200" dirty="0" smtClean="0">
                <a:solidFill>
                  <a:schemeClr val="bg1">
                    <a:lumMod val="75000"/>
                  </a:schemeClr>
                </a:solidFill>
              </a:rPr>
              <a:t>Кунин</a:t>
            </a:r>
            <a:r>
              <a:rPr lang="en-US" sz="2200" dirty="0" smtClean="0">
                <a:solidFill>
                  <a:schemeClr val="bg1">
                    <a:lumMod val="75000"/>
                  </a:schemeClr>
                </a:solidFill>
              </a:rPr>
              <a:t>&amp;</a:t>
            </a:r>
            <a:r>
              <a:rPr lang="ru-RU" sz="2200" dirty="0" err="1" smtClean="0">
                <a:solidFill>
                  <a:schemeClr val="bg1">
                    <a:lumMod val="75000"/>
                  </a:schemeClr>
                </a:solidFill>
              </a:rPr>
              <a:t>Кацнельсон</a:t>
            </a:r>
            <a:r>
              <a:rPr lang="ru-RU" sz="2200" dirty="0" smtClean="0">
                <a:solidFill>
                  <a:schemeClr val="bg1">
                    <a:lumMod val="75000"/>
                  </a:schemeClr>
                </a:solidFill>
              </a:rPr>
              <a:t/>
            </a:r>
            <a:br>
              <a:rPr lang="ru-RU" sz="2200" dirty="0" smtClean="0">
                <a:solidFill>
                  <a:schemeClr val="bg1">
                    <a:lumMod val="75000"/>
                  </a:schemeClr>
                </a:solidFill>
              </a:rPr>
            </a:br>
            <a:endParaRPr lang="ru-RU" sz="2600" dirty="0" smtClean="0">
              <a:solidFill>
                <a:schemeClr val="bg1">
                  <a:lumMod val="75000"/>
                </a:schemeClr>
              </a:solidFill>
            </a:endParaRPr>
          </a:p>
          <a:p>
            <a:r>
              <a:rPr lang="ru-RU" sz="2600" dirty="0" err="1" smtClean="0"/>
              <a:t>Секвенирование</a:t>
            </a:r>
            <a:r>
              <a:rPr lang="ru-RU" sz="2600" dirty="0" smtClean="0"/>
              <a:t> генома человека, </a:t>
            </a:r>
            <a:r>
              <a:rPr lang="ru-RU" sz="3000" u="sng" dirty="0" smtClean="0"/>
              <a:t>нахождение в нем генов </a:t>
            </a:r>
            <a:r>
              <a:rPr lang="ru-RU" sz="2600" dirty="0" smtClean="0"/>
              <a:t>(всех ли?) – международный консорциум и институт </a:t>
            </a:r>
            <a:r>
              <a:rPr lang="ru-RU" sz="2600" dirty="0" err="1" smtClean="0"/>
              <a:t>Крэга</a:t>
            </a:r>
            <a:r>
              <a:rPr lang="ru-RU" sz="2600" dirty="0" smtClean="0"/>
              <a:t> </a:t>
            </a:r>
            <a:r>
              <a:rPr lang="ru-RU" sz="2600" dirty="0" err="1" smtClean="0"/>
              <a:t>Вентера</a:t>
            </a:r>
            <a:r>
              <a:rPr lang="ru-RU" sz="2600" dirty="0" smtClean="0"/>
              <a:t/>
            </a:r>
            <a:br>
              <a:rPr lang="ru-RU" sz="2600" dirty="0" smtClean="0"/>
            </a:br>
            <a:endParaRPr lang="ru-RU" sz="2600" dirty="0" smtClean="0"/>
          </a:p>
          <a:p>
            <a:r>
              <a:rPr lang="ru-RU" sz="3000" dirty="0" smtClean="0"/>
              <a:t>У людей обнаружены гены неандертальцев и «</a:t>
            </a:r>
            <a:r>
              <a:rPr lang="ru-RU" sz="3000" dirty="0" err="1" smtClean="0"/>
              <a:t>денисовского</a:t>
            </a:r>
            <a:r>
              <a:rPr lang="ru-RU" sz="3000" dirty="0" smtClean="0"/>
              <a:t> человека»</a:t>
            </a:r>
            <a:endParaRPr lang="en-US" sz="2200" dirty="0"/>
          </a:p>
        </p:txBody>
      </p:sp>
      <p:sp>
        <p:nvSpPr>
          <p:cNvPr id="4" name="Номер слайда 3"/>
          <p:cNvSpPr>
            <a:spLocks noGrp="1"/>
          </p:cNvSpPr>
          <p:nvPr>
            <p:ph type="sldNum" sz="quarter" idx="12"/>
          </p:nvPr>
        </p:nvSpPr>
        <p:spPr/>
        <p:txBody>
          <a:bodyPr/>
          <a:lstStyle/>
          <a:p>
            <a:fld id="{51B0424B-BA00-4C1D-946A-CCF19F3E8C64}" type="slidenum">
              <a:rPr lang="ru-RU" smtClean="0"/>
              <a:pPr/>
              <a:t>4</a:t>
            </a:fld>
            <a:endParaRPr lang="ru-RU"/>
          </a:p>
        </p:txBody>
      </p:sp>
      <p:sp>
        <p:nvSpPr>
          <p:cNvPr id="5" name="TextBox 4"/>
          <p:cNvSpPr txBox="1"/>
          <p:nvPr/>
        </p:nvSpPr>
        <p:spPr>
          <a:xfrm>
            <a:off x="712546" y="5625647"/>
            <a:ext cx="7786234" cy="1200329"/>
          </a:xfrm>
          <a:prstGeom prst="rect">
            <a:avLst/>
          </a:prstGeom>
          <a:noFill/>
        </p:spPr>
        <p:txBody>
          <a:bodyPr wrap="none" rtlCol="0">
            <a:spAutoFit/>
          </a:bodyPr>
          <a:lstStyle/>
          <a:p>
            <a:r>
              <a:rPr lang="ru-RU" dirty="0" smtClean="0"/>
              <a:t>Данные для </a:t>
            </a:r>
            <a:r>
              <a:rPr lang="ru-RU" dirty="0" err="1" smtClean="0"/>
              <a:t>биоинформатики</a:t>
            </a:r>
            <a:r>
              <a:rPr lang="ru-RU" dirty="0" smtClean="0"/>
              <a:t>  получаются с помощью массовых технологий.</a:t>
            </a:r>
            <a:br>
              <a:rPr lang="ru-RU" dirty="0" smtClean="0"/>
            </a:br>
            <a:r>
              <a:rPr lang="ru-RU" dirty="0" smtClean="0"/>
              <a:t/>
            </a:r>
            <a:br>
              <a:rPr lang="ru-RU" dirty="0" smtClean="0"/>
            </a:br>
            <a:r>
              <a:rPr lang="ru-RU" dirty="0" smtClean="0"/>
              <a:t>Новые технологии ставят новые задачи в </a:t>
            </a:r>
            <a:r>
              <a:rPr lang="ru-RU" dirty="0" err="1" smtClean="0"/>
              <a:t>биоинформатике</a:t>
            </a:r>
            <a:r>
              <a:rPr lang="ru-RU" dirty="0" smtClean="0"/>
              <a:t>. Пример: сшивки </a:t>
            </a:r>
            <a:br>
              <a:rPr lang="ru-RU" dirty="0" smtClean="0"/>
            </a:br>
            <a:r>
              <a:rPr lang="ru-RU" dirty="0" smtClean="0"/>
              <a:t>РНК-ДНК (Разин – Миронов)</a:t>
            </a:r>
            <a:endParaRPr lang="en-US" dirty="0"/>
          </a:p>
        </p:txBody>
      </p:sp>
    </p:spTree>
    <p:extLst>
      <p:ext uri="{BB962C8B-B14F-4D97-AF65-F5344CB8AC3E}">
        <p14:creationId xmlns:p14="http://schemas.microsoft.com/office/powerpoint/2010/main" val="3123493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Как выучиться </a:t>
            </a:r>
            <a:r>
              <a:rPr lang="ru-RU" dirty="0" err="1" smtClean="0"/>
              <a:t>биоинформатике</a:t>
            </a:r>
            <a:r>
              <a:rPr lang="ru-RU" dirty="0" smtClean="0"/>
              <a:t>?</a:t>
            </a:r>
            <a:endParaRPr lang="en-US" dirty="0"/>
          </a:p>
        </p:txBody>
      </p:sp>
      <p:sp>
        <p:nvSpPr>
          <p:cNvPr id="4" name="Объект 3"/>
          <p:cNvSpPr>
            <a:spLocks noGrp="1"/>
          </p:cNvSpPr>
          <p:nvPr>
            <p:ph idx="1"/>
          </p:nvPr>
        </p:nvSpPr>
        <p:spPr>
          <a:xfrm>
            <a:off x="457200" y="1600200"/>
            <a:ext cx="8229600" cy="2635305"/>
          </a:xfrm>
        </p:spPr>
        <p:txBody>
          <a:bodyPr/>
          <a:lstStyle/>
          <a:p>
            <a:r>
              <a:rPr lang="ru-RU" dirty="0"/>
              <a:t>Смотреть и </a:t>
            </a:r>
            <a:r>
              <a:rPr lang="ru-RU" dirty="0" smtClean="0"/>
              <a:t>думать</a:t>
            </a:r>
          </a:p>
          <a:p>
            <a:pPr lvl="1"/>
            <a:r>
              <a:rPr lang="ru-RU" dirty="0" smtClean="0"/>
              <a:t>Смотреть на доступные данные</a:t>
            </a:r>
          </a:p>
          <a:p>
            <a:pPr lvl="1"/>
            <a:r>
              <a:rPr lang="ru-RU" dirty="0" smtClean="0"/>
              <a:t>Думать и задавать вопросы</a:t>
            </a:r>
          </a:p>
          <a:p>
            <a:pPr lvl="1"/>
            <a:r>
              <a:rPr lang="ru-RU" dirty="0" smtClean="0"/>
              <a:t>Искать ответы на свои вопросы</a:t>
            </a:r>
          </a:p>
        </p:txBody>
      </p:sp>
      <p:sp>
        <p:nvSpPr>
          <p:cNvPr id="3" name="Номер слайда 2"/>
          <p:cNvSpPr>
            <a:spLocks noGrp="1"/>
          </p:cNvSpPr>
          <p:nvPr>
            <p:ph type="sldNum" sz="quarter" idx="12"/>
          </p:nvPr>
        </p:nvSpPr>
        <p:spPr/>
        <p:txBody>
          <a:bodyPr/>
          <a:lstStyle/>
          <a:p>
            <a:fld id="{51B0424B-BA00-4C1D-946A-CCF19F3E8C64}" type="slidenum">
              <a:rPr lang="ru-RU" smtClean="0"/>
              <a:pPr/>
              <a:t>5</a:t>
            </a:fld>
            <a:endParaRPr lang="ru-RU"/>
          </a:p>
        </p:txBody>
      </p:sp>
      <p:sp>
        <p:nvSpPr>
          <p:cNvPr id="5" name="TextBox 4"/>
          <p:cNvSpPr txBox="1"/>
          <p:nvPr/>
        </p:nvSpPr>
        <p:spPr>
          <a:xfrm>
            <a:off x="1845245" y="5234035"/>
            <a:ext cx="5204117" cy="369332"/>
          </a:xfrm>
          <a:prstGeom prst="rect">
            <a:avLst/>
          </a:prstGeom>
          <a:noFill/>
        </p:spPr>
        <p:txBody>
          <a:bodyPr wrap="none" rtlCol="0">
            <a:spAutoFit/>
          </a:bodyPr>
          <a:lstStyle/>
          <a:p>
            <a:r>
              <a:rPr lang="ru-RU" dirty="0" smtClean="0"/>
              <a:t>Как я (</a:t>
            </a:r>
            <a:r>
              <a:rPr lang="ru-RU" dirty="0" err="1" smtClean="0"/>
              <a:t>А</a:t>
            </a:r>
            <a:r>
              <a:rPr lang="ru-RU" dirty="0" err="1"/>
              <a:t>А</a:t>
            </a:r>
            <a:r>
              <a:rPr lang="ru-RU" dirty="0" err="1" smtClean="0"/>
              <a:t>л</a:t>
            </a:r>
            <a:r>
              <a:rPr lang="ru-RU" dirty="0" smtClean="0"/>
              <a:t>) выучил </a:t>
            </a:r>
            <a:r>
              <a:rPr lang="ru-RU" dirty="0" err="1" smtClean="0"/>
              <a:t>биоинформатику</a:t>
            </a:r>
            <a:r>
              <a:rPr lang="ru-RU" dirty="0" smtClean="0"/>
              <a:t>. И не я один</a:t>
            </a:r>
            <a:r>
              <a:rPr lang="en-US" dirty="0" smtClean="0"/>
              <a:t>:)</a:t>
            </a:r>
            <a:endParaRPr lang="en-US" dirty="0"/>
          </a:p>
        </p:txBody>
      </p:sp>
    </p:spTree>
    <p:extLst>
      <p:ext uri="{BB962C8B-B14F-4D97-AF65-F5344CB8AC3E}">
        <p14:creationId xmlns:p14="http://schemas.microsoft.com/office/powerpoint/2010/main" val="2494702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Что можно узнать или выучить имея</a:t>
            </a:r>
            <a:r>
              <a:rPr lang="en-US" sz="3600" dirty="0"/>
              <a:t>:</a:t>
            </a:r>
          </a:p>
        </p:txBody>
      </p:sp>
      <p:sp>
        <p:nvSpPr>
          <p:cNvPr id="6" name="Объект 5"/>
          <p:cNvSpPr>
            <a:spLocks noGrp="1"/>
          </p:cNvSpPr>
          <p:nvPr>
            <p:ph idx="1"/>
          </p:nvPr>
        </p:nvSpPr>
        <p:spPr/>
        <p:txBody>
          <a:bodyPr/>
          <a:lstStyle/>
          <a:p>
            <a:r>
              <a:rPr lang="ru-RU" dirty="0"/>
              <a:t>Геном</a:t>
            </a:r>
          </a:p>
          <a:p>
            <a:r>
              <a:rPr lang="ru-RU" dirty="0"/>
              <a:t>Гены </a:t>
            </a:r>
          </a:p>
          <a:p>
            <a:r>
              <a:rPr lang="ru-RU" dirty="0" err="1" smtClean="0"/>
              <a:t>Протеом</a:t>
            </a:r>
            <a:r>
              <a:rPr lang="en-US" dirty="0" smtClean="0"/>
              <a:t> – </a:t>
            </a:r>
            <a:r>
              <a:rPr lang="ru-RU" dirty="0" smtClean="0"/>
              <a:t>таблица</a:t>
            </a:r>
          </a:p>
          <a:p>
            <a:r>
              <a:rPr lang="ru-RU" dirty="0" err="1" smtClean="0"/>
              <a:t>Протеом</a:t>
            </a:r>
            <a:r>
              <a:rPr lang="ru-RU" dirty="0" smtClean="0"/>
              <a:t> – последовательности белков</a:t>
            </a:r>
            <a:endParaRPr lang="ru-RU" dirty="0"/>
          </a:p>
          <a:p>
            <a:pPr lvl="2"/>
            <a:endParaRPr lang="en-US" sz="3200" dirty="0"/>
          </a:p>
          <a:p>
            <a:endParaRPr lang="en-US" dirty="0"/>
          </a:p>
        </p:txBody>
      </p:sp>
      <p:sp>
        <p:nvSpPr>
          <p:cNvPr id="4" name="Номер слайда 3"/>
          <p:cNvSpPr>
            <a:spLocks noGrp="1"/>
          </p:cNvSpPr>
          <p:nvPr>
            <p:ph type="sldNum" sz="quarter" idx="12"/>
          </p:nvPr>
        </p:nvSpPr>
        <p:spPr/>
        <p:txBody>
          <a:bodyPr/>
          <a:lstStyle/>
          <a:p>
            <a:fld id="{51B0424B-BA00-4C1D-946A-CCF19F3E8C64}" type="slidenum">
              <a:rPr lang="ru-RU" smtClean="0"/>
              <a:pPr/>
              <a:t>6</a:t>
            </a:fld>
            <a:endParaRPr lang="ru-RU"/>
          </a:p>
        </p:txBody>
      </p:sp>
    </p:spTree>
    <p:extLst>
      <p:ext uri="{BB962C8B-B14F-4D97-AF65-F5344CB8AC3E}">
        <p14:creationId xmlns:p14="http://schemas.microsoft.com/office/powerpoint/2010/main" val="1848869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3829" y="164576"/>
            <a:ext cx="8717935" cy="998530"/>
          </a:xfrm>
        </p:spPr>
        <p:txBody>
          <a:bodyPr>
            <a:normAutofit fontScale="90000"/>
          </a:bodyPr>
          <a:lstStyle/>
          <a:p>
            <a:r>
              <a:rPr lang="ru-RU" dirty="0" err="1" smtClean="0"/>
              <a:t>Геном.На</a:t>
            </a:r>
            <a:r>
              <a:rPr lang="ru-RU" dirty="0" smtClean="0"/>
              <a:t> примере вируса </a:t>
            </a:r>
            <a:r>
              <a:rPr lang="en-US" dirty="0" smtClean="0"/>
              <a:t>SARS-CoV-2</a:t>
            </a:r>
            <a:endParaRPr lang="en-US" sz="3600" dirty="0"/>
          </a:p>
        </p:txBody>
      </p:sp>
      <p:sp>
        <p:nvSpPr>
          <p:cNvPr id="3" name="Номер слайда 2"/>
          <p:cNvSpPr>
            <a:spLocks noGrp="1"/>
          </p:cNvSpPr>
          <p:nvPr>
            <p:ph type="sldNum" sz="quarter" idx="12"/>
          </p:nvPr>
        </p:nvSpPr>
        <p:spPr/>
        <p:txBody>
          <a:bodyPr/>
          <a:lstStyle/>
          <a:p>
            <a:fld id="{51B0424B-BA00-4C1D-946A-CCF19F3E8C64}" type="slidenum">
              <a:rPr lang="ru-RU" smtClean="0"/>
              <a:pPr/>
              <a:t>7</a:t>
            </a:fld>
            <a:endParaRPr lang="ru-RU"/>
          </a:p>
        </p:txBody>
      </p:sp>
      <p:sp>
        <p:nvSpPr>
          <p:cNvPr id="6" name="Rectangle 2"/>
          <p:cNvSpPr>
            <a:spLocks noChangeArrowheads="1"/>
          </p:cNvSpPr>
          <p:nvPr/>
        </p:nvSpPr>
        <p:spPr bwMode="auto">
          <a:xfrm>
            <a:off x="78227" y="1268863"/>
            <a:ext cx="9217588" cy="5424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&gt;NC_045512.2 </a:t>
            </a:r>
            <a:r>
              <a:rPr kumimoji="0" lang="en-US" altLang="en-US" sz="2400" b="0" i="0" u="none" strike="noStrike" cap="none" normalizeH="0" baseline="0" dirty="0" smtClean="0">
                <a:ln>
                  <a:noFill/>
                </a:ln>
                <a:solidFill>
                  <a:srgbClr val="7030A0"/>
                </a:solidFill>
                <a:effectLst/>
                <a:latin typeface="Courier New" panose="02070309020205020404" pitchFamily="49" charset="0"/>
                <a:cs typeface="Courier New" panose="02070309020205020404" pitchFamily="49" charset="0"/>
              </a:rPr>
              <a:t>Wuhan seafood market pneumonia virus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isolate Wuhan-Hu-1,</a:t>
            </a:r>
            <a:r>
              <a:rPr kumimoji="0" lang="en-US" altLang="en-US" sz="2400" b="0" i="0" u="none" strike="noStrike" cap="none" normalizeH="0" baseline="0" dirty="0" smtClean="0">
                <a:ln>
                  <a:noFill/>
                </a:ln>
                <a:solidFill>
                  <a:srgbClr val="7030A0"/>
                </a:solidFill>
                <a:effectLst/>
                <a:latin typeface="Courier New" panose="02070309020205020404" pitchFamily="49" charset="0"/>
                <a:cs typeface="Courier New" panose="02070309020205020404" pitchFamily="49" charset="0"/>
              </a:rPr>
              <a:t>complete genome</a:t>
            </a:r>
            <a:endParaRPr kumimoji="0" lang="ru-RU" altLang="en-US" sz="2400" b="0" i="0" u="none" strike="noStrike" cap="none" normalizeH="0" baseline="0" dirty="0" smtClean="0">
              <a:ln>
                <a:noFill/>
              </a:ln>
              <a:solidFill>
                <a:srgbClr val="7030A0"/>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ATTAAAGGTTTATACCTTCCCAGGTAACAAACCAACCAACTTTCGATCTCTTGTAGATCTGTTCTCTAAA</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CGAACTTTAAAATCTGTGTGGCTGTCACTCGGCTGCATGCTTAGTGCACTCACGCAGTATAATTAATAAC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TAATTACTGTCGTTGACAGGACACGAGTAACTCGTCTATCTTCTGCAGGCTGCTTACGGTTTCGTCCGTG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TTGCAGCCGATCATCAGCACATCTAGGTTTCGTCCGGGTGTGACCGAAAGGTAAGATGGAGAGCCTTGTC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CCTGGTTTCAACGAGAAAACACACGTCCAACTCAGTTTGCCTGTTTTACAGGTTCGCGACGTGCTCGTAC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GTGGCTTTGGAGACTCCGTGGAGGAGGTCTTATCAGAGGCACGTCAACATCTTAAAGATGGCACTTGTGG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CTTAGTAGAAGTTGAAAAAGGCGTTTTGCCTCAACTTGAACAGCCCTATGTGTTCATCAAACGTTCGGAT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GCTCGAACTGCACCTCATGGTCATGTTATGGTTGAGCTGGTAGCAGAACTCGAAGGCATTCAGTACGGTC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GTAGTGGTGAGACACTTGGTGTCCTTGTCCCTCATGTGGGCGAAATACCAGTGGCTTACCGCAAGGTTCT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TCTTCGTAAGAACGGTAATAAAGGAGCTGGTGGCCATAGTTACGGCGCCGATCTAAAGTCATTTGACTTA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GGCGACGAGCTTGGCACTGATCCTTATGAAGATTTTCAAGAAAACTGGAACACTAAACATAGCAGTGGTG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TTACCCGTGAACTCATGCGTGAGCTTAACGGAGGGGCATACACTCGCTATGTCGATAACAACTTCTGTGG </a:t>
            </a:r>
            <a:endParaRPr kumimoji="0" lang="ru-RU" altLang="en-US" sz="1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dirty="0">
                <a:latin typeface="Courier New" panose="02070309020205020404" pitchFamily="49" charset="0"/>
                <a:cs typeface="Courier New" panose="02070309020205020404" pitchFamily="49" charset="0"/>
              </a:rPr>
              <a:t>CCCTGATGGCTACCCTCTTGAGTGCATTAAAGACCTTCTAGCACGTGCTGGTAAAGCTTCATGCACTTTG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TCCGAACAACTGGACTTTATTGACACTAAGAGGGGTGTATACTGCTGCCGTGAACATGAGCATGAAATTG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CTTGGTACACGGAACGTTCTGAAAAGAGCTATGAATTGCAGACACCTTTTGAAATTAAATTGGCAAAGAA</a:t>
            </a:r>
          </a:p>
          <a:p>
            <a:pPr lvl="0" eaLnBrk="0" fontAlgn="base" hangingPunct="0">
              <a:spcBef>
                <a:spcPct val="0"/>
              </a:spcBef>
              <a:spcAft>
                <a:spcPct val="0"/>
              </a:spcAft>
            </a:pPr>
            <a:r>
              <a:rPr lang="en-US" altLang="en-US" sz="1600" dirty="0" smtClean="0">
                <a:latin typeface="Courier New" panose="02070309020205020404" pitchFamily="49" charset="0"/>
                <a:cs typeface="Courier New" panose="02070309020205020404" pitchFamily="49" charset="0"/>
              </a:rPr>
              <a:t>ATTTGACACCTTCAATGGGGAATGTCCAAATTTTGTATTTCCCTTAAATTCCATAATCAAGACTATTCAA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CCAAGGGTTGAAAAGAAAAAGCTTGATGGCTTTATGGGTAGAATTCGATCTGTCTATCCAGTTGCGTCAC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endParaRPr kumimoji="0" lang="en-US" altLang="en-US" sz="3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32708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fld id="{51B0424B-BA00-4C1D-946A-CCF19F3E8C64}" type="slidenum">
              <a:rPr lang="ru-RU" smtClean="0"/>
              <a:pPr/>
              <a:t>8</a:t>
            </a:fld>
            <a:endParaRPr lang="ru-RU"/>
          </a:p>
        </p:txBody>
      </p:sp>
      <p:sp>
        <p:nvSpPr>
          <p:cNvPr id="6" name="Rectangle 2"/>
          <p:cNvSpPr>
            <a:spLocks noChangeArrowheads="1"/>
          </p:cNvSpPr>
          <p:nvPr/>
        </p:nvSpPr>
        <p:spPr bwMode="auto">
          <a:xfrm>
            <a:off x="193830" y="87765"/>
            <a:ext cx="8905002"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1600" dirty="0" smtClean="0">
                <a:latin typeface="Courier New" panose="02070309020205020404" pitchFamily="49" charset="0"/>
                <a:cs typeface="Courier New" panose="02070309020205020404" pitchFamily="49" charset="0"/>
              </a:rPr>
              <a:t>CCAAGGGTTGAAAAGAAAAAGCTTGATGGCTTTATGGGTAGAATTCGATCTGTCTATCCAGTTGCGTCAC</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CAAATGAATGCAACCAAATGTGCCTTTCAACTCTCATGAAGTGTGATCATTGTGGTGAAACTTCATGGCA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GACGGGCGATTTTGTTAAAGCCACTTGCGAATTTTGTGGCACTGAGAATTTGACTAAAGAAGGTGCCACT</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ACTTGTGGTTACTTACCCCAAAATGCTGTTGTTAAAATTTATTGTCCAGCATGTCACAATTCAGAAGTAG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GACCTGAGCATAGTCTTGCCGAATACCATAATGAATCTGGCTTGAAAACCATTCTTCGTAAGGGTGGTCG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CACTATTGCCTTTGGAGGCTGTGTGTTCTCTTATGTTGGTTGCCATAACAAGTGTGCCTATTGGGTTCCA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CGTGCTAGCGCTAACATAGGTTGTAACCATACAGGTGTTGTTGGAGAAGGTTCCGAAGGTCTTAATGACA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ACCTTCTTGAAATACTCCAAAAAGAGAAAGTCAACATCAATATTGTTGGTGACTTTAAACTTAATGAAGA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GATCGCCATTATTTTGGCATCTTTTTCTGCTTCCACAAGTGCTTTTGTGGAAACTGTGAAAGGTTTGGAT</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TATAAAGCATTCAAACAAATTGTTGAATCCTGTGGTAATTTTAAAGTTACAAAAGGAAAAGCTAAAAAAG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GTGCCTGGAATATTGGTGAACAGAAATCAATACTGAGTCCTCTTTATGCATTTGCATCAGAGGCTGCTCG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TGTTGTACGATCAATTTTCTCCCGCACTCTTGAAACTGCTCAAAATTCTGTGCGTGTTTTACAGAAGGCC</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GCTATAACAATACTAGATGGAATTTCACAGTATTCACTGAGACTCATTGATGCTATGATGTTCACATCTG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ATTTGGCTACTAACAATCTAGTTGTAATGGCCTACATTACAGGTGGTGTTGTTCAGTTGACTTCGCAGTG</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GCTAACTAACATCTTTGGCACTGTTTATGAAAAACTCAAACCCGTCCTTGATTGGCTTGAAGAGAAGTTT</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AAGGAAGGTGTAGAGTTTCTTAGAGACGGTTGGGAAATTGTTAAATTTATCTCAACCTGTGCTTGTGAAA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TTGTCGGTGGACAAATTGTCACCTGTGCAAAGGAAATTAAGGAGAGTGTTCAGACATTCTTTAAGCTTGT</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AAATAAATTTTTGGCTTTGTGTGCTGACTCTATCATTATTGGTGGAGCTAAACTTAAAGCCTTGAATTTA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GGTGAAACATTTGTCACGCACTCAAAGGGATTGTACAGAAAGTGTGTTAAATCCAGAGAAGAAACTGGCC</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TACTCATGCCTCTAAAAGCCCCAAAAGAAATTATCTTCTTAGAGGGAGAAACACTTCCCACAGAAGTGTT</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AACAGAGGAAGTTGTCTTGAAAACTGGTGATTTACAACCATTAGAACAACCTACTAGTGAAGCTGTTGAA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GCTCCATTGGTTGGTACACCAGTTTGTATTAACGGGCTTATGTTGCTCGAAATCAAAGACACAGAAAAGT</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ACTGTGCCCTTGCACCTAATATGATGGTAACAAACAATACCTTCACACTCAAAGGCGGTGCACCAACAAA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GGTTACTTTTGGTGATGACACTGTGATAGAAGTGCAAGGTTACAAGAGTGTGAATATCACTTTTGAACTT</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GATGAAAGGATTGATAAAGTACTTAATGAGAAGTGCTCTGCCTATACAGTTGAACTCGGTACAGAAGTAA</a:t>
            </a:r>
          </a:p>
          <a:p>
            <a:pPr lvl="0" eaLnBrk="0" fontAlgn="base" hangingPunct="0">
              <a:spcBef>
                <a:spcPct val="0"/>
              </a:spcBef>
              <a:spcAft>
                <a:spcPct val="0"/>
              </a:spcAft>
            </a:pPr>
            <a:r>
              <a:rPr lang="en-US" altLang="en-US" sz="1600" dirty="0">
                <a:latin typeface="Courier New" panose="02070309020205020404" pitchFamily="49" charset="0"/>
                <a:cs typeface="Courier New" panose="02070309020205020404" pitchFamily="49" charset="0"/>
              </a:rPr>
              <a:t>ATGAGTTCGCCTGTGTTGTGGCAGATGCTGTCATAAAAACTTTGCAACCAGTATCTGAATTACTTACACC</a:t>
            </a:r>
          </a:p>
          <a:p>
            <a:pPr lvl="0" eaLnBrk="0" fontAlgn="base" hangingPunct="0">
              <a:spcBef>
                <a:spcPct val="0"/>
              </a:spcBef>
              <a:spcAft>
                <a:spcPct val="0"/>
              </a:spcAft>
            </a:pPr>
            <a:r>
              <a:rPr lang="en-US" altLang="en-US" sz="1600" dirty="0" smtClean="0">
                <a:latin typeface="Courier New" panose="02070309020205020404" pitchFamily="49" charset="0"/>
                <a:cs typeface="Courier New" panose="02070309020205020404" pitchFamily="49" charset="0"/>
              </a:rPr>
              <a:t>ACTGGGCATTGATTTAGATGAGTGGAGTATGGCTACATACTACTTATTTGATGAGTCTGGTGAGTTTAAA</a:t>
            </a:r>
            <a:r>
              <a:rPr kumimoji="0" lang="en-US" altLang="en-US" sz="105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rPr>
              <a:t> </a:t>
            </a:r>
            <a:endParaRPr kumimoji="0" lang="en-US" altLang="en-US" sz="3600" b="0" i="0" u="none" strike="noStrike" cap="none" normalizeH="0" baseline="0" dirty="0" smtClean="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11894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fld id="{51B0424B-BA00-4C1D-946A-CCF19F3E8C64}" type="slidenum">
              <a:rPr lang="ru-RU" smtClean="0"/>
              <a:pPr/>
              <a:t>9</a:t>
            </a:fld>
            <a:endParaRPr lang="ru-RU"/>
          </a:p>
        </p:txBody>
      </p:sp>
      <p:sp>
        <p:nvSpPr>
          <p:cNvPr id="3" name="TextBox 2"/>
          <p:cNvSpPr txBox="1"/>
          <p:nvPr/>
        </p:nvSpPr>
        <p:spPr>
          <a:xfrm>
            <a:off x="117020" y="241385"/>
            <a:ext cx="8911765" cy="6232475"/>
          </a:xfrm>
          <a:prstGeom prst="rect">
            <a:avLst/>
          </a:prstGeom>
          <a:noFill/>
        </p:spPr>
        <p:txBody>
          <a:bodyPr wrap="square" rtlCol="0">
            <a:spAutoFit/>
          </a:bodyPr>
          <a:lstStyle/>
          <a:p>
            <a:pPr>
              <a:spcAft>
                <a:spcPts val="1800"/>
              </a:spcAft>
            </a:pPr>
            <a:r>
              <a:rPr lang="ru-RU" sz="3600" dirty="0" smtClean="0"/>
              <a:t>И еще 27 страниц такого текста …</a:t>
            </a:r>
          </a:p>
          <a:p>
            <a:pPr>
              <a:spcAft>
                <a:spcPts val="1800"/>
              </a:spcAft>
            </a:pPr>
            <a:r>
              <a:rPr lang="ru-RU" sz="3600" dirty="0" smtClean="0"/>
              <a:t>Всего 29 903 букв</a:t>
            </a:r>
            <a:r>
              <a:rPr lang="en-US" sz="3600" dirty="0"/>
              <a:t>.</a:t>
            </a:r>
            <a:endParaRPr lang="ru-RU" sz="3600" dirty="0" smtClean="0"/>
          </a:p>
          <a:p>
            <a:pPr>
              <a:spcAft>
                <a:spcPts val="1800"/>
              </a:spcAft>
            </a:pPr>
            <a:endParaRPr lang="ru-RU" sz="3600" dirty="0"/>
          </a:p>
          <a:p>
            <a:pPr>
              <a:spcAft>
                <a:spcPts val="1800"/>
              </a:spcAft>
            </a:pPr>
            <a:r>
              <a:rPr lang="ru-RU" sz="3600" dirty="0" smtClean="0"/>
              <a:t>Геном содержит информацию:</a:t>
            </a:r>
            <a:br>
              <a:rPr lang="ru-RU" sz="3600" dirty="0" smtClean="0"/>
            </a:br>
            <a:r>
              <a:rPr lang="ru-RU" sz="3600" dirty="0" smtClean="0"/>
              <a:t>инструкцию для клеток организма хозяина</a:t>
            </a:r>
            <a:br>
              <a:rPr lang="ru-RU" sz="3600" dirty="0" smtClean="0"/>
            </a:br>
            <a:r>
              <a:rPr lang="ru-RU" sz="3600" dirty="0" smtClean="0"/>
              <a:t>(человека) как размножить вирус </a:t>
            </a:r>
            <a:br>
              <a:rPr lang="ru-RU" sz="3600" dirty="0" smtClean="0"/>
            </a:br>
            <a:r>
              <a:rPr lang="en-US" sz="3600" dirty="0" smtClean="0"/>
              <a:t>SARS-CoV-2</a:t>
            </a:r>
            <a:r>
              <a:rPr lang="ru-RU" sz="3600" dirty="0" smtClean="0"/>
              <a:t>. При этом хозяин заболеет!!!</a:t>
            </a:r>
            <a:endParaRPr lang="ru-RU" sz="3600" dirty="0"/>
          </a:p>
          <a:p>
            <a:pPr>
              <a:spcAft>
                <a:spcPts val="1800"/>
              </a:spcAft>
            </a:pPr>
            <a:endParaRPr lang="ru-RU" sz="3600" dirty="0" smtClean="0"/>
          </a:p>
          <a:p>
            <a:pPr>
              <a:spcAft>
                <a:spcPts val="1800"/>
              </a:spcAft>
            </a:pPr>
            <a:r>
              <a:rPr lang="ru-RU" sz="3600" dirty="0" smtClean="0"/>
              <a:t>Информация: Текст и читатель</a:t>
            </a:r>
            <a:endParaRPr lang="en-US" sz="3600" dirty="0"/>
          </a:p>
        </p:txBody>
      </p:sp>
    </p:spTree>
    <p:extLst>
      <p:ext uri="{BB962C8B-B14F-4D97-AF65-F5344CB8AC3E}">
        <p14:creationId xmlns:p14="http://schemas.microsoft.com/office/powerpoint/2010/main" val="51265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9815</TotalTime>
  <Words>1326</Words>
  <Application>Microsoft Office PowerPoint</Application>
  <PresentationFormat>On-screen Show (4:3)</PresentationFormat>
  <Paragraphs>265</Paragraphs>
  <Slides>38</Slides>
  <Notes>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Тема Office</vt:lpstr>
      <vt:lpstr>Как написать мини-обзор</vt:lpstr>
      <vt:lpstr>Примеры задач и открытий в биоинформатике, она же вычислительная биология</vt:lpstr>
      <vt:lpstr>PowerPoint Presentation</vt:lpstr>
      <vt:lpstr>PowerPoint Presentation</vt:lpstr>
      <vt:lpstr>Как выучиться биоинформатике?</vt:lpstr>
      <vt:lpstr>Что можно узнать или выучить имея:</vt:lpstr>
      <vt:lpstr>Геном.На примере вируса SARS-CoV-2</vt:lpstr>
      <vt:lpstr>PowerPoint Presentation</vt:lpstr>
      <vt:lpstr>PowerPoint Presentation</vt:lpstr>
      <vt:lpstr>Что такое информация?</vt:lpstr>
      <vt:lpstr>Протеом – как таблица</vt:lpstr>
      <vt:lpstr>Протеом – как посл-ти белков</vt:lpstr>
      <vt:lpstr>Конец презентации</vt:lpstr>
      <vt:lpstr>Открытие CRISP/Cas</vt:lpstr>
      <vt:lpstr>Как бактерии защищаются от вторжения чужеродной ДНК?</vt:lpstr>
      <vt:lpstr>PowerPoint Presentation</vt:lpstr>
      <vt:lpstr>Открытие 1.</vt:lpstr>
      <vt:lpstr>PowerPoint Presentation</vt:lpstr>
      <vt:lpstr>Вот этот фрагмент последовательности ДНК  E.coli. </vt:lpstr>
      <vt:lpstr>Выравнивание повторов</vt:lpstr>
      <vt:lpstr>Похожие повторы были найдены в геномах многих бактерий</vt:lpstr>
      <vt:lpstr>PowerPoint Presentation</vt:lpstr>
      <vt:lpstr>PowerPoint Presentation</vt:lpstr>
      <vt:lpstr>PowerPoint Presentation</vt:lpstr>
      <vt:lpstr>PowerPoint Presentation</vt:lpstr>
      <vt:lpstr>Открытие 2</vt:lpstr>
      <vt:lpstr>Высказывались разные гипотезы о функции CRISPR</vt:lpstr>
      <vt:lpstr>Открытие 3 и Гипотеза</vt:lpstr>
      <vt:lpstr>Доказательство гипотезы </vt:lpstr>
      <vt:lpstr>PowerPoint Presentation</vt:lpstr>
      <vt:lpstr>CRISPR открыты “на кончике пера” –  с помощью анализа последовательностей ДНК и биоинформатики.  Открытие (точнее, предсказание) подтверждено экспериментально. </vt:lpstr>
      <vt:lpstr>Конец про crispr/cAS</vt:lpstr>
      <vt:lpstr>2. Что записано в геноме?</vt:lpstr>
      <vt:lpstr>Что видим своими глазами</vt:lpstr>
      <vt:lpstr>Что видим своими глазами</vt:lpstr>
      <vt:lpstr>Лингвистический анализ текста</vt:lpstr>
      <vt:lpstr>“Много, нормально, или мало?”</vt:lpstr>
      <vt:lpstr>Всерьёз думают о живых вакцинах, основанных на вирусах с увеличенным числом CG или TA!</vt:lpstr>
    </vt:vector>
  </TitlesOfParts>
  <Company>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Геном</dc:title>
  <dc:creator>aba</dc:creator>
  <cp:lastModifiedBy>Andrei Vladimirovich Alexeevsky</cp:lastModifiedBy>
  <cp:revision>713</cp:revision>
  <dcterms:created xsi:type="dcterms:W3CDTF">2014-09-13T11:53:54Z</dcterms:created>
  <dcterms:modified xsi:type="dcterms:W3CDTF">2021-12-17T09:02:15Z</dcterms:modified>
</cp:coreProperties>
</file>