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5" r:id="rId1"/>
  </p:sldMasterIdLst>
  <p:notesMasterIdLst>
    <p:notesMasterId r:id="rId17"/>
  </p:notesMasterIdLst>
  <p:sldIdLst>
    <p:sldId id="427" r:id="rId2"/>
    <p:sldId id="372" r:id="rId3"/>
    <p:sldId id="362" r:id="rId4"/>
    <p:sldId id="370" r:id="rId5"/>
    <p:sldId id="407" r:id="rId6"/>
    <p:sldId id="430" r:id="rId7"/>
    <p:sldId id="437" r:id="rId8"/>
    <p:sldId id="435" r:id="rId9"/>
    <p:sldId id="436" r:id="rId10"/>
    <p:sldId id="379" r:id="rId11"/>
    <p:sldId id="429" r:id="rId12"/>
    <p:sldId id="431" r:id="rId13"/>
    <p:sldId id="381" r:id="rId14"/>
    <p:sldId id="378" r:id="rId15"/>
    <p:sldId id="43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CC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1" autoAdjust="0"/>
    <p:restoredTop sz="83781" autoAdjust="0"/>
  </p:normalViewPr>
  <p:slideViewPr>
    <p:cSldViewPr snapToGrid="0" showGuides="1">
      <p:cViewPr varScale="1">
        <p:scale>
          <a:sx n="83" d="100"/>
          <a:sy n="83" d="100"/>
        </p:scale>
        <p:origin x="2334" y="96"/>
      </p:cViewPr>
      <p:guideLst>
        <p:guide orient="horz" pos="2115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31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9BED9D5-832F-4C8F-A0DE-DC0F2DB5D397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37114B-66FB-4796-A3B0-CBEA9F242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71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114B-66FB-4796-A3B0-CBEA9F242E6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1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114B-66FB-4796-A3B0-CBEA9F242E6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1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114B-66FB-4796-A3B0-CBEA9F242E6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77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114B-66FB-4796-A3B0-CBEA9F242E6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EB573-14D6-4DA8-A2E5-F6D6C2E14B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F0821-3FAB-4220-99F5-F28174A3E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E6060-9FAC-46F0-A847-C054C31455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41DA-858F-42F6-A65B-CDA1DBB7C1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56BC5-90EE-4B60-BCB9-637AD5386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E1146-3808-4CCD-A304-1C7C467003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293F2-8F90-455C-A784-EF86323DA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1620F-82A7-4CEA-A863-45BC59ECE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18DA95-9302-4F44-9AE1-F7991FAEE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/>
              <a:t>геном  бактерии</a:t>
            </a:r>
            <a:endParaRPr lang="ru-RU" sz="4000" b="1" cap="all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408113" y="3915076"/>
            <a:ext cx="6400800" cy="1752600"/>
          </a:xfrm>
        </p:spPr>
        <p:txBody>
          <a:bodyPr/>
          <a:lstStyle/>
          <a:p>
            <a:r>
              <a:rPr lang="ru-RU" dirty="0" smtClean="0"/>
              <a:t>Что можно узнать анализируя геном бактерии или археи?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41DA-858F-42F6-A65B-CDA1DBB7C1A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2423" y="678212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Ген белка</a:t>
            </a:r>
            <a:r>
              <a:rPr lang="ru-RU" sz="2800" dirty="0" smtClean="0"/>
              <a:t> – участок генома, кодирующий один белок. У прокариот почти всегда совпадает с кодирующей последовательностью (</a:t>
            </a:r>
            <a:r>
              <a:rPr lang="en-US" sz="2800" b="1" dirty="0" smtClean="0"/>
              <a:t>CDS</a:t>
            </a:r>
            <a:r>
              <a:rPr lang="en-US" sz="2800" dirty="0" smtClean="0"/>
              <a:t> – Coding Sequence)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Ген РНК </a:t>
            </a:r>
            <a:r>
              <a:rPr lang="ru-RU" sz="2800" dirty="0" smtClean="0"/>
              <a:t>- </a:t>
            </a:r>
            <a:r>
              <a:rPr lang="ru-RU" sz="2800" dirty="0"/>
              <a:t>участок генома, кодирующий </a:t>
            </a:r>
            <a:r>
              <a:rPr lang="ru-RU" sz="2800" dirty="0" smtClean="0"/>
              <a:t>одну молекулу РНК, отличную от матричной РНК</a:t>
            </a:r>
          </a:p>
          <a:p>
            <a:endParaRPr lang="ru-RU" sz="2800" dirty="0"/>
          </a:p>
          <a:p>
            <a:r>
              <a:rPr lang="ru-RU" sz="2800" dirty="0" smtClean="0"/>
              <a:t>У гена есть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* первый нуклеотид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*  последний нуклеотид </a:t>
            </a:r>
          </a:p>
          <a:p>
            <a:r>
              <a:rPr lang="ru-RU" sz="2400" dirty="0" smtClean="0"/>
              <a:t>  *  указание цепочки ДНК: </a:t>
            </a:r>
            <a:br>
              <a:rPr lang="ru-RU" sz="2400" dirty="0" smtClean="0"/>
            </a:br>
            <a:r>
              <a:rPr lang="ru-RU" sz="2400" dirty="0" smtClean="0"/>
              <a:t>       + та цепочка, которая лежит в файле с хромосомой;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-  комплементарная цепочка  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Вопрос: направление гена на + и на - цепочках?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298704" y="121920"/>
            <a:ext cx="8229600" cy="783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4000" cap="all" dirty="0" smtClean="0"/>
              <a:t>В словарик</a:t>
            </a:r>
            <a:endParaRPr lang="ru-RU" sz="4000" cap="all" dirty="0"/>
          </a:p>
        </p:txBody>
      </p:sp>
    </p:spTree>
    <p:extLst>
      <p:ext uri="{BB962C8B-B14F-4D97-AF65-F5344CB8AC3E}">
        <p14:creationId xmlns:p14="http://schemas.microsoft.com/office/powerpoint/2010/main" val="33588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48908" y="218174"/>
            <a:ext cx="8319210" cy="783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4000" cap="all" dirty="0" smtClean="0"/>
              <a:t>В словарик</a:t>
            </a:r>
            <a:endParaRPr lang="ru-RU" sz="4000" cap="all" dirty="0"/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347595" y="2386302"/>
            <a:ext cx="8521836" cy="97126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b="1" dirty="0" err="1" smtClean="0">
                <a:latin typeface="Arial" charset="0"/>
              </a:rPr>
              <a:t>Протеом</a:t>
            </a:r>
            <a:r>
              <a:rPr lang="ru-RU" b="1" dirty="0" smtClean="0">
                <a:latin typeface="Arial" charset="0"/>
              </a:rPr>
              <a:t>:</a:t>
            </a:r>
            <a:r>
              <a:rPr lang="ru-RU" dirty="0" smtClean="0">
                <a:latin typeface="Arial" charset="0"/>
              </a:rPr>
              <a:t>  </a:t>
            </a:r>
            <a:r>
              <a:rPr lang="ru-RU" dirty="0"/>
              <a:t>совокупность белков, закодированных в геноме  </a:t>
            </a:r>
            <a:r>
              <a:rPr lang="ru-RU" dirty="0" smtClean="0"/>
              <a:t>организма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1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86290" y="1889383"/>
            <a:ext cx="88195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gene            </a:t>
            </a:r>
            <a:r>
              <a:rPr lang="en-US" sz="1400" b="1" dirty="0"/>
              <a:t>1..1341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locus_tag</a:t>
            </a:r>
            <a:r>
              <a:rPr lang="en-US" sz="1400" dirty="0"/>
              <a:t>="FORC5_0001"</a:t>
            </a:r>
            <a:endParaRPr lang="ru-RU" sz="1400" dirty="0" smtClean="0"/>
          </a:p>
          <a:p>
            <a:r>
              <a:rPr lang="en-US" sz="1400" dirty="0" smtClean="0"/>
              <a:t>CDS             </a:t>
            </a:r>
            <a:r>
              <a:rPr lang="en-US" sz="1400" b="1" dirty="0"/>
              <a:t>1..1341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locus_tag</a:t>
            </a:r>
            <a:r>
              <a:rPr lang="en-US" sz="1400" dirty="0"/>
              <a:t>="FORC5_0001"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codon_start</a:t>
            </a:r>
            <a:r>
              <a:rPr lang="en-US" sz="1400" dirty="0"/>
              <a:t>=1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transl_table</a:t>
            </a:r>
            <a:r>
              <a:rPr lang="en-US" sz="1400" dirty="0"/>
              <a:t>=11</a:t>
            </a:r>
          </a:p>
          <a:p>
            <a:r>
              <a:rPr lang="en-US" sz="1400" dirty="0"/>
              <a:t>                     </a:t>
            </a:r>
            <a:r>
              <a:rPr lang="en-US" sz="1400" b="1" dirty="0">
                <a:solidFill>
                  <a:srgbClr val="FF0000"/>
                </a:solidFill>
              </a:rPr>
              <a:t>/product="Chromosomal replication initiator protein </a:t>
            </a:r>
            <a:r>
              <a:rPr lang="en-US" sz="1400" b="1" dirty="0" err="1">
                <a:solidFill>
                  <a:srgbClr val="FF0000"/>
                </a:solidFill>
              </a:rPr>
              <a:t>DnaA</a:t>
            </a:r>
            <a:r>
              <a:rPr lang="en-US" sz="1400" b="1" dirty="0">
                <a:solidFill>
                  <a:srgbClr val="FF0000"/>
                </a:solidFill>
              </a:rPr>
              <a:t>"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protein_id</a:t>
            </a:r>
            <a:r>
              <a:rPr lang="en-US" sz="1400" dirty="0"/>
              <a:t>="AKE14538.1"</a:t>
            </a:r>
          </a:p>
          <a:p>
            <a:r>
              <a:rPr lang="en-US" sz="1400" dirty="0"/>
              <a:t>                     /translation="</a:t>
            </a:r>
            <a:r>
              <a:rPr lang="en-US" sz="1400" dirty="0" smtClean="0"/>
              <a:t>MENISDLWNSALKELEKKVSKPSYETWLKSTTAHNLKKDVLTIT</a:t>
            </a:r>
          </a:p>
          <a:p>
            <a:r>
              <a:rPr lang="en-US" sz="1400" dirty="0" smtClean="0"/>
              <a:t>                    …………………………………………………………………………………………………</a:t>
            </a:r>
            <a:endParaRPr lang="ru-RU" sz="1400" dirty="0" smtClean="0"/>
          </a:p>
          <a:p>
            <a:r>
              <a:rPr lang="ru-RU" sz="1400" dirty="0" smtClean="0"/>
              <a:t>                     </a:t>
            </a:r>
            <a:r>
              <a:rPr lang="en-US" sz="1400" dirty="0" smtClean="0"/>
              <a:t>LSRELTDSSLPKIGEEFGGRDHTTVIHAHEKISKLLKTDTQLQKQVEEINGILK</a:t>
            </a:r>
            <a:r>
              <a:rPr lang="en-US" sz="1400" dirty="0"/>
              <a:t>"</a:t>
            </a:r>
          </a:p>
          <a:p>
            <a:r>
              <a:rPr lang="en-US" sz="1400" dirty="0"/>
              <a:t>     gene       </a:t>
            </a:r>
            <a:r>
              <a:rPr lang="en-US" sz="1400" b="1" dirty="0" smtClean="0"/>
              <a:t>1520</a:t>
            </a:r>
            <a:r>
              <a:rPr lang="en-US" sz="1400" b="1" dirty="0"/>
              <a:t>..2665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locus_tag</a:t>
            </a:r>
            <a:r>
              <a:rPr lang="en-US" sz="1400" dirty="0"/>
              <a:t>="FORC5_0002"</a:t>
            </a:r>
          </a:p>
          <a:p>
            <a:r>
              <a:rPr lang="en-US" sz="1400" dirty="0"/>
              <a:t>     CDS      </a:t>
            </a:r>
            <a:r>
              <a:rPr lang="en-US" sz="1400" dirty="0" smtClean="0"/>
              <a:t>  </a:t>
            </a:r>
            <a:r>
              <a:rPr lang="en-US" sz="1400" b="1" dirty="0"/>
              <a:t>1520..2665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locus_tag</a:t>
            </a:r>
            <a:r>
              <a:rPr lang="en-US" sz="1400" dirty="0"/>
              <a:t>="FORC5_0002"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codon_start</a:t>
            </a:r>
            <a:r>
              <a:rPr lang="en-US" sz="1400" dirty="0"/>
              <a:t>=1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transl_table</a:t>
            </a:r>
            <a:r>
              <a:rPr lang="en-US" sz="1400" dirty="0"/>
              <a:t>=11</a:t>
            </a:r>
          </a:p>
          <a:p>
            <a:r>
              <a:rPr lang="en-US" sz="1400" dirty="0"/>
              <a:t>                     </a:t>
            </a:r>
            <a:r>
              <a:rPr lang="en-US" sz="1400" b="1" dirty="0">
                <a:solidFill>
                  <a:srgbClr val="FF0000"/>
                </a:solidFill>
              </a:rPr>
              <a:t>/product="DNA polymerase III beta subunit"</a:t>
            </a:r>
          </a:p>
          <a:p>
            <a:r>
              <a:rPr lang="en-US" sz="1400" dirty="0"/>
              <a:t>                     /</a:t>
            </a:r>
            <a:r>
              <a:rPr lang="en-US" sz="1400" dirty="0" err="1"/>
              <a:t>protein_id</a:t>
            </a:r>
            <a:r>
              <a:rPr lang="en-US" sz="1400" dirty="0"/>
              <a:t>="AKE14539.1"</a:t>
            </a:r>
          </a:p>
          <a:p>
            <a:r>
              <a:rPr lang="en-US" sz="1400" dirty="0"/>
              <a:t>                     /translation="</a:t>
            </a:r>
            <a:r>
              <a:rPr lang="en-US" sz="1400" dirty="0" smtClean="0"/>
              <a:t>MRFTIQKDYLVRGVQDVMKAVSSRTTIPILTGIKVVATEEGVTL</a:t>
            </a:r>
            <a:endParaRPr lang="ru-RU" sz="1400" dirty="0" smtClean="0"/>
          </a:p>
          <a:p>
            <a:r>
              <a:rPr lang="en-US" sz="1400" dirty="0" smtClean="0"/>
              <a:t>                    </a:t>
            </a:r>
            <a:r>
              <a:rPr lang="en-US" sz="1400" dirty="0"/>
              <a:t>…………………………………………………………………………………………………</a:t>
            </a:r>
            <a:endParaRPr lang="ru-RU" sz="1400" dirty="0"/>
          </a:p>
          <a:p>
            <a:r>
              <a:rPr lang="ru-RU" sz="1400" dirty="0" smtClean="0"/>
              <a:t>                    </a:t>
            </a:r>
            <a:r>
              <a:rPr lang="en-US" sz="1400" dirty="0" smtClean="0"/>
              <a:t>AKYMMDALKALDSTEIKVSFTGAMRPFLIRTVNDDSIIQLILPVRTY</a:t>
            </a:r>
            <a:r>
              <a:rPr lang="en-US" sz="1400" dirty="0"/>
              <a:t>"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936" y="535166"/>
            <a:ext cx="861915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Bacillus cereus strain FORC_005</a:t>
            </a:r>
            <a:r>
              <a:rPr lang="en-US" sz="1600" dirty="0"/>
              <a:t>, complete genome</a:t>
            </a:r>
          </a:p>
          <a:p>
            <a:r>
              <a:rPr lang="en-US" sz="1600" dirty="0" err="1"/>
              <a:t>GenBank</a:t>
            </a:r>
            <a:r>
              <a:rPr lang="en-US" sz="1600" dirty="0"/>
              <a:t>: CP009686.1</a:t>
            </a:r>
          </a:p>
          <a:p>
            <a:r>
              <a:rPr lang="en-US" sz="1600" dirty="0" smtClean="0"/>
              <a:t>LOCUS       </a:t>
            </a:r>
            <a:r>
              <a:rPr lang="en-US" sz="1600" dirty="0"/>
              <a:t>CP009686             5349617 </a:t>
            </a:r>
            <a:r>
              <a:rPr lang="en-US" sz="1600" dirty="0" err="1"/>
              <a:t>bp</a:t>
            </a:r>
            <a:r>
              <a:rPr lang="en-US" sz="1600" dirty="0"/>
              <a:t>    DNA     circular BCT 17-NOV-2015</a:t>
            </a:r>
          </a:p>
          <a:p>
            <a:r>
              <a:rPr lang="en-US" sz="1600" dirty="0"/>
              <a:t>DEFINITION  Bacillus cereus strain FORC_005, complete genome.</a:t>
            </a:r>
          </a:p>
          <a:p>
            <a:r>
              <a:rPr lang="en-US" sz="1600" dirty="0"/>
              <a:t>ACCESSION   </a:t>
            </a:r>
            <a:r>
              <a:rPr lang="en-US" sz="1600" b="1" dirty="0"/>
              <a:t>CP009686</a:t>
            </a:r>
            <a:endParaRPr lang="ru-RU" sz="16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144384" y="37357"/>
            <a:ext cx="9480884" cy="6941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4000" cap="all" dirty="0" smtClean="0"/>
              <a:t>Так выглядит </a:t>
            </a:r>
            <a:r>
              <a:rPr lang="ru-RU" sz="4000" cap="all" dirty="0" err="1" smtClean="0"/>
              <a:t>протеом</a:t>
            </a:r>
            <a:r>
              <a:rPr lang="ru-RU" sz="4000" cap="all" dirty="0" smtClean="0"/>
              <a:t> бактерии в файле</a:t>
            </a:r>
            <a:endParaRPr lang="ru-RU" sz="4000" cap="all" dirty="0"/>
          </a:p>
        </p:txBody>
      </p:sp>
    </p:spTree>
    <p:extLst>
      <p:ext uri="{BB962C8B-B14F-4D97-AF65-F5344CB8AC3E}">
        <p14:creationId xmlns:p14="http://schemas.microsoft.com/office/powerpoint/2010/main" val="16514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4318"/>
            <a:ext cx="8229600" cy="627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белки бывают у бактерий?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050407"/>
            <a:ext cx="8229600" cy="5671068"/>
          </a:xfrm>
        </p:spPr>
        <p:txBody>
          <a:bodyPr>
            <a:normAutofit fontScale="47500" lnSpcReduction="20000"/>
          </a:bodyPr>
          <a:lstStyle/>
          <a:p>
            <a:r>
              <a:rPr lang="ru-RU" sz="6300" dirty="0" smtClean="0"/>
              <a:t>Нужно импортировать из среды нужные вещества и выкидывать ненужные</a:t>
            </a:r>
          </a:p>
          <a:p>
            <a:pPr lvl="1"/>
            <a:r>
              <a:rPr lang="ru-RU" sz="5500" dirty="0" smtClean="0"/>
              <a:t>Это делают белки </a:t>
            </a:r>
            <a:r>
              <a:rPr lang="ru-RU" sz="5500" b="1" dirty="0" smtClean="0"/>
              <a:t>транспортеры</a:t>
            </a:r>
            <a:r>
              <a:rPr lang="ru-RU" sz="5500" dirty="0" smtClean="0"/>
              <a:t>, составляющие каналы в мембране. </a:t>
            </a:r>
            <a:r>
              <a:rPr lang="ru-RU" sz="5500" b="1" dirty="0" smtClean="0"/>
              <a:t>Трансмембранные</a:t>
            </a:r>
            <a:r>
              <a:rPr lang="ru-RU" sz="5500" dirty="0" smtClean="0"/>
              <a:t> белки</a:t>
            </a:r>
            <a:br>
              <a:rPr lang="ru-RU" sz="5500" dirty="0" smtClean="0"/>
            </a:br>
            <a:endParaRPr lang="ru-RU" sz="5500" dirty="0" smtClean="0"/>
          </a:p>
          <a:p>
            <a:r>
              <a:rPr lang="ru-RU" sz="6300" dirty="0"/>
              <a:t>Нужно реагировать на окружающую среду</a:t>
            </a:r>
          </a:p>
          <a:p>
            <a:pPr lvl="1"/>
            <a:r>
              <a:rPr lang="ru-RU" sz="5500" b="1" dirty="0" smtClean="0"/>
              <a:t>Рецепторы</a:t>
            </a:r>
            <a:r>
              <a:rPr lang="ru-RU" sz="5500" dirty="0" smtClean="0"/>
              <a:t> тоже трансмембранные белки, так как передают сигнал из среды в цитоплазму клетки</a:t>
            </a:r>
          </a:p>
          <a:p>
            <a:pPr marL="457200" lvl="1" indent="0">
              <a:buNone/>
            </a:pPr>
            <a:endParaRPr lang="ru-RU" sz="5500" dirty="0" smtClean="0"/>
          </a:p>
          <a:p>
            <a:r>
              <a:rPr lang="ru-RU" sz="6300" dirty="0" smtClean="0"/>
              <a:t>Нужно запасать энергию в виде молекул АТФ</a:t>
            </a:r>
            <a:endParaRPr lang="ru-RU" sz="6300" dirty="0"/>
          </a:p>
          <a:p>
            <a:pPr lvl="1"/>
            <a:r>
              <a:rPr lang="ru-RU" sz="5500" dirty="0" smtClean="0"/>
              <a:t> </a:t>
            </a:r>
            <a:r>
              <a:rPr lang="ru-RU" sz="5500" b="1" dirty="0" err="1" smtClean="0"/>
              <a:t>АТФсинтазы</a:t>
            </a:r>
            <a:r>
              <a:rPr lang="ru-RU" sz="5500" dirty="0" smtClean="0"/>
              <a:t>, комплексы из многих белков</a:t>
            </a:r>
            <a:br>
              <a:rPr lang="ru-RU" sz="5500" dirty="0" smtClean="0"/>
            </a:br>
            <a:endParaRPr lang="ru-RU" sz="5500" dirty="0" smtClean="0"/>
          </a:p>
          <a:p>
            <a:r>
              <a:rPr lang="ru-RU" sz="5900" dirty="0" smtClean="0"/>
              <a:t>Белки, использующие энергию АТФ</a:t>
            </a:r>
          </a:p>
          <a:p>
            <a:pPr lvl="1"/>
            <a:r>
              <a:rPr lang="ru-RU" sz="5500" b="1" dirty="0" err="1" smtClean="0"/>
              <a:t>АТФазы</a:t>
            </a:r>
            <a:r>
              <a:rPr lang="ru-RU" sz="5500" b="1" dirty="0" smtClean="0"/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4318"/>
            <a:ext cx="8229600" cy="627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белки бывают у бактерий?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3453" y="1046747"/>
            <a:ext cx="8229600" cy="53096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Машины для производства белков состоят из белков</a:t>
            </a:r>
          </a:p>
          <a:p>
            <a:pPr lvl="1"/>
            <a:r>
              <a:rPr lang="ru-RU" dirty="0" smtClean="0"/>
              <a:t>Машина </a:t>
            </a:r>
            <a:r>
              <a:rPr lang="ru-RU" b="1" dirty="0" smtClean="0"/>
              <a:t>РНК полимераза</a:t>
            </a:r>
            <a:r>
              <a:rPr lang="ru-RU" dirty="0" smtClean="0"/>
              <a:t>,  состоит из нескольких белков; производит </a:t>
            </a:r>
            <a:r>
              <a:rPr lang="ru-RU" dirty="0" err="1" smtClean="0"/>
              <a:t>мРНК</a:t>
            </a:r>
            <a:endParaRPr lang="ru-RU" dirty="0" smtClean="0"/>
          </a:p>
          <a:p>
            <a:pPr lvl="1"/>
            <a:r>
              <a:rPr lang="ru-RU" dirty="0" smtClean="0"/>
              <a:t>Машина </a:t>
            </a:r>
            <a:r>
              <a:rPr lang="ru-RU" b="1" dirty="0" smtClean="0"/>
              <a:t>рибосома</a:t>
            </a:r>
            <a:r>
              <a:rPr lang="ru-RU" dirty="0" smtClean="0"/>
              <a:t>, состоит из нескольких белков и нескольких РНК</a:t>
            </a:r>
          </a:p>
          <a:p>
            <a:pPr lvl="2"/>
            <a:r>
              <a:rPr lang="ru-RU" dirty="0" smtClean="0"/>
              <a:t>Белки называются </a:t>
            </a:r>
            <a:r>
              <a:rPr lang="ru-RU" dirty="0" err="1" smtClean="0"/>
              <a:t>рибосомальные</a:t>
            </a:r>
            <a:r>
              <a:rPr lang="ru-RU" dirty="0" smtClean="0"/>
              <a:t> белки</a:t>
            </a:r>
          </a:p>
          <a:p>
            <a:pPr lvl="2"/>
            <a:r>
              <a:rPr lang="ru-RU" dirty="0" smtClean="0"/>
              <a:t>РНК называются </a:t>
            </a:r>
            <a:r>
              <a:rPr lang="ru-RU" dirty="0" err="1" smtClean="0"/>
              <a:t>рРНК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 работы – белки, нужные клетке</a:t>
            </a:r>
          </a:p>
          <a:p>
            <a:r>
              <a:rPr lang="ru-RU" dirty="0" smtClean="0"/>
              <a:t>Нужно регулировать производство белков</a:t>
            </a:r>
            <a:endParaRPr lang="ru-RU" dirty="0"/>
          </a:p>
          <a:p>
            <a:pPr marL="0" lvl="2" indent="0">
              <a:buNone/>
            </a:pPr>
            <a:r>
              <a:rPr lang="ru-RU" i="1" dirty="0" smtClean="0"/>
              <a:t>В Советском Союзе ГОСПЛАН сообщал всем заводам сколько какой продукции надо выпустить в следующем году.</a:t>
            </a:r>
            <a:br>
              <a:rPr lang="ru-RU" i="1" dirty="0" smtClean="0"/>
            </a:br>
            <a:r>
              <a:rPr lang="ru-RU" i="1" dirty="0" smtClean="0"/>
              <a:t>У бактерий НЕТ </a:t>
            </a:r>
            <a:r>
              <a:rPr lang="ru-RU" i="1" dirty="0" err="1" smtClean="0"/>
              <a:t>госплана</a:t>
            </a:r>
            <a:r>
              <a:rPr lang="ru-RU" i="1" dirty="0" smtClean="0"/>
              <a:t> </a:t>
            </a:r>
            <a:r>
              <a:rPr lang="en-US" i="1" dirty="0" smtClean="0"/>
              <a:t>:(((((</a:t>
            </a:r>
            <a:br>
              <a:rPr lang="en-US" i="1" dirty="0" smtClean="0"/>
            </a:br>
            <a:endParaRPr lang="ru-RU" dirty="0"/>
          </a:p>
          <a:p>
            <a:pPr lvl="1"/>
            <a:r>
              <a:rPr lang="ru-RU" b="1" dirty="0" smtClean="0"/>
              <a:t>Транскрипционные </a:t>
            </a:r>
            <a:r>
              <a:rPr lang="ru-RU" b="1" dirty="0"/>
              <a:t>факторы </a:t>
            </a:r>
            <a:r>
              <a:rPr lang="ru-RU" dirty="0"/>
              <a:t>и </a:t>
            </a:r>
            <a:r>
              <a:rPr lang="ru-RU" dirty="0" smtClean="0"/>
              <a:t>др.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257"/>
            <a:ext cx="8229600" cy="627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белки бывают у бактерий?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0472" y="908121"/>
            <a:ext cx="8686800" cy="5919549"/>
          </a:xfrm>
        </p:spPr>
        <p:txBody>
          <a:bodyPr>
            <a:normAutofit fontScale="47500" lnSpcReduction="20000"/>
          </a:bodyPr>
          <a:lstStyle/>
          <a:p>
            <a:r>
              <a:rPr lang="ru-RU" sz="6300" dirty="0"/>
              <a:t>Нужно из субстратов, полученных из среды производить нужные вещества. Например, аминокислоты и нуклеозиды. Нужно модифицировать белки, ДНК, РНК</a:t>
            </a:r>
          </a:p>
          <a:p>
            <a:pPr lvl="1"/>
            <a:r>
              <a:rPr lang="ru-RU" sz="5500" dirty="0"/>
              <a:t>Это делают </a:t>
            </a:r>
            <a:r>
              <a:rPr lang="ru-RU" sz="5500" b="1" dirty="0"/>
              <a:t>ферменты</a:t>
            </a:r>
            <a:r>
              <a:rPr lang="ru-RU" sz="5500" dirty="0"/>
              <a:t>, их очень много разных</a:t>
            </a:r>
          </a:p>
          <a:p>
            <a:r>
              <a:rPr lang="ru-RU" sz="6300" dirty="0"/>
              <a:t>Нужно размножаться, т.е. делиться на две</a:t>
            </a:r>
          </a:p>
          <a:p>
            <a:pPr lvl="1"/>
            <a:r>
              <a:rPr lang="ru-RU" sz="5500" b="1" dirty="0"/>
              <a:t>ДНК полимераза </a:t>
            </a:r>
            <a:r>
              <a:rPr lang="ru-RU" sz="5500" dirty="0"/>
              <a:t>и </a:t>
            </a:r>
            <a:r>
              <a:rPr lang="ru-RU" sz="5500" dirty="0" smtClean="0"/>
              <a:t>др.</a:t>
            </a:r>
            <a:br>
              <a:rPr lang="ru-RU" sz="5500" dirty="0" smtClean="0"/>
            </a:br>
            <a:endParaRPr lang="ru-RU" sz="5500" dirty="0" smtClean="0"/>
          </a:p>
          <a:p>
            <a:r>
              <a:rPr lang="ru-RU" sz="6300" dirty="0" smtClean="0"/>
              <a:t>И еще много-много-много для чего нужны белки</a:t>
            </a:r>
          </a:p>
          <a:p>
            <a:pPr lvl="1"/>
            <a:r>
              <a:rPr lang="ru-RU" sz="5500" dirty="0" smtClean="0"/>
              <a:t>вращать жгутики если бактерия умеет передвигаться</a:t>
            </a:r>
          </a:p>
          <a:p>
            <a:pPr lvl="1"/>
            <a:r>
              <a:rPr lang="ru-RU" sz="5500" dirty="0" smtClean="0"/>
              <a:t>защищаться от вирусов – бактериофагов (белки иммунитета у бактерий)</a:t>
            </a:r>
          </a:p>
          <a:p>
            <a:pPr lvl="1"/>
            <a:r>
              <a:rPr lang="ru-RU" sz="5500" dirty="0" smtClean="0"/>
              <a:t>……………</a:t>
            </a:r>
          </a:p>
          <a:p>
            <a:pPr lvl="1"/>
            <a:r>
              <a:rPr lang="ru-RU" sz="5500" dirty="0" smtClean="0"/>
              <a:t>……………</a:t>
            </a:r>
          </a:p>
          <a:p>
            <a:pPr marL="457200" lvl="1" indent="0">
              <a:buNone/>
            </a:pP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66289"/>
            <a:ext cx="2133600" cy="365125"/>
          </a:xfrm>
        </p:spPr>
        <p:txBody>
          <a:bodyPr/>
          <a:lstStyle/>
          <a:p>
            <a:pPr>
              <a:defRPr/>
            </a:pPr>
            <a:fld id="{ACFA4D32-F3F7-4019-BF21-6E7C3A86F836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518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cap="all" dirty="0" smtClean="0"/>
              <a:t>В словарик</a:t>
            </a:r>
            <a:endParaRPr lang="ru-RU" sz="4000" cap="all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8163" y="3012087"/>
            <a:ext cx="77684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Археи </a:t>
            </a:r>
            <a:r>
              <a:rPr lang="ru-RU" sz="3200" dirty="0" smtClean="0"/>
              <a:t>– вроде бактерий, но эволюционные пути архей и бактерий разошлись 1.5 – 3.5 млрд лет тому назад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6551" y="951543"/>
            <a:ext cx="78100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Прокариоты </a:t>
            </a:r>
            <a:r>
              <a:rPr lang="ru-RU" sz="3200" dirty="0" smtClean="0"/>
              <a:t>– клеточные организмы, не имеющие ядра</a:t>
            </a:r>
            <a:br>
              <a:rPr lang="ru-RU" sz="3200" dirty="0" smtClean="0"/>
            </a:br>
            <a:r>
              <a:rPr lang="ru-RU" sz="3200" dirty="0" smtClean="0"/>
              <a:t>Прокариоты делятся на бактерии </a:t>
            </a:r>
            <a:r>
              <a:rPr lang="ru-RU" sz="3200" dirty="0"/>
              <a:t>и археи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451" y="5078631"/>
            <a:ext cx="7750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Вирусы </a:t>
            </a:r>
            <a:r>
              <a:rPr lang="ru-RU" sz="3200" dirty="0" smtClean="0"/>
              <a:t>не  являются клеточными организмами. Да и организмами их трудно назвать </a:t>
            </a:r>
            <a:r>
              <a:rPr lang="en-US" sz="3200" dirty="0" smtClean="0"/>
              <a:t>:)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735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90092" y="177353"/>
            <a:ext cx="8116529" cy="769526"/>
          </a:xfrm>
        </p:spPr>
        <p:txBody>
          <a:bodyPr/>
          <a:lstStyle/>
          <a:p>
            <a:r>
              <a:rPr lang="ru-RU" dirty="0" smtClean="0"/>
              <a:t>Итоговое Задание</a:t>
            </a:r>
            <a:r>
              <a:rPr lang="en-US" dirty="0" smtClean="0"/>
              <a:t> </a:t>
            </a:r>
            <a:r>
              <a:rPr lang="ru-RU" dirty="0" smtClean="0"/>
              <a:t>по блоку 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7238" y="1278364"/>
            <a:ext cx="7772400" cy="7193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Arial" charset="0"/>
              </a:rPr>
              <a:t>Дано:</a:t>
            </a:r>
            <a:r>
              <a:rPr lang="ru-RU" sz="3200" dirty="0">
                <a:solidFill>
                  <a:schemeClr val="tx1"/>
                </a:solidFill>
                <a:latin typeface="Arial" charset="0"/>
              </a:rPr>
              <a:t>  геном бактерии или 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археи</a:t>
            </a:r>
            <a:endParaRPr lang="ru-RU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EB573-14D6-4DA8-A2E5-F6D6C2E14B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757238" y="2237175"/>
            <a:ext cx="7772400" cy="16775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Arial" charset="0"/>
              </a:rPr>
              <a:t>Требуется</a:t>
            </a: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: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 Написать мини-обзор  о геноме и </a:t>
            </a:r>
            <a:r>
              <a:rPr lang="ru-RU" sz="3200" dirty="0" err="1" smtClean="0">
                <a:solidFill>
                  <a:schemeClr val="tx1"/>
                </a:solidFill>
                <a:latin typeface="Arial" charset="0"/>
              </a:rPr>
              <a:t>протеоме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 этой бактерии или археи</a:t>
            </a: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757238" y="4295405"/>
            <a:ext cx="7772400" cy="1999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Arial" charset="0"/>
              </a:rPr>
              <a:t>Методы</a:t>
            </a: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: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 </a:t>
            </a:r>
            <a:br>
              <a:rPr lang="ru-RU" sz="3200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электронные таблицы, программы пакета 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EMBOSS, 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программирование на 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python</a:t>
            </a:r>
            <a:endParaRPr lang="ru-RU" sz="32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9330" y="807449"/>
            <a:ext cx="9034670" cy="610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/>
              <a:t>Геном</a:t>
            </a:r>
            <a:r>
              <a:rPr lang="ru-RU" sz="3200" dirty="0"/>
              <a:t> – совокупность наследуемой ДНК в клетке организма. Геном многих бактерии состоит из одной кольцевой ДНК. Ее называют </a:t>
            </a:r>
            <a:r>
              <a:rPr lang="ru-RU" sz="3200" b="1" dirty="0"/>
              <a:t>хромосомой</a:t>
            </a:r>
            <a:r>
              <a:rPr lang="ru-RU" sz="3200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ru-RU" sz="3200" dirty="0"/>
              <a:t>У некоторых бактерий бывает две и даже три хромосомы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У вирусов носителем генома бывает РНК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Часто кроме хромосомы в бактериальной клетке есть еще маленькие ДНК (меньше хромосомы раз в сто), они называются </a:t>
            </a:r>
            <a:r>
              <a:rPr lang="ru-RU" sz="3200" b="1" dirty="0" err="1"/>
              <a:t>плазмидами</a:t>
            </a:r>
            <a:r>
              <a:rPr lang="ru-RU" sz="3200" b="1" dirty="0"/>
              <a:t>  </a:t>
            </a:r>
            <a:endParaRPr lang="ru-RU" sz="3200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298704" y="121920"/>
            <a:ext cx="8229600" cy="783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4000" cap="all" dirty="0" smtClean="0"/>
              <a:t>В словарик</a:t>
            </a:r>
            <a:endParaRPr lang="ru-RU" sz="4000" cap="all" dirty="0"/>
          </a:p>
        </p:txBody>
      </p:sp>
    </p:spTree>
    <p:extLst>
      <p:ext uri="{BB962C8B-B14F-4D97-AF65-F5344CB8AC3E}">
        <p14:creationId xmlns:p14="http://schemas.microsoft.com/office/powerpoint/2010/main" val="33146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75857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cap="all" dirty="0" smtClean="0"/>
              <a:t>Так выглядит геном в файле</a:t>
            </a:r>
            <a:endParaRPr lang="ru-RU" sz="4000" cap="all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779573" y="1333076"/>
            <a:ext cx="77525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&gt;NC_000964.3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Bacillus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subtilis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subsp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subtilis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168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complete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genome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ATCTTTTTCGGCTTTTTTTAGTATCCACAGAGGTTATCGACAACATTTTCACATTACCAACCCCTGTGGA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CAAGGTTTTTTCAACAGGTTGTCCGCTTTGTGGATAAGATTGTGACAACCATTGCAAGCTCTCGTTTATT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TTGGTATTATATTTGTGTTTTAACTCTTGATTACTAATCCTACCTTTCCTCTTTATCCACAAAGTGTGGA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TAAGTTGTGGATTGATTTCACACAGCTTGTGTAGAAGGTTGTCCACAAGTTGTGAAATTTGTCGAAAAGC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TATTTATCTACTATATTATATGTTTTCAACATTTAATGTGTACGAATGGTAAGCGCCATTTGCTCTTTTT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TTGTGTTCTATAACAGAGAAAGACGCCATTTTCTAAGAAAAGGAGGGACGTGCCGGAAGATGGAAAATAT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ATTAGACCTGTGGAACCAAGCCCTTGCTCAAATCGAAAAAAAGTTGAGCAAACCGAGTTTTGAGACTTGG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ATGAAGTCAACCAAAGCCCACTCACTGCAAGGCGATACATTAACAATCACGGCTCCCAATGAATTTGCCA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GAGACTGGCTGGAGTCCAGATACTTGCATCTGATTGCAGATACTATATATGAATTAACCGGGGAAGAATT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GAGCATTAAGTTTGTCATTCCTCAAAATCAAGATGTTGAGGACTTTATGCCGAAACCGCAAGTCAAAAAA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GCGGTCAAAGAAGATACATCTGATTTTCCTCAAAATATGCTCAATCCAAAATATACTTTTGATACTTTTG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TCATCGGATCTGGAAACCGATTTGCACATGCTGCTTCCCTCGCAGTAGCGGAAGCGCCCGCGAAAGCTTA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CAACCCTTTATTTATCTATGGGGGCGTCGGCTTAGGGAAAACACACTTAATGCATGCGATCGGCCATTAT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GTAATAGATCATAATCCTTCTGCCAAAGTGGTTTATCTGTCTTCTGAGAAATTTACAAACGAATTCATCA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ACTCTATCCGAGATAATAAAGCCGTCGACTTCCGCAATCGCTATCGAAATGTTGATGTGCTTTTGATAGA  </a:t>
            </a:r>
          </a:p>
          <a:p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TGATATTCAATTTTTAGCGGGGAAAGAACAAACCCAGGAAGAATTTTTCCATACATTTAACACATTACAC  </a:t>
            </a:r>
          </a:p>
          <a:p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GAAGAAAGCAAACAAATCGTCATTTCAAGTGACCGGCCGCCAAAGGAAATTCCGACACTTGAAGACAGAT</a:t>
            </a:r>
            <a:b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…………………………………………………………………………………………………………………………………………………………………………………………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102" y="5710019"/>
            <a:ext cx="7678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того, как его </a:t>
            </a:r>
            <a:r>
              <a:rPr lang="ru-RU" b="1" dirty="0" err="1" smtClean="0"/>
              <a:t>секвенировали</a:t>
            </a:r>
            <a:r>
              <a:rPr lang="ru-RU" dirty="0" smtClean="0"/>
              <a:t>, т.е. определили последовательности всех его ДНК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2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2255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Вирусы</a:t>
            </a:r>
            <a:r>
              <a:rPr lang="en-US" dirty="0" smtClean="0"/>
              <a:t>:</a:t>
            </a:r>
            <a:r>
              <a:rPr lang="ru-RU" dirty="0" smtClean="0"/>
              <a:t>  от </a:t>
            </a:r>
            <a:r>
              <a:rPr lang="en-US" dirty="0" smtClean="0"/>
              <a:t>– </a:t>
            </a:r>
            <a:r>
              <a:rPr lang="ru-RU" dirty="0" smtClean="0"/>
              <a:t>до</a:t>
            </a:r>
            <a:r>
              <a:rPr lang="en-US" dirty="0" smtClean="0"/>
              <a:t>, </a:t>
            </a:r>
            <a:r>
              <a:rPr lang="ru-RU" dirty="0" smtClean="0"/>
              <a:t>пример</a:t>
            </a:r>
          </a:p>
          <a:p>
            <a:r>
              <a:rPr lang="ru-RU" dirty="0" smtClean="0"/>
              <a:t>Прокариоты: </a:t>
            </a:r>
            <a:r>
              <a:rPr lang="ru-RU" dirty="0"/>
              <a:t>от </a:t>
            </a:r>
            <a:r>
              <a:rPr lang="en-US" dirty="0"/>
              <a:t>– </a:t>
            </a:r>
            <a:r>
              <a:rPr lang="ru-RU" dirty="0" smtClean="0"/>
              <a:t>до, пример</a:t>
            </a:r>
          </a:p>
          <a:p>
            <a:r>
              <a:rPr lang="ru-RU" dirty="0" smtClean="0"/>
              <a:t>Человек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Эукариоты</a:t>
            </a:r>
            <a:r>
              <a:rPr lang="en-US" dirty="0" smtClean="0"/>
              <a:t>: </a:t>
            </a:r>
            <a:r>
              <a:rPr lang="ru-RU" dirty="0" smtClean="0"/>
              <a:t>от – до, пример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Я создал </a:t>
            </a:r>
            <a:r>
              <a:rPr lang="en-US" dirty="0" smtClean="0"/>
              <a:t>Google Sheet </a:t>
            </a:r>
            <a:r>
              <a:rPr lang="ru-RU" dirty="0" smtClean="0"/>
              <a:t>в котором все студенты могут приводить примеры.</a:t>
            </a:r>
            <a:br>
              <a:rPr lang="ru-RU" dirty="0" smtClean="0"/>
            </a:br>
            <a:r>
              <a:rPr lang="ru-RU" dirty="0" smtClean="0"/>
              <a:t>Кто найдет самый </a:t>
            </a:r>
            <a:r>
              <a:rPr lang="ru-RU" dirty="0" err="1" smtClean="0"/>
              <a:t>эктремальный</a:t>
            </a:r>
            <a:r>
              <a:rPr lang="ru-RU" dirty="0" smtClean="0"/>
              <a:t> по размеру геном?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8638" y="75857"/>
            <a:ext cx="8229600" cy="1802104"/>
          </a:xfrm>
        </p:spPr>
        <p:txBody>
          <a:bodyPr>
            <a:normAutofit fontScale="90000"/>
          </a:bodyPr>
          <a:lstStyle/>
          <a:p>
            <a:r>
              <a:rPr lang="ru-RU" sz="4000" cap="all" dirty="0" smtClean="0"/>
              <a:t>Размеры  геномов в парах нуклеотидов (ДНК) или буквах по порядку величин следует знать</a:t>
            </a:r>
            <a:endParaRPr lang="ru-RU" sz="4000" cap="all" dirty="0"/>
          </a:p>
        </p:txBody>
      </p:sp>
    </p:spTree>
    <p:extLst>
      <p:ext uri="{BB962C8B-B14F-4D97-AF65-F5344CB8AC3E}">
        <p14:creationId xmlns:p14="http://schemas.microsoft.com/office/powerpoint/2010/main" val="35541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3453" y="1046747"/>
            <a:ext cx="8229600" cy="5309603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8908" y="218174"/>
            <a:ext cx="8319210" cy="783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4000" cap="all" dirty="0" smtClean="0"/>
              <a:t>Вопросы про геном</a:t>
            </a:r>
            <a:endParaRPr lang="ru-RU" sz="4000" cap="all" dirty="0"/>
          </a:p>
        </p:txBody>
      </p:sp>
    </p:spTree>
    <p:extLst>
      <p:ext uri="{BB962C8B-B14F-4D97-AF65-F5344CB8AC3E}">
        <p14:creationId xmlns:p14="http://schemas.microsoft.com/office/powerpoint/2010/main" val="38664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13" y="368740"/>
            <a:ext cx="8229600" cy="1143000"/>
          </a:xfrm>
        </p:spPr>
        <p:txBody>
          <a:bodyPr/>
          <a:lstStyle/>
          <a:p>
            <a:r>
              <a:rPr lang="ru-RU" dirty="0" smtClean="0"/>
              <a:t>Сегодня вопросы задаете вы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801320" y="1889716"/>
            <a:ext cx="754136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Я </a:t>
            </a:r>
            <a:r>
              <a:rPr lang="ru-RU" sz="2400" dirty="0" smtClean="0"/>
              <a:t>записываю  вопросы</a:t>
            </a:r>
          </a:p>
          <a:p>
            <a:endParaRPr lang="ru-RU" sz="2400" dirty="0"/>
          </a:p>
          <a:p>
            <a:r>
              <a:rPr lang="ru-RU" sz="2400" dirty="0" smtClean="0"/>
              <a:t>И подсказываю, каким методом можно</a:t>
            </a:r>
          </a:p>
          <a:p>
            <a:r>
              <a:rPr lang="ru-RU" sz="2400" dirty="0" smtClean="0"/>
              <a:t>получить ответ</a:t>
            </a:r>
          </a:p>
          <a:p>
            <a:endParaRPr lang="ru-RU" sz="2400" dirty="0"/>
          </a:p>
          <a:p>
            <a:r>
              <a:rPr lang="ru-RU" sz="2400" dirty="0" smtClean="0"/>
              <a:t>Вы пробуете  найти ответ и приводите его в обзоре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8353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dirty="0" smtClean="0"/>
              <a:t>Какие вопросы можно задать имея только текст? (Лингвистика)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9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105"/>
            <a:ext cx="8229600" cy="682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Лингвистический анализ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515" y="702245"/>
            <a:ext cx="8492970" cy="60192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Частоты букв</a:t>
            </a:r>
          </a:p>
          <a:p>
            <a:r>
              <a:rPr lang="ru-RU" dirty="0" smtClean="0"/>
              <a:t>Часто и редко встречающиеся слова</a:t>
            </a:r>
          </a:p>
          <a:p>
            <a:r>
              <a:rPr lang="ru-RU" dirty="0" smtClean="0"/>
              <a:t>Равномерность частоты букв и слов вдоль текста 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Эти вопросы изучаются и имеют биологически смысл! Примеры наблюдений:</a:t>
            </a:r>
          </a:p>
          <a:p>
            <a:r>
              <a:rPr lang="en-US" dirty="0" smtClean="0"/>
              <a:t>#C </a:t>
            </a:r>
            <a:r>
              <a:rPr lang="en-US" dirty="0" smtClean="0">
                <a:sym typeface="Symbol" panose="05050102010706020507" pitchFamily="18" charset="2"/>
              </a:rPr>
              <a:t> #G,    </a:t>
            </a:r>
            <a:r>
              <a:rPr lang="ru-RU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#T </a:t>
            </a:r>
            <a:r>
              <a:rPr lang="en-US" dirty="0">
                <a:sym typeface="Symbol" panose="05050102010706020507" pitchFamily="18" charset="2"/>
              </a:rPr>
              <a:t>  </a:t>
            </a:r>
            <a:r>
              <a:rPr lang="en-US" dirty="0" smtClean="0">
                <a:sym typeface="Symbol" panose="05050102010706020507" pitchFamily="18" charset="2"/>
              </a:rPr>
              <a:t>#A    (#  </a:t>
            </a:r>
            <a:r>
              <a:rPr lang="ru-RU" dirty="0" smtClean="0">
                <a:sym typeface="Symbol" panose="05050102010706020507" pitchFamily="18" charset="2"/>
              </a:rPr>
              <a:t>заменяет слово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ru-RU" dirty="0" smtClean="0">
                <a:sym typeface="Symbol" panose="05050102010706020507" pitchFamily="18" charset="2"/>
              </a:rPr>
              <a:t>«число»)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ru-RU" dirty="0" smtClean="0">
                <a:sym typeface="Symbol" panose="05050102010706020507" pitchFamily="18" charset="2"/>
              </a:rPr>
              <a:t>Слов  </a:t>
            </a:r>
            <a:r>
              <a:rPr lang="en-US" dirty="0" smtClean="0">
                <a:sym typeface="Symbol" panose="05050102010706020507" pitchFamily="18" charset="2"/>
              </a:rPr>
              <a:t>CG   </a:t>
            </a:r>
            <a:r>
              <a:rPr lang="ru-RU" i="1" dirty="0" smtClean="0">
                <a:sym typeface="Symbol" panose="05050102010706020507" pitchFamily="18" charset="2"/>
              </a:rPr>
              <a:t>мало </a:t>
            </a:r>
            <a:r>
              <a:rPr lang="ru-RU" dirty="0" smtClean="0">
                <a:sym typeface="Symbol" panose="05050102010706020507" pitchFamily="18" charset="2"/>
              </a:rPr>
              <a:t> в определенных геномах</a:t>
            </a:r>
          </a:p>
          <a:p>
            <a:r>
              <a:rPr lang="ru-RU" dirty="0" smtClean="0">
                <a:sym typeface="Symbol" panose="05050102010706020507" pitchFamily="18" charset="2"/>
              </a:rPr>
              <a:t>Слов  </a:t>
            </a:r>
            <a:r>
              <a:rPr lang="en-US" dirty="0" smtClean="0">
                <a:sym typeface="Symbol" panose="05050102010706020507" pitchFamily="18" charset="2"/>
              </a:rPr>
              <a:t>TA </a:t>
            </a:r>
            <a:r>
              <a:rPr lang="ru-RU" dirty="0" smtClean="0">
                <a:sym typeface="Symbol" panose="05050102010706020507" pitchFamily="18" charset="2"/>
              </a:rPr>
              <a:t>  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ru-RU" i="1" dirty="0" smtClean="0">
                <a:sym typeface="Symbol" panose="05050102010706020507" pitchFamily="18" charset="2"/>
              </a:rPr>
              <a:t>мало </a:t>
            </a:r>
            <a:r>
              <a:rPr lang="ru-RU" dirty="0" smtClean="0">
                <a:sym typeface="Symbol" panose="05050102010706020507" pitchFamily="18" charset="2"/>
              </a:rPr>
              <a:t> во всех геномах</a:t>
            </a:r>
          </a:p>
          <a:p>
            <a:r>
              <a:rPr lang="ru-RU" dirty="0" smtClean="0"/>
              <a:t>В некоторых геномах </a:t>
            </a:r>
            <a:r>
              <a:rPr lang="en-US" dirty="0" smtClean="0"/>
              <a:t>#C </a:t>
            </a:r>
            <a:r>
              <a:rPr lang="en-US" b="1" dirty="0" smtClean="0">
                <a:solidFill>
                  <a:srgbClr val="7030A0"/>
                </a:solidFill>
              </a:rPr>
              <a:t>&gt;</a:t>
            </a:r>
            <a:r>
              <a:rPr lang="en-US" dirty="0" smtClean="0"/>
              <a:t> #G </a:t>
            </a:r>
            <a:r>
              <a:rPr lang="ru-RU" dirty="0" smtClean="0"/>
              <a:t>в одной части и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#G </a:t>
            </a:r>
            <a:r>
              <a:rPr lang="en-US" b="1" dirty="0">
                <a:solidFill>
                  <a:srgbClr val="7030A0"/>
                </a:solidFill>
              </a:rPr>
              <a:t>&gt;</a:t>
            </a:r>
            <a:r>
              <a:rPr lang="en-US" dirty="0" smtClean="0"/>
              <a:t> #C </a:t>
            </a:r>
            <a:r>
              <a:rPr lang="ru-RU" dirty="0" smtClean="0"/>
              <a:t>в другой части</a:t>
            </a:r>
            <a:r>
              <a:rPr lang="en-US" dirty="0" smtClean="0"/>
              <a:t>  </a:t>
            </a:r>
            <a:r>
              <a:rPr lang="ru-RU" dirty="0" smtClean="0"/>
              <a:t>(«</a:t>
            </a:r>
            <a:r>
              <a:rPr lang="en-US" dirty="0" smtClean="0"/>
              <a:t>G</a:t>
            </a:r>
            <a:r>
              <a:rPr lang="ru-RU" dirty="0" smtClean="0"/>
              <a:t>С</a:t>
            </a:r>
            <a:r>
              <a:rPr lang="en-US" dirty="0" smtClean="0"/>
              <a:t> skew</a:t>
            </a:r>
            <a:r>
              <a:rPr lang="ru-RU" dirty="0" smtClean="0"/>
              <a:t>»)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1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7419</TotalTime>
  <Words>875</Words>
  <Application>Microsoft Office PowerPoint</Application>
  <PresentationFormat>Экран (4:3)</PresentationFormat>
  <Paragraphs>147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Тема Office</vt:lpstr>
      <vt:lpstr>геном  бактерии</vt:lpstr>
      <vt:lpstr>В словарик</vt:lpstr>
      <vt:lpstr>Итоговое Задание по блоку 3</vt:lpstr>
      <vt:lpstr>Презентация PowerPoint</vt:lpstr>
      <vt:lpstr>Так выглядит геном в файле</vt:lpstr>
      <vt:lpstr>Размеры  геномов в парах нуклеотидов (ДНК) или буквах по порядку величин следует знать</vt:lpstr>
      <vt:lpstr>Презентация PowerPoint</vt:lpstr>
      <vt:lpstr>Сегодня вопросы задаете вы</vt:lpstr>
      <vt:lpstr>Лингвистический анализ текста</vt:lpstr>
      <vt:lpstr>Презентация PowerPoint</vt:lpstr>
      <vt:lpstr>Презентация PowerPoint</vt:lpstr>
      <vt:lpstr>Презентация PowerPoint</vt:lpstr>
      <vt:lpstr>Какие белки бывают у бактерий?</vt:lpstr>
      <vt:lpstr>Какие белки бывают у бактерий?</vt:lpstr>
      <vt:lpstr>Какие белки бывают у бактерий?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Kopylov</dc:creator>
  <cp:lastModifiedBy>aba</cp:lastModifiedBy>
  <cp:revision>402</cp:revision>
  <dcterms:created xsi:type="dcterms:W3CDTF">2002-12-08T20:39:11Z</dcterms:created>
  <dcterms:modified xsi:type="dcterms:W3CDTF">2021-10-18T07:47:59Z</dcterms:modified>
</cp:coreProperties>
</file>