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75" r:id="rId5"/>
    <p:sldId id="270" r:id="rId6"/>
    <p:sldId id="271" r:id="rId7"/>
    <p:sldId id="273" r:id="rId8"/>
    <p:sldId id="274" r:id="rId9"/>
    <p:sldId id="263" r:id="rId10"/>
    <p:sldId id="266" r:id="rId11"/>
    <p:sldId id="264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6" y="3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pig\COMMON\Education\FBB\Year_11\term4\block3\pr12\PAX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533438889163781"/>
          <c:y val="3.77359185877040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733374305662304"/>
          <c:y val="0.2188683278086819"/>
          <c:w val="0.680001770837944"/>
          <c:h val="0.626416248555882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Diagram!$C$2:$C$826</c:f>
              <c:numCache>
                <c:formatCode>General</c:formatCode>
                <c:ptCount val="825"/>
                <c:pt idx="0">
                  <c:v>27.995999999999956</c:v>
                </c:pt>
                <c:pt idx="1">
                  <c:v>27.995999999999956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27.786999999999956</c:v>
                </c:pt>
                <c:pt idx="5">
                  <c:v>27.786999999999956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25.065999999999956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22.783999999999956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18.408999999999956</c:v>
                </c:pt>
                <c:pt idx="138">
                  <c:v>18.408999999999956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  <c:pt idx="149">
                  <c:v>18.106000000000005</c:v>
                </c:pt>
                <c:pt idx="150">
                  <c:v>18.096</c:v>
                </c:pt>
                <c:pt idx="151">
                  <c:v>18.096</c:v>
                </c:pt>
                <c:pt idx="152">
                  <c:v>18.096</c:v>
                </c:pt>
                <c:pt idx="153">
                  <c:v>18.096</c:v>
                </c:pt>
                <c:pt idx="154">
                  <c:v>18.096</c:v>
                </c:pt>
                <c:pt idx="155">
                  <c:v>18.096</c:v>
                </c:pt>
                <c:pt idx="156">
                  <c:v>18.096</c:v>
                </c:pt>
                <c:pt idx="157">
                  <c:v>18.053999999999988</c:v>
                </c:pt>
                <c:pt idx="158">
                  <c:v>18.021999999999988</c:v>
                </c:pt>
                <c:pt idx="159">
                  <c:v>17.991</c:v>
                </c:pt>
                <c:pt idx="160">
                  <c:v>17.979999999999986</c:v>
                </c:pt>
                <c:pt idx="161">
                  <c:v>17.97</c:v>
                </c:pt>
                <c:pt idx="162">
                  <c:v>17.97</c:v>
                </c:pt>
                <c:pt idx="163">
                  <c:v>17.97</c:v>
                </c:pt>
                <c:pt idx="164">
                  <c:v>17.97</c:v>
                </c:pt>
                <c:pt idx="165">
                  <c:v>17.97</c:v>
                </c:pt>
                <c:pt idx="166">
                  <c:v>17.97</c:v>
                </c:pt>
                <c:pt idx="167">
                  <c:v>17.896999999999988</c:v>
                </c:pt>
                <c:pt idx="168">
                  <c:v>17.885999999999989</c:v>
                </c:pt>
                <c:pt idx="169">
                  <c:v>17.864999999999988</c:v>
                </c:pt>
                <c:pt idx="170">
                  <c:v>17.844000000000001</c:v>
                </c:pt>
                <c:pt idx="171">
                  <c:v>17.834000000000035</c:v>
                </c:pt>
                <c:pt idx="172">
                  <c:v>17.771000000000001</c:v>
                </c:pt>
                <c:pt idx="173">
                  <c:v>17.760999999999989</c:v>
                </c:pt>
                <c:pt idx="174">
                  <c:v>17.75</c:v>
                </c:pt>
                <c:pt idx="175">
                  <c:v>17.728999999999989</c:v>
                </c:pt>
                <c:pt idx="176">
                  <c:v>17.719000000000001</c:v>
                </c:pt>
                <c:pt idx="177">
                  <c:v>17.719000000000001</c:v>
                </c:pt>
                <c:pt idx="178">
                  <c:v>17.719000000000001</c:v>
                </c:pt>
                <c:pt idx="179">
                  <c:v>17.707999999999988</c:v>
                </c:pt>
                <c:pt idx="180">
                  <c:v>17.698</c:v>
                </c:pt>
                <c:pt idx="181">
                  <c:v>17.666</c:v>
                </c:pt>
                <c:pt idx="182">
                  <c:v>17.666</c:v>
                </c:pt>
                <c:pt idx="183">
                  <c:v>17.666</c:v>
                </c:pt>
                <c:pt idx="184">
                  <c:v>17.645</c:v>
                </c:pt>
                <c:pt idx="185">
                  <c:v>17.645</c:v>
                </c:pt>
                <c:pt idx="186">
                  <c:v>17.635000000000005</c:v>
                </c:pt>
                <c:pt idx="187">
                  <c:v>17.625</c:v>
                </c:pt>
                <c:pt idx="188">
                  <c:v>17.625</c:v>
                </c:pt>
                <c:pt idx="189">
                  <c:v>17.625</c:v>
                </c:pt>
                <c:pt idx="190">
                  <c:v>17.561999999999987</c:v>
                </c:pt>
                <c:pt idx="191">
                  <c:v>17.561999999999987</c:v>
                </c:pt>
                <c:pt idx="192">
                  <c:v>17.561999999999987</c:v>
                </c:pt>
                <c:pt idx="193">
                  <c:v>17.561999999999987</c:v>
                </c:pt>
                <c:pt idx="194">
                  <c:v>17.561999999999987</c:v>
                </c:pt>
                <c:pt idx="195">
                  <c:v>17.550999999999988</c:v>
                </c:pt>
                <c:pt idx="196">
                  <c:v>17.541</c:v>
                </c:pt>
                <c:pt idx="197">
                  <c:v>17.498999999999956</c:v>
                </c:pt>
                <c:pt idx="198">
                  <c:v>17.487999999999989</c:v>
                </c:pt>
                <c:pt idx="199">
                  <c:v>17.478000000000002</c:v>
                </c:pt>
                <c:pt idx="200">
                  <c:v>17.478000000000002</c:v>
                </c:pt>
                <c:pt idx="201">
                  <c:v>17.478000000000002</c:v>
                </c:pt>
                <c:pt idx="202">
                  <c:v>17.467999999999989</c:v>
                </c:pt>
                <c:pt idx="203">
                  <c:v>17.467999999999989</c:v>
                </c:pt>
                <c:pt idx="204">
                  <c:v>17.467999999999989</c:v>
                </c:pt>
                <c:pt idx="205">
                  <c:v>17.446999999999989</c:v>
                </c:pt>
                <c:pt idx="206">
                  <c:v>17.414999999999999</c:v>
                </c:pt>
                <c:pt idx="207">
                  <c:v>17.393999999999988</c:v>
                </c:pt>
                <c:pt idx="208">
                  <c:v>17.393999999999988</c:v>
                </c:pt>
                <c:pt idx="209">
                  <c:v>17.373000000000001</c:v>
                </c:pt>
                <c:pt idx="210">
                  <c:v>17.363</c:v>
                </c:pt>
                <c:pt idx="211">
                  <c:v>17.363</c:v>
                </c:pt>
                <c:pt idx="212">
                  <c:v>17.331000000000031</c:v>
                </c:pt>
                <c:pt idx="213">
                  <c:v>17.321000000000005</c:v>
                </c:pt>
                <c:pt idx="214">
                  <c:v>17.321000000000005</c:v>
                </c:pt>
                <c:pt idx="215">
                  <c:v>17.321000000000005</c:v>
                </c:pt>
                <c:pt idx="216">
                  <c:v>17.3</c:v>
                </c:pt>
                <c:pt idx="217">
                  <c:v>17.3</c:v>
                </c:pt>
                <c:pt idx="218">
                  <c:v>17.3</c:v>
                </c:pt>
                <c:pt idx="219">
                  <c:v>17.3</c:v>
                </c:pt>
                <c:pt idx="220">
                  <c:v>17.3</c:v>
                </c:pt>
                <c:pt idx="221">
                  <c:v>17.3</c:v>
                </c:pt>
                <c:pt idx="222">
                  <c:v>17.3</c:v>
                </c:pt>
                <c:pt idx="223">
                  <c:v>17.29</c:v>
                </c:pt>
                <c:pt idx="224">
                  <c:v>17.29</c:v>
                </c:pt>
                <c:pt idx="225">
                  <c:v>17.29</c:v>
                </c:pt>
                <c:pt idx="226">
                  <c:v>17.279</c:v>
                </c:pt>
                <c:pt idx="227">
                  <c:v>17.279</c:v>
                </c:pt>
                <c:pt idx="228">
                  <c:v>17.268999999999952</c:v>
                </c:pt>
                <c:pt idx="229">
                  <c:v>17.268999999999952</c:v>
                </c:pt>
                <c:pt idx="230">
                  <c:v>17.257999999999999</c:v>
                </c:pt>
                <c:pt idx="231">
                  <c:v>17.257999999999999</c:v>
                </c:pt>
                <c:pt idx="232">
                  <c:v>17.216000000000001</c:v>
                </c:pt>
                <c:pt idx="233">
                  <c:v>17.184999999999999</c:v>
                </c:pt>
                <c:pt idx="234">
                  <c:v>17.164000000000001</c:v>
                </c:pt>
                <c:pt idx="235">
                  <c:v>17.164000000000001</c:v>
                </c:pt>
                <c:pt idx="236">
                  <c:v>17.164000000000001</c:v>
                </c:pt>
                <c:pt idx="237">
                  <c:v>17.164000000000001</c:v>
                </c:pt>
                <c:pt idx="238">
                  <c:v>17.122</c:v>
                </c:pt>
                <c:pt idx="239">
                  <c:v>17.111999999999998</c:v>
                </c:pt>
                <c:pt idx="240">
                  <c:v>17.100999999999999</c:v>
                </c:pt>
                <c:pt idx="241">
                  <c:v>17.100999999999999</c:v>
                </c:pt>
                <c:pt idx="242">
                  <c:v>17.100999999999999</c:v>
                </c:pt>
                <c:pt idx="243">
                  <c:v>17.07</c:v>
                </c:pt>
                <c:pt idx="244">
                  <c:v>17.048999999999989</c:v>
                </c:pt>
                <c:pt idx="245">
                  <c:v>17.038</c:v>
                </c:pt>
                <c:pt idx="246">
                  <c:v>17.027999999999999</c:v>
                </c:pt>
                <c:pt idx="247">
                  <c:v>17.027999999999999</c:v>
                </c:pt>
                <c:pt idx="248">
                  <c:v>17.027999999999999</c:v>
                </c:pt>
                <c:pt idx="249">
                  <c:v>17.027999999999999</c:v>
                </c:pt>
                <c:pt idx="250">
                  <c:v>17.027999999999999</c:v>
                </c:pt>
                <c:pt idx="251">
                  <c:v>17.018000000000001</c:v>
                </c:pt>
                <c:pt idx="252">
                  <c:v>17.018000000000001</c:v>
                </c:pt>
                <c:pt idx="253">
                  <c:v>17.018000000000001</c:v>
                </c:pt>
                <c:pt idx="254">
                  <c:v>17.018000000000001</c:v>
                </c:pt>
                <c:pt idx="255">
                  <c:v>17.007000000000001</c:v>
                </c:pt>
                <c:pt idx="256">
                  <c:v>17.007000000000001</c:v>
                </c:pt>
                <c:pt idx="257">
                  <c:v>17.007000000000001</c:v>
                </c:pt>
                <c:pt idx="258">
                  <c:v>17.007000000000001</c:v>
                </c:pt>
                <c:pt idx="259">
                  <c:v>16.985999999999944</c:v>
                </c:pt>
                <c:pt idx="260">
                  <c:v>16.954999999999988</c:v>
                </c:pt>
                <c:pt idx="261">
                  <c:v>16.954999999999988</c:v>
                </c:pt>
                <c:pt idx="262">
                  <c:v>16.94399999999996</c:v>
                </c:pt>
                <c:pt idx="263">
                  <c:v>16.94399999999996</c:v>
                </c:pt>
                <c:pt idx="264">
                  <c:v>16.94399999999996</c:v>
                </c:pt>
                <c:pt idx="265">
                  <c:v>16.94399999999996</c:v>
                </c:pt>
                <c:pt idx="266">
                  <c:v>16.94399999999996</c:v>
                </c:pt>
                <c:pt idx="267">
                  <c:v>16.94399999999996</c:v>
                </c:pt>
                <c:pt idx="268">
                  <c:v>16.94399999999996</c:v>
                </c:pt>
                <c:pt idx="269">
                  <c:v>16.94399999999996</c:v>
                </c:pt>
                <c:pt idx="270">
                  <c:v>16.94399999999996</c:v>
                </c:pt>
                <c:pt idx="271">
                  <c:v>16.901999999999987</c:v>
                </c:pt>
                <c:pt idx="272">
                  <c:v>16.901999999999987</c:v>
                </c:pt>
                <c:pt idx="273">
                  <c:v>16.891999999999999</c:v>
                </c:pt>
                <c:pt idx="274">
                  <c:v>16.891999999999999</c:v>
                </c:pt>
                <c:pt idx="275">
                  <c:v>16.891999999999999</c:v>
                </c:pt>
                <c:pt idx="276">
                  <c:v>16.870999999999999</c:v>
                </c:pt>
                <c:pt idx="277">
                  <c:v>16.870999999999999</c:v>
                </c:pt>
                <c:pt idx="278">
                  <c:v>16.870999999999999</c:v>
                </c:pt>
                <c:pt idx="279">
                  <c:v>16.870999999999999</c:v>
                </c:pt>
                <c:pt idx="280">
                  <c:v>16.861000000000001</c:v>
                </c:pt>
                <c:pt idx="281">
                  <c:v>16.829000000000001</c:v>
                </c:pt>
                <c:pt idx="282">
                  <c:v>16.829000000000001</c:v>
                </c:pt>
                <c:pt idx="283">
                  <c:v>16.777000000000001</c:v>
                </c:pt>
                <c:pt idx="284">
                  <c:v>16.744999999999987</c:v>
                </c:pt>
                <c:pt idx="285">
                  <c:v>16.744999999999987</c:v>
                </c:pt>
                <c:pt idx="286">
                  <c:v>16.744999999999987</c:v>
                </c:pt>
                <c:pt idx="287">
                  <c:v>16.744999999999987</c:v>
                </c:pt>
                <c:pt idx="288">
                  <c:v>16.734999999999999</c:v>
                </c:pt>
                <c:pt idx="289">
                  <c:v>16.734999999999999</c:v>
                </c:pt>
                <c:pt idx="290">
                  <c:v>16.734999999999999</c:v>
                </c:pt>
                <c:pt idx="291">
                  <c:v>16.734999999999999</c:v>
                </c:pt>
                <c:pt idx="292">
                  <c:v>16.734999999999999</c:v>
                </c:pt>
                <c:pt idx="293">
                  <c:v>16.724</c:v>
                </c:pt>
                <c:pt idx="294">
                  <c:v>16.724</c:v>
                </c:pt>
                <c:pt idx="295">
                  <c:v>16.713999999999999</c:v>
                </c:pt>
                <c:pt idx="296">
                  <c:v>16.713999999999999</c:v>
                </c:pt>
                <c:pt idx="297">
                  <c:v>16.713999999999999</c:v>
                </c:pt>
                <c:pt idx="298">
                  <c:v>16.693000000000001</c:v>
                </c:pt>
                <c:pt idx="299">
                  <c:v>16.693000000000001</c:v>
                </c:pt>
                <c:pt idx="300">
                  <c:v>16.683</c:v>
                </c:pt>
                <c:pt idx="301">
                  <c:v>16.672000000000001</c:v>
                </c:pt>
                <c:pt idx="302">
                  <c:v>16.672000000000001</c:v>
                </c:pt>
                <c:pt idx="303">
                  <c:v>16.672000000000001</c:v>
                </c:pt>
                <c:pt idx="304">
                  <c:v>16.672000000000001</c:v>
                </c:pt>
                <c:pt idx="305">
                  <c:v>16.661999999999999</c:v>
                </c:pt>
                <c:pt idx="306">
                  <c:v>16.661999999999999</c:v>
                </c:pt>
                <c:pt idx="307">
                  <c:v>16.651000000000035</c:v>
                </c:pt>
                <c:pt idx="308">
                  <c:v>16.640999999999988</c:v>
                </c:pt>
                <c:pt idx="309">
                  <c:v>16.62</c:v>
                </c:pt>
                <c:pt idx="310">
                  <c:v>16.609000000000005</c:v>
                </c:pt>
                <c:pt idx="311">
                  <c:v>16.587999999999987</c:v>
                </c:pt>
                <c:pt idx="312">
                  <c:v>16.567</c:v>
                </c:pt>
                <c:pt idx="313">
                  <c:v>16.567</c:v>
                </c:pt>
                <c:pt idx="314">
                  <c:v>16.556999999999999</c:v>
                </c:pt>
                <c:pt idx="315">
                  <c:v>16.556999999999999</c:v>
                </c:pt>
                <c:pt idx="316">
                  <c:v>16.547000000000001</c:v>
                </c:pt>
                <c:pt idx="317">
                  <c:v>16.547000000000001</c:v>
                </c:pt>
                <c:pt idx="318">
                  <c:v>16.547000000000001</c:v>
                </c:pt>
                <c:pt idx="319">
                  <c:v>16.547000000000001</c:v>
                </c:pt>
                <c:pt idx="320">
                  <c:v>16.536000000000001</c:v>
                </c:pt>
                <c:pt idx="321">
                  <c:v>16.536000000000001</c:v>
                </c:pt>
                <c:pt idx="322">
                  <c:v>16.536000000000001</c:v>
                </c:pt>
                <c:pt idx="323">
                  <c:v>16.536000000000001</c:v>
                </c:pt>
                <c:pt idx="324">
                  <c:v>16.536000000000001</c:v>
                </c:pt>
                <c:pt idx="325">
                  <c:v>16.504999999999999</c:v>
                </c:pt>
                <c:pt idx="326">
                  <c:v>16.504999999999999</c:v>
                </c:pt>
                <c:pt idx="327">
                  <c:v>16.494</c:v>
                </c:pt>
                <c:pt idx="328">
                  <c:v>16.494</c:v>
                </c:pt>
                <c:pt idx="329">
                  <c:v>16.494</c:v>
                </c:pt>
                <c:pt idx="330">
                  <c:v>16.494</c:v>
                </c:pt>
                <c:pt idx="331">
                  <c:v>16.494</c:v>
                </c:pt>
                <c:pt idx="332">
                  <c:v>16.494</c:v>
                </c:pt>
                <c:pt idx="333">
                  <c:v>16.494</c:v>
                </c:pt>
                <c:pt idx="334">
                  <c:v>16.494</c:v>
                </c:pt>
                <c:pt idx="335">
                  <c:v>16.472999999999956</c:v>
                </c:pt>
                <c:pt idx="336">
                  <c:v>16.472999999999956</c:v>
                </c:pt>
                <c:pt idx="337">
                  <c:v>16.472999999999956</c:v>
                </c:pt>
                <c:pt idx="338">
                  <c:v>16.472999999999956</c:v>
                </c:pt>
                <c:pt idx="339">
                  <c:v>16.462999999999944</c:v>
                </c:pt>
                <c:pt idx="340">
                  <c:v>16.462999999999944</c:v>
                </c:pt>
                <c:pt idx="341">
                  <c:v>16.462999999999944</c:v>
                </c:pt>
                <c:pt idx="342">
                  <c:v>16.462999999999944</c:v>
                </c:pt>
                <c:pt idx="343">
                  <c:v>16.462999999999944</c:v>
                </c:pt>
                <c:pt idx="344">
                  <c:v>16.462999999999944</c:v>
                </c:pt>
                <c:pt idx="345">
                  <c:v>16.452000000000002</c:v>
                </c:pt>
                <c:pt idx="346">
                  <c:v>16.452000000000002</c:v>
                </c:pt>
                <c:pt idx="347">
                  <c:v>16.431000000000001</c:v>
                </c:pt>
                <c:pt idx="348">
                  <c:v>16.431000000000001</c:v>
                </c:pt>
                <c:pt idx="349">
                  <c:v>16.420999999999989</c:v>
                </c:pt>
                <c:pt idx="350">
                  <c:v>16.420999999999989</c:v>
                </c:pt>
                <c:pt idx="351">
                  <c:v>16.420999999999989</c:v>
                </c:pt>
                <c:pt idx="352">
                  <c:v>16.420999999999989</c:v>
                </c:pt>
                <c:pt idx="353">
                  <c:v>16.420999999999989</c:v>
                </c:pt>
                <c:pt idx="354">
                  <c:v>16.420999999999989</c:v>
                </c:pt>
                <c:pt idx="355">
                  <c:v>16.420999999999989</c:v>
                </c:pt>
                <c:pt idx="356">
                  <c:v>16.420999999999989</c:v>
                </c:pt>
                <c:pt idx="357">
                  <c:v>16.420999999999989</c:v>
                </c:pt>
                <c:pt idx="358">
                  <c:v>16.41</c:v>
                </c:pt>
                <c:pt idx="359">
                  <c:v>16.41</c:v>
                </c:pt>
                <c:pt idx="360">
                  <c:v>16.399999999999999</c:v>
                </c:pt>
                <c:pt idx="361">
                  <c:v>16.399999999999999</c:v>
                </c:pt>
                <c:pt idx="362">
                  <c:v>16.399999999999999</c:v>
                </c:pt>
                <c:pt idx="363">
                  <c:v>16.399999999999999</c:v>
                </c:pt>
                <c:pt idx="364">
                  <c:v>16.399999999999999</c:v>
                </c:pt>
                <c:pt idx="365">
                  <c:v>16.399999999999999</c:v>
                </c:pt>
                <c:pt idx="366">
                  <c:v>16.369</c:v>
                </c:pt>
                <c:pt idx="367">
                  <c:v>16.369</c:v>
                </c:pt>
                <c:pt idx="368">
                  <c:v>16.369</c:v>
                </c:pt>
                <c:pt idx="369">
                  <c:v>16.358000000000001</c:v>
                </c:pt>
                <c:pt idx="370">
                  <c:v>16.337000000000035</c:v>
                </c:pt>
                <c:pt idx="371">
                  <c:v>16.327000000000005</c:v>
                </c:pt>
                <c:pt idx="372">
                  <c:v>16.327000000000005</c:v>
                </c:pt>
                <c:pt idx="373">
                  <c:v>16.327000000000005</c:v>
                </c:pt>
                <c:pt idx="374">
                  <c:v>16.327000000000005</c:v>
                </c:pt>
                <c:pt idx="375">
                  <c:v>16.327000000000005</c:v>
                </c:pt>
                <c:pt idx="376">
                  <c:v>16.327000000000005</c:v>
                </c:pt>
                <c:pt idx="377">
                  <c:v>16.327000000000005</c:v>
                </c:pt>
                <c:pt idx="378">
                  <c:v>16.327000000000005</c:v>
                </c:pt>
                <c:pt idx="379">
                  <c:v>16.315999999999999</c:v>
                </c:pt>
                <c:pt idx="380">
                  <c:v>16.315999999999999</c:v>
                </c:pt>
                <c:pt idx="381">
                  <c:v>16.315999999999999</c:v>
                </c:pt>
                <c:pt idx="382">
                  <c:v>16.315999999999999</c:v>
                </c:pt>
                <c:pt idx="383">
                  <c:v>16.315999999999999</c:v>
                </c:pt>
                <c:pt idx="384">
                  <c:v>16.315999999999999</c:v>
                </c:pt>
                <c:pt idx="385">
                  <c:v>16.315999999999999</c:v>
                </c:pt>
                <c:pt idx="386">
                  <c:v>16.306000000000001</c:v>
                </c:pt>
                <c:pt idx="387">
                  <c:v>16.306000000000001</c:v>
                </c:pt>
                <c:pt idx="388">
                  <c:v>16.284999999999989</c:v>
                </c:pt>
                <c:pt idx="389">
                  <c:v>16.284999999999989</c:v>
                </c:pt>
                <c:pt idx="390">
                  <c:v>16.284999999999989</c:v>
                </c:pt>
                <c:pt idx="391">
                  <c:v>16.284999999999989</c:v>
                </c:pt>
                <c:pt idx="392">
                  <c:v>16.274000000000001</c:v>
                </c:pt>
                <c:pt idx="393">
                  <c:v>16.274000000000001</c:v>
                </c:pt>
                <c:pt idx="394">
                  <c:v>16.274000000000001</c:v>
                </c:pt>
                <c:pt idx="395">
                  <c:v>16.274000000000001</c:v>
                </c:pt>
                <c:pt idx="396">
                  <c:v>16.274000000000001</c:v>
                </c:pt>
                <c:pt idx="397">
                  <c:v>16.263999999999989</c:v>
                </c:pt>
                <c:pt idx="398">
                  <c:v>16.242999999999956</c:v>
                </c:pt>
                <c:pt idx="399">
                  <c:v>16.242999999999956</c:v>
                </c:pt>
                <c:pt idx="400">
                  <c:v>16.233000000000001</c:v>
                </c:pt>
                <c:pt idx="401">
                  <c:v>16.201000000000001</c:v>
                </c:pt>
                <c:pt idx="402">
                  <c:v>16.201000000000001</c:v>
                </c:pt>
                <c:pt idx="403">
                  <c:v>16.201000000000001</c:v>
                </c:pt>
                <c:pt idx="404">
                  <c:v>16.201000000000001</c:v>
                </c:pt>
                <c:pt idx="405">
                  <c:v>16.201000000000001</c:v>
                </c:pt>
                <c:pt idx="406">
                  <c:v>16.201000000000001</c:v>
                </c:pt>
                <c:pt idx="407">
                  <c:v>16.201000000000001</c:v>
                </c:pt>
                <c:pt idx="408">
                  <c:v>16.190999999999999</c:v>
                </c:pt>
                <c:pt idx="409">
                  <c:v>16.190999999999999</c:v>
                </c:pt>
                <c:pt idx="410">
                  <c:v>16.18</c:v>
                </c:pt>
                <c:pt idx="411">
                  <c:v>16.117000000000051</c:v>
                </c:pt>
                <c:pt idx="412">
                  <c:v>16.106999999999999</c:v>
                </c:pt>
                <c:pt idx="413">
                  <c:v>16.085999999999956</c:v>
                </c:pt>
                <c:pt idx="414">
                  <c:v>16.085999999999956</c:v>
                </c:pt>
                <c:pt idx="415">
                  <c:v>16.085999999999956</c:v>
                </c:pt>
                <c:pt idx="416">
                  <c:v>16.085999999999956</c:v>
                </c:pt>
                <c:pt idx="417">
                  <c:v>16.085999999999956</c:v>
                </c:pt>
                <c:pt idx="418">
                  <c:v>16.076000000000001</c:v>
                </c:pt>
                <c:pt idx="419">
                  <c:v>16.023</c:v>
                </c:pt>
                <c:pt idx="420">
                  <c:v>16.013000000000005</c:v>
                </c:pt>
                <c:pt idx="421">
                  <c:v>16.001999999999999</c:v>
                </c:pt>
                <c:pt idx="422">
                  <c:v>16.001999999999999</c:v>
                </c:pt>
                <c:pt idx="423">
                  <c:v>15.992000000000004</c:v>
                </c:pt>
                <c:pt idx="424">
                  <c:v>15.971</c:v>
                </c:pt>
                <c:pt idx="425">
                  <c:v>15.971</c:v>
                </c:pt>
                <c:pt idx="426">
                  <c:v>15.971</c:v>
                </c:pt>
                <c:pt idx="427">
                  <c:v>15.971</c:v>
                </c:pt>
                <c:pt idx="428">
                  <c:v>15.96</c:v>
                </c:pt>
                <c:pt idx="429">
                  <c:v>15.950000000000006</c:v>
                </c:pt>
                <c:pt idx="430">
                  <c:v>15.94</c:v>
                </c:pt>
                <c:pt idx="431">
                  <c:v>15.94</c:v>
                </c:pt>
                <c:pt idx="432">
                  <c:v>15.94</c:v>
                </c:pt>
                <c:pt idx="433">
                  <c:v>15.94</c:v>
                </c:pt>
                <c:pt idx="434">
                  <c:v>15.929</c:v>
                </c:pt>
                <c:pt idx="435">
                  <c:v>15.919</c:v>
                </c:pt>
                <c:pt idx="436">
                  <c:v>15.919</c:v>
                </c:pt>
                <c:pt idx="437">
                  <c:v>15.919</c:v>
                </c:pt>
                <c:pt idx="438">
                  <c:v>15.908000000000001</c:v>
                </c:pt>
                <c:pt idx="439">
                  <c:v>15.898</c:v>
                </c:pt>
                <c:pt idx="440">
                  <c:v>15.856000000000023</c:v>
                </c:pt>
                <c:pt idx="441">
                  <c:v>15.856000000000023</c:v>
                </c:pt>
                <c:pt idx="442">
                  <c:v>15.856000000000023</c:v>
                </c:pt>
                <c:pt idx="443">
                  <c:v>15.845000000000002</c:v>
                </c:pt>
                <c:pt idx="444">
                  <c:v>15.793000000000001</c:v>
                </c:pt>
                <c:pt idx="445">
                  <c:v>15.793000000000001</c:v>
                </c:pt>
                <c:pt idx="446">
                  <c:v>15.793000000000001</c:v>
                </c:pt>
                <c:pt idx="447">
                  <c:v>15.793000000000001</c:v>
                </c:pt>
                <c:pt idx="448">
                  <c:v>15.793000000000001</c:v>
                </c:pt>
                <c:pt idx="449">
                  <c:v>15.793000000000001</c:v>
                </c:pt>
                <c:pt idx="450">
                  <c:v>15.783000000000001</c:v>
                </c:pt>
                <c:pt idx="451">
                  <c:v>15.762</c:v>
                </c:pt>
                <c:pt idx="452">
                  <c:v>15.740999999999998</c:v>
                </c:pt>
                <c:pt idx="453">
                  <c:v>15.740999999999998</c:v>
                </c:pt>
                <c:pt idx="454">
                  <c:v>15.729999999999999</c:v>
                </c:pt>
                <c:pt idx="455">
                  <c:v>15.729999999999999</c:v>
                </c:pt>
                <c:pt idx="456">
                  <c:v>15.719999999999999</c:v>
                </c:pt>
                <c:pt idx="457">
                  <c:v>15.709</c:v>
                </c:pt>
                <c:pt idx="458">
                  <c:v>15.709</c:v>
                </c:pt>
                <c:pt idx="459">
                  <c:v>15.709</c:v>
                </c:pt>
                <c:pt idx="460">
                  <c:v>15.699</c:v>
                </c:pt>
                <c:pt idx="461">
                  <c:v>15.657</c:v>
                </c:pt>
                <c:pt idx="462">
                  <c:v>15.646000000000001</c:v>
                </c:pt>
                <c:pt idx="463">
                  <c:v>15.626000000000001</c:v>
                </c:pt>
                <c:pt idx="464">
                  <c:v>15.615</c:v>
                </c:pt>
                <c:pt idx="465">
                  <c:v>15.615</c:v>
                </c:pt>
                <c:pt idx="466">
                  <c:v>15.615</c:v>
                </c:pt>
                <c:pt idx="467">
                  <c:v>15.615</c:v>
                </c:pt>
                <c:pt idx="468">
                  <c:v>15.615</c:v>
                </c:pt>
                <c:pt idx="469">
                  <c:v>15.615</c:v>
                </c:pt>
                <c:pt idx="470">
                  <c:v>15.615</c:v>
                </c:pt>
                <c:pt idx="471">
                  <c:v>15.615</c:v>
                </c:pt>
                <c:pt idx="472">
                  <c:v>15.605</c:v>
                </c:pt>
                <c:pt idx="473">
                  <c:v>15.605</c:v>
                </c:pt>
                <c:pt idx="474">
                  <c:v>15.605</c:v>
                </c:pt>
                <c:pt idx="475">
                  <c:v>15.573</c:v>
                </c:pt>
                <c:pt idx="476">
                  <c:v>15.573</c:v>
                </c:pt>
                <c:pt idx="477">
                  <c:v>15.552000000000019</c:v>
                </c:pt>
                <c:pt idx="478">
                  <c:v>15.542</c:v>
                </c:pt>
                <c:pt idx="479">
                  <c:v>15.521000000000001</c:v>
                </c:pt>
                <c:pt idx="480">
                  <c:v>15.521000000000001</c:v>
                </c:pt>
                <c:pt idx="481">
                  <c:v>15.521000000000001</c:v>
                </c:pt>
                <c:pt idx="482">
                  <c:v>15.489000000000004</c:v>
                </c:pt>
                <c:pt idx="483">
                  <c:v>15.447999999999999</c:v>
                </c:pt>
                <c:pt idx="484">
                  <c:v>15.447999999999999</c:v>
                </c:pt>
                <c:pt idx="485">
                  <c:v>15.416</c:v>
                </c:pt>
                <c:pt idx="486">
                  <c:v>15.406000000000002</c:v>
                </c:pt>
                <c:pt idx="487">
                  <c:v>15.353000000000021</c:v>
                </c:pt>
                <c:pt idx="488">
                  <c:v>15.333</c:v>
                </c:pt>
                <c:pt idx="489">
                  <c:v>15.333</c:v>
                </c:pt>
                <c:pt idx="490">
                  <c:v>15.27</c:v>
                </c:pt>
                <c:pt idx="491">
                  <c:v>15.259</c:v>
                </c:pt>
                <c:pt idx="492">
                  <c:v>15.237999999999998</c:v>
                </c:pt>
                <c:pt idx="493">
                  <c:v>15.217000000000001</c:v>
                </c:pt>
                <c:pt idx="494">
                  <c:v>15.217000000000001</c:v>
                </c:pt>
                <c:pt idx="495">
                  <c:v>15.196</c:v>
                </c:pt>
                <c:pt idx="496">
                  <c:v>15.196</c:v>
                </c:pt>
                <c:pt idx="497">
                  <c:v>15.196</c:v>
                </c:pt>
                <c:pt idx="498">
                  <c:v>15.196</c:v>
                </c:pt>
                <c:pt idx="499">
                  <c:v>15.196</c:v>
                </c:pt>
                <c:pt idx="500">
                  <c:v>15.165000000000004</c:v>
                </c:pt>
                <c:pt idx="501">
                  <c:v>15.123000000000001</c:v>
                </c:pt>
                <c:pt idx="502">
                  <c:v>15.123000000000001</c:v>
                </c:pt>
                <c:pt idx="503">
                  <c:v>15.102</c:v>
                </c:pt>
                <c:pt idx="504">
                  <c:v>15.092000000000002</c:v>
                </c:pt>
                <c:pt idx="505">
                  <c:v>15.081</c:v>
                </c:pt>
                <c:pt idx="506">
                  <c:v>15.071</c:v>
                </c:pt>
                <c:pt idx="507">
                  <c:v>15.06</c:v>
                </c:pt>
                <c:pt idx="508">
                  <c:v>15.05</c:v>
                </c:pt>
                <c:pt idx="509">
                  <c:v>15.039</c:v>
                </c:pt>
                <c:pt idx="510">
                  <c:v>15.039</c:v>
                </c:pt>
                <c:pt idx="511">
                  <c:v>15.029</c:v>
                </c:pt>
                <c:pt idx="512">
                  <c:v>15.029</c:v>
                </c:pt>
                <c:pt idx="513">
                  <c:v>15.008000000000001</c:v>
                </c:pt>
                <c:pt idx="514">
                  <c:v>14.977</c:v>
                </c:pt>
                <c:pt idx="515">
                  <c:v>14.956000000000019</c:v>
                </c:pt>
                <c:pt idx="516">
                  <c:v>14.956000000000019</c:v>
                </c:pt>
                <c:pt idx="517">
                  <c:v>14.956000000000019</c:v>
                </c:pt>
                <c:pt idx="518">
                  <c:v>14.956000000000019</c:v>
                </c:pt>
                <c:pt idx="519">
                  <c:v>14.956000000000019</c:v>
                </c:pt>
                <c:pt idx="520">
                  <c:v>14.882000000000019</c:v>
                </c:pt>
                <c:pt idx="521">
                  <c:v>14.882000000000019</c:v>
                </c:pt>
                <c:pt idx="522">
                  <c:v>14.882000000000019</c:v>
                </c:pt>
                <c:pt idx="523">
                  <c:v>14.882000000000019</c:v>
                </c:pt>
                <c:pt idx="524">
                  <c:v>14.872000000000023</c:v>
                </c:pt>
                <c:pt idx="525">
                  <c:v>14.872000000000023</c:v>
                </c:pt>
                <c:pt idx="526">
                  <c:v>14.872000000000023</c:v>
                </c:pt>
                <c:pt idx="527">
                  <c:v>14.841000000000001</c:v>
                </c:pt>
                <c:pt idx="528">
                  <c:v>14.83</c:v>
                </c:pt>
                <c:pt idx="529">
                  <c:v>14.83</c:v>
                </c:pt>
                <c:pt idx="530">
                  <c:v>14.83</c:v>
                </c:pt>
                <c:pt idx="531">
                  <c:v>14.83</c:v>
                </c:pt>
                <c:pt idx="532">
                  <c:v>14.809000000000006</c:v>
                </c:pt>
                <c:pt idx="533">
                  <c:v>14.809000000000006</c:v>
                </c:pt>
                <c:pt idx="534">
                  <c:v>14.809000000000006</c:v>
                </c:pt>
                <c:pt idx="535">
                  <c:v>14.809000000000006</c:v>
                </c:pt>
                <c:pt idx="536">
                  <c:v>14.809000000000006</c:v>
                </c:pt>
                <c:pt idx="537">
                  <c:v>14.787999999999998</c:v>
                </c:pt>
                <c:pt idx="538">
                  <c:v>14.745999999999999</c:v>
                </c:pt>
                <c:pt idx="539">
                  <c:v>14.745999999999999</c:v>
                </c:pt>
                <c:pt idx="540">
                  <c:v>14.745999999999999</c:v>
                </c:pt>
                <c:pt idx="541">
                  <c:v>14.736000000000001</c:v>
                </c:pt>
                <c:pt idx="542">
                  <c:v>14.736000000000001</c:v>
                </c:pt>
                <c:pt idx="543">
                  <c:v>14.725</c:v>
                </c:pt>
                <c:pt idx="544">
                  <c:v>14.715</c:v>
                </c:pt>
                <c:pt idx="545">
                  <c:v>14.705</c:v>
                </c:pt>
                <c:pt idx="546">
                  <c:v>14.652000000000006</c:v>
                </c:pt>
                <c:pt idx="547">
                  <c:v>14.652000000000006</c:v>
                </c:pt>
                <c:pt idx="548">
                  <c:v>14.652000000000006</c:v>
                </c:pt>
                <c:pt idx="549">
                  <c:v>14.641999999999999</c:v>
                </c:pt>
                <c:pt idx="550">
                  <c:v>14.641999999999999</c:v>
                </c:pt>
                <c:pt idx="551">
                  <c:v>14.620999999999999</c:v>
                </c:pt>
                <c:pt idx="552">
                  <c:v>14.579000000000002</c:v>
                </c:pt>
                <c:pt idx="553">
                  <c:v>14.579000000000002</c:v>
                </c:pt>
                <c:pt idx="554">
                  <c:v>14.579000000000002</c:v>
                </c:pt>
                <c:pt idx="555">
                  <c:v>14.579000000000002</c:v>
                </c:pt>
                <c:pt idx="556">
                  <c:v>14.537000000000001</c:v>
                </c:pt>
                <c:pt idx="557">
                  <c:v>14.516</c:v>
                </c:pt>
                <c:pt idx="558">
                  <c:v>14.516</c:v>
                </c:pt>
                <c:pt idx="559">
                  <c:v>14.506</c:v>
                </c:pt>
                <c:pt idx="560">
                  <c:v>14.506</c:v>
                </c:pt>
                <c:pt idx="561">
                  <c:v>14.485000000000019</c:v>
                </c:pt>
                <c:pt idx="562">
                  <c:v>14.485000000000019</c:v>
                </c:pt>
                <c:pt idx="563">
                  <c:v>14.485000000000019</c:v>
                </c:pt>
                <c:pt idx="564">
                  <c:v>14.485000000000019</c:v>
                </c:pt>
                <c:pt idx="565">
                  <c:v>14.474</c:v>
                </c:pt>
                <c:pt idx="566">
                  <c:v>14.401</c:v>
                </c:pt>
                <c:pt idx="567">
                  <c:v>14.370000000000006</c:v>
                </c:pt>
                <c:pt idx="568">
                  <c:v>14.370000000000006</c:v>
                </c:pt>
                <c:pt idx="569">
                  <c:v>14.370000000000006</c:v>
                </c:pt>
                <c:pt idx="570">
                  <c:v>14.370000000000006</c:v>
                </c:pt>
                <c:pt idx="571">
                  <c:v>14.370000000000006</c:v>
                </c:pt>
                <c:pt idx="572">
                  <c:v>14.359000000000023</c:v>
                </c:pt>
                <c:pt idx="573">
                  <c:v>14.359000000000023</c:v>
                </c:pt>
                <c:pt idx="574">
                  <c:v>14.307</c:v>
                </c:pt>
                <c:pt idx="575">
                  <c:v>14.307</c:v>
                </c:pt>
                <c:pt idx="576">
                  <c:v>14.307</c:v>
                </c:pt>
                <c:pt idx="577">
                  <c:v>14.307</c:v>
                </c:pt>
                <c:pt idx="578">
                  <c:v>14.307</c:v>
                </c:pt>
                <c:pt idx="579">
                  <c:v>14.296000000000001</c:v>
                </c:pt>
                <c:pt idx="580">
                  <c:v>14.296000000000001</c:v>
                </c:pt>
                <c:pt idx="581">
                  <c:v>14.296000000000001</c:v>
                </c:pt>
                <c:pt idx="582">
                  <c:v>14.296000000000001</c:v>
                </c:pt>
                <c:pt idx="583">
                  <c:v>14.296000000000001</c:v>
                </c:pt>
                <c:pt idx="584">
                  <c:v>14.296000000000001</c:v>
                </c:pt>
                <c:pt idx="585">
                  <c:v>14.286</c:v>
                </c:pt>
                <c:pt idx="586">
                  <c:v>14.286</c:v>
                </c:pt>
                <c:pt idx="587">
                  <c:v>14.286</c:v>
                </c:pt>
                <c:pt idx="588">
                  <c:v>14.275</c:v>
                </c:pt>
                <c:pt idx="589">
                  <c:v>14.275</c:v>
                </c:pt>
                <c:pt idx="590">
                  <c:v>14.255000000000004</c:v>
                </c:pt>
                <c:pt idx="591">
                  <c:v>14.223000000000001</c:v>
                </c:pt>
                <c:pt idx="592">
                  <c:v>14.223000000000001</c:v>
                </c:pt>
                <c:pt idx="593">
                  <c:v>14.181000000000001</c:v>
                </c:pt>
                <c:pt idx="594">
                  <c:v>14.117999999999999</c:v>
                </c:pt>
                <c:pt idx="595">
                  <c:v>14.117999999999999</c:v>
                </c:pt>
                <c:pt idx="596">
                  <c:v>14.098000000000001</c:v>
                </c:pt>
                <c:pt idx="597">
                  <c:v>14.098000000000001</c:v>
                </c:pt>
                <c:pt idx="598">
                  <c:v>14.066000000000004</c:v>
                </c:pt>
                <c:pt idx="599">
                  <c:v>14.056000000000004</c:v>
                </c:pt>
                <c:pt idx="600">
                  <c:v>14.056000000000004</c:v>
                </c:pt>
                <c:pt idx="601">
                  <c:v>14.045</c:v>
                </c:pt>
                <c:pt idx="602">
                  <c:v>14.024000000000001</c:v>
                </c:pt>
                <c:pt idx="603">
                  <c:v>14.024000000000001</c:v>
                </c:pt>
                <c:pt idx="604">
                  <c:v>14.024000000000001</c:v>
                </c:pt>
                <c:pt idx="605">
                  <c:v>14.014000000000001</c:v>
                </c:pt>
                <c:pt idx="606">
                  <c:v>14.003</c:v>
                </c:pt>
                <c:pt idx="607">
                  <c:v>13.888</c:v>
                </c:pt>
                <c:pt idx="608">
                  <c:v>13.888</c:v>
                </c:pt>
                <c:pt idx="609">
                  <c:v>13.846</c:v>
                </c:pt>
                <c:pt idx="610">
                  <c:v>13.825000000000006</c:v>
                </c:pt>
                <c:pt idx="611">
                  <c:v>13.752000000000002</c:v>
                </c:pt>
                <c:pt idx="612">
                  <c:v>13.730999999999998</c:v>
                </c:pt>
                <c:pt idx="613">
                  <c:v>13.689</c:v>
                </c:pt>
                <c:pt idx="614">
                  <c:v>13.595000000000002</c:v>
                </c:pt>
                <c:pt idx="615">
                  <c:v>13.543000000000001</c:v>
                </c:pt>
                <c:pt idx="616">
                  <c:v>13.459000000000019</c:v>
                </c:pt>
                <c:pt idx="617">
                  <c:v>13.25</c:v>
                </c:pt>
                <c:pt idx="618">
                  <c:v>13.228999999999999</c:v>
                </c:pt>
                <c:pt idx="619">
                  <c:v>13.228999999999999</c:v>
                </c:pt>
                <c:pt idx="620">
                  <c:v>13.228999999999999</c:v>
                </c:pt>
                <c:pt idx="621">
                  <c:v>13.217999999999998</c:v>
                </c:pt>
                <c:pt idx="622">
                  <c:v>13.217999999999998</c:v>
                </c:pt>
                <c:pt idx="623">
                  <c:v>13.217999999999998</c:v>
                </c:pt>
                <c:pt idx="624">
                  <c:v>13.177</c:v>
                </c:pt>
                <c:pt idx="625">
                  <c:v>13.082000000000004</c:v>
                </c:pt>
                <c:pt idx="626">
                  <c:v>13.082000000000004</c:v>
                </c:pt>
                <c:pt idx="627">
                  <c:v>13.082000000000004</c:v>
                </c:pt>
                <c:pt idx="628">
                  <c:v>13.082000000000004</c:v>
                </c:pt>
                <c:pt idx="629">
                  <c:v>13.072000000000006</c:v>
                </c:pt>
                <c:pt idx="630">
                  <c:v>13.072000000000006</c:v>
                </c:pt>
                <c:pt idx="631">
                  <c:v>13.061</c:v>
                </c:pt>
                <c:pt idx="632">
                  <c:v>13.02</c:v>
                </c:pt>
                <c:pt idx="633">
                  <c:v>13.009</c:v>
                </c:pt>
                <c:pt idx="634">
                  <c:v>13.009</c:v>
                </c:pt>
                <c:pt idx="635">
                  <c:v>12.967000000000002</c:v>
                </c:pt>
                <c:pt idx="636">
                  <c:v>12.925000000000002</c:v>
                </c:pt>
                <c:pt idx="637">
                  <c:v>12.863000000000019</c:v>
                </c:pt>
                <c:pt idx="638">
                  <c:v>12.852000000000025</c:v>
                </c:pt>
                <c:pt idx="639">
                  <c:v>12.831</c:v>
                </c:pt>
                <c:pt idx="640">
                  <c:v>12.789</c:v>
                </c:pt>
                <c:pt idx="641">
                  <c:v>12.789</c:v>
                </c:pt>
                <c:pt idx="642">
                  <c:v>12.706</c:v>
                </c:pt>
                <c:pt idx="643">
                  <c:v>12.643000000000001</c:v>
                </c:pt>
                <c:pt idx="644">
                  <c:v>12.632</c:v>
                </c:pt>
                <c:pt idx="645">
                  <c:v>12.622</c:v>
                </c:pt>
                <c:pt idx="646">
                  <c:v>12.611000000000001</c:v>
                </c:pt>
                <c:pt idx="647">
                  <c:v>12.59</c:v>
                </c:pt>
                <c:pt idx="648">
                  <c:v>12.59</c:v>
                </c:pt>
                <c:pt idx="649">
                  <c:v>12.58</c:v>
                </c:pt>
                <c:pt idx="650">
                  <c:v>12.527999999999999</c:v>
                </c:pt>
                <c:pt idx="651">
                  <c:v>12.527999999999999</c:v>
                </c:pt>
                <c:pt idx="652">
                  <c:v>12.486000000000002</c:v>
                </c:pt>
                <c:pt idx="653">
                  <c:v>12.392000000000019</c:v>
                </c:pt>
                <c:pt idx="654">
                  <c:v>12.360000000000019</c:v>
                </c:pt>
                <c:pt idx="655">
                  <c:v>12.360000000000019</c:v>
                </c:pt>
                <c:pt idx="656">
                  <c:v>12.360000000000019</c:v>
                </c:pt>
                <c:pt idx="657">
                  <c:v>12.360000000000019</c:v>
                </c:pt>
                <c:pt idx="658">
                  <c:v>12.360000000000019</c:v>
                </c:pt>
                <c:pt idx="659">
                  <c:v>12.360000000000019</c:v>
                </c:pt>
                <c:pt idx="660">
                  <c:v>12.350000000000019</c:v>
                </c:pt>
                <c:pt idx="661">
                  <c:v>12.350000000000019</c:v>
                </c:pt>
                <c:pt idx="662">
                  <c:v>12.287000000000001</c:v>
                </c:pt>
                <c:pt idx="663">
                  <c:v>12.151</c:v>
                </c:pt>
                <c:pt idx="664">
                  <c:v>12.151</c:v>
                </c:pt>
                <c:pt idx="665">
                  <c:v>12.151</c:v>
                </c:pt>
                <c:pt idx="666">
                  <c:v>12.151</c:v>
                </c:pt>
                <c:pt idx="667">
                  <c:v>12.109</c:v>
                </c:pt>
                <c:pt idx="668">
                  <c:v>12.109</c:v>
                </c:pt>
                <c:pt idx="669">
                  <c:v>12.109</c:v>
                </c:pt>
                <c:pt idx="670">
                  <c:v>12.046000000000001</c:v>
                </c:pt>
                <c:pt idx="671">
                  <c:v>12.036</c:v>
                </c:pt>
                <c:pt idx="672">
                  <c:v>12.036</c:v>
                </c:pt>
                <c:pt idx="673">
                  <c:v>12.036</c:v>
                </c:pt>
                <c:pt idx="674">
                  <c:v>12.025</c:v>
                </c:pt>
                <c:pt idx="675">
                  <c:v>12.025</c:v>
                </c:pt>
                <c:pt idx="676">
                  <c:v>12.025</c:v>
                </c:pt>
                <c:pt idx="677">
                  <c:v>12.025</c:v>
                </c:pt>
                <c:pt idx="678">
                  <c:v>12.015000000000002</c:v>
                </c:pt>
                <c:pt idx="679">
                  <c:v>12.015000000000002</c:v>
                </c:pt>
                <c:pt idx="680">
                  <c:v>12.015000000000002</c:v>
                </c:pt>
                <c:pt idx="681">
                  <c:v>12.004</c:v>
                </c:pt>
                <c:pt idx="682">
                  <c:v>11.983000000000002</c:v>
                </c:pt>
                <c:pt idx="683">
                  <c:v>11.973000000000004</c:v>
                </c:pt>
                <c:pt idx="684">
                  <c:v>11.795</c:v>
                </c:pt>
                <c:pt idx="685">
                  <c:v>11.795</c:v>
                </c:pt>
                <c:pt idx="686">
                  <c:v>11.774000000000001</c:v>
                </c:pt>
                <c:pt idx="687">
                  <c:v>11.774000000000001</c:v>
                </c:pt>
                <c:pt idx="688">
                  <c:v>11.774000000000001</c:v>
                </c:pt>
                <c:pt idx="689">
                  <c:v>11.774000000000001</c:v>
                </c:pt>
                <c:pt idx="690">
                  <c:v>11.764000000000001</c:v>
                </c:pt>
                <c:pt idx="691">
                  <c:v>11.731999999999999</c:v>
                </c:pt>
                <c:pt idx="692">
                  <c:v>11.731999999999999</c:v>
                </c:pt>
                <c:pt idx="693">
                  <c:v>11.731999999999999</c:v>
                </c:pt>
                <c:pt idx="694">
                  <c:v>11.731999999999999</c:v>
                </c:pt>
                <c:pt idx="695">
                  <c:v>11.731999999999999</c:v>
                </c:pt>
                <c:pt idx="696">
                  <c:v>11.731999999999999</c:v>
                </c:pt>
                <c:pt idx="697">
                  <c:v>11.722</c:v>
                </c:pt>
                <c:pt idx="698">
                  <c:v>11.722</c:v>
                </c:pt>
                <c:pt idx="699">
                  <c:v>11.722</c:v>
                </c:pt>
                <c:pt idx="700">
                  <c:v>11.710999999999999</c:v>
                </c:pt>
                <c:pt idx="701">
                  <c:v>11.701000000000001</c:v>
                </c:pt>
                <c:pt idx="702">
                  <c:v>11.69</c:v>
                </c:pt>
                <c:pt idx="703">
                  <c:v>11.669</c:v>
                </c:pt>
                <c:pt idx="704">
                  <c:v>11.647999999999998</c:v>
                </c:pt>
                <c:pt idx="705">
                  <c:v>11.647999999999998</c:v>
                </c:pt>
                <c:pt idx="706">
                  <c:v>11.586</c:v>
                </c:pt>
                <c:pt idx="707">
                  <c:v>11.586</c:v>
                </c:pt>
                <c:pt idx="708">
                  <c:v>11.586</c:v>
                </c:pt>
                <c:pt idx="709">
                  <c:v>11.586</c:v>
                </c:pt>
                <c:pt idx="710">
                  <c:v>11.586</c:v>
                </c:pt>
                <c:pt idx="711">
                  <c:v>11.533000000000001</c:v>
                </c:pt>
                <c:pt idx="712">
                  <c:v>11.533000000000001</c:v>
                </c:pt>
                <c:pt idx="713">
                  <c:v>11.512</c:v>
                </c:pt>
                <c:pt idx="714">
                  <c:v>11.502000000000002</c:v>
                </c:pt>
                <c:pt idx="715">
                  <c:v>11.491</c:v>
                </c:pt>
                <c:pt idx="716">
                  <c:v>11.46</c:v>
                </c:pt>
                <c:pt idx="717">
                  <c:v>11.450000000000006</c:v>
                </c:pt>
                <c:pt idx="718">
                  <c:v>11.397</c:v>
                </c:pt>
                <c:pt idx="719">
                  <c:v>11.355000000000027</c:v>
                </c:pt>
                <c:pt idx="720">
                  <c:v>11.345000000000002</c:v>
                </c:pt>
                <c:pt idx="721">
                  <c:v>11.335000000000004</c:v>
                </c:pt>
                <c:pt idx="722">
                  <c:v>11.335000000000004</c:v>
                </c:pt>
                <c:pt idx="723">
                  <c:v>11.303000000000004</c:v>
                </c:pt>
                <c:pt idx="724">
                  <c:v>11.136000000000001</c:v>
                </c:pt>
                <c:pt idx="725">
                  <c:v>11.125</c:v>
                </c:pt>
                <c:pt idx="726">
                  <c:v>11.125</c:v>
                </c:pt>
                <c:pt idx="727">
                  <c:v>11.062000000000006</c:v>
                </c:pt>
                <c:pt idx="728">
                  <c:v>11.052000000000019</c:v>
                </c:pt>
                <c:pt idx="729">
                  <c:v>11.052000000000019</c:v>
                </c:pt>
                <c:pt idx="730">
                  <c:v>11.052000000000019</c:v>
                </c:pt>
                <c:pt idx="731">
                  <c:v>10.989000000000004</c:v>
                </c:pt>
                <c:pt idx="732">
                  <c:v>10.968</c:v>
                </c:pt>
                <c:pt idx="733">
                  <c:v>10.947000000000001</c:v>
                </c:pt>
                <c:pt idx="734">
                  <c:v>10.947000000000001</c:v>
                </c:pt>
                <c:pt idx="735">
                  <c:v>10.926</c:v>
                </c:pt>
                <c:pt idx="736">
                  <c:v>10.874000000000002</c:v>
                </c:pt>
                <c:pt idx="737">
                  <c:v>10.822000000000006</c:v>
                </c:pt>
                <c:pt idx="738">
                  <c:v>10.759</c:v>
                </c:pt>
                <c:pt idx="739">
                  <c:v>10.747999999999999</c:v>
                </c:pt>
                <c:pt idx="740">
                  <c:v>10.696</c:v>
                </c:pt>
                <c:pt idx="741">
                  <c:v>10.686</c:v>
                </c:pt>
                <c:pt idx="742">
                  <c:v>10.686</c:v>
                </c:pt>
                <c:pt idx="743">
                  <c:v>10.654</c:v>
                </c:pt>
                <c:pt idx="744">
                  <c:v>10.633000000000001</c:v>
                </c:pt>
                <c:pt idx="745">
                  <c:v>10.602</c:v>
                </c:pt>
                <c:pt idx="746">
                  <c:v>10.581</c:v>
                </c:pt>
                <c:pt idx="747">
                  <c:v>10.518000000000001</c:v>
                </c:pt>
                <c:pt idx="748">
                  <c:v>10.476000000000004</c:v>
                </c:pt>
                <c:pt idx="749">
                  <c:v>10.434000000000001</c:v>
                </c:pt>
                <c:pt idx="750">
                  <c:v>10.382000000000019</c:v>
                </c:pt>
                <c:pt idx="751">
                  <c:v>10.068</c:v>
                </c:pt>
                <c:pt idx="752">
                  <c:v>10.016</c:v>
                </c:pt>
                <c:pt idx="753">
                  <c:v>10.005000000000004</c:v>
                </c:pt>
                <c:pt idx="754">
                  <c:v>9.6389999999999993</c:v>
                </c:pt>
                <c:pt idx="755">
                  <c:v>9.6389999999999993</c:v>
                </c:pt>
                <c:pt idx="756">
                  <c:v>9.5030000000000001</c:v>
                </c:pt>
                <c:pt idx="757">
                  <c:v>9.4930000000000003</c:v>
                </c:pt>
                <c:pt idx="758">
                  <c:v>9.4930000000000003</c:v>
                </c:pt>
                <c:pt idx="759">
                  <c:v>9.4720000000000066</c:v>
                </c:pt>
                <c:pt idx="760">
                  <c:v>9.44</c:v>
                </c:pt>
                <c:pt idx="761">
                  <c:v>9.3770000000000007</c:v>
                </c:pt>
                <c:pt idx="762">
                  <c:v>9.1469999999999985</c:v>
                </c:pt>
                <c:pt idx="763">
                  <c:v>8.9270000000000014</c:v>
                </c:pt>
                <c:pt idx="764">
                  <c:v>8.9270000000000014</c:v>
                </c:pt>
                <c:pt idx="765">
                  <c:v>8.9170000000000016</c:v>
                </c:pt>
                <c:pt idx="766">
                  <c:v>8.9170000000000016</c:v>
                </c:pt>
                <c:pt idx="767">
                  <c:v>8.9170000000000016</c:v>
                </c:pt>
                <c:pt idx="768">
                  <c:v>8.9170000000000016</c:v>
                </c:pt>
                <c:pt idx="769">
                  <c:v>8.6660000000000004</c:v>
                </c:pt>
                <c:pt idx="770">
                  <c:v>8.6660000000000004</c:v>
                </c:pt>
                <c:pt idx="771">
                  <c:v>8.6660000000000004</c:v>
                </c:pt>
                <c:pt idx="772">
                  <c:v>8.6550000000000047</c:v>
                </c:pt>
                <c:pt idx="773">
                  <c:v>8.6550000000000047</c:v>
                </c:pt>
                <c:pt idx="774">
                  <c:v>8.6550000000000047</c:v>
                </c:pt>
                <c:pt idx="775">
                  <c:v>8.4350000000000005</c:v>
                </c:pt>
                <c:pt idx="776">
                  <c:v>8.1950000000000003</c:v>
                </c:pt>
                <c:pt idx="777">
                  <c:v>7.9850000000000003</c:v>
                </c:pt>
                <c:pt idx="778">
                  <c:v>7.9020000000000001</c:v>
                </c:pt>
                <c:pt idx="779">
                  <c:v>7.8810000000000002</c:v>
                </c:pt>
                <c:pt idx="780">
                  <c:v>7.7549999999999955</c:v>
                </c:pt>
                <c:pt idx="781">
                  <c:v>7.7130000000000001</c:v>
                </c:pt>
                <c:pt idx="782">
                  <c:v>7.7130000000000001</c:v>
                </c:pt>
                <c:pt idx="783">
                  <c:v>7.63</c:v>
                </c:pt>
                <c:pt idx="784">
                  <c:v>7.63</c:v>
                </c:pt>
                <c:pt idx="785">
                  <c:v>7.577</c:v>
                </c:pt>
                <c:pt idx="786">
                  <c:v>7.577</c:v>
                </c:pt>
                <c:pt idx="787">
                  <c:v>7.4619999999999997</c:v>
                </c:pt>
                <c:pt idx="788">
                  <c:v>7.42</c:v>
                </c:pt>
                <c:pt idx="789">
                  <c:v>7.3679999999999879</c:v>
                </c:pt>
                <c:pt idx="790">
                  <c:v>7.3569999999999975</c:v>
                </c:pt>
                <c:pt idx="791">
                  <c:v>7.325999999999989</c:v>
                </c:pt>
                <c:pt idx="792">
                  <c:v>7.2629999999999955</c:v>
                </c:pt>
                <c:pt idx="793">
                  <c:v>7.242</c:v>
                </c:pt>
                <c:pt idx="794">
                  <c:v>7.2</c:v>
                </c:pt>
                <c:pt idx="795">
                  <c:v>7.1269999999999945</c:v>
                </c:pt>
                <c:pt idx="796">
                  <c:v>7.085</c:v>
                </c:pt>
                <c:pt idx="797">
                  <c:v>7.0330000000000004</c:v>
                </c:pt>
                <c:pt idx="798">
                  <c:v>7.0330000000000004</c:v>
                </c:pt>
                <c:pt idx="799">
                  <c:v>6.9279999999999955</c:v>
                </c:pt>
                <c:pt idx="800">
                  <c:v>6.9180000000000001</c:v>
                </c:pt>
                <c:pt idx="801">
                  <c:v>6.8969999999999985</c:v>
                </c:pt>
                <c:pt idx="802">
                  <c:v>6.8760000000000003</c:v>
                </c:pt>
                <c:pt idx="803">
                  <c:v>6.8549999999999898</c:v>
                </c:pt>
                <c:pt idx="804">
                  <c:v>6.8339999999999996</c:v>
                </c:pt>
                <c:pt idx="805">
                  <c:v>6.81299999999999</c:v>
                </c:pt>
                <c:pt idx="806">
                  <c:v>6.8029999999999955</c:v>
                </c:pt>
                <c:pt idx="807">
                  <c:v>6.7919999999999998</c:v>
                </c:pt>
                <c:pt idx="808">
                  <c:v>6.7919999999999998</c:v>
                </c:pt>
                <c:pt idx="809">
                  <c:v>6.75</c:v>
                </c:pt>
                <c:pt idx="810">
                  <c:v>6.74</c:v>
                </c:pt>
                <c:pt idx="811">
                  <c:v>6.7190000000000003</c:v>
                </c:pt>
                <c:pt idx="812">
                  <c:v>6.7190000000000003</c:v>
                </c:pt>
                <c:pt idx="813">
                  <c:v>6.7190000000000003</c:v>
                </c:pt>
                <c:pt idx="814">
                  <c:v>6.6769999999999996</c:v>
                </c:pt>
                <c:pt idx="815">
                  <c:v>6.6769999999999996</c:v>
                </c:pt>
                <c:pt idx="816">
                  <c:v>6.6669999999999945</c:v>
                </c:pt>
                <c:pt idx="817">
                  <c:v>6.6349999999999945</c:v>
                </c:pt>
                <c:pt idx="818">
                  <c:v>6.6249999999999858</c:v>
                </c:pt>
                <c:pt idx="819">
                  <c:v>6.593</c:v>
                </c:pt>
                <c:pt idx="820">
                  <c:v>6.5830000000000002</c:v>
                </c:pt>
                <c:pt idx="821">
                  <c:v>6.5730000000000004</c:v>
                </c:pt>
                <c:pt idx="822">
                  <c:v>6.5619999999999985</c:v>
                </c:pt>
                <c:pt idx="823">
                  <c:v>6.5519999999999996</c:v>
                </c:pt>
                <c:pt idx="824">
                  <c:v>6.5519999999999996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919576"/>
        <c:axId val="298920360"/>
      </c:barChart>
      <c:catAx>
        <c:axId val="298919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920360"/>
        <c:crosses val="autoZero"/>
        <c:auto val="1"/>
        <c:lblAlgn val="ctr"/>
        <c:lblOffset val="100"/>
        <c:tickLblSkip val="72"/>
        <c:tickMarkSkip val="1"/>
        <c:noMultiLvlLbl val="0"/>
      </c:catAx>
      <c:valAx>
        <c:axId val="2989203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666777778067128E-2"/>
              <c:y val="0.452831023052445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9195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66892361698999"/>
          <c:y val="0.49434053349891932"/>
          <c:w val="0.1120002916674261"/>
          <c:h val="7.547183717540753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NscoreSort</a:t>
            </a:r>
          </a:p>
        </c:rich>
      </c:tx>
      <c:layout>
        <c:manualLayout>
          <c:xMode val="edge"/>
          <c:yMode val="edge"/>
          <c:x val="0.40425584412380022"/>
          <c:y val="3.75939849624060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691509739015988"/>
          <c:y val="0.21804511278195537"/>
          <c:w val="0.68085194799797932"/>
          <c:h val="0.627819548872180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Diagram!$C$2:$C$150</c:f>
              <c:numCache>
                <c:formatCode>General</c:formatCode>
                <c:ptCount val="149"/>
                <c:pt idx="0">
                  <c:v>27.995999999999956</c:v>
                </c:pt>
                <c:pt idx="1">
                  <c:v>27.995999999999956</c:v>
                </c:pt>
                <c:pt idx="2">
                  <c:v>27.891999999999999</c:v>
                </c:pt>
                <c:pt idx="3">
                  <c:v>27.797000000000001</c:v>
                </c:pt>
                <c:pt idx="4">
                  <c:v>27.786999999999956</c:v>
                </c:pt>
                <c:pt idx="5">
                  <c:v>27.786999999999956</c:v>
                </c:pt>
                <c:pt idx="6">
                  <c:v>27.681999999999999</c:v>
                </c:pt>
                <c:pt idx="7">
                  <c:v>27.64</c:v>
                </c:pt>
                <c:pt idx="8">
                  <c:v>27.64</c:v>
                </c:pt>
                <c:pt idx="9">
                  <c:v>27.587999999999987</c:v>
                </c:pt>
                <c:pt idx="10">
                  <c:v>27.587999999999987</c:v>
                </c:pt>
                <c:pt idx="11">
                  <c:v>27.587999999999987</c:v>
                </c:pt>
                <c:pt idx="12">
                  <c:v>27.379000000000001</c:v>
                </c:pt>
                <c:pt idx="13">
                  <c:v>27.379000000000001</c:v>
                </c:pt>
                <c:pt idx="14">
                  <c:v>27.367999999999999</c:v>
                </c:pt>
                <c:pt idx="15">
                  <c:v>27.326000000000001</c:v>
                </c:pt>
                <c:pt idx="16">
                  <c:v>27.013000000000005</c:v>
                </c:pt>
                <c:pt idx="17">
                  <c:v>27.013000000000005</c:v>
                </c:pt>
                <c:pt idx="18">
                  <c:v>27.013000000000005</c:v>
                </c:pt>
                <c:pt idx="19">
                  <c:v>27.013000000000005</c:v>
                </c:pt>
                <c:pt idx="20">
                  <c:v>27.013000000000005</c:v>
                </c:pt>
                <c:pt idx="21">
                  <c:v>27.013000000000005</c:v>
                </c:pt>
                <c:pt idx="22">
                  <c:v>27.013000000000005</c:v>
                </c:pt>
                <c:pt idx="23">
                  <c:v>27.013000000000005</c:v>
                </c:pt>
                <c:pt idx="24">
                  <c:v>27.001999999999999</c:v>
                </c:pt>
                <c:pt idx="25">
                  <c:v>26.917999999999999</c:v>
                </c:pt>
                <c:pt idx="26">
                  <c:v>26.907999999999987</c:v>
                </c:pt>
                <c:pt idx="27">
                  <c:v>26.866</c:v>
                </c:pt>
                <c:pt idx="28">
                  <c:v>26.824000000000005</c:v>
                </c:pt>
                <c:pt idx="29">
                  <c:v>26.824000000000005</c:v>
                </c:pt>
                <c:pt idx="30">
                  <c:v>26.824000000000005</c:v>
                </c:pt>
                <c:pt idx="31">
                  <c:v>26.824000000000005</c:v>
                </c:pt>
                <c:pt idx="32">
                  <c:v>26.803000000000001</c:v>
                </c:pt>
                <c:pt idx="33">
                  <c:v>26.781999999999989</c:v>
                </c:pt>
                <c:pt idx="34">
                  <c:v>26.781999999999989</c:v>
                </c:pt>
                <c:pt idx="35">
                  <c:v>26.781999999999989</c:v>
                </c:pt>
                <c:pt idx="36">
                  <c:v>26.678000000000001</c:v>
                </c:pt>
                <c:pt idx="37">
                  <c:v>26.667000000000005</c:v>
                </c:pt>
                <c:pt idx="38">
                  <c:v>26.667000000000005</c:v>
                </c:pt>
                <c:pt idx="39">
                  <c:v>26.614999999999998</c:v>
                </c:pt>
                <c:pt idx="40">
                  <c:v>26.614999999999998</c:v>
                </c:pt>
                <c:pt idx="41">
                  <c:v>26.614999999999998</c:v>
                </c:pt>
                <c:pt idx="42">
                  <c:v>26.561999999999987</c:v>
                </c:pt>
                <c:pt idx="43">
                  <c:v>26.561999999999987</c:v>
                </c:pt>
                <c:pt idx="44">
                  <c:v>26.561999999999987</c:v>
                </c:pt>
                <c:pt idx="45">
                  <c:v>26.561999999999987</c:v>
                </c:pt>
                <c:pt idx="46">
                  <c:v>26.561999999999987</c:v>
                </c:pt>
                <c:pt idx="47">
                  <c:v>26.561999999999987</c:v>
                </c:pt>
                <c:pt idx="48">
                  <c:v>26.561999999999987</c:v>
                </c:pt>
                <c:pt idx="49">
                  <c:v>26.530999999999999</c:v>
                </c:pt>
                <c:pt idx="50">
                  <c:v>26.530999999999999</c:v>
                </c:pt>
                <c:pt idx="51">
                  <c:v>26.530999999999999</c:v>
                </c:pt>
                <c:pt idx="52">
                  <c:v>26.530999999999999</c:v>
                </c:pt>
                <c:pt idx="53">
                  <c:v>26.530999999999999</c:v>
                </c:pt>
                <c:pt idx="54">
                  <c:v>26.457999999999988</c:v>
                </c:pt>
                <c:pt idx="55">
                  <c:v>26.321999999999999</c:v>
                </c:pt>
                <c:pt idx="56">
                  <c:v>26.321999999999999</c:v>
                </c:pt>
                <c:pt idx="57">
                  <c:v>26.321999999999999</c:v>
                </c:pt>
                <c:pt idx="58">
                  <c:v>26.321999999999999</c:v>
                </c:pt>
                <c:pt idx="59">
                  <c:v>26.216999999999999</c:v>
                </c:pt>
                <c:pt idx="60">
                  <c:v>26.071000000000005</c:v>
                </c:pt>
                <c:pt idx="61">
                  <c:v>26.06</c:v>
                </c:pt>
                <c:pt idx="62">
                  <c:v>26.06</c:v>
                </c:pt>
                <c:pt idx="63">
                  <c:v>26.06</c:v>
                </c:pt>
                <c:pt idx="64">
                  <c:v>26.06</c:v>
                </c:pt>
                <c:pt idx="65">
                  <c:v>26.06</c:v>
                </c:pt>
                <c:pt idx="66">
                  <c:v>26.06</c:v>
                </c:pt>
                <c:pt idx="67">
                  <c:v>26.06</c:v>
                </c:pt>
                <c:pt idx="68">
                  <c:v>26.06</c:v>
                </c:pt>
                <c:pt idx="69">
                  <c:v>26.06</c:v>
                </c:pt>
                <c:pt idx="70">
                  <c:v>26.06</c:v>
                </c:pt>
                <c:pt idx="71">
                  <c:v>26.05</c:v>
                </c:pt>
                <c:pt idx="72">
                  <c:v>26.039000000000001</c:v>
                </c:pt>
                <c:pt idx="73">
                  <c:v>25.954999999999988</c:v>
                </c:pt>
                <c:pt idx="74">
                  <c:v>25.923999999999989</c:v>
                </c:pt>
                <c:pt idx="75">
                  <c:v>25.923999999999989</c:v>
                </c:pt>
                <c:pt idx="76">
                  <c:v>25.872</c:v>
                </c:pt>
                <c:pt idx="77">
                  <c:v>25.861000000000001</c:v>
                </c:pt>
                <c:pt idx="78">
                  <c:v>25.861000000000001</c:v>
                </c:pt>
                <c:pt idx="79">
                  <c:v>25.861000000000001</c:v>
                </c:pt>
                <c:pt idx="80">
                  <c:v>25.850999999999999</c:v>
                </c:pt>
                <c:pt idx="81">
                  <c:v>25.850999999999999</c:v>
                </c:pt>
                <c:pt idx="82">
                  <c:v>25.850999999999999</c:v>
                </c:pt>
                <c:pt idx="83">
                  <c:v>25.84</c:v>
                </c:pt>
                <c:pt idx="84">
                  <c:v>25.84</c:v>
                </c:pt>
                <c:pt idx="85">
                  <c:v>25.84</c:v>
                </c:pt>
                <c:pt idx="86">
                  <c:v>25.84</c:v>
                </c:pt>
                <c:pt idx="87">
                  <c:v>25.84</c:v>
                </c:pt>
                <c:pt idx="88">
                  <c:v>25.830000000000005</c:v>
                </c:pt>
                <c:pt idx="89">
                  <c:v>25.818999999999999</c:v>
                </c:pt>
                <c:pt idx="90">
                  <c:v>25.818999999999999</c:v>
                </c:pt>
                <c:pt idx="91">
                  <c:v>25.818999999999999</c:v>
                </c:pt>
                <c:pt idx="92">
                  <c:v>25.818999999999999</c:v>
                </c:pt>
                <c:pt idx="93">
                  <c:v>25.797999999999988</c:v>
                </c:pt>
                <c:pt idx="94">
                  <c:v>25.777999999999999</c:v>
                </c:pt>
                <c:pt idx="95">
                  <c:v>25.736000000000001</c:v>
                </c:pt>
                <c:pt idx="96">
                  <c:v>25.724999999999987</c:v>
                </c:pt>
                <c:pt idx="97">
                  <c:v>25.683</c:v>
                </c:pt>
                <c:pt idx="98">
                  <c:v>25.474</c:v>
                </c:pt>
                <c:pt idx="99">
                  <c:v>25.474</c:v>
                </c:pt>
                <c:pt idx="100">
                  <c:v>25.474</c:v>
                </c:pt>
                <c:pt idx="101">
                  <c:v>25.474</c:v>
                </c:pt>
                <c:pt idx="102">
                  <c:v>25.38</c:v>
                </c:pt>
                <c:pt idx="103">
                  <c:v>25.369</c:v>
                </c:pt>
                <c:pt idx="104">
                  <c:v>25.181000000000001</c:v>
                </c:pt>
                <c:pt idx="105">
                  <c:v>25.065999999999956</c:v>
                </c:pt>
                <c:pt idx="106">
                  <c:v>25.033999999999999</c:v>
                </c:pt>
                <c:pt idx="107">
                  <c:v>24.646999999999988</c:v>
                </c:pt>
                <c:pt idx="108">
                  <c:v>24.532</c:v>
                </c:pt>
                <c:pt idx="109">
                  <c:v>24.145</c:v>
                </c:pt>
                <c:pt idx="110">
                  <c:v>24.081999999999987</c:v>
                </c:pt>
                <c:pt idx="111">
                  <c:v>24.081999999999987</c:v>
                </c:pt>
                <c:pt idx="112">
                  <c:v>23.14</c:v>
                </c:pt>
                <c:pt idx="113">
                  <c:v>22.783999999999956</c:v>
                </c:pt>
                <c:pt idx="114">
                  <c:v>22.753</c:v>
                </c:pt>
                <c:pt idx="115">
                  <c:v>22.701000000000001</c:v>
                </c:pt>
                <c:pt idx="116">
                  <c:v>21.978000000000002</c:v>
                </c:pt>
                <c:pt idx="117">
                  <c:v>21.684999999999999</c:v>
                </c:pt>
                <c:pt idx="118">
                  <c:v>21.539000000000001</c:v>
                </c:pt>
                <c:pt idx="119">
                  <c:v>21.539000000000001</c:v>
                </c:pt>
                <c:pt idx="120">
                  <c:v>21.413</c:v>
                </c:pt>
                <c:pt idx="121">
                  <c:v>21.391999999999999</c:v>
                </c:pt>
                <c:pt idx="122">
                  <c:v>19.361999999999988</c:v>
                </c:pt>
                <c:pt idx="123">
                  <c:v>19.361999999999988</c:v>
                </c:pt>
                <c:pt idx="124">
                  <c:v>19.350999999999999</c:v>
                </c:pt>
                <c:pt idx="125">
                  <c:v>19.350999999999999</c:v>
                </c:pt>
                <c:pt idx="126">
                  <c:v>19.350999999999999</c:v>
                </c:pt>
                <c:pt idx="127">
                  <c:v>19.236000000000001</c:v>
                </c:pt>
                <c:pt idx="128">
                  <c:v>19.06899999999996</c:v>
                </c:pt>
                <c:pt idx="129">
                  <c:v>19.006</c:v>
                </c:pt>
                <c:pt idx="130">
                  <c:v>18.88</c:v>
                </c:pt>
                <c:pt idx="131">
                  <c:v>18.88</c:v>
                </c:pt>
                <c:pt idx="132">
                  <c:v>18.86</c:v>
                </c:pt>
                <c:pt idx="133">
                  <c:v>18.670999999999999</c:v>
                </c:pt>
                <c:pt idx="134">
                  <c:v>18.619000000000035</c:v>
                </c:pt>
                <c:pt idx="135">
                  <c:v>18.513999999999999</c:v>
                </c:pt>
                <c:pt idx="136">
                  <c:v>18.513999999999999</c:v>
                </c:pt>
                <c:pt idx="137">
                  <c:v>18.408999999999956</c:v>
                </c:pt>
                <c:pt idx="138">
                  <c:v>18.408999999999956</c:v>
                </c:pt>
                <c:pt idx="139">
                  <c:v>18.367999999999999</c:v>
                </c:pt>
                <c:pt idx="140">
                  <c:v>18.367999999999999</c:v>
                </c:pt>
                <c:pt idx="141">
                  <c:v>18.367999999999999</c:v>
                </c:pt>
                <c:pt idx="142">
                  <c:v>18.367999999999999</c:v>
                </c:pt>
                <c:pt idx="143">
                  <c:v>18.305</c:v>
                </c:pt>
                <c:pt idx="144">
                  <c:v>18.273</c:v>
                </c:pt>
                <c:pt idx="145">
                  <c:v>18.221</c:v>
                </c:pt>
                <c:pt idx="146">
                  <c:v>18.210999999999999</c:v>
                </c:pt>
                <c:pt idx="147">
                  <c:v>18.210999999999999</c:v>
                </c:pt>
                <c:pt idx="148">
                  <c:v>18.178999999999988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923104"/>
        <c:axId val="298923496"/>
      </c:barChart>
      <c:catAx>
        <c:axId val="29892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923496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2989234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Nscore</a:t>
                </a:r>
              </a:p>
            </c:rich>
          </c:tx>
          <c:layout>
            <c:manualLayout>
              <c:xMode val="edge"/>
              <c:yMode val="edge"/>
              <c:x val="4.2553246749873722E-2"/>
              <c:y val="0.451127819548872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892310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702240252868001"/>
          <c:y val="0.49624060150375937"/>
          <c:w val="0.11170227271841877"/>
          <c:h val="7.518796992481212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9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7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6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0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9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0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8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6E35-2AF4-4FEA-BE03-3D5951DD15FE}" type="datetimeFigureOut">
              <a:rPr lang="ru-RU" smtClean="0"/>
              <a:t>07-04-2020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F%D0%B8%D1%82%D0%BE%D0%B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ldometers.info/coronavirus/coronavirus-symptoms/#typica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0%D0%B5%D0%B4%D0%BD%D0%B5%D0%B5_%D0%B3%D0%B0%D1%80%D0%BC%D0%BE%D0%BD%D0%B8%D1%87%D0%B5%D1%81%D0%BA%D0%BE%D0%B5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838200" y="24377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/>
              <a:t>Проверка </a:t>
            </a:r>
            <a:r>
              <a:rPr lang="ru-RU" altLang="ru-RU" dirty="0" smtClean="0"/>
              <a:t>профиля</a:t>
            </a:r>
            <a:endParaRPr lang="ru-RU" altLang="ru-RU" dirty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9C2FC9-33E4-4350-809E-B3FB75AA120A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268290"/>
            <a:ext cx="10058400" cy="76041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Критика моего правила предсказания </a:t>
            </a:r>
            <a:r>
              <a:rPr lang="en-US" b="1" dirty="0" smtClean="0"/>
              <a:t>Covid-19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8780" y="1253331"/>
            <a:ext cx="11292840" cy="4351338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В данный момент для медицины важнее специфичность правила – чтобы изолировать носителей </a:t>
            </a:r>
            <a:r>
              <a:rPr lang="en-US" dirty="0" smtClean="0"/>
              <a:t>Covid-19. </a:t>
            </a:r>
            <a:r>
              <a:rPr lang="ru-RU" dirty="0" smtClean="0"/>
              <a:t>Специфичность моего правила, согласно публикуемым данным, низка (много носителей без симптомов)</a:t>
            </a:r>
          </a:p>
          <a:p>
            <a:pPr>
              <a:defRPr/>
            </a:pPr>
            <a:r>
              <a:rPr lang="ru-RU" dirty="0" smtClean="0"/>
              <a:t>Для решения вопроса о госпитализации важнее чувствительность. </a:t>
            </a:r>
            <a:br>
              <a:rPr lang="ru-RU" dirty="0" smtClean="0"/>
            </a:br>
            <a:r>
              <a:rPr lang="ru-RU" dirty="0" smtClean="0"/>
              <a:t>Надо слушать хорошего опытного врача. И с </a:t>
            </a:r>
            <a:r>
              <a:rPr lang="ru-RU" smtClean="0"/>
              <a:t>ним вместе </a:t>
            </a:r>
            <a:r>
              <a:rPr lang="ru-RU" dirty="0" smtClean="0"/>
              <a:t>проверять и уточнять мое правило.</a:t>
            </a:r>
          </a:p>
          <a:p>
            <a:pPr>
              <a:defRPr/>
            </a:pPr>
            <a:r>
              <a:rPr lang="ru-RU" dirty="0" smtClean="0"/>
              <a:t>При наличии достоверных клинических данных о многих пациентах можно было бы совокупность симптомов оценить одним числом, типа взвешенной суммы выраженностей каждого из симптомов. И применить </a:t>
            </a:r>
            <a:r>
              <a:rPr lang="en-US" dirty="0" smtClean="0"/>
              <a:t>ROC </a:t>
            </a:r>
            <a:r>
              <a:rPr lang="ru-RU" dirty="0" smtClean="0"/>
              <a:t>кривую.</a:t>
            </a:r>
          </a:p>
        </p:txBody>
      </p:sp>
      <p:sp>
        <p:nvSpPr>
          <p:cNvPr id="3891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1DE11B-A26A-4FA1-88A2-6E62E2A22C3F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6684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ROC-</a:t>
            </a:r>
            <a:r>
              <a:rPr lang="ru-RU" b="1" dirty="0" smtClean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/>
              <a:t>(</a:t>
            </a:r>
            <a:r>
              <a:rPr lang="ru-RU" sz="3100" dirty="0">
                <a:hlinkClick r:id="rId2" tooltip="Английский язык"/>
              </a:rPr>
              <a:t>англ.</a:t>
            </a:r>
            <a:r>
              <a:rPr lang="ru-RU" sz="3100" dirty="0"/>
              <a:t> </a:t>
            </a:r>
            <a:r>
              <a:rPr lang="en-US" sz="3100" i="1" dirty="0"/>
              <a:t>receiver operating characteristic</a:t>
            </a:r>
            <a:r>
              <a:rPr lang="en-US" sz="3100" dirty="0"/>
              <a:t>, </a:t>
            </a:r>
            <a:r>
              <a:rPr lang="ru-RU" sz="3100" i="1" dirty="0"/>
              <a:t>операционная характеристика приёмника</a:t>
            </a:r>
            <a:r>
              <a:rPr lang="ru-RU" sz="3100" dirty="0"/>
              <a:t>)</a:t>
            </a:r>
            <a:br>
              <a:rPr lang="ru-RU" sz="3100" dirty="0"/>
            </a:br>
            <a:endParaRPr 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525962"/>
          </a:xfrm>
        </p:spPr>
        <p:txBody>
          <a:bodyPr>
            <a:normAutofit/>
          </a:bodyPr>
          <a:lstStyle/>
          <a:p>
            <a:r>
              <a:rPr lang="ru-RU" altLang="ru-RU" sz="2400" dirty="0" smtClean="0"/>
              <a:t>Используется  </a:t>
            </a:r>
            <a:r>
              <a:rPr lang="ru-RU" altLang="ru-RU" sz="2400" dirty="0"/>
              <a:t>для выбора </a:t>
            </a:r>
            <a:r>
              <a:rPr lang="ru-RU" altLang="ru-RU" sz="2400" dirty="0" smtClean="0"/>
              <a:t>порога в зависимости от задачи</a:t>
            </a:r>
            <a:endParaRPr lang="ru-RU" altLang="ru-RU" sz="2400" dirty="0"/>
          </a:p>
          <a:p>
            <a:r>
              <a:rPr lang="ru-RU" altLang="ru-RU" sz="2400" dirty="0" smtClean="0"/>
              <a:t>Используется </a:t>
            </a:r>
            <a:r>
              <a:rPr lang="ru-RU" altLang="ru-RU" sz="2400" dirty="0"/>
              <a:t>для сравнения разных правил </a:t>
            </a:r>
            <a:r>
              <a:rPr lang="ru-RU" altLang="ru-RU" sz="2400" dirty="0" smtClean="0"/>
              <a:t>предсказания - площадь </a:t>
            </a:r>
            <a:r>
              <a:rPr lang="ru-RU" altLang="ru-RU" sz="2400" dirty="0"/>
              <a:t>под </a:t>
            </a:r>
            <a:r>
              <a:rPr lang="ru-RU" altLang="ru-RU" sz="2400" dirty="0" smtClean="0"/>
              <a:t>кривой. Чем больше площадь, тем лучше правило</a:t>
            </a:r>
            <a:endParaRPr lang="ru-RU" altLang="ru-RU" sz="2400" dirty="0"/>
          </a:p>
          <a:p>
            <a:r>
              <a:rPr lang="ru-RU" altLang="ru-RU" sz="2400" dirty="0"/>
              <a:t>Следует помнить, что </a:t>
            </a:r>
            <a:r>
              <a:rPr lang="en-US" altLang="ru-RU" sz="2400" dirty="0"/>
              <a:t>ROC</a:t>
            </a:r>
            <a:r>
              <a:rPr lang="ru-RU" altLang="ru-RU" sz="2400" dirty="0"/>
              <a:t>-кривая имеет смысл только при разумных значениях порога; разумность определяется задачей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0ABE02-B40E-4ABA-BE1D-190780CBDD82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Пример</a:t>
            </a:r>
            <a:r>
              <a:rPr lang="en-US" altLang="ru-RU" smtClean="0"/>
              <a:t> </a:t>
            </a:r>
            <a:r>
              <a:rPr lang="ru-RU" altLang="ru-RU" smtClean="0"/>
              <a:t>сравнения</a:t>
            </a:r>
            <a:r>
              <a:rPr lang="en-US" altLang="ru-RU" smtClean="0"/>
              <a:t> </a:t>
            </a:r>
            <a:r>
              <a:rPr lang="ru-RU" altLang="ru-RU" smtClean="0"/>
              <a:t> </a:t>
            </a:r>
          </a:p>
        </p:txBody>
      </p:sp>
      <p:pic>
        <p:nvPicPr>
          <p:cNvPr id="37891" name="Picture 2" descr="File:Roccur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1700213"/>
            <a:ext cx="41640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1981200" y="6096001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ROC-кривые трёх методов предсказания </a:t>
            </a:r>
            <a:r>
              <a:rPr lang="ru-RU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hlinkClick r:id="rId3" tooltip="Эпитоп"/>
              </a:rPr>
              <a:t>эпитопов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3789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62393F-B2C7-4293-A48E-220424FBB8A0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2085"/>
            <a:ext cx="10515600" cy="89471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sz="4000" dirty="0" smtClean="0"/>
              <a:t>Ступенька нормализованного веса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D700A7-054B-41B5-928E-AB1CA0E50D40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602" y="1480298"/>
            <a:ext cx="114517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Вот наш упорядоченный по </a:t>
            </a:r>
            <a:r>
              <a:rPr lang="en-US" sz="2400" b="1" dirty="0" smtClean="0"/>
              <a:t>T</a:t>
            </a:r>
            <a:r>
              <a:rPr lang="ru-RU" sz="2400" b="1" dirty="0" smtClean="0"/>
              <a:t> список находок. </a:t>
            </a:r>
          </a:p>
          <a:p>
            <a:r>
              <a:rPr lang="ru-RU" sz="2400" dirty="0" smtClean="0"/>
              <a:t>Верхняя его часть, ожидаемо, состоит из белков с нужной доменной архитектурой. Потом начинаются белки с другой архитектурой, но, возможно, какие то их части имеют что-то сходное с белками с нужной доменной архитектурой. Следует ожидать, что для них вес </a:t>
            </a:r>
            <a:r>
              <a:rPr lang="en-US" sz="2400" dirty="0" smtClean="0"/>
              <a:t>T </a:t>
            </a:r>
            <a:r>
              <a:rPr lang="ru-RU" sz="2400" dirty="0" smtClean="0"/>
              <a:t>резко упадет по сравнению с нужными белками. Ступенька падения веса может рассматриваться как косвенный признак границы находок.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Чтобы увидеть ступеньку можно построить диаграмму по колонке со всеми упорядоченными значениями </a:t>
            </a:r>
            <a:r>
              <a:rPr lang="en-US" sz="2400" dirty="0" smtClean="0"/>
              <a:t>T. </a:t>
            </a:r>
            <a:r>
              <a:rPr lang="ru-RU" sz="2400" dirty="0" smtClean="0"/>
              <a:t>Пример см. на следующем слайде.</a:t>
            </a:r>
          </a:p>
          <a:p>
            <a:r>
              <a:rPr lang="ru-RU" sz="2400" baseline="-25000" dirty="0" smtClean="0"/>
              <a:t>Это не гистограмма (нет карманов и числа попаданий в карман), а что-то вроде функции распределения.</a:t>
            </a:r>
          </a:p>
          <a:p>
            <a:endParaRPr lang="ru-RU" sz="2400" baseline="-25000" dirty="0"/>
          </a:p>
          <a:p>
            <a:endParaRPr lang="ru-RU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6657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1840" y="210820"/>
            <a:ext cx="1094232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/>
              <a:t>Пример: </a:t>
            </a:r>
            <a:r>
              <a:rPr lang="en-US" dirty="0" smtClean="0"/>
              <a:t>Paired-like </a:t>
            </a:r>
            <a:r>
              <a:rPr lang="en-US" dirty="0" err="1" smtClean="0"/>
              <a:t>homeodomain</a:t>
            </a:r>
            <a:r>
              <a:rPr lang="en-US" dirty="0" smtClean="0"/>
              <a:t> family</a:t>
            </a:r>
            <a:endParaRPr lang="ru-RU" dirty="0" smtClean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866900" y="2514600"/>
          <a:ext cx="40767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6286500" y="2514600"/>
          <a:ext cx="411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1790701" y="5600700"/>
            <a:ext cx="1363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>
                <a:latin typeface="Calibri" panose="020F0502020204030204" pitchFamily="34" charset="0"/>
              </a:rPr>
              <a:t>N-score&gt; 6.5</a:t>
            </a:r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6210301" y="5600700"/>
            <a:ext cx="130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ru-RU">
                <a:latin typeface="Calibri" panose="020F0502020204030204" pitchFamily="34" charset="0"/>
              </a:rPr>
              <a:t>N-score&gt; 18</a:t>
            </a:r>
            <a:endParaRPr lang="ru-RU" altLang="ru-RU">
              <a:latin typeface="Calibri" panose="020F0502020204030204" pitchFamily="34" charset="0"/>
            </a:endParaRPr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85901"/>
            <a:ext cx="6477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Выноска 1 13"/>
          <p:cNvSpPr/>
          <p:nvPr/>
        </p:nvSpPr>
        <p:spPr>
          <a:xfrm>
            <a:off x="2476500" y="914400"/>
            <a:ext cx="1524000" cy="419100"/>
          </a:xfrm>
          <a:prstGeom prst="borderCallout1">
            <a:avLst>
              <a:gd name="adj1" fmla="val 97477"/>
              <a:gd name="adj2" fmla="val 46612"/>
              <a:gd name="adj3" fmla="val 235267"/>
              <a:gd name="adj4" fmla="val 61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ru-RU" dirty="0" err="1">
                <a:solidFill>
                  <a:schemeClr val="tx1"/>
                </a:solidFill>
              </a:rPr>
              <a:t>Гомеодомен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0" y="1943100"/>
            <a:ext cx="4991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Гомеодомен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встречается еще в 289 архитектурах</a:t>
            </a:r>
          </a:p>
        </p:txBody>
      </p:sp>
      <p:sp>
        <p:nvSpPr>
          <p:cNvPr id="40970" name="Номер слайда 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4EE258-B240-4406-B2A9-CBC902615864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КОНЕЦ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879617-05AD-447E-A0F9-5467213E9A02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98492" y="-28997"/>
            <a:ext cx="10983912" cy="914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Предсказание </a:t>
            </a:r>
            <a:r>
              <a:rPr lang="en-US" dirty="0"/>
              <a:t>Covid-19 </a:t>
            </a:r>
            <a:r>
              <a:rPr lang="ru-RU" dirty="0"/>
              <a:t>по клиническим данным</a:t>
            </a:r>
            <a:endParaRPr lang="ru-RU" alt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33685" y="5007429"/>
            <a:ext cx="3944258" cy="1003300"/>
          </a:xfrm>
          <a:prstGeom prst="rec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SzPct val="100000"/>
              <a:defRPr/>
            </a:pPr>
            <a:endParaRPr lang="ru-RU"/>
          </a:p>
        </p:txBody>
      </p:sp>
      <p:sp>
        <p:nvSpPr>
          <p:cNvPr id="3379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04AD1A-BAE4-451D-8142-DE594CA4FCA6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" y="639799"/>
            <a:ext cx="11963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“It </a:t>
            </a:r>
            <a:r>
              <a:rPr lang="en-US" dirty="0"/>
              <a:t>seems to </a:t>
            </a:r>
            <a:r>
              <a:rPr lang="en-US" b="1" dirty="0"/>
              <a:t>start with a fever</a:t>
            </a:r>
            <a:r>
              <a:rPr lang="en-US" dirty="0"/>
              <a:t>, </a:t>
            </a:r>
            <a:r>
              <a:rPr lang="en-US" b="1" dirty="0"/>
              <a:t>followed by a dry </a:t>
            </a:r>
            <a:r>
              <a:rPr lang="en-US" b="1" dirty="0" smtClean="0"/>
              <a:t>cough</a:t>
            </a:r>
            <a:r>
              <a:rPr lang="en-US" dirty="0" smtClean="0"/>
              <a:t>.”</a:t>
            </a:r>
            <a:r>
              <a:rPr lang="en-US" sz="1400" dirty="0" smtClean="0"/>
              <a:t>(</a:t>
            </a:r>
            <a:r>
              <a:rPr lang="en-US" sz="1400" dirty="0">
                <a:hlinkClick r:id="rId2"/>
              </a:rPr>
              <a:t>https://www.worldometers.info/coronavirus/coronavirus-symptoms/#</a:t>
            </a:r>
            <a:r>
              <a:rPr lang="en-US" sz="1400" dirty="0" smtClean="0">
                <a:hlinkClick r:id="rId2"/>
              </a:rPr>
              <a:t>typical</a:t>
            </a:r>
            <a:endParaRPr lang="ru-RU" sz="1400" dirty="0">
              <a:hlinkClick r:id="rId2"/>
            </a:endParaRPr>
          </a:p>
          <a:p>
            <a:endParaRPr lang="ru-RU" b="1" dirty="0" smtClean="0"/>
          </a:p>
          <a:p>
            <a:r>
              <a:rPr lang="ru-RU" sz="2000" b="1" dirty="0" smtClean="0"/>
              <a:t>Правило (мое)</a:t>
            </a:r>
            <a:r>
              <a:rPr lang="ru-RU" sz="2000" dirty="0" smtClean="0"/>
              <a:t>: если (1</a:t>
            </a:r>
            <a:r>
              <a:rPr lang="en-US" sz="2000" dirty="0" smtClean="0"/>
              <a:t>)</a:t>
            </a:r>
            <a:r>
              <a:rPr lang="ru-RU" sz="2000" dirty="0" smtClean="0"/>
              <a:t> заболевание началось с подъёма высокой температуры (</a:t>
            </a:r>
            <a:r>
              <a:rPr lang="en-US" sz="2000" dirty="0" smtClean="0"/>
              <a:t>&gt;= 38 C) </a:t>
            </a:r>
            <a:r>
              <a:rPr lang="ru-RU" sz="2000" dirty="0" smtClean="0"/>
              <a:t>И (2) одновременно ИЛИ в течении 2х суток присоединился сухой кашель, ТО предсказывается, что пациент заражен </a:t>
            </a:r>
            <a:r>
              <a:rPr lang="en-US" sz="2000" dirty="0" smtClean="0"/>
              <a:t>Covid-19.  </a:t>
            </a:r>
            <a:r>
              <a:rPr lang="ru-RU" sz="2000" dirty="0" smtClean="0"/>
              <a:t>В остальных случаях предсказывается, что пациент не заражен </a:t>
            </a:r>
            <a:r>
              <a:rPr lang="en-US" sz="2000" dirty="0" err="1" smtClean="0"/>
              <a:t>Covid</a:t>
            </a:r>
            <a:r>
              <a:rPr lang="ru-RU" sz="2000" dirty="0" smtClean="0"/>
              <a:t>-19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dirty="0" smtClean="0"/>
              <a:t>Применимо к пациентам после двух суток высокой</a:t>
            </a:r>
            <a:r>
              <a:rPr lang="ru-RU" sz="2000" dirty="0"/>
              <a:t> </a:t>
            </a:r>
            <a:r>
              <a:rPr lang="ru-RU" sz="2000" dirty="0" smtClean="0"/>
              <a:t>температуры.</a:t>
            </a:r>
            <a:r>
              <a:rPr lang="en-US" sz="2000" dirty="0" smtClean="0"/>
              <a:t>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91930"/>
              </p:ext>
            </p:extLst>
          </p:nvPr>
        </p:nvGraphicFramePr>
        <p:xfrm>
          <a:off x="2314802" y="3976914"/>
          <a:ext cx="7489372" cy="2371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122"/>
                <a:gridCol w="1222014"/>
                <a:gridCol w="2400604"/>
                <a:gridCol w="1541915"/>
                <a:gridCol w="1211717"/>
              </a:tblGrid>
              <a:tr h="464458">
                <a:tc rowSpan="2" gridSpan="2">
                  <a:txBody>
                    <a:bodyPr/>
                    <a:lstStyle/>
                    <a:p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sz="24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Covid-19 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результатам ПЦР теста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 gridSpan="2" vMerge="1"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sz="24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Подтвержден</a:t>
                      </a:r>
                      <a:endParaRPr lang="ru-RU" sz="1400" b="0" cap="none" spc="0" baseline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ru-RU" sz="1400" b="0" cap="none" spc="0" baseline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</a:t>
                      </a:r>
                      <a:r>
                        <a:rPr lang="en-US" sz="1400" b="0" cap="none" spc="0" baseline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Positive)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Не подтвержден</a:t>
                      </a:r>
                    </a:p>
                    <a:p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</a:t>
                      </a: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Negative)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18">
                <a:tc rowSpan="2"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Предсказание </a:t>
                      </a:r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Covid-19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по правилу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ЗАРАЖЕН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</a:t>
                      </a:r>
                      <a:r>
                        <a:rPr lang="en-US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Positive)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True positive, TP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False positive,</a:t>
                      </a:r>
                    </a:p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FP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TP</a:t>
                      </a:r>
                      <a:r>
                        <a:rPr lang="en-US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+ FP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НЕ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ЗАРАЖЕН</a:t>
                      </a:r>
                    </a:p>
                    <a:p>
                      <a:r>
                        <a:rPr lang="en-US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(Negative)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False</a:t>
                      </a:r>
                      <a:r>
                        <a:rPr lang="en-US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negative, FN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True negative,</a:t>
                      </a:r>
                    </a:p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TN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FN + TN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11">
                <a:tc gridSpan="2">
                  <a:txBody>
                    <a:bodyPr/>
                    <a:lstStyle/>
                    <a:p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TP + FN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FP + TN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924421"/>
            <a:ext cx="11424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Таблица 2х2  для проверка правила на  пациентах с подтвержденным диагнозом. Таблица заполняется числами по полученным данным.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82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982789" y="115889"/>
            <a:ext cx="8226425" cy="1011237"/>
          </a:xfrm>
        </p:spPr>
        <p:txBody>
          <a:bodyPr/>
          <a:lstStyle/>
          <a:p>
            <a:r>
              <a:rPr lang="ru-RU" altLang="ru-RU" sz="4000" dirty="0"/>
              <a:t>Характеристики предсказания</a:t>
            </a: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282384" y="981076"/>
            <a:ext cx="4427537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</a:rPr>
              <a:t>Чувствительность</a:t>
            </a:r>
            <a:r>
              <a:rPr lang="ru-RU" sz="2400" dirty="0">
                <a:solidFill>
                  <a:srgbClr val="333333"/>
                </a:solidFill>
              </a:rPr>
              <a:t> (</a:t>
            </a:r>
            <a:r>
              <a:rPr lang="ru-RU" sz="2400" dirty="0" err="1">
                <a:solidFill>
                  <a:srgbClr val="333333"/>
                </a:solidFill>
              </a:rPr>
              <a:t>sensitivity</a:t>
            </a:r>
            <a:r>
              <a:rPr lang="ru-RU" sz="2400" dirty="0">
                <a:solidFill>
                  <a:srgbClr val="333333"/>
                </a:solidFill>
              </a:rPr>
              <a:t>):</a:t>
            </a:r>
            <a:r>
              <a:rPr lang="en-US" sz="2400" dirty="0">
                <a:solidFill>
                  <a:srgbClr val="333333"/>
                </a:solidFill>
              </a:rPr>
              <a:t> </a:t>
            </a:r>
            <a:r>
              <a:rPr lang="ru-RU" sz="2400" dirty="0">
                <a:solidFill>
                  <a:srgbClr val="333333"/>
                </a:solidFill>
              </a:rPr>
              <a:t>доля </a:t>
            </a:r>
            <a:r>
              <a:rPr lang="ru-RU" sz="2400" dirty="0" smtClean="0">
                <a:solidFill>
                  <a:srgbClr val="333333"/>
                </a:solidFill>
              </a:rPr>
              <a:t>предсказаний </a:t>
            </a:r>
            <a:r>
              <a:rPr lang="en-US" sz="2400" dirty="0" smtClean="0">
                <a:solidFill>
                  <a:srgbClr val="333333"/>
                </a:solidFill>
              </a:rPr>
              <a:t>Covid-19 </a:t>
            </a:r>
            <a:r>
              <a:rPr lang="ru-RU" sz="2400" dirty="0" smtClean="0">
                <a:solidFill>
                  <a:srgbClr val="333333"/>
                </a:solidFill>
              </a:rPr>
              <a:t>в </a:t>
            </a:r>
            <a:r>
              <a:rPr lang="ru-RU" sz="2400" dirty="0">
                <a:solidFill>
                  <a:srgbClr val="333333"/>
                </a:solidFill>
              </a:rPr>
              <a:t>группе больных</a:t>
            </a:r>
            <a:r>
              <a:rPr lang="en-US" sz="2400" dirty="0">
                <a:solidFill>
                  <a:srgbClr val="333333"/>
                </a:solidFill>
              </a:rPr>
              <a:t> </a:t>
            </a:r>
            <a:r>
              <a:rPr lang="ru-RU" sz="2400" dirty="0" smtClean="0">
                <a:solidFill>
                  <a:srgbClr val="333333"/>
                </a:solidFill>
              </a:rPr>
              <a:t>пациентов</a:t>
            </a:r>
            <a:endParaRPr lang="en-US" sz="2400" dirty="0" smtClean="0">
              <a:solidFill>
                <a:srgbClr val="333333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 smtClean="0">
                <a:solidFill>
                  <a:srgbClr val="333333"/>
                </a:solidFill>
              </a:rPr>
              <a:t>(</a:t>
            </a:r>
            <a:r>
              <a:rPr lang="ru-RU" dirty="0" smtClean="0">
                <a:solidFill>
                  <a:srgbClr val="333333"/>
                </a:solidFill>
              </a:rPr>
              <a:t>Чем больше, тем лучше правило. Значения от 0 до 1. Иногда пишут в %)</a:t>
            </a:r>
            <a:endParaRPr lang="en-US" dirty="0">
              <a:solidFill>
                <a:srgbClr val="333333"/>
              </a:solidFill>
            </a:endParaRPr>
          </a:p>
          <a:p>
            <a:pPr lvl="1" indent="-457200">
              <a:buClr>
                <a:srgbClr val="000000"/>
              </a:buClr>
              <a:buSzPct val="100000"/>
              <a:defRPr/>
            </a:pPr>
            <a:endParaRPr lang="ru-RU" sz="2400" dirty="0">
              <a:solidFill>
                <a:srgbClr val="333333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b="1" dirty="0">
                <a:solidFill>
                  <a:srgbClr val="333333"/>
                </a:solidFill>
              </a:rPr>
              <a:t>Специфичность</a:t>
            </a:r>
            <a:r>
              <a:rPr lang="ru-RU" sz="2400" dirty="0">
                <a:solidFill>
                  <a:srgbClr val="333333"/>
                </a:solidFill>
              </a:rPr>
              <a:t> (</a:t>
            </a:r>
            <a:r>
              <a:rPr lang="ru-RU" sz="2400" dirty="0" err="1">
                <a:solidFill>
                  <a:srgbClr val="333333"/>
                </a:solidFill>
              </a:rPr>
              <a:t>specificity</a:t>
            </a:r>
            <a:r>
              <a:rPr lang="ru-RU" sz="2400" dirty="0">
                <a:solidFill>
                  <a:srgbClr val="333333"/>
                </a:solidFill>
              </a:rPr>
              <a:t>):</a:t>
            </a:r>
            <a:r>
              <a:rPr lang="en-US" sz="2400" dirty="0">
                <a:solidFill>
                  <a:srgbClr val="333333"/>
                </a:solidFill>
              </a:rPr>
              <a:t> </a:t>
            </a:r>
            <a:r>
              <a:rPr lang="ru-RU" sz="2400" dirty="0">
                <a:solidFill>
                  <a:srgbClr val="333333"/>
                </a:solidFill>
              </a:rPr>
              <a:t>доля </a:t>
            </a:r>
            <a:r>
              <a:rPr lang="ru-RU" sz="2400" dirty="0" smtClean="0">
                <a:solidFill>
                  <a:srgbClr val="333333"/>
                </a:solidFill>
              </a:rPr>
              <a:t>предсказаний ОТСУТСТВИЯ </a:t>
            </a:r>
            <a:r>
              <a:rPr lang="en-US" sz="2400" dirty="0" smtClean="0">
                <a:solidFill>
                  <a:srgbClr val="333333"/>
                </a:solidFill>
              </a:rPr>
              <a:t>Covid-19 </a:t>
            </a:r>
            <a:r>
              <a:rPr lang="ru-RU" sz="2400" dirty="0" smtClean="0">
                <a:solidFill>
                  <a:srgbClr val="333333"/>
                </a:solidFill>
              </a:rPr>
              <a:t>в </a:t>
            </a:r>
            <a:r>
              <a:rPr lang="ru-RU" sz="2400" dirty="0">
                <a:solidFill>
                  <a:srgbClr val="333333"/>
                </a:solidFill>
              </a:rPr>
              <a:t>группе здоровых пациентов</a:t>
            </a:r>
            <a:endParaRPr lang="en-US" sz="2400" dirty="0">
              <a:solidFill>
                <a:srgbClr val="333333"/>
              </a:solidFill>
            </a:endParaRPr>
          </a:p>
          <a:p>
            <a:pPr lvl="0">
              <a:buClr>
                <a:srgbClr val="000000"/>
              </a:buClr>
              <a:buSzPct val="100000"/>
              <a:defRPr/>
            </a:pPr>
            <a:r>
              <a:rPr lang="en-US" dirty="0">
                <a:solidFill>
                  <a:srgbClr val="333333"/>
                </a:solidFill>
              </a:rPr>
              <a:t>(</a:t>
            </a:r>
            <a:r>
              <a:rPr lang="ru-RU" dirty="0">
                <a:solidFill>
                  <a:srgbClr val="333333"/>
                </a:solidFill>
              </a:rPr>
              <a:t>Чем больше, тем лучше правило. Значения от 0 до 1. Иногда пишут в %)</a:t>
            </a:r>
            <a:endParaRPr lang="en-US" dirty="0">
              <a:solidFill>
                <a:srgbClr val="333333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2400" dirty="0" smtClean="0">
              <a:solidFill>
                <a:srgbClr val="333333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2400" dirty="0" smtClean="0">
                <a:solidFill>
                  <a:srgbClr val="333333"/>
                </a:solidFill>
              </a:rPr>
              <a:t>Учёные </a:t>
            </a:r>
            <a:r>
              <a:rPr lang="ru-RU" sz="2400" dirty="0">
                <a:solidFill>
                  <a:srgbClr val="333333"/>
                </a:solidFill>
              </a:rPr>
              <a:t>люди знают еще много параметров, которые можно извлечь из таблицы </a:t>
            </a:r>
            <a:r>
              <a:rPr lang="en-US" sz="2400" dirty="0">
                <a:solidFill>
                  <a:srgbClr val="333333"/>
                </a:solidFill>
              </a:rPr>
              <a:t>2x2 (</a:t>
            </a:r>
            <a:r>
              <a:rPr lang="ru-RU" sz="2400" dirty="0">
                <a:solidFill>
                  <a:srgbClr val="333333"/>
                </a:solidFill>
              </a:rPr>
              <a:t>справа)</a:t>
            </a:r>
            <a:endParaRPr lang="ru-RU" dirty="0">
              <a:latin typeface="Arial" charset="0"/>
            </a:endParaRPr>
          </a:p>
        </p:txBody>
      </p:sp>
      <p:sp>
        <p:nvSpPr>
          <p:cNvPr id="3482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2CD0C-43FF-4ABD-8285-0AE4A5BC6E83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ru-RU" sz="1200">
              <a:solidFill>
                <a:srgbClr val="898989"/>
              </a:solidFill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81076"/>
            <a:ext cx="4408488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206"/>
          </a:xfrm>
        </p:spPr>
        <p:txBody>
          <a:bodyPr/>
          <a:lstStyle/>
          <a:p>
            <a:pPr algn="ctr"/>
            <a:r>
              <a:rPr lang="ru-RU" dirty="0" smtClean="0"/>
              <a:t>Параме</a:t>
            </a:r>
            <a:r>
              <a:rPr lang="ru-RU" dirty="0"/>
              <a:t>т</a:t>
            </a:r>
            <a:r>
              <a:rPr lang="ru-RU" dirty="0" smtClean="0"/>
              <a:t>р </a:t>
            </a:r>
            <a:r>
              <a:rPr lang="en-US" dirty="0" smtClean="0"/>
              <a:t>F1 </a:t>
            </a:r>
            <a:r>
              <a:rPr lang="ru-RU" dirty="0" smtClean="0"/>
              <a:t> таблицы 2х2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5762" y="1576250"/>
            <a:ext cx="113472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F1 </a:t>
            </a:r>
            <a:r>
              <a:rPr lang="ru-RU" sz="2400" dirty="0" smtClean="0"/>
              <a:t>(см. пред. Слайд) равно среднему гармоническому чувствительности (</a:t>
            </a:r>
            <a:r>
              <a:rPr lang="en-US" sz="2400" dirty="0" smtClean="0"/>
              <a:t>sensitivity) </a:t>
            </a:r>
            <a:r>
              <a:rPr lang="ru-RU" sz="2400" dirty="0" smtClean="0"/>
              <a:t>и точности (</a:t>
            </a:r>
            <a:r>
              <a:rPr lang="en-US" sz="2400" dirty="0" smtClean="0"/>
              <a:t>precision).</a:t>
            </a:r>
          </a:p>
          <a:p>
            <a:endParaRPr lang="en-US" sz="2400" dirty="0"/>
          </a:p>
          <a:p>
            <a:r>
              <a:rPr lang="ru-RU" sz="2400" dirty="0" smtClean="0"/>
              <a:t>Среднее гармоническое – это среднее, т.е. </a:t>
            </a:r>
            <a:r>
              <a:rPr lang="en-US" sz="2400" dirty="0" smtClean="0"/>
              <a:t>A </a:t>
            </a:r>
            <a:r>
              <a:rPr lang="en-US" sz="2400" dirty="0"/>
              <a:t>≤ </a:t>
            </a:r>
            <a:r>
              <a:rPr lang="en-US" sz="2400" dirty="0" smtClean="0"/>
              <a:t>F1(A,B) ≤ B.</a:t>
            </a:r>
          </a:p>
          <a:p>
            <a:r>
              <a:rPr lang="ru-RU" sz="2400" dirty="0" smtClean="0"/>
              <a:t>Оно интереснее, чем среднее арифметическое, среднее геометрической, среднее квадратичное.</a:t>
            </a:r>
          </a:p>
          <a:p>
            <a:pPr lvl="0"/>
            <a:r>
              <a:rPr lang="ru-RU" sz="2400" dirty="0" smtClean="0"/>
              <a:t>При </a:t>
            </a:r>
            <a:r>
              <a:rPr lang="en-US" sz="2400" dirty="0" smtClean="0"/>
              <a:t>A + B = </a:t>
            </a:r>
            <a:r>
              <a:rPr lang="en-US" sz="2400" dirty="0" err="1" smtClean="0"/>
              <a:t>Const</a:t>
            </a:r>
            <a:r>
              <a:rPr lang="en-US" sz="2400" dirty="0" smtClean="0"/>
              <a:t> </a:t>
            </a:r>
            <a:r>
              <a:rPr lang="ru-RU" sz="2400" dirty="0" smtClean="0"/>
              <a:t>оно принимает максимальное значение при </a:t>
            </a:r>
            <a:r>
              <a:rPr lang="en-US" sz="2400" dirty="0" smtClean="0"/>
              <a:t>A=B </a:t>
            </a:r>
            <a:r>
              <a:rPr lang="ru-RU" sz="2400" dirty="0" smtClean="0"/>
              <a:t>и очень маленькое при </a:t>
            </a:r>
            <a:r>
              <a:rPr lang="en-US" sz="2400" dirty="0" smtClean="0"/>
              <a:t>A &lt;&lt; B.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См. </a:t>
            </a:r>
            <a:r>
              <a:rPr lang="en-US" sz="2400" dirty="0" smtClean="0"/>
              <a:t>Wiki, c</a:t>
            </a:r>
            <a:r>
              <a:rPr lang="ru-RU" sz="2400" dirty="0" err="1" smtClean="0"/>
              <a:t>реднее</a:t>
            </a:r>
            <a:r>
              <a:rPr lang="ru-RU" sz="2400" dirty="0" smtClean="0"/>
              <a:t> гармоническое, </a:t>
            </a:r>
            <a:r>
              <a:rPr lang="ru-RU" sz="2400" dirty="0">
                <a:solidFill>
                  <a:prstClr val="black"/>
                </a:solidFill>
              </a:rPr>
              <a:t>геометрический пример с кругами – анимация</a:t>
            </a:r>
            <a:r>
              <a:rPr lang="ru-RU" sz="2800" dirty="0">
                <a:solidFill>
                  <a:prstClr val="black"/>
                </a:solidFill>
              </a:rPr>
              <a:t>. </a:t>
            </a:r>
          </a:p>
          <a:p>
            <a:r>
              <a:rPr lang="en-US" sz="1000" dirty="0" smtClean="0">
                <a:hlinkClick r:id="rId2"/>
              </a:rPr>
              <a:t>https://ru.wikipedia.org/wiki/%D0%A1%D1%80%D0%B5%D0%B4%D0%BD%D0%B5%D0%B5_%D0%B3%D0%B0%D1%80%D0%BC%D0%BE%D0%BD%D0%B8%D1%87%D0%B5%D1%81%D0%BA%D0%BE%D0%B5</a:t>
            </a:r>
            <a:r>
              <a:rPr lang="ru-RU" sz="1000" dirty="0" smtClean="0"/>
              <a:t> 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15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98492" y="-28997"/>
            <a:ext cx="10983912" cy="914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Предсказание доменной архитектуры по собственному </a:t>
            </a:r>
            <a:r>
              <a:rPr lang="en-US" dirty="0" smtClean="0"/>
              <a:t>HMM </a:t>
            </a:r>
            <a:r>
              <a:rPr lang="ru-RU" dirty="0" smtClean="0"/>
              <a:t>профилю </a:t>
            </a:r>
            <a:endParaRPr lang="ru-RU" alt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4562" y="1073898"/>
            <a:ext cx="1145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Правило:  </a:t>
            </a:r>
            <a:r>
              <a:rPr lang="ru-RU" sz="2400" dirty="0" smtClean="0"/>
              <a:t>если вес </a:t>
            </a:r>
            <a:r>
              <a:rPr lang="en-US" sz="2400" dirty="0" smtClean="0"/>
              <a:t>T </a:t>
            </a:r>
            <a:r>
              <a:rPr lang="ru-RU" sz="2400" dirty="0" smtClean="0"/>
              <a:t>находки превосходит порог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 </a:t>
            </a:r>
            <a:r>
              <a:rPr lang="ru-RU" sz="2400" dirty="0" smtClean="0"/>
              <a:t>то у белка нужная </a:t>
            </a:r>
            <a:br>
              <a:rPr lang="ru-RU" sz="2400" dirty="0" smtClean="0"/>
            </a:br>
            <a:r>
              <a:rPr lang="ru-RU" sz="2400" dirty="0" err="1" smtClean="0"/>
              <a:t>двухдоменная</a:t>
            </a:r>
            <a:r>
              <a:rPr lang="ru-RU" sz="2400" dirty="0" smtClean="0"/>
              <a:t> архитектура, если нет, то такой архитектуры нет</a:t>
            </a:r>
            <a:endParaRPr lang="ru-RU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64561" y="1982676"/>
            <a:ext cx="114517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Данные для проверки:  </a:t>
            </a:r>
            <a:br>
              <a:rPr lang="ru-RU" sz="2400" b="1" dirty="0" smtClean="0"/>
            </a:br>
            <a:r>
              <a:rPr lang="ru-RU" sz="2400" dirty="0" smtClean="0"/>
              <a:t>1) </a:t>
            </a:r>
            <a:r>
              <a:rPr lang="ru-RU" sz="2400" b="1" dirty="0" smtClean="0"/>
              <a:t>список  всех бактериальных белков </a:t>
            </a:r>
            <a:r>
              <a:rPr lang="en-US" sz="2400" b="1" dirty="0" err="1" smtClean="0"/>
              <a:t>Uniprot</a:t>
            </a:r>
            <a:r>
              <a:rPr lang="en-US" sz="2400" b="1" dirty="0" smtClean="0"/>
              <a:t> </a:t>
            </a:r>
            <a:r>
              <a:rPr lang="ru-RU" sz="2400" b="1" dirty="0" smtClean="0"/>
              <a:t>с данной 2х-доменной архитектурой.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2) последовательности всех бактериальных белков </a:t>
            </a:r>
            <a:r>
              <a:rPr lang="en-US" sz="2400" dirty="0" err="1" smtClean="0"/>
              <a:t>Uniprot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000" dirty="0" smtClean="0"/>
              <a:t>(Правильно, но многовато будет</a:t>
            </a:r>
            <a:r>
              <a:rPr lang="en-US" sz="2000" dirty="0" smtClean="0"/>
              <a:t>: </a:t>
            </a:r>
            <a:r>
              <a:rPr lang="ru-RU" sz="2000" dirty="0" smtClean="0"/>
              <a:t>потребуется много времени компьютерного и личного студента)</a:t>
            </a:r>
          </a:p>
          <a:p>
            <a:pPr lvl="0"/>
            <a:r>
              <a:rPr lang="ru-RU" sz="2400" dirty="0" smtClean="0"/>
              <a:t>2</a:t>
            </a:r>
            <a:r>
              <a:rPr lang="en-US" sz="2400" dirty="0" smtClean="0"/>
              <a:t>’) </a:t>
            </a:r>
            <a:r>
              <a:rPr lang="ru-RU" sz="2400" dirty="0" smtClean="0"/>
              <a:t> </a:t>
            </a:r>
            <a:r>
              <a:rPr lang="ru-RU" sz="2400" b="1" dirty="0" smtClean="0"/>
              <a:t>последовательности всех бактериальных белков </a:t>
            </a:r>
            <a:r>
              <a:rPr lang="en-US" sz="2400" b="1" dirty="0" err="1" smtClean="0"/>
              <a:t>Uniprot</a:t>
            </a:r>
            <a:r>
              <a:rPr lang="en-US" sz="2400" b="1" dirty="0" smtClean="0"/>
              <a:t> </a:t>
            </a:r>
            <a:r>
              <a:rPr lang="ru-RU" sz="2400" b="1" dirty="0" smtClean="0"/>
              <a:t> с ОДНИМ из доменов</a:t>
            </a:r>
            <a:r>
              <a:rPr lang="ru-RU" sz="2400" dirty="0" smtClean="0"/>
              <a:t>. </a:t>
            </a:r>
            <a:r>
              <a:rPr lang="ru-RU" sz="2000" dirty="0" smtClean="0">
                <a:solidFill>
                  <a:prstClr val="black"/>
                </a:solidFill>
              </a:rPr>
              <a:t>(В эту выборку, «по построению»  входят все белки с нужной архитектурой. В него также входят белки без нужной архитектуры. Это можно проверить средствами </a:t>
            </a:r>
            <a:r>
              <a:rPr lang="en-US" sz="2000" dirty="0" err="1" smtClean="0">
                <a:solidFill>
                  <a:prstClr val="black"/>
                </a:solidFill>
              </a:rPr>
              <a:t>Pfam</a:t>
            </a:r>
            <a:r>
              <a:rPr lang="ru-RU" sz="2000" dirty="0" smtClean="0">
                <a:solidFill>
                  <a:prstClr val="black"/>
                </a:solidFill>
              </a:rPr>
              <a:t>)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241" y="4543287"/>
            <a:ext cx="11451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Запустив </a:t>
            </a:r>
            <a:r>
              <a:rPr lang="en-US" sz="2400" b="1" dirty="0" err="1" smtClean="0"/>
              <a:t>HMMsearch</a:t>
            </a:r>
            <a:r>
              <a:rPr lang="en-US" sz="2400" b="1" dirty="0" smtClean="0"/>
              <a:t> </a:t>
            </a:r>
            <a:r>
              <a:rPr lang="ru-RU" sz="2400" b="1" dirty="0" smtClean="0"/>
              <a:t>с порогом </a:t>
            </a:r>
            <a:r>
              <a:rPr lang="en-US" sz="2400" b="1" dirty="0"/>
              <a:t>T</a:t>
            </a:r>
            <a:r>
              <a:rPr lang="en-US" sz="2400" b="1" baseline="-25000" dirty="0"/>
              <a:t>0 </a:t>
            </a:r>
            <a:r>
              <a:rPr lang="en-US" sz="2400" b="1" baseline="-25000" dirty="0" smtClean="0"/>
              <a:t> </a:t>
            </a:r>
            <a:r>
              <a:rPr lang="ru-RU" sz="2400" b="1" dirty="0" smtClean="0"/>
              <a:t>можно заполнить таблицу 2</a:t>
            </a:r>
            <a:r>
              <a:rPr lang="en-US" sz="2400" b="1" dirty="0" smtClean="0"/>
              <a:t>x2.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Это и есть результат работы, можно вычислить чувствительность, специфичность и все другие ученые параметры. Победа!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602" y="5743616"/>
            <a:ext cx="11451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НЕТ. Как узнать </a:t>
            </a:r>
            <a:r>
              <a:rPr lang="en-US" sz="2400" b="1" dirty="0"/>
              <a:t>T</a:t>
            </a:r>
            <a:r>
              <a:rPr lang="en-US" sz="2400" b="1" baseline="-25000" dirty="0"/>
              <a:t>0 </a:t>
            </a:r>
            <a:r>
              <a:rPr lang="ru-RU" sz="2400" b="1" dirty="0" smtClean="0"/>
              <a:t>?</a:t>
            </a:r>
            <a:r>
              <a:rPr lang="ru-RU" sz="2400" dirty="0" smtClean="0"/>
              <a:t> </a:t>
            </a:r>
            <a:r>
              <a:rPr lang="ru-RU" sz="2000" dirty="0" smtClean="0"/>
              <a:t>Тем более, что нормализованные веса выглядят иногда странно, даже бывают отрицательными. Можно ставить </a:t>
            </a:r>
            <a:r>
              <a:rPr lang="ru-RU" sz="2000" dirty="0" err="1" smtClean="0"/>
              <a:t>порого</a:t>
            </a:r>
            <a:r>
              <a:rPr lang="ru-RU" sz="2000" dirty="0" smtClean="0"/>
              <a:t> по </a:t>
            </a:r>
            <a:r>
              <a:rPr lang="en-US" sz="2000" dirty="0" smtClean="0"/>
              <a:t>E-value, </a:t>
            </a:r>
            <a:r>
              <a:rPr lang="ru-RU" sz="2000" dirty="0" smtClean="0"/>
              <a:t>как более привычной величине. Но и это не спасет.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98492" y="-28997"/>
            <a:ext cx="10983912" cy="914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Предсказание доменной архитектуры по собственному </a:t>
            </a:r>
            <a:r>
              <a:rPr lang="en-US" dirty="0" smtClean="0"/>
              <a:t>HMM </a:t>
            </a:r>
            <a:r>
              <a:rPr lang="ru-RU" dirty="0" smtClean="0"/>
              <a:t>профилю </a:t>
            </a:r>
            <a:endParaRPr lang="ru-RU" alt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4562" y="1073898"/>
            <a:ext cx="1145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 подбора: </a:t>
            </a:r>
            <a:r>
              <a:rPr lang="ru-RU" sz="2400" dirty="0" smtClean="0"/>
              <a:t>перебирать пороги </a:t>
            </a:r>
            <a:r>
              <a:rPr lang="en-US" sz="2400" dirty="0"/>
              <a:t>T</a:t>
            </a:r>
            <a:r>
              <a:rPr lang="en-US" sz="2400" baseline="-25000" dirty="0"/>
              <a:t>0</a:t>
            </a:r>
            <a:r>
              <a:rPr lang="ru-RU" sz="2400" dirty="0" smtClean="0"/>
              <a:t>, пока не получится  приличный результат, чувствительность и специфичность близкие к 1. </a:t>
            </a:r>
            <a:r>
              <a:rPr lang="ru-RU" sz="2400" b="1" dirty="0" smtClean="0"/>
              <a:t>Не советую </a:t>
            </a:r>
            <a:r>
              <a:rPr lang="ru-RU" sz="2400" dirty="0" smtClean="0"/>
              <a:t>его использовать.</a:t>
            </a:r>
            <a:endParaRPr lang="ru-RU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64561" y="1982676"/>
            <a:ext cx="114517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 автоматического перебора порогов.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Установите порог поиска низким настолько, чтобы все белки с нужной доменной архитектурой оказались выше порога. Например порог </a:t>
            </a:r>
            <a:r>
              <a:rPr lang="en-US" sz="2400" dirty="0" smtClean="0"/>
              <a:t>E-value </a:t>
            </a:r>
            <a:r>
              <a:rPr lang="ru-RU" sz="2400" dirty="0" smtClean="0"/>
              <a:t>равным </a:t>
            </a:r>
            <a:r>
              <a:rPr lang="en-US" sz="2400" dirty="0" smtClean="0"/>
              <a:t>0.1 </a:t>
            </a:r>
            <a:br>
              <a:rPr lang="en-US" sz="2400" dirty="0" smtClean="0"/>
            </a:br>
            <a:r>
              <a:rPr lang="ru-RU" dirty="0" smtClean="0"/>
              <a:t>Этот порог нужен исключительно для уменьшения  числа находок, чтобы упростить дальнейшее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Сохраните таблицу находок </a:t>
            </a:r>
            <a:r>
              <a:rPr lang="ru-RU" sz="2400" dirty="0"/>
              <a:t>из выдачи </a:t>
            </a:r>
            <a:r>
              <a:rPr lang="en-US" sz="2400" dirty="0" err="1"/>
              <a:t>HMMsearch</a:t>
            </a:r>
            <a:r>
              <a:rPr lang="en-US" sz="2400" dirty="0"/>
              <a:t> 2.3.2</a:t>
            </a:r>
            <a:r>
              <a:rPr lang="ru-RU" sz="2400" dirty="0" smtClean="0"/>
              <a:t>. Строка содержит </a:t>
            </a:r>
            <a:r>
              <a:rPr lang="en-US" sz="2400" dirty="0" smtClean="0"/>
              <a:t>AC, Domain, </a:t>
            </a:r>
            <a:r>
              <a:rPr lang="en-US" sz="2400" dirty="0" err="1" smtClean="0"/>
              <a:t>seq</a:t>
            </a:r>
            <a:r>
              <a:rPr lang="en-US" sz="2400" dirty="0" smtClean="0"/>
              <a:t>-f, </a:t>
            </a:r>
            <a:r>
              <a:rPr lang="en-US" sz="2400" dirty="0" err="1" smtClean="0"/>
              <a:t>seq</a:t>
            </a:r>
            <a:r>
              <a:rPr lang="en-US" sz="2400" dirty="0" smtClean="0"/>
              <a:t>-t, hmm-f, hmm-t, score, E-value. 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en-US" sz="2400" dirty="0" smtClean="0"/>
              <a:t>Domain </a:t>
            </a:r>
            <a:r>
              <a:rPr lang="ru-RU" sz="2400" dirty="0" smtClean="0"/>
              <a:t>наверное будет 1</a:t>
            </a:r>
            <a:r>
              <a:rPr lang="en-US" sz="2400" dirty="0" smtClean="0"/>
              <a:t>/</a:t>
            </a:r>
            <a:r>
              <a:rPr lang="ru-RU" sz="2400" dirty="0" smtClean="0"/>
              <a:t>1 что значит найден один домен из одного в </a:t>
            </a:r>
            <a:r>
              <a:rPr lang="en-US" sz="2400" dirty="0" smtClean="0"/>
              <a:t>.hmm </a:t>
            </a:r>
            <a:r>
              <a:rPr lang="ru-RU" sz="2400" dirty="0" smtClean="0"/>
              <a:t>файле</a:t>
            </a:r>
            <a:br>
              <a:rPr lang="ru-RU" sz="2400" dirty="0" smtClean="0"/>
            </a:br>
            <a:r>
              <a:rPr lang="en-US" sz="2400" dirty="0" err="1" smtClean="0"/>
              <a:t>seq</a:t>
            </a:r>
            <a:r>
              <a:rPr lang="en-US" sz="2400" dirty="0" smtClean="0"/>
              <a:t> – </a:t>
            </a:r>
            <a:r>
              <a:rPr lang="ru-RU" sz="2400" dirty="0" smtClean="0"/>
              <a:t>в последовательности от </a:t>
            </a:r>
            <a:r>
              <a:rPr lang="en-US" sz="2400" dirty="0" smtClean="0"/>
              <a:t>f </a:t>
            </a:r>
            <a:r>
              <a:rPr lang="ru-RU" sz="2400" dirty="0" smtClean="0"/>
              <a:t>до </a:t>
            </a:r>
            <a:r>
              <a:rPr lang="en-US" sz="2400" dirty="0" smtClean="0"/>
              <a:t>t </a:t>
            </a:r>
            <a:r>
              <a:rPr lang="ru-RU" sz="2400" dirty="0" smtClean="0"/>
              <a:t>остатка (</a:t>
            </a:r>
            <a:r>
              <a:rPr lang="en-US" sz="2400" dirty="0" smtClean="0"/>
              <a:t>f, t – </a:t>
            </a:r>
            <a:r>
              <a:rPr lang="ru-RU" sz="2400" dirty="0" smtClean="0"/>
              <a:t>номера в последовательности). </a:t>
            </a:r>
            <a:br>
              <a:rPr lang="ru-RU" sz="2400" dirty="0" smtClean="0"/>
            </a:br>
            <a:r>
              <a:rPr lang="en-US" sz="2400" dirty="0" smtClean="0"/>
              <a:t>Hmm-f, hmm-t – </a:t>
            </a:r>
            <a:r>
              <a:rPr lang="ru-RU" sz="2400" dirty="0" smtClean="0"/>
              <a:t>то же в </a:t>
            </a:r>
            <a:r>
              <a:rPr lang="en-US" sz="2400" dirty="0" smtClean="0"/>
              <a:t>hmm </a:t>
            </a:r>
            <a:r>
              <a:rPr lang="ru-RU" sz="2400" dirty="0" smtClean="0"/>
              <a:t>профиле. Для опции –</a:t>
            </a:r>
            <a:r>
              <a:rPr lang="en-US" sz="2400" dirty="0" smtClean="0"/>
              <a:t>g </a:t>
            </a:r>
            <a:r>
              <a:rPr lang="ru-RU" sz="2400" dirty="0" smtClean="0"/>
              <a:t>будет от 1 до конца </a:t>
            </a:r>
            <a:r>
              <a:rPr lang="en-US" sz="2400" dirty="0" smtClean="0"/>
              <a:t>hmm.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 таблице добавим колонку </a:t>
            </a:r>
            <a:r>
              <a:rPr lang="en-US" sz="2400" dirty="0" smtClean="0"/>
              <a:t>True (</a:t>
            </a:r>
            <a:r>
              <a:rPr lang="ru-RU" sz="2400" dirty="0" smtClean="0"/>
              <a:t>с ответами </a:t>
            </a:r>
            <a:r>
              <a:rPr lang="en-US" sz="2400" dirty="0" smtClean="0"/>
              <a:t>yes – </a:t>
            </a:r>
            <a:r>
              <a:rPr lang="ru-RU" sz="2400" dirty="0" smtClean="0"/>
              <a:t>если </a:t>
            </a:r>
            <a:r>
              <a:rPr lang="en-US" sz="2400" dirty="0" smtClean="0"/>
              <a:t>AC </a:t>
            </a:r>
            <a:r>
              <a:rPr lang="ru-RU" sz="2400" dirty="0" smtClean="0"/>
              <a:t>встретился в списке белков с данной архитектурой, или </a:t>
            </a:r>
            <a:r>
              <a:rPr lang="en-US" sz="2400" dirty="0" smtClean="0"/>
              <a:t>no </a:t>
            </a:r>
            <a:r>
              <a:rPr lang="ru-RU" sz="2400" dirty="0" smtClean="0"/>
              <a:t>в противном случае.</a:t>
            </a:r>
          </a:p>
        </p:txBody>
      </p:sp>
    </p:spTree>
    <p:extLst>
      <p:ext uri="{BB962C8B-B14F-4D97-AF65-F5344CB8AC3E}">
        <p14:creationId xmlns:p14="http://schemas.microsoft.com/office/powerpoint/2010/main" val="16459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98492" y="-28997"/>
            <a:ext cx="10983912" cy="914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Предсказание доменной архитектуры по собственному </a:t>
            </a:r>
            <a:r>
              <a:rPr lang="en-US" dirty="0" smtClean="0"/>
              <a:t>HMM </a:t>
            </a:r>
            <a:r>
              <a:rPr lang="ru-RU" dirty="0" smtClean="0"/>
              <a:t>профилю </a:t>
            </a:r>
            <a:endParaRPr lang="ru-RU" alt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6961" y="986996"/>
            <a:ext cx="114517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Метод автоматического перебора порогов. </a:t>
            </a:r>
            <a:r>
              <a:rPr lang="en-US" sz="2400" b="1" dirty="0" smtClean="0"/>
              <a:t>ROC </a:t>
            </a:r>
            <a:r>
              <a:rPr lang="ru-RU" sz="2400" b="1" dirty="0" smtClean="0"/>
              <a:t>кривая</a:t>
            </a:r>
          </a:p>
          <a:p>
            <a:pPr marL="457200" indent="-457200">
              <a:buAutoNum type="arabicPeriod"/>
            </a:pPr>
            <a:r>
              <a:rPr lang="ru-RU" sz="800" dirty="0" smtClean="0"/>
              <a:t>У</a:t>
            </a:r>
          </a:p>
          <a:p>
            <a:pPr marL="457200" indent="-457200">
              <a:buAutoNum type="arabicPeriod"/>
            </a:pPr>
            <a:r>
              <a:rPr lang="ru-RU" sz="800" dirty="0" smtClean="0"/>
              <a:t>С</a:t>
            </a:r>
            <a:endParaRPr lang="en-US" sz="800" dirty="0" smtClean="0"/>
          </a:p>
          <a:p>
            <a:pPr marL="342900" indent="-342900">
              <a:buAutoNum type="arabicPeriod"/>
            </a:pPr>
            <a:r>
              <a:rPr lang="ru-RU" sz="800" dirty="0" smtClean="0"/>
              <a:t>     К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Таблицу находок упорядочим по весу </a:t>
            </a:r>
            <a:r>
              <a:rPr lang="en-US" sz="2400" dirty="0" smtClean="0"/>
              <a:t>T </a:t>
            </a:r>
            <a:r>
              <a:rPr lang="ru-RU" sz="2400" dirty="0" smtClean="0"/>
              <a:t>от </a:t>
            </a:r>
            <a:r>
              <a:rPr lang="ru-RU" sz="2400" dirty="0" err="1" smtClean="0"/>
              <a:t>бОльших</a:t>
            </a:r>
            <a:r>
              <a:rPr lang="ru-RU" sz="2400" dirty="0" smtClean="0"/>
              <a:t> значений к меньшим.</a:t>
            </a:r>
            <a:br>
              <a:rPr lang="ru-RU" sz="2400" dirty="0" smtClean="0"/>
            </a:br>
            <a:r>
              <a:rPr lang="ru-RU" dirty="0" smtClean="0"/>
              <a:t>(Мне кажется, что здесь вес уместнее)</a:t>
            </a:r>
          </a:p>
          <a:p>
            <a:pPr marL="342900" indent="-342900"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КАЖДУЮ строчку с весом </a:t>
            </a:r>
            <a:r>
              <a:rPr lang="en-US" sz="2400" dirty="0" smtClean="0"/>
              <a:t>T</a:t>
            </a:r>
            <a:r>
              <a:rPr lang="ru-RU" sz="2400" dirty="0" smtClean="0"/>
              <a:t> считаем порогом</a:t>
            </a:r>
            <a:r>
              <a:rPr lang="en-US" sz="2400" dirty="0" smtClean="0"/>
              <a:t>. </a:t>
            </a:r>
            <a:r>
              <a:rPr lang="ru-RU" sz="2400" dirty="0" smtClean="0"/>
              <a:t>Заметим, что все предсказываемые белки с архитектурой как раз и есть все предыдущие строчки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Для </a:t>
            </a:r>
            <a:r>
              <a:rPr lang="en-US" sz="2400" dirty="0" smtClean="0"/>
              <a:t>T </a:t>
            </a:r>
            <a:r>
              <a:rPr lang="ru-RU" sz="2400" dirty="0" smtClean="0"/>
              <a:t>вычисляем чувствительность и специфичность в двух новых колонках. Вся информация для этого есть в таблице. Остается формулы написать.</a:t>
            </a:r>
            <a:br>
              <a:rPr lang="ru-RU" sz="2400" dirty="0" smtClean="0"/>
            </a:br>
            <a:r>
              <a:rPr lang="ru-RU" dirty="0" smtClean="0"/>
              <a:t>Не забудьте прибавить к числу белков без архитектуры, число тех, которые вообще не попали в список находок. У них заведомо вес меньше</a:t>
            </a:r>
            <a:r>
              <a:rPr lang="en-US" dirty="0" smtClean="0"/>
              <a:t> </a:t>
            </a:r>
            <a:r>
              <a:rPr lang="ru-RU" dirty="0" smtClean="0"/>
              <a:t>порога </a:t>
            </a:r>
            <a:r>
              <a:rPr lang="en-US" dirty="0" smtClean="0"/>
              <a:t>T</a:t>
            </a:r>
            <a:r>
              <a:rPr lang="ru-RU" dirty="0" smtClean="0"/>
              <a:t>  </a:t>
            </a:r>
            <a:r>
              <a:rPr lang="en-US" dirty="0" smtClean="0"/>
              <a:t>(</a:t>
            </a:r>
            <a:r>
              <a:rPr lang="ru-RU" dirty="0" smtClean="0"/>
              <a:t>т.к.</a:t>
            </a:r>
            <a:r>
              <a:rPr lang="en-US" dirty="0" smtClean="0"/>
              <a:t> E-value &lt; 0.1 </a:t>
            </a:r>
            <a:r>
              <a:rPr lang="ru-RU" dirty="0" smtClean="0"/>
              <a:t>в моем примере, а </a:t>
            </a:r>
            <a:r>
              <a:rPr lang="en-US" dirty="0"/>
              <a:t>E-value </a:t>
            </a:r>
            <a:r>
              <a:rPr lang="ru-RU" dirty="0" smtClean="0"/>
              <a:t>вычисляется   по формуле  из 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smtClean="0"/>
              <a:t>объёма поиска</a:t>
            </a:r>
            <a:r>
              <a:rPr lang="en-US" smtClean="0"/>
              <a:t>)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sz="2400" dirty="0" smtClean="0"/>
              <a:t>Все. Строим график ось </a:t>
            </a:r>
            <a:r>
              <a:rPr lang="en-US" sz="2400" dirty="0" smtClean="0"/>
              <a:t>X</a:t>
            </a:r>
            <a:r>
              <a:rPr lang="en-US" sz="2400" dirty="0"/>
              <a:t>:</a:t>
            </a:r>
            <a:r>
              <a:rPr lang="en-US" sz="2400" dirty="0" smtClean="0"/>
              <a:t>(1- </a:t>
            </a:r>
            <a:r>
              <a:rPr lang="ru-RU" sz="2400" dirty="0" smtClean="0"/>
              <a:t>специфичность</a:t>
            </a:r>
            <a:r>
              <a:rPr lang="en-US" sz="2400" dirty="0" smtClean="0"/>
              <a:t>), </a:t>
            </a:r>
            <a:r>
              <a:rPr lang="ru-RU" sz="2400" dirty="0" smtClean="0"/>
              <a:t>ось </a:t>
            </a:r>
            <a:r>
              <a:rPr lang="en-US" sz="2400" dirty="0" smtClean="0"/>
              <a:t>Y: </a:t>
            </a:r>
            <a:r>
              <a:rPr lang="ru-RU" sz="2400" dirty="0" smtClean="0"/>
              <a:t>чувствительность, одна точка – одна строчка таблицы, т.е. одно значение порога </a:t>
            </a:r>
            <a:r>
              <a:rPr lang="en-US" sz="2400" dirty="0" smtClean="0"/>
              <a:t>T.  </a:t>
            </a:r>
            <a:r>
              <a:rPr lang="ru-RU" sz="2400" dirty="0" smtClean="0"/>
              <a:t>Такие оси приняты (бывают, и другие), а кривая называется </a:t>
            </a:r>
            <a:r>
              <a:rPr lang="en-US" sz="2400" dirty="0" smtClean="0"/>
              <a:t>ROC </a:t>
            </a:r>
            <a:r>
              <a:rPr lang="ru-RU" sz="2400" dirty="0" smtClean="0"/>
              <a:t>кривой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Глядя на </a:t>
            </a:r>
            <a:r>
              <a:rPr lang="en-US" sz="2400" dirty="0" smtClean="0"/>
              <a:t>ROC </a:t>
            </a:r>
            <a:r>
              <a:rPr lang="ru-RU" sz="2400" dirty="0" smtClean="0"/>
              <a:t>кривую выбираем итоговый порог</a:t>
            </a:r>
            <a:r>
              <a:rPr lang="en-US" sz="2400" dirty="0" smtClean="0"/>
              <a:t> </a:t>
            </a:r>
            <a:r>
              <a:rPr lang="ru-RU" sz="2400" dirty="0" smtClean="0"/>
              <a:t>в зависимости от того, что нам важнее, хорошая чувствительность или хорошая специфичность </a:t>
            </a:r>
          </a:p>
        </p:txBody>
      </p:sp>
    </p:spTree>
    <p:extLst>
      <p:ext uri="{BB962C8B-B14F-4D97-AF65-F5344CB8AC3E}">
        <p14:creationId xmlns:p14="http://schemas.microsoft.com/office/powerpoint/2010/main" val="8213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5104"/>
            <a:ext cx="8591497" cy="54128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154"/>
            <a:ext cx="10515600" cy="1325563"/>
          </a:xfrm>
        </p:spPr>
        <p:txBody>
          <a:bodyPr/>
          <a:lstStyle/>
          <a:p>
            <a:r>
              <a:rPr lang="ru-RU" dirty="0" smtClean="0"/>
              <a:t>Так выглядит таблица находок в моем тестовом примере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429697" y="2081349"/>
            <a:ext cx="26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Замечу, что с длиной находки </a:t>
            </a:r>
          </a:p>
          <a:p>
            <a:r>
              <a:rPr lang="en-US" sz="1600" dirty="0" err="1"/>
              <a:t>s</a:t>
            </a:r>
            <a:r>
              <a:rPr lang="en-US" sz="1600" dirty="0" err="1" smtClean="0"/>
              <a:t>eq</a:t>
            </a:r>
            <a:r>
              <a:rPr lang="en-US" sz="1600" dirty="0" smtClean="0"/>
              <a:t>-t  –  </a:t>
            </a:r>
            <a:r>
              <a:rPr lang="en-US" sz="1600" dirty="0" err="1" smtClean="0"/>
              <a:t>seq</a:t>
            </a:r>
            <a:r>
              <a:rPr lang="en-US" sz="1600" dirty="0" smtClean="0"/>
              <a:t>-f  + 1</a:t>
            </a:r>
          </a:p>
          <a:p>
            <a:r>
              <a:rPr lang="ru-RU" sz="1600" dirty="0"/>
              <a:t>т</a:t>
            </a:r>
            <a:r>
              <a:rPr lang="ru-RU" sz="1600" dirty="0" smtClean="0"/>
              <a:t>оже можно поиграть. </a:t>
            </a:r>
            <a:endParaRPr lang="ru-RU" sz="1600" dirty="0"/>
          </a:p>
          <a:p>
            <a:r>
              <a:rPr lang="ru-RU" sz="1600" dirty="0" smtClean="0"/>
              <a:t>В выравниваниях, которые выдаёт </a:t>
            </a:r>
            <a:r>
              <a:rPr lang="en-US" sz="1600" dirty="0" smtClean="0"/>
              <a:t>hmm2search </a:t>
            </a:r>
          </a:p>
          <a:p>
            <a:r>
              <a:rPr lang="en-US" sz="1600" dirty="0" smtClean="0"/>
              <a:t>(</a:t>
            </a:r>
            <a:r>
              <a:rPr lang="ru-RU" sz="1600" dirty="0" smtClean="0"/>
              <a:t>по опции </a:t>
            </a:r>
            <a:r>
              <a:rPr lang="en-US" sz="1600" dirty="0" smtClean="0"/>
              <a:t>–A </a:t>
            </a:r>
            <a:r>
              <a:rPr lang="ru-RU" sz="1600" dirty="0" smtClean="0"/>
              <a:t>5</a:t>
            </a:r>
            <a:r>
              <a:rPr lang="en-US" sz="1600" dirty="0" smtClean="0"/>
              <a:t>00 </a:t>
            </a:r>
            <a:endParaRPr lang="ru-RU" sz="1600" dirty="0" smtClean="0"/>
          </a:p>
          <a:p>
            <a:r>
              <a:rPr lang="ru-RU" sz="1600" dirty="0"/>
              <a:t>н</a:t>
            </a:r>
            <a:r>
              <a:rPr lang="ru-RU" sz="1600" dirty="0" smtClean="0"/>
              <a:t>а выходе 500 первых выравниваний с профилем).</a:t>
            </a:r>
          </a:p>
          <a:p>
            <a:r>
              <a:rPr lang="ru-RU" sz="1600" dirty="0" smtClean="0"/>
              <a:t>В далеких выравниваниях появляются большие </a:t>
            </a:r>
            <a:r>
              <a:rPr lang="ru-RU" sz="1600" dirty="0" err="1" smtClean="0"/>
              <a:t>гэпы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Кажется, это особенность </a:t>
            </a:r>
            <a:r>
              <a:rPr lang="ru-RU" sz="1600" dirty="0" err="1" smtClean="0"/>
              <a:t>профидя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постронного</a:t>
            </a:r>
            <a:r>
              <a:rPr lang="ru-RU" sz="1600" dirty="0" smtClean="0"/>
              <a:t> с </a:t>
            </a:r>
            <a:r>
              <a:rPr lang="ru-RU" sz="1600" dirty="0" err="1" smtClean="0"/>
              <a:t>парметром</a:t>
            </a:r>
            <a:r>
              <a:rPr lang="ru-RU" sz="1600" dirty="0" smtClean="0"/>
              <a:t> –</a:t>
            </a:r>
            <a:r>
              <a:rPr lang="en-US" sz="1600" dirty="0" smtClean="0"/>
              <a:t>g</a:t>
            </a:r>
          </a:p>
          <a:p>
            <a:r>
              <a:rPr lang="ru-RU" sz="1600" dirty="0" smtClean="0"/>
              <a:t>Я не успел поиграть.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45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b="1" dirty="0"/>
              <a:t>Как выбрать порог? </a:t>
            </a:r>
            <a:r>
              <a:rPr lang="en-US" sz="4000" b="1" dirty="0"/>
              <a:t>ROC-</a:t>
            </a:r>
            <a:r>
              <a:rPr lang="ru-RU" sz="4000" b="1" dirty="0"/>
              <a:t>кривая</a:t>
            </a: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/>
              <a:t>(</a:t>
            </a:r>
            <a:r>
              <a:rPr lang="ru-RU" sz="3100" dirty="0">
                <a:hlinkClick r:id="rId2" tooltip="Английский язык"/>
              </a:rPr>
              <a:t>англ.</a:t>
            </a:r>
            <a:r>
              <a:rPr lang="ru-RU" sz="3100" dirty="0"/>
              <a:t> </a:t>
            </a:r>
            <a:r>
              <a:rPr lang="en-US" sz="3100" i="1" dirty="0"/>
              <a:t>receiver operating characteristic</a:t>
            </a:r>
            <a:r>
              <a:rPr lang="en-US" sz="3100" dirty="0"/>
              <a:t>, </a:t>
            </a:r>
            <a:r>
              <a:rPr lang="ru-RU" sz="3100" i="1" dirty="0"/>
              <a:t>операционная характеристика приёмника</a:t>
            </a:r>
            <a:r>
              <a:rPr lang="ru-RU" sz="3100" dirty="0"/>
              <a:t>)</a:t>
            </a:r>
            <a:br>
              <a:rPr lang="ru-RU" sz="3100" dirty="0"/>
            </a:br>
            <a:endParaRPr lang="ru-RU" dirty="0" smtClean="0"/>
          </a:p>
        </p:txBody>
      </p:sp>
      <p:pic>
        <p:nvPicPr>
          <p:cNvPr id="35843" name="Picture 2" descr="http://www.basegroup.ru/screenshots/visualization_ro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8288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F64E7A-E5F4-4C36-98A1-297DC78BDF35}" type="slidenum">
              <a:rPr lang="en-US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ru-RU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Оформление по умолчанию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aln-revision</Template>
  <TotalTime>394</TotalTime>
  <Words>596</Words>
  <Application>Microsoft Office PowerPoint</Application>
  <PresentationFormat>Широкоэкранный</PresentationFormat>
  <Paragraphs>109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Проверка профиля</vt:lpstr>
      <vt:lpstr>Предсказание Covid-19 по клиническим данным</vt:lpstr>
      <vt:lpstr>Характеристики предсказания</vt:lpstr>
      <vt:lpstr>Параметр F1  таблицы 2х2</vt:lpstr>
      <vt:lpstr>Предсказание доменной архитектуры по собственному HMM профилю </vt:lpstr>
      <vt:lpstr>Предсказание доменной архитектуры по собственному HMM профилю </vt:lpstr>
      <vt:lpstr>Предсказание доменной архитектуры по собственному HMM профилю </vt:lpstr>
      <vt:lpstr>Так выглядит таблица находок в моем тестовом примере</vt:lpstr>
      <vt:lpstr>Как выбрать порог? ROC-кривая  (англ. receiver operating characteristic, операционная характеристика приёмника) </vt:lpstr>
      <vt:lpstr>Критика моего правила предсказания Covid-19</vt:lpstr>
      <vt:lpstr>ROC-кривая  (англ. receiver operating characteristic, операционная характеристика приёмника) </vt:lpstr>
      <vt:lpstr>Пример сравнения  </vt:lpstr>
      <vt:lpstr>Ступенька нормализованного веса</vt:lpstr>
      <vt:lpstr>Пример: Paired-like homeodomain family</vt:lpstr>
      <vt:lpstr>КОНЕЦ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39</cp:revision>
  <dcterms:created xsi:type="dcterms:W3CDTF">2020-04-05T15:10:02Z</dcterms:created>
  <dcterms:modified xsi:type="dcterms:W3CDTF">2020-04-07T16:43:36Z</dcterms:modified>
</cp:coreProperties>
</file>