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9" r:id="rId2"/>
    <p:sldId id="257" r:id="rId3"/>
    <p:sldId id="264" r:id="rId4"/>
    <p:sldId id="279" r:id="rId5"/>
    <p:sldId id="278" r:id="rId6"/>
    <p:sldId id="262" r:id="rId7"/>
    <p:sldId id="261" r:id="rId8"/>
    <p:sldId id="260" r:id="rId9"/>
    <p:sldId id="265" r:id="rId10"/>
    <p:sldId id="266" r:id="rId11"/>
    <p:sldId id="267" r:id="rId12"/>
    <p:sldId id="263" r:id="rId13"/>
    <p:sldId id="271" r:id="rId14"/>
    <p:sldId id="268" r:id="rId15"/>
    <p:sldId id="281" r:id="rId16"/>
    <p:sldId id="282" r:id="rId17"/>
    <p:sldId id="283" r:id="rId18"/>
    <p:sldId id="284" r:id="rId19"/>
    <p:sldId id="285" r:id="rId20"/>
    <p:sldId id="286" r:id="rId21"/>
    <p:sldId id="280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8966" autoAdjust="0"/>
  </p:normalViewPr>
  <p:slideViewPr>
    <p:cSldViewPr>
      <p:cViewPr varScale="1">
        <p:scale>
          <a:sx n="95" d="100"/>
          <a:sy n="95" d="100"/>
        </p:scale>
        <p:origin x="20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8AE3-E346-4831-89C7-AB3ABFAD6681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E9EA-B443-4B01-A534-1A389D765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Примеры очень известных баз</a:t>
            </a:r>
            <a:r>
              <a:rPr lang="ru-RU" baseline="0" dirty="0"/>
              <a:t> данных, содержащих указанные типы данных:</a:t>
            </a:r>
          </a:p>
          <a:p>
            <a:pPr marL="228600" indent="-228600">
              <a:buAutoNum type="arabicParenR"/>
            </a:pPr>
            <a:r>
              <a:rPr lang="ru-RU" b="1" baseline="0" dirty="0"/>
              <a:t>Белки:</a:t>
            </a:r>
          </a:p>
          <a:p>
            <a:pPr marL="228600" indent="-228600">
              <a:buNone/>
            </a:pPr>
            <a:r>
              <a:rPr lang="en-US" b="0" baseline="0" dirty="0" err="1"/>
              <a:t>Uniprot</a:t>
            </a:r>
            <a:r>
              <a:rPr lang="en-US" b="0" baseline="0" dirty="0"/>
              <a:t>: https://uniprot.org/</a:t>
            </a:r>
            <a:endParaRPr lang="ru-RU" b="0" baseline="0" dirty="0"/>
          </a:p>
          <a:p>
            <a:endParaRPr lang="en-US" dirty="0"/>
          </a:p>
          <a:p>
            <a:r>
              <a:rPr lang="ru-RU" b="1" dirty="0"/>
              <a:t>2</a:t>
            </a:r>
            <a:r>
              <a:rPr lang="en-US" b="1" dirty="0"/>
              <a:t>) </a:t>
            </a:r>
            <a:r>
              <a:rPr lang="ru-RU" b="1" dirty="0" err="1"/>
              <a:t>Метагеномы</a:t>
            </a:r>
            <a:endParaRPr lang="ru-RU" b="1" dirty="0"/>
          </a:p>
          <a:p>
            <a:r>
              <a:rPr lang="en-US" dirty="0"/>
              <a:t>Integrated Microbial Genomes and </a:t>
            </a:r>
            <a:r>
              <a:rPr lang="en-US" dirty="0" err="1"/>
              <a:t>Microbiomes</a:t>
            </a:r>
            <a:r>
              <a:rPr lang="ru-RU" dirty="0"/>
              <a:t> (</a:t>
            </a:r>
            <a:r>
              <a:rPr lang="en-US" dirty="0"/>
              <a:t>IMG)</a:t>
            </a:r>
            <a:r>
              <a:rPr lang="en-US" baseline="0" dirty="0"/>
              <a:t> database: https://img.jgi.doe.gov/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3)</a:t>
            </a:r>
            <a:r>
              <a:rPr lang="ru-RU" b="1" baseline="0" dirty="0"/>
              <a:t> </a:t>
            </a:r>
            <a:r>
              <a:rPr lang="ru-RU" b="1" baseline="0" dirty="0" err="1"/>
              <a:t>Риды</a:t>
            </a:r>
            <a:endParaRPr lang="ru-RU" b="1" baseline="0" dirty="0"/>
          </a:p>
          <a:p>
            <a:r>
              <a:rPr lang="en-US" dirty="0"/>
              <a:t>Sequence Read Archive (SRA)</a:t>
            </a:r>
            <a:r>
              <a:rPr lang="ru-RU" dirty="0"/>
              <a:t>:</a:t>
            </a:r>
            <a:r>
              <a:rPr lang="ru-RU" baseline="0" dirty="0"/>
              <a:t> </a:t>
            </a:r>
            <a:r>
              <a:rPr lang="en-US" baseline="0" dirty="0"/>
              <a:t>https://www.ncbi.nlm.nih.gov/sra</a:t>
            </a:r>
            <a:endParaRPr lang="ru-RU" baseline="0" dirty="0"/>
          </a:p>
          <a:p>
            <a:endParaRPr lang="ru-RU" baseline="0" dirty="0"/>
          </a:p>
          <a:p>
            <a:pPr marL="228600" indent="-228600">
              <a:buNone/>
            </a:pPr>
            <a:r>
              <a:rPr lang="ru-RU" b="1" baseline="0" dirty="0"/>
              <a:t>4) РНК</a:t>
            </a:r>
          </a:p>
          <a:p>
            <a:pPr marL="228600" indent="-228600">
              <a:buNone/>
            </a:pPr>
            <a:r>
              <a:rPr lang="en-US" b="0" baseline="0" dirty="0" err="1"/>
              <a:t>RNAcentral</a:t>
            </a:r>
            <a:r>
              <a:rPr lang="ru-RU" b="0" baseline="0" dirty="0"/>
              <a:t> (кроме последовательностей содержит информацию о вторичной структуре)</a:t>
            </a:r>
            <a:r>
              <a:rPr lang="en-US" b="0" baseline="0" dirty="0"/>
              <a:t>: https://rnacentral.org/</a:t>
            </a:r>
            <a:endParaRPr lang="ru-RU" b="0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A6D-702D-4B1B-B298-7BBC709C140A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8A7-4D81-4152-8E9C-D8D51E7C452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830-5513-4FFC-AB08-72EB0F2529A4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19F-DC8A-48FA-A069-1DC5AB0F022C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1506-655C-43EB-8102-239A18209CFF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969-507C-4FE3-BF54-C8042A987B38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D6AB-821F-47E9-ABCD-AF89CBA57CEA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283-A53A-4E8A-B36D-AF4202B0C7BE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DB6101-6176-4257-B0FD-F184EA10E5A0}"/>
              </a:ext>
            </a:extLst>
          </p:cNvPr>
          <p:cNvCxnSpPr>
            <a:cxnSpLocks/>
          </p:cNvCxnSpPr>
          <p:nvPr userDrawn="1"/>
        </p:nvCxnSpPr>
        <p:spPr>
          <a:xfrm>
            <a:off x="0" y="1143000"/>
            <a:ext cx="8846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91E3CD10-622C-47EF-BAE2-0EF8CE33106E}"/>
              </a:ext>
            </a:extLst>
          </p:cNvPr>
          <p:cNvSpPr/>
          <p:nvPr userDrawn="1"/>
        </p:nvSpPr>
        <p:spPr>
          <a:xfrm>
            <a:off x="8802329" y="1017240"/>
            <a:ext cx="251520" cy="251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854B-27CA-4AE5-B583-22A6B22E27F2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82A2-C90D-4F98-BCDC-43AE1D5A31A0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26C7-C2C9-4677-BD97-6EC76E0FC218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854B-27CA-4AE5-B583-22A6B22E27F2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961406"/>
            <a:ext cx="7772400" cy="240369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n-lt"/>
              </a:rPr>
              <a:t>Нуклеотидные банки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F198EC-E0C7-45F9-AD51-EB1CF1A1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90256"/>
            <a:ext cx="6400800" cy="9109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Дарья Владимировна </a:t>
            </a:r>
            <a:r>
              <a:rPr lang="ru-RU" sz="2000" b="1" dirty="0" err="1">
                <a:solidFill>
                  <a:schemeClr val="bg1"/>
                </a:solidFill>
              </a:rPr>
              <a:t>Диброва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к.б.н., </a:t>
            </a:r>
            <a:r>
              <a:rPr lang="ru-RU" sz="2000" dirty="0" err="1">
                <a:solidFill>
                  <a:schemeClr val="bg1"/>
                </a:solidFill>
              </a:rPr>
              <a:t>с.н.с</a:t>
            </a:r>
            <a:r>
              <a:rPr lang="ru-RU" sz="2000" dirty="0">
                <a:solidFill>
                  <a:schemeClr val="bg1"/>
                </a:solidFill>
              </a:rPr>
              <a:t>. МГУ имени М.В. Ломоносова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FC668-B4A3-49F7-9B58-25273069A76E}"/>
              </a:ext>
            </a:extLst>
          </p:cNvPr>
          <p:cNvSpPr txBox="1"/>
          <p:nvPr/>
        </p:nvSpPr>
        <p:spPr>
          <a:xfrm>
            <a:off x="3563888" y="630002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  <a:r>
              <a:rPr lang="ru-RU" dirty="0">
                <a:solidFill>
                  <a:schemeClr val="bg1"/>
                </a:solidFill>
              </a:rPr>
              <a:t> октября 202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 г.</a:t>
            </a:r>
          </a:p>
        </p:txBody>
      </p:sp>
      <p:pic>
        <p:nvPicPr>
          <p:cNvPr id="9220" name="Picture 4" descr="https://vsb.fbb.msu.ru/attachments/download/267/fbb_white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90" y="159718"/>
            <a:ext cx="2189162" cy="218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Параметры </a:t>
            </a:r>
            <a:r>
              <a:rPr lang="en-US" sz="3200" b="1" dirty="0">
                <a:solidFill>
                  <a:schemeClr val="bg1"/>
                </a:solidFill>
              </a:rPr>
              <a:t>N50 </a:t>
            </a:r>
            <a:r>
              <a:rPr lang="ru-RU" sz="3200" b="1" dirty="0">
                <a:solidFill>
                  <a:schemeClr val="bg1"/>
                </a:solidFill>
              </a:rPr>
              <a:t>и </a:t>
            </a:r>
            <a:r>
              <a:rPr lang="en-US" sz="3200" b="1" dirty="0">
                <a:solidFill>
                  <a:schemeClr val="bg1"/>
                </a:solidFill>
              </a:rPr>
              <a:t>L50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918" y="1970927"/>
          <a:ext cx="8204166" cy="1884151"/>
        </p:xfrm>
        <a:graphic>
          <a:graphicData uri="http://schemas.openxmlformats.org/drawingml/2006/table">
            <a:tbl>
              <a:tblPr/>
              <a:tblGrid>
                <a:gridCol w="124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57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 size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chromo-somes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scaffolds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contigs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 level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ASM2054668v1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ASM68789v1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150.8 Kb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99592" y="12687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Две сборки </a:t>
            </a:r>
            <a:r>
              <a:rPr lang="en-US" sz="2200" i="1" dirty="0" err="1"/>
              <a:t>Deinococcus</a:t>
            </a:r>
            <a:r>
              <a:rPr lang="en-US" sz="2200" i="1" dirty="0"/>
              <a:t> </a:t>
            </a:r>
            <a:r>
              <a:rPr lang="en-US" sz="2200" i="1" dirty="0" err="1"/>
              <a:t>radiodurans</a:t>
            </a:r>
            <a:r>
              <a:rPr lang="en-US" sz="2200" i="1" dirty="0"/>
              <a:t> </a:t>
            </a:r>
            <a:r>
              <a:rPr lang="en-US" sz="2200" dirty="0"/>
              <a:t>ATCC 13939</a:t>
            </a:r>
            <a:r>
              <a:rPr lang="ru-RU" sz="2200" dirty="0"/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7969" y="4797152"/>
            <a:ext cx="86409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54073" y="4797152"/>
            <a:ext cx="57606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02145" y="4797152"/>
            <a:ext cx="43204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5841" y="4797152"/>
            <a:ext cx="108012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06201" y="4797152"/>
            <a:ext cx="360040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38249" y="4797152"/>
            <a:ext cx="28803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98289" y="4797152"/>
            <a:ext cx="216024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86321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02345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18369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34393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50417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66441" y="4797152"/>
            <a:ext cx="144016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82465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98689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054673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10657" y="4797152"/>
            <a:ext cx="720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8342705" y="4797152"/>
            <a:ext cx="4571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8486721" y="4797152"/>
            <a:ext cx="45719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966441" y="4653136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...............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2555776" y="3789040"/>
            <a:ext cx="360040" cy="4248472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5400000">
            <a:off x="4355976" y="548680"/>
            <a:ext cx="360040" cy="7992888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716016" y="4941168"/>
            <a:ext cx="0" cy="50405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139952" y="537321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150.8 </a:t>
            </a:r>
            <a:r>
              <a:rPr lang="en-US" sz="2000" dirty="0"/>
              <a:t>Kb</a:t>
            </a:r>
            <a:endParaRPr lang="ru-RU" sz="20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55776" y="3964994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51 </a:t>
            </a:r>
            <a:r>
              <a:rPr lang="ru-RU" sz="2000" dirty="0" err="1"/>
              <a:t>контиг</a:t>
            </a:r>
            <a:endParaRPr lang="ru-RU" sz="2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2924944"/>
            <a:ext cx="8352928" cy="4320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91952" y="609329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7 </a:t>
            </a:r>
            <a:r>
              <a:rPr lang="ru-RU" sz="2000" dirty="0" err="1"/>
              <a:t>контигов</a:t>
            </a:r>
            <a:r>
              <a:rPr lang="ru-RU" sz="2000" dirty="0"/>
              <a:t>, суммарная длина </a:t>
            </a:r>
            <a:r>
              <a:rPr lang="en-US" sz="2000" dirty="0"/>
              <a:t>~</a:t>
            </a:r>
            <a:r>
              <a:rPr lang="ru-RU" sz="2000" dirty="0"/>
              <a:t> 3.2</a:t>
            </a:r>
            <a:r>
              <a:rPr lang="en-US" sz="2000" dirty="0"/>
              <a:t> / 2 = </a:t>
            </a:r>
            <a:r>
              <a:rPr lang="ru-RU" sz="2000" dirty="0"/>
              <a:t>1.6 </a:t>
            </a:r>
            <a:r>
              <a:rPr lang="en-US" sz="2000" dirty="0"/>
              <a:t>Kb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918" y="1970927"/>
          <a:ext cx="8204166" cy="1884151"/>
        </p:xfrm>
        <a:graphic>
          <a:graphicData uri="http://schemas.openxmlformats.org/drawingml/2006/table">
            <a:tbl>
              <a:tblPr/>
              <a:tblGrid>
                <a:gridCol w="124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57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 size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chromo-somes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scaffolds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contigs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 level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ASM2054668v1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ASM68789v1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150.8 Kb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99592" y="12687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Две сборки </a:t>
            </a:r>
            <a:r>
              <a:rPr lang="en-US" sz="2200" i="1" dirty="0" err="1"/>
              <a:t>Deinococcus</a:t>
            </a:r>
            <a:r>
              <a:rPr lang="en-US" sz="2200" i="1" dirty="0"/>
              <a:t> </a:t>
            </a:r>
            <a:r>
              <a:rPr lang="en-US" sz="2200" i="1" dirty="0" err="1"/>
              <a:t>radiodurans</a:t>
            </a:r>
            <a:r>
              <a:rPr lang="en-US" sz="2200" i="1" dirty="0"/>
              <a:t> </a:t>
            </a:r>
            <a:r>
              <a:rPr lang="en-US" sz="2200" dirty="0"/>
              <a:t>ATCC 13939</a:t>
            </a:r>
            <a:r>
              <a:rPr lang="ru-RU" sz="2200" dirty="0"/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840" y="4797152"/>
            <a:ext cx="5518327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3203848" y="3140968"/>
            <a:ext cx="360040" cy="5544616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5400000">
            <a:off x="4355976" y="548680"/>
            <a:ext cx="360040" cy="7992888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4716016" y="4941168"/>
            <a:ext cx="0" cy="50405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139952" y="537321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2.6 </a:t>
            </a:r>
            <a:r>
              <a:rPr lang="en-US" sz="2000" dirty="0"/>
              <a:t>Mb</a:t>
            </a:r>
            <a:endParaRPr lang="ru-RU" sz="20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27584" y="396499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4 хромосомы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429000"/>
            <a:ext cx="8352928" cy="5040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331640" y="6093296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1</a:t>
            </a:r>
            <a:r>
              <a:rPr lang="en-US" sz="2000" dirty="0"/>
              <a:t> </a:t>
            </a:r>
            <a:r>
              <a:rPr lang="ru-RU" sz="2000" dirty="0"/>
              <a:t>хромосома, длина 2.6 Мб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4797152"/>
            <a:ext cx="115212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380312" y="4797152"/>
            <a:ext cx="64807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100392" y="4797152"/>
            <a:ext cx="43204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Параметры </a:t>
            </a:r>
            <a:r>
              <a:rPr lang="en-US" sz="3200" b="1" dirty="0">
                <a:solidFill>
                  <a:schemeClr val="bg1"/>
                </a:solidFill>
              </a:rPr>
              <a:t>N50 </a:t>
            </a:r>
            <a:r>
              <a:rPr lang="ru-RU" sz="3200" b="1" dirty="0">
                <a:solidFill>
                  <a:schemeClr val="bg1"/>
                </a:solidFill>
              </a:rPr>
              <a:t>и </a:t>
            </a:r>
            <a:r>
              <a:rPr lang="en-US" sz="3200" b="1" dirty="0">
                <a:solidFill>
                  <a:schemeClr val="bg1"/>
                </a:solidFill>
              </a:rPr>
              <a:t>L50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122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https://www.ncbi.nlm.nih.gov/data-hub/genome/?taxon=1224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Интерфейс </a:t>
            </a:r>
            <a:r>
              <a:rPr lang="en-US" sz="3200" b="1" dirty="0">
                <a:solidFill>
                  <a:schemeClr val="bg1"/>
                </a:solidFill>
              </a:rPr>
              <a:t>NCBI Genomes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6788546" cy="529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1187624" y="1772816"/>
            <a:ext cx="648072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132856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1 организм </a:t>
            </a:r>
            <a:r>
              <a:rPr lang="ru-RU" sz="2200" b="1" dirty="0">
                <a:solidFill>
                  <a:srgbClr val="FF0000"/>
                </a:solidFill>
              </a:rPr>
              <a:t>!=</a:t>
            </a:r>
            <a:r>
              <a:rPr lang="ru-RU" sz="2200" dirty="0"/>
              <a:t> 1 геном</a:t>
            </a:r>
            <a:endParaRPr lang="ru-RU" sz="2200" u="sng" dirty="0">
              <a:solidFill>
                <a:srgbClr val="0070C0"/>
              </a:solidFill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403648" y="3501008"/>
            <a:ext cx="360040" cy="2808312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504" y="4653136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Сборки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732240" y="3356992"/>
            <a:ext cx="36004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771800" y="3501008"/>
            <a:ext cx="720080" cy="216024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4077072"/>
            <a:ext cx="1080120" cy="216024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80112" y="3501008"/>
            <a:ext cx="648072" cy="36004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62389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Три домена клеточной жизни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19" y="1901301"/>
            <a:ext cx="7264076" cy="29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14282" y="2236802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cs typeface="Arial" panose="020B0604020202020204" pitchFamily="34" charset="0"/>
              </a:rPr>
              <a:t>Бактерии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23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22422"/>
            <a:ext cx="978502" cy="79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File:Animal cell structure en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871" y="1217532"/>
            <a:ext cx="1370058" cy="9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48383" y="4827835"/>
            <a:ext cx="4645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cs typeface="Arial" panose="020B0604020202020204" pitchFamily="34" charset="0"/>
              </a:rPr>
              <a:t>На основании сходства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16S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рРНК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все клеточные формы жизни разделяются на </a:t>
            </a:r>
            <a:r>
              <a:rPr lang="ru-RU" sz="2000" b="1" dirty="0">
                <a:cs typeface="Arial" panose="020B0604020202020204" pitchFamily="34" charset="0"/>
              </a:rPr>
              <a:t>три домена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95671" y="5866474"/>
            <a:ext cx="3224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(Woese </a:t>
            </a:r>
            <a:r>
              <a:rPr lang="en-US" sz="1400" i="1" dirty="0">
                <a:cs typeface="Arial" panose="020B0604020202020204" pitchFamily="34" charset="0"/>
              </a:rPr>
              <a:t>et al.</a:t>
            </a:r>
            <a:r>
              <a:rPr lang="en-US" sz="1400" dirty="0">
                <a:cs typeface="Arial" panose="020B0604020202020204" pitchFamily="34" charset="0"/>
              </a:rPr>
              <a:t>, PNAS, </a:t>
            </a:r>
            <a:r>
              <a:rPr lang="en-US" sz="1400" b="1" dirty="0">
                <a:cs typeface="Arial" panose="020B0604020202020204" pitchFamily="34" charset="0"/>
              </a:rPr>
              <a:t>1977</a:t>
            </a:r>
            <a:r>
              <a:rPr lang="en-US" sz="1400" dirty="0">
                <a:cs typeface="Arial" panose="020B0604020202020204" pitchFamily="34" charset="0"/>
              </a:rPr>
              <a:t>;</a:t>
            </a:r>
            <a:endParaRPr lang="ru-RU" sz="1400" dirty="0"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Woese </a:t>
            </a:r>
            <a:r>
              <a:rPr lang="en-US" sz="1400" i="1" dirty="0">
                <a:cs typeface="Arial" panose="020B0604020202020204" pitchFamily="34" charset="0"/>
              </a:rPr>
              <a:t>et al.</a:t>
            </a:r>
            <a:r>
              <a:rPr lang="en-US" sz="1400" dirty="0">
                <a:cs typeface="Arial" panose="020B0604020202020204" pitchFamily="34" charset="0"/>
              </a:rPr>
              <a:t>, PNAS, </a:t>
            </a:r>
            <a:r>
              <a:rPr lang="en-US" sz="1400" b="1" dirty="0">
                <a:cs typeface="Arial" panose="020B0604020202020204" pitchFamily="34" charset="0"/>
              </a:rPr>
              <a:t>1990</a:t>
            </a:r>
            <a:r>
              <a:rPr lang="en-US" sz="14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7151190" y="2132856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cs typeface="Arial" panose="020B0604020202020204" pitchFamily="34" charset="0"/>
              </a:rPr>
              <a:t>Эукариоты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37" name="Picture 4" descr="https://upload.wikimedia.org/wikipedia/commons/a/a1/Halobacte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372" y="1279230"/>
            <a:ext cx="630942" cy="565594"/>
          </a:xfrm>
          <a:prstGeom prst="rect">
            <a:avLst/>
          </a:prstGeom>
          <a:noFill/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3643306" y="1948770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cs typeface="Arial" panose="020B0604020202020204" pitchFamily="34" charset="0"/>
              </a:rPr>
              <a:t>Археи</a:t>
            </a:r>
            <a:endParaRPr lang="en-US" sz="2000" i="1" dirty="0">
              <a:cs typeface="Arial" panose="020B0604020202020204" pitchFamily="34" charset="0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71" y="3049218"/>
            <a:ext cx="1980114" cy="29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5580112" y="5949280"/>
            <a:ext cx="24134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Arial" panose="020B0604020202020204" pitchFamily="34" charset="0"/>
              </a:rPr>
              <a:t>Рибосома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9294674">
            <a:off x="4638547" y="4247323"/>
            <a:ext cx="1407974" cy="4730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4586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Изображения представителей доменов взяты из </a:t>
            </a:r>
            <a:r>
              <a:rPr lang="ru-RU" sz="1100" dirty="0" err="1">
                <a:solidFill>
                  <a:schemeClr val="bg1">
                    <a:lumMod val="65000"/>
                  </a:schemeClr>
                </a:solidFill>
              </a:rPr>
              <a:t>Википедии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1196752"/>
            <a:ext cx="5184576" cy="288032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295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https://www.ncbi.nlm.nih.gov/genome/annotation_prok/process/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 в сборке генома ищутся гены?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752" y="1179970"/>
            <a:ext cx="6272608" cy="54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516216" y="2852936"/>
            <a:ext cx="1440160" cy="72008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8028384" y="299695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1043608" y="1988840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0" y="1844824"/>
            <a:ext cx="1872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рРНК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тРНК</a:t>
            </a:r>
            <a:r>
              <a:rPr lang="ru-RU" sz="2000" dirty="0"/>
              <a:t> и прочие маленькие</a:t>
            </a:r>
          </a:p>
          <a:p>
            <a:r>
              <a:rPr lang="ru-RU" sz="2000" dirty="0" err="1"/>
              <a:t>некодиру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ющие</a:t>
            </a:r>
            <a:r>
              <a:rPr lang="ru-RU" sz="2000" dirty="0"/>
              <a:t> РНК,</a:t>
            </a:r>
          </a:p>
          <a:p>
            <a:r>
              <a:rPr lang="ru-RU" sz="2000" dirty="0"/>
              <a:t>участки </a:t>
            </a:r>
            <a:r>
              <a:rPr lang="en-US" sz="2000" dirty="0"/>
              <a:t>CRISPR</a:t>
            </a:r>
            <a:endParaRPr lang="ru-RU" sz="2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884368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Геном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0992" y="5733256"/>
            <a:ext cx="118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Псевдо-</a:t>
            </a:r>
          </a:p>
          <a:p>
            <a:pPr algn="ctr"/>
            <a:r>
              <a:rPr lang="ru-RU" dirty="0"/>
              <a:t>гены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4B09E-593A-6D1B-5436-9DDB88EAB43B}"/>
              </a:ext>
            </a:extLst>
          </p:cNvPr>
          <p:cNvSpPr/>
          <p:nvPr/>
        </p:nvSpPr>
        <p:spPr>
          <a:xfrm>
            <a:off x="2483768" y="2780928"/>
            <a:ext cx="2664296" cy="792088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Рамки считывания (</a:t>
            </a:r>
            <a:r>
              <a:rPr lang="en-US" sz="3200" b="1" dirty="0">
                <a:solidFill>
                  <a:schemeClr val="bg1"/>
                </a:solidFill>
              </a:rPr>
              <a:t>reading frames)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1AE2C-8004-DF91-4701-7B85B8092181}"/>
              </a:ext>
            </a:extLst>
          </p:cNvPr>
          <p:cNvSpPr txBox="1"/>
          <p:nvPr/>
        </p:nvSpPr>
        <p:spPr>
          <a:xfrm>
            <a:off x="441430" y="4025737"/>
            <a:ext cx="803546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ATGACCCCAATACGCAAAACTAACCCCCTAAT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DAD79-E034-09EB-AB5E-7156B2088BD8}"/>
              </a:ext>
            </a:extLst>
          </p:cNvPr>
          <p:cNvSpPr txBox="1"/>
          <p:nvPr/>
        </p:nvSpPr>
        <p:spPr>
          <a:xfrm>
            <a:off x="179512" y="4015945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870FC-FB76-9A51-3366-C8C07A1E514C}"/>
              </a:ext>
            </a:extLst>
          </p:cNvPr>
          <p:cNvSpPr txBox="1"/>
          <p:nvPr/>
        </p:nvSpPr>
        <p:spPr>
          <a:xfrm>
            <a:off x="8347595" y="4018511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9106C-808D-FEC7-13A1-31D1AE2AE016}"/>
              </a:ext>
            </a:extLst>
          </p:cNvPr>
          <p:cNvSpPr txBox="1"/>
          <p:nvPr/>
        </p:nvSpPr>
        <p:spPr>
          <a:xfrm>
            <a:off x="-19025" y="6525344"/>
            <a:ext cx="81227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Источник изображения генетического кода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900" u="sng" dirty="0">
                <a:solidFill>
                  <a:srgbClr val="0070C0"/>
                </a:solidFill>
              </a:rPr>
              <a:t>http://bioinfowelten.uni-jena.de/2016/05/18/omeomics-die-allumfassende-wissenschaft/</a:t>
            </a:r>
            <a:endParaRPr lang="ru-RU" sz="600" u="sng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C4A2B-14A1-69A8-F48C-21EEADB753F9}"/>
              </a:ext>
            </a:extLst>
          </p:cNvPr>
          <p:cNvSpPr txBox="1"/>
          <p:nvPr/>
        </p:nvSpPr>
        <p:spPr>
          <a:xfrm>
            <a:off x="705805" y="2977878"/>
            <a:ext cx="59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T  P  I  R  K  T </a:t>
            </a:r>
            <a:r>
              <a:rPr lang="en-US" sz="3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E45D5-0604-E7D4-6434-5AFB60EE241A}"/>
              </a:ext>
            </a:extLst>
          </p:cNvPr>
          <p:cNvSpPr txBox="1"/>
          <p:nvPr/>
        </p:nvSpPr>
        <p:spPr>
          <a:xfrm>
            <a:off x="362143" y="1308537"/>
            <a:ext cx="69461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Начнем «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считывать</a:t>
            </a:r>
            <a:r>
              <a:rPr lang="ru-RU" sz="2000" dirty="0">
                <a:cs typeface="Arial" panose="020B0604020202020204" pitchFamily="34" charset="0"/>
              </a:rPr>
              <a:t>» с первого нуклеотида.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Каждым трем нуклеотидами («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триплету</a:t>
            </a:r>
            <a:r>
              <a:rPr lang="ru-RU" sz="2000" dirty="0">
                <a:cs typeface="Arial" panose="020B0604020202020204" pitchFamily="34" charset="0"/>
              </a:rPr>
              <a:t>») соответствует одна аминокислота (по «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генетическому коду</a:t>
            </a:r>
            <a:r>
              <a:rPr lang="ru-RU" sz="2000" dirty="0">
                <a:cs typeface="Arial" panose="020B0604020202020204" pitchFamily="34" charset="0"/>
              </a:rPr>
              <a:t>»)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4D7A4-09EE-E75C-31A9-5B147012254E}"/>
              </a:ext>
            </a:extLst>
          </p:cNvPr>
          <p:cNvSpPr txBox="1"/>
          <p:nvPr/>
        </p:nvSpPr>
        <p:spPr>
          <a:xfrm>
            <a:off x="5592911" y="3461630"/>
            <a:ext cx="96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676ACAF-A760-98AB-507E-6BC20C0F0C37}"/>
              </a:ext>
            </a:extLst>
          </p:cNvPr>
          <p:cNvGrpSpPr/>
          <p:nvPr/>
        </p:nvGrpSpPr>
        <p:grpSpPr>
          <a:xfrm>
            <a:off x="639638" y="3690229"/>
            <a:ext cx="600868" cy="329621"/>
            <a:chOff x="742950" y="1952625"/>
            <a:chExt cx="600868" cy="362583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3D6C1D2D-CF62-6142-6D42-778ED4E67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108E7FE0-76AA-71BA-01F0-945C3439E446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5E13867-22D4-4D56-4DE0-542C4AAB2A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1C07C01-B9E9-2061-D3F4-3FAF370532A1}"/>
              </a:ext>
            </a:extLst>
          </p:cNvPr>
          <p:cNvGrpSpPr/>
          <p:nvPr/>
        </p:nvGrpSpPr>
        <p:grpSpPr>
          <a:xfrm>
            <a:off x="1388766" y="3690228"/>
            <a:ext cx="600868" cy="329621"/>
            <a:chOff x="742950" y="1952625"/>
            <a:chExt cx="600868" cy="362583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AF3F78E-5AF4-5740-38B6-B8E5A7708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9F17340-A2B4-5C0E-924F-3C48DC2655C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1644E77-F8DE-82C0-F42B-AC94597DFFE5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D1F2CD3-4DE3-4ECF-770D-2EDCFA7ED0C3}"/>
              </a:ext>
            </a:extLst>
          </p:cNvPr>
          <p:cNvGrpSpPr/>
          <p:nvPr/>
        </p:nvGrpSpPr>
        <p:grpSpPr>
          <a:xfrm>
            <a:off x="2111564" y="3690227"/>
            <a:ext cx="600868" cy="329621"/>
            <a:chOff x="742950" y="1952625"/>
            <a:chExt cx="600868" cy="36258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5EF944F7-3450-A37A-6E40-C8141525D6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5A32A87-3D3E-288B-AE02-2D2F66F79C14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BFB4CAEA-24D8-6DC7-086C-192AC1580966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4167B1B-F3E4-B0D8-8ECC-4233AB17FD33}"/>
              </a:ext>
            </a:extLst>
          </p:cNvPr>
          <p:cNvGrpSpPr/>
          <p:nvPr/>
        </p:nvGrpSpPr>
        <p:grpSpPr>
          <a:xfrm>
            <a:off x="2844363" y="3690226"/>
            <a:ext cx="600868" cy="329621"/>
            <a:chOff x="742950" y="1952625"/>
            <a:chExt cx="600868" cy="36258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6C7C8132-EF9F-D51E-A309-A099DC771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D5691D28-42FE-3391-C919-5AEDB027FD33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EF90FAF1-9676-3461-A956-6F61CD7CE69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83B2AD3-DBC6-C988-C541-689E7557946D}"/>
              </a:ext>
            </a:extLst>
          </p:cNvPr>
          <p:cNvGrpSpPr/>
          <p:nvPr/>
        </p:nvGrpSpPr>
        <p:grpSpPr>
          <a:xfrm>
            <a:off x="3557079" y="3694248"/>
            <a:ext cx="600868" cy="329621"/>
            <a:chOff x="742950" y="1952625"/>
            <a:chExt cx="600868" cy="362583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C64586C-221C-8695-C12F-FD069E679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5EC553-6880-EC32-EE4A-526E398C5BF8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A1A27E60-919C-95A1-25BD-E3ACCCFB6F7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1786594-8706-6A0D-9CFD-1C5EC672DC2D}"/>
              </a:ext>
            </a:extLst>
          </p:cNvPr>
          <p:cNvGrpSpPr/>
          <p:nvPr/>
        </p:nvGrpSpPr>
        <p:grpSpPr>
          <a:xfrm>
            <a:off x="4280594" y="3690226"/>
            <a:ext cx="600868" cy="329621"/>
            <a:chOff x="742950" y="1952625"/>
            <a:chExt cx="600868" cy="362583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4157E02-14DC-0FE0-73B0-AF3F8EC9A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C6CAF521-6F16-EE31-7B9D-3E4225688636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1A5178B0-E894-76BE-485F-750C78B889C0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68883FA-81D5-790E-A6CE-4865F884AB68}"/>
              </a:ext>
            </a:extLst>
          </p:cNvPr>
          <p:cNvGrpSpPr/>
          <p:nvPr/>
        </p:nvGrpSpPr>
        <p:grpSpPr>
          <a:xfrm>
            <a:off x="5000112" y="3690226"/>
            <a:ext cx="600868" cy="329621"/>
            <a:chOff x="742950" y="1952625"/>
            <a:chExt cx="600868" cy="362583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3C51B18D-D8E5-DD84-EDBA-9981D33AF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8E395687-4568-F2FE-52A0-147236840F91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E0D4CA8B-2AEE-41B7-D6E3-CAC0D6F34CA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 descr="http://bioinfowelten.uni-jena.de/wp-content/uploads/2016/05/genetischer-Code.png">
            <a:extLst>
              <a:ext uri="{FF2B5EF4-FFF2-40B4-BE49-F238E27FC236}">
                <a16:creationId xmlns:a16="http://schemas.microsoft.com/office/drawing/2014/main" id="{B2905857-44DF-2E73-DA50-7D9BAF25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26" y="1124280"/>
            <a:ext cx="2977208" cy="294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43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Рамки считывания (</a:t>
            </a:r>
            <a:r>
              <a:rPr lang="en-US" sz="3200" b="1" dirty="0">
                <a:solidFill>
                  <a:schemeClr val="bg1"/>
                </a:solidFill>
              </a:rPr>
              <a:t>reading frames)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9106C-808D-FEC7-13A1-31D1AE2AE016}"/>
              </a:ext>
            </a:extLst>
          </p:cNvPr>
          <p:cNvSpPr txBox="1"/>
          <p:nvPr/>
        </p:nvSpPr>
        <p:spPr>
          <a:xfrm>
            <a:off x="-19025" y="6525344"/>
            <a:ext cx="81227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Источник изображения генетического кода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900" u="sng" dirty="0">
                <a:solidFill>
                  <a:srgbClr val="0070C0"/>
                </a:solidFill>
              </a:rPr>
              <a:t>http://bioinfowelten.uni-jena.de/2016/05/18/omeomics-die-allumfassende-wissenschaft/</a:t>
            </a:r>
            <a:endParaRPr lang="ru-RU" sz="600" u="sng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E7036-E3E0-00E7-BF16-9519F7568774}"/>
              </a:ext>
            </a:extLst>
          </p:cNvPr>
          <p:cNvSpPr txBox="1"/>
          <p:nvPr/>
        </p:nvSpPr>
        <p:spPr>
          <a:xfrm>
            <a:off x="441430" y="4025737"/>
            <a:ext cx="803546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ATGACCCCAATACGCAAAACTAACCCCCTAAT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55E50-DDFC-B77F-C36D-43D3FE9CEEEE}"/>
              </a:ext>
            </a:extLst>
          </p:cNvPr>
          <p:cNvSpPr txBox="1"/>
          <p:nvPr/>
        </p:nvSpPr>
        <p:spPr>
          <a:xfrm>
            <a:off x="179512" y="4015945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A23530-883B-EE98-5F24-967BBFF70284}"/>
              </a:ext>
            </a:extLst>
          </p:cNvPr>
          <p:cNvSpPr txBox="1"/>
          <p:nvPr/>
        </p:nvSpPr>
        <p:spPr>
          <a:xfrm>
            <a:off x="8347595" y="4018511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388E58-55D3-92B7-985E-A402927F52EB}"/>
              </a:ext>
            </a:extLst>
          </p:cNvPr>
          <p:cNvSpPr txBox="1"/>
          <p:nvPr/>
        </p:nvSpPr>
        <p:spPr>
          <a:xfrm>
            <a:off x="974175" y="2835983"/>
            <a:ext cx="59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  Q  Y  A  K  L</a:t>
            </a:r>
            <a:endParaRPr lang="en-US" sz="3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D398EFA-9C6E-C9D3-FBEB-0AC565D3A500}"/>
              </a:ext>
            </a:extLst>
          </p:cNvPr>
          <p:cNvGrpSpPr/>
          <p:nvPr/>
        </p:nvGrpSpPr>
        <p:grpSpPr>
          <a:xfrm>
            <a:off x="884226" y="3494916"/>
            <a:ext cx="600868" cy="623844"/>
            <a:chOff x="858226" y="3519531"/>
            <a:chExt cx="600868" cy="623844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F95D2AF-71C3-DABD-FD77-35AA552047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466CDE38-0865-5784-4F7D-4451E8409F55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EBA4FEE0-01B0-19FD-9DB0-9ED9AF1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7F65C35-F674-14E5-7CCD-1EAC2B5147EB}"/>
              </a:ext>
            </a:extLst>
          </p:cNvPr>
          <p:cNvGrpSpPr/>
          <p:nvPr/>
        </p:nvGrpSpPr>
        <p:grpSpPr>
          <a:xfrm>
            <a:off x="1605227" y="3489455"/>
            <a:ext cx="600868" cy="623844"/>
            <a:chOff x="858226" y="3519531"/>
            <a:chExt cx="600868" cy="623844"/>
          </a:xfrm>
        </p:grpSpPr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9800C468-5BEE-DA50-7A8A-49650F5A1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AF18D842-0025-B9BE-A0F3-AA9F997E605D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ED27478F-840D-11D3-95CA-8E815B13BC8F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4D24145-8DE0-7944-300E-CF0A6252ED4B}"/>
              </a:ext>
            </a:extLst>
          </p:cNvPr>
          <p:cNvGrpSpPr/>
          <p:nvPr/>
        </p:nvGrpSpPr>
        <p:grpSpPr>
          <a:xfrm>
            <a:off x="2330116" y="3489455"/>
            <a:ext cx="600868" cy="623844"/>
            <a:chOff x="858226" y="3519531"/>
            <a:chExt cx="600868" cy="623844"/>
          </a:xfrm>
        </p:grpSpPr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F9FD6BFC-7ACA-701F-15A8-F7724F76C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844A519A-6B86-F75A-2D1D-E5CBCD383948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0F2AA1B-9552-3639-AE97-B54D5EE3091B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71F500-F4E0-DE75-9A1F-D14809984F71}"/>
              </a:ext>
            </a:extLst>
          </p:cNvPr>
          <p:cNvGrpSpPr/>
          <p:nvPr/>
        </p:nvGrpSpPr>
        <p:grpSpPr>
          <a:xfrm>
            <a:off x="3077376" y="3483984"/>
            <a:ext cx="600868" cy="623844"/>
            <a:chOff x="858226" y="3519531"/>
            <a:chExt cx="600868" cy="623844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DDBA25BA-B187-D95B-85C3-DFF8C3459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37E2C4F1-A4B1-35AF-7124-A3FCBF233584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D2AE94AA-D974-B4A7-E41B-9EC724568DC4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1F98076-7D63-0B38-765D-DB4382DA7989}"/>
              </a:ext>
            </a:extLst>
          </p:cNvPr>
          <p:cNvGrpSpPr/>
          <p:nvPr/>
        </p:nvGrpSpPr>
        <p:grpSpPr>
          <a:xfrm>
            <a:off x="3798377" y="3478523"/>
            <a:ext cx="600868" cy="623844"/>
            <a:chOff x="858226" y="3519531"/>
            <a:chExt cx="600868" cy="623844"/>
          </a:xfrm>
        </p:grpSpPr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481F16CD-CFEE-2B8A-2F04-D94461A4F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9975576E-5F43-0185-F934-16EEC8D36211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7562C1F9-38B4-88CB-8377-84561411E805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C2A0278-3E74-2B42-DEAE-A7385117B009}"/>
              </a:ext>
            </a:extLst>
          </p:cNvPr>
          <p:cNvGrpSpPr/>
          <p:nvPr/>
        </p:nvGrpSpPr>
        <p:grpSpPr>
          <a:xfrm>
            <a:off x="4523266" y="3478523"/>
            <a:ext cx="600868" cy="623844"/>
            <a:chOff x="858226" y="3519531"/>
            <a:chExt cx="600868" cy="623844"/>
          </a:xfrm>
        </p:grpSpPr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7A1DF255-0F93-BC01-B6F1-083F9DB7B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A751455B-E97E-1CEE-4311-435139235DD2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C35E2557-359D-C9B2-0A1C-E8A32963ACBD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0B116B6-3F12-29CE-0CAE-7D1B143EBA99}"/>
              </a:ext>
            </a:extLst>
          </p:cNvPr>
          <p:cNvGrpSpPr/>
          <p:nvPr/>
        </p:nvGrpSpPr>
        <p:grpSpPr>
          <a:xfrm>
            <a:off x="5300692" y="3472339"/>
            <a:ext cx="600868" cy="623844"/>
            <a:chOff x="858226" y="3519531"/>
            <a:chExt cx="600868" cy="623844"/>
          </a:xfrm>
        </p:grpSpPr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6BEE0CE3-A810-D179-3200-2C97ED863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3BD3D9CC-CBEB-D5AC-0A2E-069300721F03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BFDC1AE5-1D03-DFA5-46D6-EBDD54536F8B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3A5AB4D-8D77-01BE-F836-1E77CD081331}"/>
              </a:ext>
            </a:extLst>
          </p:cNvPr>
          <p:cNvSpPr txBox="1"/>
          <p:nvPr/>
        </p:nvSpPr>
        <p:spPr>
          <a:xfrm>
            <a:off x="688623" y="4600470"/>
            <a:ext cx="59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T  P  I  R  K  T</a:t>
            </a:r>
            <a:endParaRPr lang="en-US" sz="32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0345DDE-C9BA-0081-0030-83BCBBD6B527}"/>
              </a:ext>
            </a:extLst>
          </p:cNvPr>
          <p:cNvGrpSpPr/>
          <p:nvPr/>
        </p:nvGrpSpPr>
        <p:grpSpPr>
          <a:xfrm>
            <a:off x="639638" y="3690229"/>
            <a:ext cx="600868" cy="329621"/>
            <a:chOff x="742950" y="1952625"/>
            <a:chExt cx="600868" cy="362583"/>
          </a:xfrm>
        </p:grpSpPr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ACCA9404-FE58-1DF8-AD6F-8FFA4BDACD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24FC89EE-D661-DFC3-8DC2-4D3643C0B7F0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08431A0B-5275-D3E2-3266-1CA381887CCB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46C3111E-3206-5D51-9FB9-2576202952BC}"/>
              </a:ext>
            </a:extLst>
          </p:cNvPr>
          <p:cNvGrpSpPr/>
          <p:nvPr/>
        </p:nvGrpSpPr>
        <p:grpSpPr>
          <a:xfrm>
            <a:off x="1388766" y="3690228"/>
            <a:ext cx="600868" cy="329621"/>
            <a:chOff x="742950" y="1952625"/>
            <a:chExt cx="600868" cy="362583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4296C2DF-740B-ACDF-59B0-2652F4BAA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:a16="http://schemas.microsoft.com/office/drawing/2014/main" id="{5D10EBDB-7B02-2C57-1E4A-CB97699D9AA0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C9134699-0EA2-A899-4250-67FFFC8807F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0DB5B70-779B-5A0F-FCEF-9ECE07FA4976}"/>
              </a:ext>
            </a:extLst>
          </p:cNvPr>
          <p:cNvGrpSpPr/>
          <p:nvPr/>
        </p:nvGrpSpPr>
        <p:grpSpPr>
          <a:xfrm>
            <a:off x="2111564" y="3690227"/>
            <a:ext cx="600868" cy="329621"/>
            <a:chOff x="742950" y="1952625"/>
            <a:chExt cx="600868" cy="362583"/>
          </a:xfrm>
        </p:grpSpPr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4B54257F-A9C5-D54D-5353-796C73411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37A4B1C8-8091-B6A0-E94F-983EB644DF48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249EABD5-7CC8-A921-3584-23D234D1C144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702E761-9E5E-EFA7-FC09-24D4BE21BC39}"/>
              </a:ext>
            </a:extLst>
          </p:cNvPr>
          <p:cNvGrpSpPr/>
          <p:nvPr/>
        </p:nvGrpSpPr>
        <p:grpSpPr>
          <a:xfrm>
            <a:off x="2844363" y="3690226"/>
            <a:ext cx="600868" cy="329621"/>
            <a:chOff x="742950" y="1952625"/>
            <a:chExt cx="600868" cy="362583"/>
          </a:xfrm>
        </p:grpSpPr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3BEEC910-443B-0569-1BEF-07A535652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DD084D08-23CA-7FF9-ECCB-257081DD2545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BE88F255-72F5-1732-414A-911D4EC52808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4B9177E-13CB-C1D8-7DA4-AFFE6D49B1FA}"/>
              </a:ext>
            </a:extLst>
          </p:cNvPr>
          <p:cNvGrpSpPr/>
          <p:nvPr/>
        </p:nvGrpSpPr>
        <p:grpSpPr>
          <a:xfrm>
            <a:off x="3557079" y="3694248"/>
            <a:ext cx="600868" cy="329621"/>
            <a:chOff x="742950" y="1952625"/>
            <a:chExt cx="600868" cy="362583"/>
          </a:xfrm>
        </p:grpSpPr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33045831-008D-61A6-05D6-8A2E9BE77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C388CE83-95F9-3D38-50E5-478D12DB9E96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B6DC5C8C-F7D8-B38A-3C5F-BB3800B556FB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7F883A73-2322-0565-4F12-C1786DED0211}"/>
              </a:ext>
            </a:extLst>
          </p:cNvPr>
          <p:cNvGrpSpPr/>
          <p:nvPr/>
        </p:nvGrpSpPr>
        <p:grpSpPr>
          <a:xfrm>
            <a:off x="4280594" y="3690226"/>
            <a:ext cx="600868" cy="329621"/>
            <a:chOff x="742950" y="1952625"/>
            <a:chExt cx="600868" cy="362583"/>
          </a:xfrm>
        </p:grpSpPr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A92B4F04-15AA-8B17-B73E-DD6197E1D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375D5C3B-21A6-58E5-36F6-3D9516C748E5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81A51120-204D-087E-DCE8-68D4D9F83BA7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E0F3A21-32FF-70F1-F517-3FFB1DE9C276}"/>
              </a:ext>
            </a:extLst>
          </p:cNvPr>
          <p:cNvGrpSpPr/>
          <p:nvPr/>
        </p:nvGrpSpPr>
        <p:grpSpPr>
          <a:xfrm>
            <a:off x="5000112" y="3690226"/>
            <a:ext cx="600868" cy="329621"/>
            <a:chOff x="742950" y="1952625"/>
            <a:chExt cx="600868" cy="362583"/>
          </a:xfrm>
        </p:grpSpPr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3B8CD322-3C09-0360-48DA-BB13AEE3B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3DF6C1D7-778E-19D7-237B-01FC6545A39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BBA42F44-74E2-5DE7-AF7B-BA0730E81359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C138E4FE-2148-264A-DA69-8889CB6E10E0}"/>
              </a:ext>
            </a:extLst>
          </p:cNvPr>
          <p:cNvSpPr txBox="1"/>
          <p:nvPr/>
        </p:nvSpPr>
        <p:spPr>
          <a:xfrm>
            <a:off x="362143" y="1308537"/>
            <a:ext cx="59792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Начнем «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считывать</a:t>
            </a:r>
            <a:r>
              <a:rPr lang="ru-RU" sz="2000" dirty="0">
                <a:cs typeface="Arial" panose="020B0604020202020204" pitchFamily="34" charset="0"/>
              </a:rPr>
              <a:t>» со второго нуклеотида.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Получающаяся последовательность белка не имеет ничего общего с первой!</a:t>
            </a:r>
          </a:p>
        </p:txBody>
      </p:sp>
      <p:pic>
        <p:nvPicPr>
          <p:cNvPr id="102" name="Picture 2" descr="http://bioinfowelten.uni-jena.de/wp-content/uploads/2016/05/genetischer-Code.png">
            <a:extLst>
              <a:ext uri="{FF2B5EF4-FFF2-40B4-BE49-F238E27FC236}">
                <a16:creationId xmlns:a16="http://schemas.microsoft.com/office/drawing/2014/main" id="{CEEA4D5E-983F-596C-D1AC-BD90B0F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26" y="1124280"/>
            <a:ext cx="2977208" cy="294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236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Рамки считывания (</a:t>
            </a:r>
            <a:r>
              <a:rPr lang="en-US" sz="3200" b="1" dirty="0">
                <a:solidFill>
                  <a:schemeClr val="bg1"/>
                </a:solidFill>
              </a:rPr>
              <a:t>reading frames)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9106C-808D-FEC7-13A1-31D1AE2AE016}"/>
              </a:ext>
            </a:extLst>
          </p:cNvPr>
          <p:cNvSpPr txBox="1"/>
          <p:nvPr/>
        </p:nvSpPr>
        <p:spPr>
          <a:xfrm>
            <a:off x="-19025" y="6525344"/>
            <a:ext cx="81227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Источник изображения генетического кода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900" u="sng" dirty="0">
                <a:solidFill>
                  <a:srgbClr val="0070C0"/>
                </a:solidFill>
              </a:rPr>
              <a:t>http://bioinfowelten.uni-jena.de/2016/05/18/omeomics-die-allumfassende-wissenschaft/</a:t>
            </a:r>
            <a:endParaRPr lang="ru-RU" sz="600" u="sng" dirty="0">
              <a:solidFill>
                <a:srgbClr val="0070C0"/>
              </a:solidFill>
            </a:endParaRPr>
          </a:p>
        </p:txBody>
      </p:sp>
      <p:pic>
        <p:nvPicPr>
          <p:cNvPr id="102" name="Picture 2" descr="http://bioinfowelten.uni-jena.de/wp-content/uploads/2016/05/genetischer-Code.png">
            <a:extLst>
              <a:ext uri="{FF2B5EF4-FFF2-40B4-BE49-F238E27FC236}">
                <a16:creationId xmlns:a16="http://schemas.microsoft.com/office/drawing/2014/main" id="{CEEA4D5E-983F-596C-D1AC-BD90B0F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26" y="1124280"/>
            <a:ext cx="2977208" cy="294471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82724-C32C-267D-5236-D683FF492B15}"/>
              </a:ext>
            </a:extLst>
          </p:cNvPr>
          <p:cNvSpPr txBox="1"/>
          <p:nvPr/>
        </p:nvSpPr>
        <p:spPr>
          <a:xfrm>
            <a:off x="441430" y="4025737"/>
            <a:ext cx="803546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ATGACCCCAATACGCAAAACTAACCCCCTAAT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313FD-0E48-DF62-C99F-468C24612172}"/>
              </a:ext>
            </a:extLst>
          </p:cNvPr>
          <p:cNvSpPr txBox="1"/>
          <p:nvPr/>
        </p:nvSpPr>
        <p:spPr>
          <a:xfrm>
            <a:off x="179512" y="4015945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92F35-B96E-3B4B-FDCA-9B30E715062F}"/>
              </a:ext>
            </a:extLst>
          </p:cNvPr>
          <p:cNvSpPr txBox="1"/>
          <p:nvPr/>
        </p:nvSpPr>
        <p:spPr>
          <a:xfrm>
            <a:off x="8347595" y="4018511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358962A-6BC8-ECB8-A50B-4FF7FAA742C8}"/>
              </a:ext>
            </a:extLst>
          </p:cNvPr>
          <p:cNvGrpSpPr/>
          <p:nvPr/>
        </p:nvGrpSpPr>
        <p:grpSpPr>
          <a:xfrm>
            <a:off x="639638" y="3690229"/>
            <a:ext cx="600868" cy="329621"/>
            <a:chOff x="742950" y="1952625"/>
            <a:chExt cx="600868" cy="362583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EB621E9-978F-663C-9487-A6083C6C0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21F832C-DC5A-C8DA-34E5-6CBC9683E96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A541DD1F-825B-E3F8-52F2-4F6FF48ED0C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7EF9B2A-91EE-4192-B7CD-2396C445869D}"/>
              </a:ext>
            </a:extLst>
          </p:cNvPr>
          <p:cNvGrpSpPr/>
          <p:nvPr/>
        </p:nvGrpSpPr>
        <p:grpSpPr>
          <a:xfrm>
            <a:off x="1388766" y="3690228"/>
            <a:ext cx="600868" cy="329621"/>
            <a:chOff x="742950" y="1952625"/>
            <a:chExt cx="600868" cy="36258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E5B4856-D2C6-CC15-DE04-2CDB65D36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6616596-DDB9-C0B9-5CB7-D1AFC382C9DB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BA26D75-956C-762D-4912-9449F74A4DF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FBE8F79-1BC7-842A-D493-47F295AF8A75}"/>
              </a:ext>
            </a:extLst>
          </p:cNvPr>
          <p:cNvGrpSpPr/>
          <p:nvPr/>
        </p:nvGrpSpPr>
        <p:grpSpPr>
          <a:xfrm>
            <a:off x="2111564" y="3690227"/>
            <a:ext cx="600868" cy="329621"/>
            <a:chOff x="742950" y="1952625"/>
            <a:chExt cx="600868" cy="362583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4A9E7D8-7A36-92F8-ABC0-ADA3A6898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327B495-3829-0481-3A83-63818BED9C01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6616960A-8E50-F1A2-4B3A-A610707418BE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DB3872B-2757-9450-4338-6FAEDD20E63D}"/>
              </a:ext>
            </a:extLst>
          </p:cNvPr>
          <p:cNvGrpSpPr/>
          <p:nvPr/>
        </p:nvGrpSpPr>
        <p:grpSpPr>
          <a:xfrm>
            <a:off x="2844363" y="3690226"/>
            <a:ext cx="600868" cy="329621"/>
            <a:chOff x="742950" y="1952625"/>
            <a:chExt cx="600868" cy="36258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E563757-F00E-A3E1-BC4E-EFD24A2DD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2DD3C35D-DF4C-B0B8-205D-082784956B7A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93AA63C-F585-8A29-7066-8D876131C57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75DC861-ACB8-3568-279E-A5F17D8CABE3}"/>
              </a:ext>
            </a:extLst>
          </p:cNvPr>
          <p:cNvGrpSpPr/>
          <p:nvPr/>
        </p:nvGrpSpPr>
        <p:grpSpPr>
          <a:xfrm>
            <a:off x="3557079" y="3694248"/>
            <a:ext cx="600868" cy="329621"/>
            <a:chOff x="742950" y="1952625"/>
            <a:chExt cx="600868" cy="36258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320291E-F60E-3F59-61BE-D3DCEB549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C4230B1D-E910-BBA7-DFA1-8BBC6F83A585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5908C3AA-4613-2E8A-3C2E-01250E2E27D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89FA83F-EBA4-2F85-3733-041E0728830A}"/>
              </a:ext>
            </a:extLst>
          </p:cNvPr>
          <p:cNvGrpSpPr/>
          <p:nvPr/>
        </p:nvGrpSpPr>
        <p:grpSpPr>
          <a:xfrm>
            <a:off x="4280594" y="3690226"/>
            <a:ext cx="600868" cy="329621"/>
            <a:chOff x="742950" y="1952625"/>
            <a:chExt cx="600868" cy="362583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B38D894F-EF11-3197-4AA0-4C083483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24A4791A-C23C-E218-B515-C9FAC08685F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04D6100-CDD6-EBB3-9A34-A6728D3391E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9DF8A4F-EB6A-5FFF-58F9-36624051ADB5}"/>
              </a:ext>
            </a:extLst>
          </p:cNvPr>
          <p:cNvGrpSpPr/>
          <p:nvPr/>
        </p:nvGrpSpPr>
        <p:grpSpPr>
          <a:xfrm>
            <a:off x="5000112" y="3690226"/>
            <a:ext cx="600868" cy="329621"/>
            <a:chOff x="742950" y="1952625"/>
            <a:chExt cx="600868" cy="362583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7AE01CAC-B00F-9A78-5C2E-E4B37D470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0D8E56BA-9A69-73E2-524D-E034F2641830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5CBFDB26-D261-E2FD-C4E0-A70E30130A59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127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E3E27A8-FC55-E67B-D5A4-6D7C5AFFEEC4}"/>
              </a:ext>
            </a:extLst>
          </p:cNvPr>
          <p:cNvSpPr txBox="1"/>
          <p:nvPr/>
        </p:nvSpPr>
        <p:spPr>
          <a:xfrm>
            <a:off x="687817" y="5182532"/>
            <a:ext cx="59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32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  Q  Y  A  K  L</a:t>
            </a:r>
            <a:endParaRPr lang="en-US" sz="32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D64EB4-3240-0323-11D5-10D8ABB9D591}"/>
              </a:ext>
            </a:extLst>
          </p:cNvPr>
          <p:cNvSpPr txBox="1"/>
          <p:nvPr/>
        </p:nvSpPr>
        <p:spPr>
          <a:xfrm>
            <a:off x="362143" y="1107621"/>
            <a:ext cx="60820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Начнем «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считывать</a:t>
            </a:r>
            <a:r>
              <a:rPr lang="ru-RU" sz="2000" dirty="0">
                <a:cs typeface="Arial" panose="020B0604020202020204" pitchFamily="34" charset="0"/>
              </a:rPr>
              <a:t>» с третьего нуклеотида.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Получаем третью, совершенно новую последовательность белка.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А если начать с четвертого?..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41AFD9F-B88A-DBCE-9E45-513430966D57}"/>
              </a:ext>
            </a:extLst>
          </p:cNvPr>
          <p:cNvGrpSpPr/>
          <p:nvPr/>
        </p:nvGrpSpPr>
        <p:grpSpPr>
          <a:xfrm>
            <a:off x="884226" y="3494916"/>
            <a:ext cx="600868" cy="623844"/>
            <a:chOff x="858226" y="3519531"/>
            <a:chExt cx="600868" cy="623844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F8899EF6-427B-C554-3276-174E225C27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F5F19839-9486-2F45-395F-82119BAE86C6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9171E3E6-B6CC-1897-DB3F-194108C9FC06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7FAB6DD3-C3B9-1304-F1D6-6152C2EFCA4F}"/>
              </a:ext>
            </a:extLst>
          </p:cNvPr>
          <p:cNvGrpSpPr/>
          <p:nvPr/>
        </p:nvGrpSpPr>
        <p:grpSpPr>
          <a:xfrm>
            <a:off x="1605227" y="3489455"/>
            <a:ext cx="600868" cy="623844"/>
            <a:chOff x="858226" y="3519531"/>
            <a:chExt cx="600868" cy="623844"/>
          </a:xfrm>
        </p:grpSpPr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CBB53092-5C35-15AE-F296-8EC2EE08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2C613843-3CA8-5CF6-472E-7180D1C32183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320E60A5-9EC8-D3F6-D930-E0277ACAAB14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3D33FDD4-DCCF-E813-E495-252B99052CD2}"/>
              </a:ext>
            </a:extLst>
          </p:cNvPr>
          <p:cNvGrpSpPr/>
          <p:nvPr/>
        </p:nvGrpSpPr>
        <p:grpSpPr>
          <a:xfrm>
            <a:off x="2330116" y="3489455"/>
            <a:ext cx="600868" cy="623844"/>
            <a:chOff x="858226" y="3519531"/>
            <a:chExt cx="600868" cy="623844"/>
          </a:xfrm>
        </p:grpSpPr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25E0CB71-384E-07D9-6201-150E0F99B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62338D61-39B2-8A5B-82E8-49F273B007BE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E83A2394-D380-96AD-A14B-F6B5DF161333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E058177-FB51-63F2-F7C7-38F1D9FCA936}"/>
              </a:ext>
            </a:extLst>
          </p:cNvPr>
          <p:cNvGrpSpPr/>
          <p:nvPr/>
        </p:nvGrpSpPr>
        <p:grpSpPr>
          <a:xfrm>
            <a:off x="3077376" y="3483984"/>
            <a:ext cx="600868" cy="623844"/>
            <a:chOff x="858226" y="3519531"/>
            <a:chExt cx="600868" cy="623844"/>
          </a:xfrm>
        </p:grpSpPr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D031DCFA-4A50-31B4-014A-33D1508C24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9E4CEBCD-E472-E84A-582E-075F395CA7B8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9BCC5E69-BFC0-19A3-7C26-95D26387863C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395CAB2C-1547-C69A-8CD9-472B175260FD}"/>
              </a:ext>
            </a:extLst>
          </p:cNvPr>
          <p:cNvGrpSpPr/>
          <p:nvPr/>
        </p:nvGrpSpPr>
        <p:grpSpPr>
          <a:xfrm>
            <a:off x="3798377" y="3478523"/>
            <a:ext cx="600868" cy="623844"/>
            <a:chOff x="858226" y="3519531"/>
            <a:chExt cx="600868" cy="623844"/>
          </a:xfrm>
        </p:grpSpPr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51E0341C-7426-765C-FDF7-DA3F80865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085E20D5-7379-28F3-F242-5C578B7AF9C6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0ADD2211-43C7-F355-6811-A5570DEBE840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8F5E3EA7-37DA-CBAD-EAB3-24ECC4E1AC7A}"/>
              </a:ext>
            </a:extLst>
          </p:cNvPr>
          <p:cNvGrpSpPr/>
          <p:nvPr/>
        </p:nvGrpSpPr>
        <p:grpSpPr>
          <a:xfrm>
            <a:off x="4523266" y="3478523"/>
            <a:ext cx="600868" cy="623844"/>
            <a:chOff x="858226" y="3519531"/>
            <a:chExt cx="600868" cy="623844"/>
          </a:xfrm>
        </p:grpSpPr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D5AE91D5-BC1D-A979-7B53-21AD091384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E4E184F5-DB46-4AEE-7F6C-8C4381165354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93C2C233-CE21-E96F-0F70-A10550A7DC97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4C23A6B3-3F35-D7BD-C363-F67029C72515}"/>
              </a:ext>
            </a:extLst>
          </p:cNvPr>
          <p:cNvGrpSpPr/>
          <p:nvPr/>
        </p:nvGrpSpPr>
        <p:grpSpPr>
          <a:xfrm>
            <a:off x="5300692" y="3472339"/>
            <a:ext cx="600868" cy="623844"/>
            <a:chOff x="858226" y="3519531"/>
            <a:chExt cx="600868" cy="623844"/>
          </a:xfrm>
        </p:grpSpPr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AC4EA78E-004D-78B5-0D0A-00A282E55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D8FBDFCA-DA5F-6A43-2910-A85D77369CE2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F7568A16-16E6-AFEA-7A33-F6B1DC1F925B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B4956B1F-DE3D-B2CB-F21E-A84036A14D1B}"/>
              </a:ext>
            </a:extLst>
          </p:cNvPr>
          <p:cNvSpPr txBox="1"/>
          <p:nvPr/>
        </p:nvSpPr>
        <p:spPr>
          <a:xfrm>
            <a:off x="688623" y="4600470"/>
            <a:ext cx="59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T  P  I  R  K  T</a:t>
            </a:r>
            <a:endParaRPr lang="en-US" sz="32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7D9840A-0B03-3856-054C-1B0A4745CD95}"/>
              </a:ext>
            </a:extLst>
          </p:cNvPr>
          <p:cNvGrpSpPr/>
          <p:nvPr/>
        </p:nvGrpSpPr>
        <p:grpSpPr>
          <a:xfrm>
            <a:off x="1140379" y="3289187"/>
            <a:ext cx="600868" cy="829536"/>
            <a:chOff x="1065004" y="3289224"/>
            <a:chExt cx="600868" cy="829536"/>
          </a:xfrm>
        </p:grpSpPr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7E37D8A9-EE9E-767C-E3A7-CC16ECF40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004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FE0D1143-C1E3-E2A5-D9F2-13DC6FB24890}"/>
                </a:ext>
              </a:extLst>
            </p:cNvPr>
            <p:cNvCxnSpPr>
              <a:cxnSpLocks/>
            </p:cNvCxnSpPr>
            <p:nvPr/>
          </p:nvCxnSpPr>
          <p:spPr>
            <a:xfrm>
              <a:off x="1065004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20CE0850-1086-C19B-1662-3DAA96E410D2}"/>
                </a:ext>
              </a:extLst>
            </p:cNvPr>
            <p:cNvCxnSpPr>
              <a:cxnSpLocks/>
            </p:cNvCxnSpPr>
            <p:nvPr/>
          </p:nvCxnSpPr>
          <p:spPr>
            <a:xfrm>
              <a:off x="1665872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5F94BDC1-2BC7-7AA6-68C5-75DBDDE4BAC5}"/>
              </a:ext>
            </a:extLst>
          </p:cNvPr>
          <p:cNvGrpSpPr/>
          <p:nvPr/>
        </p:nvGrpSpPr>
        <p:grpSpPr>
          <a:xfrm>
            <a:off x="1886504" y="3289187"/>
            <a:ext cx="600868" cy="829536"/>
            <a:chOff x="1811129" y="3289224"/>
            <a:chExt cx="600868" cy="829536"/>
          </a:xfrm>
        </p:grpSpPr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84231E46-8042-BC1C-83F8-BCB65A9E5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1129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F83B6356-3597-16CF-8C94-7773A42B46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1129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E431C205-31B0-2971-3937-2E030FAD696E}"/>
                </a:ext>
              </a:extLst>
            </p:cNvPr>
            <p:cNvCxnSpPr>
              <a:cxnSpLocks/>
            </p:cNvCxnSpPr>
            <p:nvPr/>
          </p:nvCxnSpPr>
          <p:spPr>
            <a:xfrm>
              <a:off x="2411997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EDE48DCD-5A9D-B947-2C1E-F033181D30B1}"/>
              </a:ext>
            </a:extLst>
          </p:cNvPr>
          <p:cNvGrpSpPr/>
          <p:nvPr/>
        </p:nvGrpSpPr>
        <p:grpSpPr>
          <a:xfrm>
            <a:off x="2629454" y="3289187"/>
            <a:ext cx="600868" cy="829536"/>
            <a:chOff x="2554079" y="3289224"/>
            <a:chExt cx="600868" cy="829536"/>
          </a:xfrm>
        </p:grpSpPr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72A45BFF-C9EE-CD56-EFC9-BCBF1819C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079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02D92EEB-2365-7A12-99C7-F9A66CBF2A0E}"/>
                </a:ext>
              </a:extLst>
            </p:cNvPr>
            <p:cNvCxnSpPr>
              <a:cxnSpLocks/>
            </p:cNvCxnSpPr>
            <p:nvPr/>
          </p:nvCxnSpPr>
          <p:spPr>
            <a:xfrm>
              <a:off x="2554079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E922B924-E6A1-BA1D-CBE8-FE281959E1BA}"/>
                </a:ext>
              </a:extLst>
            </p:cNvPr>
            <p:cNvCxnSpPr>
              <a:cxnSpLocks/>
            </p:cNvCxnSpPr>
            <p:nvPr/>
          </p:nvCxnSpPr>
          <p:spPr>
            <a:xfrm>
              <a:off x="3154947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77CAD481-45CC-B7FB-9AD1-5088EA1E6EB9}"/>
              </a:ext>
            </a:extLst>
          </p:cNvPr>
          <p:cNvGrpSpPr/>
          <p:nvPr/>
        </p:nvGrpSpPr>
        <p:grpSpPr>
          <a:xfrm>
            <a:off x="3378754" y="3289187"/>
            <a:ext cx="600868" cy="829536"/>
            <a:chOff x="3303379" y="3289224"/>
            <a:chExt cx="600868" cy="829536"/>
          </a:xfrm>
        </p:grpSpPr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id="{1B5B68C5-191C-2F6F-B528-A5AE856BE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3379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id="{F82786C6-1432-04F8-67CC-DC36D6D62A28}"/>
                </a:ext>
              </a:extLst>
            </p:cNvPr>
            <p:cNvCxnSpPr>
              <a:cxnSpLocks/>
            </p:cNvCxnSpPr>
            <p:nvPr/>
          </p:nvCxnSpPr>
          <p:spPr>
            <a:xfrm>
              <a:off x="3303379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CA23760A-4F9A-0CED-68F9-8D7174624FCC}"/>
                </a:ext>
              </a:extLst>
            </p:cNvPr>
            <p:cNvCxnSpPr>
              <a:cxnSpLocks/>
            </p:cNvCxnSpPr>
            <p:nvPr/>
          </p:nvCxnSpPr>
          <p:spPr>
            <a:xfrm>
              <a:off x="3904247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D4D4F9E2-C924-8314-FE11-CE651A8B2944}"/>
              </a:ext>
            </a:extLst>
          </p:cNvPr>
          <p:cNvGrpSpPr/>
          <p:nvPr/>
        </p:nvGrpSpPr>
        <p:grpSpPr>
          <a:xfrm>
            <a:off x="4099479" y="3289111"/>
            <a:ext cx="600868" cy="829536"/>
            <a:chOff x="4024104" y="3289148"/>
            <a:chExt cx="600868" cy="829536"/>
          </a:xfrm>
        </p:grpSpPr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id="{C20A1DD8-179F-E099-B2DC-6F15E57341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4104" y="3289148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75E409C0-F4CB-6FFE-8266-465A673A988C}"/>
                </a:ext>
              </a:extLst>
            </p:cNvPr>
            <p:cNvCxnSpPr>
              <a:cxnSpLocks/>
            </p:cNvCxnSpPr>
            <p:nvPr/>
          </p:nvCxnSpPr>
          <p:spPr>
            <a:xfrm>
              <a:off x="4024104" y="3289148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:a16="http://schemas.microsoft.com/office/drawing/2014/main" id="{ABD7C8F8-A031-E130-1AA8-49F52B9587DA}"/>
                </a:ext>
              </a:extLst>
            </p:cNvPr>
            <p:cNvCxnSpPr>
              <a:cxnSpLocks/>
            </p:cNvCxnSpPr>
            <p:nvPr/>
          </p:nvCxnSpPr>
          <p:spPr>
            <a:xfrm>
              <a:off x="4624972" y="3289148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91007F34-8ACF-0EB6-5F8E-C15E0AF6905E}"/>
              </a:ext>
            </a:extLst>
          </p:cNvPr>
          <p:cNvGrpSpPr/>
          <p:nvPr/>
        </p:nvGrpSpPr>
        <p:grpSpPr>
          <a:xfrm>
            <a:off x="4788963" y="3289111"/>
            <a:ext cx="600868" cy="829573"/>
            <a:chOff x="4788963" y="3289111"/>
            <a:chExt cx="600868" cy="829573"/>
          </a:xfrm>
        </p:grpSpPr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id="{5F3E3BE5-477C-F523-BC70-6F67EC637CB8}"/>
                </a:ext>
              </a:extLst>
            </p:cNvPr>
            <p:cNvCxnSpPr>
              <a:cxnSpLocks/>
            </p:cNvCxnSpPr>
            <p:nvPr/>
          </p:nvCxnSpPr>
          <p:spPr>
            <a:xfrm>
              <a:off x="4788963" y="3289111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33F1D286-6282-003A-F4A2-50FBD961B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963" y="3289148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id="{01850387-D864-3E97-F9CE-89DDD3D5914C}"/>
                </a:ext>
              </a:extLst>
            </p:cNvPr>
            <p:cNvCxnSpPr>
              <a:cxnSpLocks/>
            </p:cNvCxnSpPr>
            <p:nvPr/>
          </p:nvCxnSpPr>
          <p:spPr>
            <a:xfrm>
              <a:off x="5389831" y="3289148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3D9730F8-3FF2-5821-AE4B-5F463D9D3825}"/>
              </a:ext>
            </a:extLst>
          </p:cNvPr>
          <p:cNvGrpSpPr/>
          <p:nvPr/>
        </p:nvGrpSpPr>
        <p:grpSpPr>
          <a:xfrm>
            <a:off x="5523706" y="3289111"/>
            <a:ext cx="600868" cy="829573"/>
            <a:chOff x="5523706" y="3289111"/>
            <a:chExt cx="600868" cy="829573"/>
          </a:xfrm>
        </p:grpSpPr>
        <p:cxnSp>
          <p:nvCxnSpPr>
            <p:cNvPr id="155" name="Прямая соединительная линия 154">
              <a:extLst>
                <a:ext uri="{FF2B5EF4-FFF2-40B4-BE49-F238E27FC236}">
                  <a16:creationId xmlns:a16="http://schemas.microsoft.com/office/drawing/2014/main" id="{075E81C7-45B8-E7E8-3007-21000CC649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06" y="3289111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C50C8A27-01DC-91E2-41C7-93DA82952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3706" y="3289148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>
              <a:extLst>
                <a:ext uri="{FF2B5EF4-FFF2-40B4-BE49-F238E27FC236}">
                  <a16:creationId xmlns:a16="http://schemas.microsoft.com/office/drawing/2014/main" id="{BDF24DEB-6FFC-AFF1-A382-81EC96B185ED}"/>
                </a:ext>
              </a:extLst>
            </p:cNvPr>
            <p:cNvCxnSpPr>
              <a:cxnSpLocks/>
            </p:cNvCxnSpPr>
            <p:nvPr/>
          </p:nvCxnSpPr>
          <p:spPr>
            <a:xfrm>
              <a:off x="6124574" y="3289148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FFD2E997-AFEB-AC93-6686-E315A401666E}"/>
              </a:ext>
            </a:extLst>
          </p:cNvPr>
          <p:cNvSpPr txBox="1"/>
          <p:nvPr/>
        </p:nvSpPr>
        <p:spPr>
          <a:xfrm>
            <a:off x="1240506" y="2721569"/>
            <a:ext cx="597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 P  N  T  Q  N  *</a:t>
            </a:r>
            <a:endParaRPr lang="en-US" sz="32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9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Рамки считывания (</a:t>
            </a:r>
            <a:r>
              <a:rPr lang="en-US" sz="3200" b="1" dirty="0">
                <a:solidFill>
                  <a:schemeClr val="bg1"/>
                </a:solidFill>
              </a:rPr>
              <a:t>reading frames)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9106C-808D-FEC7-13A1-31D1AE2AE016}"/>
              </a:ext>
            </a:extLst>
          </p:cNvPr>
          <p:cNvSpPr txBox="1"/>
          <p:nvPr/>
        </p:nvSpPr>
        <p:spPr>
          <a:xfrm>
            <a:off x="-19025" y="6525344"/>
            <a:ext cx="81227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Источник изображения генетического кода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900" u="sng" dirty="0">
                <a:solidFill>
                  <a:srgbClr val="0070C0"/>
                </a:solidFill>
              </a:rPr>
              <a:t>http://bioinfowelten.uni-jena.de/2016/05/18/omeomics-die-allumfassende-wissenschaft/</a:t>
            </a:r>
            <a:endParaRPr lang="ru-RU" sz="600" u="sng" dirty="0">
              <a:solidFill>
                <a:srgbClr val="0070C0"/>
              </a:solidFill>
            </a:endParaRPr>
          </a:p>
        </p:txBody>
      </p:sp>
      <p:pic>
        <p:nvPicPr>
          <p:cNvPr id="102" name="Picture 2" descr="http://bioinfowelten.uni-jena.de/wp-content/uploads/2016/05/genetischer-Code.png">
            <a:extLst>
              <a:ext uri="{FF2B5EF4-FFF2-40B4-BE49-F238E27FC236}">
                <a16:creationId xmlns:a16="http://schemas.microsoft.com/office/drawing/2014/main" id="{CEEA4D5E-983F-596C-D1AC-BD90B0FF3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826" y="1124280"/>
            <a:ext cx="2977208" cy="29447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7ED668-04FD-C352-8038-ABE7FD9C6CCE}"/>
              </a:ext>
            </a:extLst>
          </p:cNvPr>
          <p:cNvSpPr txBox="1"/>
          <p:nvPr/>
        </p:nvSpPr>
        <p:spPr>
          <a:xfrm>
            <a:off x="441430" y="4025737"/>
            <a:ext cx="8035465" cy="53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ATGACCCCAATACGCAAAACTAACCCCCTAAT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AF59E-E970-682F-40D7-1C2B3A7FB9EE}"/>
              </a:ext>
            </a:extLst>
          </p:cNvPr>
          <p:cNvSpPr txBox="1"/>
          <p:nvPr/>
        </p:nvSpPr>
        <p:spPr>
          <a:xfrm>
            <a:off x="179512" y="4015945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153E3-E739-28EB-0017-57EB0C61D51B}"/>
              </a:ext>
            </a:extLst>
          </p:cNvPr>
          <p:cNvSpPr txBox="1"/>
          <p:nvPr/>
        </p:nvSpPr>
        <p:spPr>
          <a:xfrm>
            <a:off x="8347595" y="4018511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8D247-1B6C-065B-90CC-BBABCF100D41}"/>
              </a:ext>
            </a:extLst>
          </p:cNvPr>
          <p:cNvSpPr txBox="1"/>
          <p:nvPr/>
        </p:nvSpPr>
        <p:spPr>
          <a:xfrm>
            <a:off x="8347595" y="5502300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807926-18B0-7754-99CC-59B62C0EF5FA}"/>
              </a:ext>
            </a:extLst>
          </p:cNvPr>
          <p:cNvSpPr txBox="1"/>
          <p:nvPr/>
        </p:nvSpPr>
        <p:spPr>
          <a:xfrm>
            <a:off x="179512" y="5497099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E02C13-151B-363A-BBB7-1A36213CFE1C}"/>
              </a:ext>
            </a:extLst>
          </p:cNvPr>
          <p:cNvSpPr txBox="1"/>
          <p:nvPr/>
        </p:nvSpPr>
        <p:spPr>
          <a:xfrm>
            <a:off x="437719" y="4536983"/>
            <a:ext cx="8035465" cy="104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||||||||||||||||||||||||||||||||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TACTGGGGTTATGCGTTTTGATTGGGGGATTA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F7A7F-C676-64EC-4A0D-899056082E67}"/>
              </a:ext>
            </a:extLst>
          </p:cNvPr>
          <p:cNvSpPr txBox="1"/>
          <p:nvPr/>
        </p:nvSpPr>
        <p:spPr>
          <a:xfrm>
            <a:off x="362143" y="1107621"/>
            <a:ext cx="576968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Но есть еще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комплементарная</a:t>
            </a:r>
            <a:r>
              <a:rPr lang="ru-RU" sz="2000" dirty="0">
                <a:cs typeface="Arial" panose="020B0604020202020204" pitchFamily="34" charset="0"/>
              </a:rPr>
              <a:t> цепь.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И с нее можно точно так же считывать в трех «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рамках считывания</a:t>
            </a:r>
            <a:r>
              <a:rPr lang="ru-RU" sz="2000" dirty="0">
                <a:cs typeface="Arial" panose="020B0604020202020204" pitchFamily="34" charset="0"/>
              </a:rPr>
              <a:t>», которые дадут еще 3 последовательности белка.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Обратите внимание на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порядок считывания и ориентацию </a:t>
            </a:r>
            <a:r>
              <a:rPr lang="ru-RU" sz="2000" dirty="0">
                <a:cs typeface="Arial" panose="020B0604020202020204" pitchFamily="34" charset="0"/>
              </a:rPr>
              <a:t>получающихся пептидов!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5E20BEB-54AB-D2D7-9F95-49A74BB9A9AA}"/>
              </a:ext>
            </a:extLst>
          </p:cNvPr>
          <p:cNvGrpSpPr/>
          <p:nvPr/>
        </p:nvGrpSpPr>
        <p:grpSpPr>
          <a:xfrm rot="10800000">
            <a:off x="605373" y="5586221"/>
            <a:ext cx="600868" cy="329621"/>
            <a:chOff x="742950" y="1952625"/>
            <a:chExt cx="600868" cy="362583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2952F282-39B1-6BCE-56E0-42E6432E4A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8009EE25-273C-25BE-82DB-9C6D8AB40327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AB92ACE4-7B44-3635-741A-E6298FF3CB9C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2313EEA-5641-94F6-D5FE-49A040B00062}"/>
              </a:ext>
            </a:extLst>
          </p:cNvPr>
          <p:cNvGrpSpPr/>
          <p:nvPr/>
        </p:nvGrpSpPr>
        <p:grpSpPr>
          <a:xfrm rot="10800000">
            <a:off x="1324304" y="5586221"/>
            <a:ext cx="600868" cy="329621"/>
            <a:chOff x="742950" y="1952625"/>
            <a:chExt cx="600868" cy="362583"/>
          </a:xfrm>
        </p:grpSpPr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35996F47-BAC5-0EFB-CFB9-E6BE40065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EAC7568A-F548-B65E-E99A-E0C31431A641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E0D7776F-0A05-2661-FFBE-85E6CE655549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3AD8A66-81D0-4DC0-AEB8-7AAF7C486F3D}"/>
              </a:ext>
            </a:extLst>
          </p:cNvPr>
          <p:cNvGrpSpPr/>
          <p:nvPr/>
        </p:nvGrpSpPr>
        <p:grpSpPr>
          <a:xfrm rot="10800000">
            <a:off x="2043205" y="5577430"/>
            <a:ext cx="600868" cy="329621"/>
            <a:chOff x="742950" y="1952625"/>
            <a:chExt cx="600868" cy="362583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9F953A16-CD7D-D41D-3128-D1C8D7C785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700B7A3C-4A88-F451-4657-479B37BD79DF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50BE6B59-C44D-E611-6870-2A90C22A0959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4CCE64C-C44B-15F0-DB2B-5C14FA144103}"/>
              </a:ext>
            </a:extLst>
          </p:cNvPr>
          <p:cNvGrpSpPr/>
          <p:nvPr/>
        </p:nvGrpSpPr>
        <p:grpSpPr>
          <a:xfrm rot="10800000">
            <a:off x="2775365" y="5568638"/>
            <a:ext cx="600868" cy="329621"/>
            <a:chOff x="742950" y="1952625"/>
            <a:chExt cx="600868" cy="362583"/>
          </a:xfrm>
        </p:grpSpPr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2A977F94-7431-DA22-3FCC-057C929EE9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FE67E1BB-4F96-ADBF-5A11-8776B9FA070D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6F23C472-BE48-0EF3-3456-AE58E0A1E35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AEED767-63BE-BF12-E366-30AB243EEC3E}"/>
              </a:ext>
            </a:extLst>
          </p:cNvPr>
          <p:cNvGrpSpPr/>
          <p:nvPr/>
        </p:nvGrpSpPr>
        <p:grpSpPr>
          <a:xfrm rot="10800000">
            <a:off x="3533283" y="5568638"/>
            <a:ext cx="600868" cy="329621"/>
            <a:chOff x="742950" y="1952625"/>
            <a:chExt cx="600868" cy="362583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28C302AB-DBFD-EDDB-84A7-EC7943923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551FC2A4-3769-6D33-D1BB-A51C2ACEA789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122BD2D8-0F8C-B2E7-4916-F763EE838144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09B1D03-7FBA-2D40-0970-ACE4D89795A6}"/>
              </a:ext>
            </a:extLst>
          </p:cNvPr>
          <p:cNvGrpSpPr/>
          <p:nvPr/>
        </p:nvGrpSpPr>
        <p:grpSpPr>
          <a:xfrm rot="10800000">
            <a:off x="4252186" y="5568638"/>
            <a:ext cx="600868" cy="329621"/>
            <a:chOff x="742950" y="1952625"/>
            <a:chExt cx="600868" cy="362583"/>
          </a:xfrm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E1E80AF8-6C83-255F-3554-E24DC213E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3AB3B67A-ED1B-791C-6CEC-2D92C86C1A8F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FF75E0BF-5673-5650-6A5F-4F865DF3476A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C8F87E6-4661-0FD5-5D1B-D8E9ECCC4F69}"/>
              </a:ext>
            </a:extLst>
          </p:cNvPr>
          <p:cNvGrpSpPr/>
          <p:nvPr/>
        </p:nvGrpSpPr>
        <p:grpSpPr>
          <a:xfrm rot="10800000">
            <a:off x="4992574" y="5561351"/>
            <a:ext cx="600868" cy="329621"/>
            <a:chOff x="742950" y="1952625"/>
            <a:chExt cx="600868" cy="362583"/>
          </a:xfrm>
        </p:grpSpPr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6E5FEAB4-880D-17D1-9625-118244843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A0E5CA54-B7AB-5641-B8A6-9219805B66B0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FC71551B-E281-7A54-E76D-6CA63E8FB6BA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E46F68E-1014-BF04-F55A-8D02C1982108}"/>
              </a:ext>
            </a:extLst>
          </p:cNvPr>
          <p:cNvGrpSpPr/>
          <p:nvPr/>
        </p:nvGrpSpPr>
        <p:grpSpPr>
          <a:xfrm rot="10800000">
            <a:off x="5692917" y="5561351"/>
            <a:ext cx="600868" cy="329621"/>
            <a:chOff x="742950" y="1952625"/>
            <a:chExt cx="600868" cy="362583"/>
          </a:xfrm>
        </p:grpSpPr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23A67C87-26DC-6198-FEE8-1A416507A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11B65854-6684-3533-B3D6-0673A9584D8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31E937C7-0631-B67D-D224-CB93C68BA3AE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981AF853-D5C6-14BE-6DD2-0D9B45A7CC2B}"/>
              </a:ext>
            </a:extLst>
          </p:cNvPr>
          <p:cNvGrpSpPr/>
          <p:nvPr/>
        </p:nvGrpSpPr>
        <p:grpSpPr>
          <a:xfrm rot="10800000">
            <a:off x="6393260" y="5561351"/>
            <a:ext cx="600868" cy="329621"/>
            <a:chOff x="742950" y="1952625"/>
            <a:chExt cx="600868" cy="362583"/>
          </a:xfrm>
        </p:grpSpPr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C6D1FD02-88D1-44CA-EDEC-7389A596B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7CBC94B5-EFDE-406D-37D5-F0563A19CB65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1983DFAA-46DD-5570-4A0B-19BB8BCCFCB7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D1B9149-D2F2-DB41-94F5-3DF6E9740BA2}"/>
              </a:ext>
            </a:extLst>
          </p:cNvPr>
          <p:cNvGrpSpPr/>
          <p:nvPr/>
        </p:nvGrpSpPr>
        <p:grpSpPr>
          <a:xfrm rot="10800000">
            <a:off x="7145859" y="5561351"/>
            <a:ext cx="600868" cy="329621"/>
            <a:chOff x="742950" y="1952625"/>
            <a:chExt cx="600868" cy="362583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13C945CC-3D9F-F4DF-D57A-4C67B7D55B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15FE7A39-8D7C-E1E6-0316-DB4D7FE1FA76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F0D96915-051B-7DFB-CCF9-DC740C8D5015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318A70E-0889-2661-8B3C-F818A3C67AD8}"/>
              </a:ext>
            </a:extLst>
          </p:cNvPr>
          <p:cNvSpPr txBox="1"/>
          <p:nvPr/>
        </p:nvSpPr>
        <p:spPr>
          <a:xfrm>
            <a:off x="7746726" y="6011056"/>
            <a:ext cx="57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1A708DE-8EF6-E87A-BFCD-49E6E9EAF581}"/>
              </a:ext>
            </a:extLst>
          </p:cNvPr>
          <p:cNvSpPr txBox="1"/>
          <p:nvPr/>
        </p:nvSpPr>
        <p:spPr>
          <a:xfrm>
            <a:off x="83317" y="6021806"/>
            <a:ext cx="57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EDE51ED-D57C-A7B6-81ED-CC0250769DDE}"/>
              </a:ext>
            </a:extLst>
          </p:cNvPr>
          <p:cNvSpPr txBox="1"/>
          <p:nvPr/>
        </p:nvSpPr>
        <p:spPr>
          <a:xfrm>
            <a:off x="652997" y="5940640"/>
            <a:ext cx="789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 G  W  Y  A  F  S  V  G  *</a:t>
            </a:r>
            <a:endParaRPr lang="en-US" sz="32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9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Рамки считывания (</a:t>
            </a:r>
            <a:r>
              <a:rPr lang="en-US" sz="3200" b="1" dirty="0">
                <a:solidFill>
                  <a:schemeClr val="bg1"/>
                </a:solidFill>
              </a:rPr>
              <a:t>reading frames)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5E6E9-EA83-8E84-2B38-0759F5DE4501}"/>
              </a:ext>
            </a:extLst>
          </p:cNvPr>
          <p:cNvSpPr txBox="1"/>
          <p:nvPr/>
        </p:nvSpPr>
        <p:spPr>
          <a:xfrm>
            <a:off x="362143" y="1164521"/>
            <a:ext cx="623867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Всего есть </a:t>
            </a:r>
            <a:r>
              <a:rPr lang="ru-RU" sz="2000" b="1" dirty="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r>
              <a:rPr lang="ru-RU" sz="2000" dirty="0">
                <a:cs typeface="Arial" panose="020B0604020202020204" pitchFamily="34" charset="0"/>
              </a:rPr>
              <a:t> рамок считывания: три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прямые</a:t>
            </a:r>
            <a:r>
              <a:rPr lang="ru-RU" sz="2000" dirty="0">
                <a:cs typeface="Arial" panose="020B0604020202020204" pitchFamily="34" charset="0"/>
              </a:rPr>
              <a:t> (</a:t>
            </a:r>
            <a:r>
              <a:rPr lang="en-US" sz="2000" dirty="0">
                <a:cs typeface="Arial" panose="020B0604020202020204" pitchFamily="34" charset="0"/>
              </a:rPr>
              <a:t>forward) </a:t>
            </a:r>
            <a:r>
              <a:rPr lang="ru-RU" sz="2000" dirty="0">
                <a:cs typeface="Arial" panose="020B0604020202020204" pitchFamily="34" charset="0"/>
              </a:rPr>
              <a:t>и три </a:t>
            </a:r>
            <a:r>
              <a:rPr lang="ru-RU" sz="2000" dirty="0">
                <a:solidFill>
                  <a:srgbClr val="0070C0"/>
                </a:solidFill>
                <a:cs typeface="Arial" panose="020B0604020202020204" pitchFamily="34" charset="0"/>
              </a:rPr>
              <a:t>обратные</a:t>
            </a:r>
            <a:r>
              <a:rPr lang="ru-RU" sz="2000" dirty="0">
                <a:cs typeface="Arial" panose="020B0604020202020204" pitchFamily="34" charset="0"/>
              </a:rPr>
              <a:t> (</a:t>
            </a:r>
            <a:r>
              <a:rPr lang="en-US" sz="2000" dirty="0">
                <a:cs typeface="Arial" panose="020B0604020202020204" pitchFamily="34" charset="0"/>
              </a:rPr>
              <a:t>reverse)</a:t>
            </a:r>
            <a:endParaRPr lang="ru-RU" sz="20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Самое распространенное обозначение: прямые </a:t>
            </a:r>
            <a:r>
              <a:rPr lang="ru-RU" sz="2000" b="1" dirty="0">
                <a:solidFill>
                  <a:srgbClr val="0070C0"/>
                </a:solidFill>
                <a:cs typeface="Arial" panose="020B0604020202020204" pitchFamily="34" charset="0"/>
              </a:rPr>
              <a:t>+1, +2, +3</a:t>
            </a:r>
            <a:r>
              <a:rPr lang="ru-RU" sz="2000" dirty="0">
                <a:cs typeface="Arial" panose="020B0604020202020204" pitchFamily="34" charset="0"/>
              </a:rPr>
              <a:t> и обратные </a:t>
            </a:r>
            <a:r>
              <a:rPr lang="ru-RU" sz="2000" b="1" dirty="0">
                <a:solidFill>
                  <a:srgbClr val="0070C0"/>
                </a:solidFill>
                <a:cs typeface="Arial" panose="020B0604020202020204" pitchFamily="34" charset="0"/>
              </a:rPr>
              <a:t>-1, -2, -3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34786-8AE1-C9B2-4512-24F9614C3CA2}"/>
              </a:ext>
            </a:extLst>
          </p:cNvPr>
          <p:cNvSpPr txBox="1"/>
          <p:nvPr/>
        </p:nvSpPr>
        <p:spPr>
          <a:xfrm>
            <a:off x="537626" y="3362880"/>
            <a:ext cx="632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ATGACCCCAATACGCAAAACTAAC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662AC-EFA4-CB05-0DB7-A8E0A27609A1}"/>
              </a:ext>
            </a:extLst>
          </p:cNvPr>
          <p:cNvSpPr txBox="1"/>
          <p:nvPr/>
        </p:nvSpPr>
        <p:spPr>
          <a:xfrm>
            <a:off x="275707" y="3353088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849DC-740B-CFCC-4C6D-5F3F1088D662}"/>
              </a:ext>
            </a:extLst>
          </p:cNvPr>
          <p:cNvSpPr txBox="1"/>
          <p:nvPr/>
        </p:nvSpPr>
        <p:spPr>
          <a:xfrm>
            <a:off x="6500690" y="3355654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D1611-B557-282A-30FA-C2B6E86546B4}"/>
              </a:ext>
            </a:extLst>
          </p:cNvPr>
          <p:cNvSpPr txBox="1"/>
          <p:nvPr/>
        </p:nvSpPr>
        <p:spPr>
          <a:xfrm>
            <a:off x="6500690" y="4735121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38DFA-17CE-4BC1-8097-DCCE038DB4EA}"/>
              </a:ext>
            </a:extLst>
          </p:cNvPr>
          <p:cNvSpPr txBox="1"/>
          <p:nvPr/>
        </p:nvSpPr>
        <p:spPr>
          <a:xfrm>
            <a:off x="275707" y="4729920"/>
            <a:ext cx="3837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A3740-6FBD-B23F-9682-97B210EA402D}"/>
              </a:ext>
            </a:extLst>
          </p:cNvPr>
          <p:cNvSpPr txBox="1"/>
          <p:nvPr/>
        </p:nvSpPr>
        <p:spPr>
          <a:xfrm>
            <a:off x="533915" y="3874126"/>
            <a:ext cx="606691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||||||||||||||||||||||||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TACTGGGGTTATGCGTTTTGATTG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0693FDF-CD64-B418-D699-1A2228A8E4FA}"/>
              </a:ext>
            </a:extLst>
          </p:cNvPr>
          <p:cNvGrpSpPr/>
          <p:nvPr/>
        </p:nvGrpSpPr>
        <p:grpSpPr>
          <a:xfrm rot="10800000">
            <a:off x="701568" y="4923364"/>
            <a:ext cx="600868" cy="329621"/>
            <a:chOff x="742950" y="1952625"/>
            <a:chExt cx="600868" cy="362583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AC9AFC2-3609-31C2-5C37-7D39082421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CDB6D70-A303-A52C-13A1-9AB952F7024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78FE477-1396-A3F7-AD17-EA49C47DF530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FA85682-CAC1-396F-C2E7-81692C6E43D9}"/>
              </a:ext>
            </a:extLst>
          </p:cNvPr>
          <p:cNvGrpSpPr/>
          <p:nvPr/>
        </p:nvGrpSpPr>
        <p:grpSpPr>
          <a:xfrm rot="10800000">
            <a:off x="1420499" y="4923364"/>
            <a:ext cx="600868" cy="329621"/>
            <a:chOff x="742950" y="1952625"/>
            <a:chExt cx="600868" cy="362583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20C071EE-BAE6-4615-16F5-47143F716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FA2E8C4-473F-DCCC-BFA5-4DD6DF890768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6FBAF44C-BB51-59CC-4FDF-190545AF2F16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D5C9CA6-742C-673C-7414-E45368359FCF}"/>
              </a:ext>
            </a:extLst>
          </p:cNvPr>
          <p:cNvGrpSpPr/>
          <p:nvPr/>
        </p:nvGrpSpPr>
        <p:grpSpPr>
          <a:xfrm rot="10800000">
            <a:off x="2139400" y="4914573"/>
            <a:ext cx="600868" cy="329621"/>
            <a:chOff x="742950" y="1952625"/>
            <a:chExt cx="600868" cy="36258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643BEAF-9DF6-74D3-DC70-87284AAF4B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8E1BC168-C620-CB2C-17DF-A027158907F1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14B75CD4-F903-AA1A-7D2D-C2591C144816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42898B0-DDB8-94A8-74E6-2F701753AFB0}"/>
              </a:ext>
            </a:extLst>
          </p:cNvPr>
          <p:cNvGrpSpPr/>
          <p:nvPr/>
        </p:nvGrpSpPr>
        <p:grpSpPr>
          <a:xfrm rot="10800000">
            <a:off x="2871560" y="4905781"/>
            <a:ext cx="600868" cy="329621"/>
            <a:chOff x="742950" y="1952625"/>
            <a:chExt cx="600868" cy="36258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C02C5D6-D234-C494-F88E-4A5746F06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2723A9B-AC1B-DBC4-4158-39BB3440084A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1ABAF2F6-E1F9-7546-18F0-55A779DDA61D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8C93EAE-3BD8-1F79-BE96-828185CF9BAE}"/>
              </a:ext>
            </a:extLst>
          </p:cNvPr>
          <p:cNvGrpSpPr/>
          <p:nvPr/>
        </p:nvGrpSpPr>
        <p:grpSpPr>
          <a:xfrm rot="10800000">
            <a:off x="3629478" y="4905781"/>
            <a:ext cx="600868" cy="329621"/>
            <a:chOff x="742950" y="1952625"/>
            <a:chExt cx="600868" cy="362583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F996400F-1437-3EE0-E776-DC1A561E13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3855D844-F6A8-F1EB-7259-5FF9ADF62C70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A09789DC-522B-9101-471D-3E0FD3BA3E55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F13908F-6612-5028-0B47-43E10C770E8F}"/>
              </a:ext>
            </a:extLst>
          </p:cNvPr>
          <p:cNvGrpSpPr/>
          <p:nvPr/>
        </p:nvGrpSpPr>
        <p:grpSpPr>
          <a:xfrm rot="10800000">
            <a:off x="4348381" y="4905781"/>
            <a:ext cx="600868" cy="329621"/>
            <a:chOff x="742950" y="1952625"/>
            <a:chExt cx="600868" cy="362583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57BA12A4-0606-B286-90E4-A07142D9A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37F031BA-A6FE-ECB8-62CC-7A190E3D0C9E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0CB0DF6B-B392-9F94-31B5-63C0E6B3BBA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B330FA1-E20F-B8D7-E138-5A8C85AC34C8}"/>
              </a:ext>
            </a:extLst>
          </p:cNvPr>
          <p:cNvGrpSpPr/>
          <p:nvPr/>
        </p:nvGrpSpPr>
        <p:grpSpPr>
          <a:xfrm rot="10800000">
            <a:off x="5088769" y="4898494"/>
            <a:ext cx="600868" cy="329621"/>
            <a:chOff x="742950" y="1952625"/>
            <a:chExt cx="600868" cy="362583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295245F6-8667-B3E3-5FF3-355B33258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F70D7096-CF2E-3A57-91BF-B43C48764EBA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4C5D119B-718D-50CC-EAA8-1996139E1416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FC426BE-B4F5-64C8-FE62-6702BD6508E0}"/>
              </a:ext>
            </a:extLst>
          </p:cNvPr>
          <p:cNvGrpSpPr/>
          <p:nvPr/>
        </p:nvGrpSpPr>
        <p:grpSpPr>
          <a:xfrm rot="10800000">
            <a:off x="5789112" y="4898494"/>
            <a:ext cx="600868" cy="329621"/>
            <a:chOff x="742950" y="1952625"/>
            <a:chExt cx="600868" cy="362583"/>
          </a:xfrm>
        </p:grpSpPr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928D39F9-183A-3D76-8C1C-6A84E081B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E60E283D-19BA-D424-21EC-6E64DE498D3A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FF99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C8A12442-EFBE-763C-6413-6CFDC72881DF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99DDF97C-1122-2CC4-3488-99C06B9EA7B9}"/>
              </a:ext>
            </a:extLst>
          </p:cNvPr>
          <p:cNvGrpSpPr/>
          <p:nvPr/>
        </p:nvGrpSpPr>
        <p:grpSpPr>
          <a:xfrm>
            <a:off x="755697" y="3063537"/>
            <a:ext cx="600868" cy="329621"/>
            <a:chOff x="742950" y="1952625"/>
            <a:chExt cx="600868" cy="362583"/>
          </a:xfrm>
        </p:grpSpPr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B2496E28-202C-909E-9EE2-74CDE14DBE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48793F78-C1E6-5920-2FC5-1126C9934C6A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71286A78-6478-C12C-C2B2-E0ACE7BCF1FC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D20152D-9E78-059A-1675-6BAC5B1593A4}"/>
              </a:ext>
            </a:extLst>
          </p:cNvPr>
          <p:cNvGrpSpPr/>
          <p:nvPr/>
        </p:nvGrpSpPr>
        <p:grpSpPr>
          <a:xfrm>
            <a:off x="1504825" y="3063536"/>
            <a:ext cx="600868" cy="329621"/>
            <a:chOff x="742950" y="1952625"/>
            <a:chExt cx="600868" cy="362583"/>
          </a:xfrm>
        </p:grpSpPr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0CC375AA-4C1B-1A7C-9AB9-A41466D0CF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426EF755-38B2-D7E1-4EFC-ADE80A254D35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0F8EF52B-3C66-945B-98A5-32FBB76862B3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FBE429F-5569-9918-94C2-B04C1423068C}"/>
              </a:ext>
            </a:extLst>
          </p:cNvPr>
          <p:cNvGrpSpPr/>
          <p:nvPr/>
        </p:nvGrpSpPr>
        <p:grpSpPr>
          <a:xfrm>
            <a:off x="2227623" y="3063535"/>
            <a:ext cx="600868" cy="329621"/>
            <a:chOff x="742950" y="1952625"/>
            <a:chExt cx="600868" cy="362583"/>
          </a:xfrm>
        </p:grpSpPr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0F17171B-8154-CDA6-4D36-152F9BA5E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68A731CE-A8B2-0751-DD41-2F4DD8B7D753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6805E0D1-BEBA-4AD4-864F-BEB33BE17AC3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BA17322F-1D6A-8C0A-8C91-2C9875CB4608}"/>
              </a:ext>
            </a:extLst>
          </p:cNvPr>
          <p:cNvGrpSpPr/>
          <p:nvPr/>
        </p:nvGrpSpPr>
        <p:grpSpPr>
          <a:xfrm>
            <a:off x="2960422" y="3063534"/>
            <a:ext cx="600868" cy="329621"/>
            <a:chOff x="742950" y="1952625"/>
            <a:chExt cx="600868" cy="362583"/>
          </a:xfrm>
        </p:grpSpPr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32990212-7E7D-8A2D-988B-1D92346CB1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1824D8DC-D655-6E75-B64B-BDDBF706CCA1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55D55624-2546-D4DE-CE26-8AD1D137A502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627DD40F-B921-7B6D-A050-9AEFD1124161}"/>
              </a:ext>
            </a:extLst>
          </p:cNvPr>
          <p:cNvGrpSpPr/>
          <p:nvPr/>
        </p:nvGrpSpPr>
        <p:grpSpPr>
          <a:xfrm>
            <a:off x="3673138" y="3067556"/>
            <a:ext cx="600868" cy="329621"/>
            <a:chOff x="742950" y="1952625"/>
            <a:chExt cx="600868" cy="362583"/>
          </a:xfrm>
        </p:grpSpPr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E455E861-558F-A7BA-3072-241EF03A88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0738D5BD-44D4-7503-139F-6ADD72444E76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FC8FCB93-D55C-87D6-5345-6D734FC6F721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D907F054-B58D-EB6A-DC53-CB022087B7F8}"/>
              </a:ext>
            </a:extLst>
          </p:cNvPr>
          <p:cNvGrpSpPr/>
          <p:nvPr/>
        </p:nvGrpSpPr>
        <p:grpSpPr>
          <a:xfrm>
            <a:off x="4396653" y="3063534"/>
            <a:ext cx="600868" cy="329621"/>
            <a:chOff x="742950" y="1952625"/>
            <a:chExt cx="600868" cy="362583"/>
          </a:xfrm>
        </p:grpSpPr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BC9BBE72-0A40-D728-AEBA-467993D23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7D761A64-03EB-2C8E-4630-0CD8CA5CC4FD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1CEDF02E-99F4-BB48-8143-8D56B64BDFE6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F9764647-8484-F9F1-ED96-55E94262AF4F}"/>
              </a:ext>
            </a:extLst>
          </p:cNvPr>
          <p:cNvGrpSpPr/>
          <p:nvPr/>
        </p:nvGrpSpPr>
        <p:grpSpPr>
          <a:xfrm>
            <a:off x="5116171" y="3063534"/>
            <a:ext cx="600868" cy="329621"/>
            <a:chOff x="742950" y="1952625"/>
            <a:chExt cx="600868" cy="362583"/>
          </a:xfrm>
        </p:grpSpPr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72974FD1-5F1B-3968-03FE-F515A5A1CC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950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80C86EE1-15FB-0955-DCDE-C87E78452223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" y="1952625"/>
              <a:ext cx="600868" cy="0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B789FB40-835D-A94C-EE12-CC7EA25AEB11}"/>
                </a:ext>
              </a:extLst>
            </p:cNvPr>
            <p:cNvCxnSpPr>
              <a:cxnSpLocks/>
            </p:cNvCxnSpPr>
            <p:nvPr/>
          </p:nvCxnSpPr>
          <p:spPr>
            <a:xfrm>
              <a:off x="1343818" y="1952625"/>
              <a:ext cx="0" cy="362583"/>
            </a:xfrm>
            <a:prstGeom prst="line">
              <a:avLst/>
            </a:prstGeom>
            <a:ln w="25400">
              <a:solidFill>
                <a:srgbClr val="00206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47E0E2CE-CADD-990F-072A-3D242B931633}"/>
              </a:ext>
            </a:extLst>
          </p:cNvPr>
          <p:cNvGrpSpPr/>
          <p:nvPr/>
        </p:nvGrpSpPr>
        <p:grpSpPr>
          <a:xfrm>
            <a:off x="1000285" y="2868224"/>
            <a:ext cx="600868" cy="623844"/>
            <a:chOff x="858226" y="3519531"/>
            <a:chExt cx="600868" cy="623844"/>
          </a:xfrm>
        </p:grpSpPr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1DC846B0-99B7-A276-2F91-8F51AD4A8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4B8B7825-CAD5-FDD6-5EDF-235F78044C9D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1070B5CE-36C1-75C0-8E2E-7764C4E60E2C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3AF5E2AA-2139-1A37-CDB2-3053A1E5675C}"/>
              </a:ext>
            </a:extLst>
          </p:cNvPr>
          <p:cNvGrpSpPr/>
          <p:nvPr/>
        </p:nvGrpSpPr>
        <p:grpSpPr>
          <a:xfrm>
            <a:off x="1721286" y="2862763"/>
            <a:ext cx="600868" cy="623844"/>
            <a:chOff x="858226" y="3519531"/>
            <a:chExt cx="600868" cy="623844"/>
          </a:xfrm>
        </p:grpSpPr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CA9187BF-0CC5-FE46-E7EA-A6378BAEF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5694DCFE-CA25-9AA5-FA9C-B5699772B0E7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F15006EE-99EC-C4C1-21EF-8F09D47AEE96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71A8FB1E-49FE-40C8-DD2F-55280CBBD43D}"/>
              </a:ext>
            </a:extLst>
          </p:cNvPr>
          <p:cNvGrpSpPr/>
          <p:nvPr/>
        </p:nvGrpSpPr>
        <p:grpSpPr>
          <a:xfrm>
            <a:off x="2446175" y="2862763"/>
            <a:ext cx="600868" cy="623844"/>
            <a:chOff x="858226" y="3519531"/>
            <a:chExt cx="600868" cy="623844"/>
          </a:xfrm>
        </p:grpSpPr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13718C7C-3948-72E3-CFA3-75E971922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819E062C-BB63-0AB0-8C4A-714D77ABCB3D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3AB65C9A-9B6D-CD9F-B34F-CEFA86B3A145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0B43DAC2-FE9C-449F-4D10-08157C938396}"/>
              </a:ext>
            </a:extLst>
          </p:cNvPr>
          <p:cNvGrpSpPr/>
          <p:nvPr/>
        </p:nvGrpSpPr>
        <p:grpSpPr>
          <a:xfrm>
            <a:off x="3193435" y="2857292"/>
            <a:ext cx="600868" cy="623844"/>
            <a:chOff x="858226" y="3519531"/>
            <a:chExt cx="600868" cy="623844"/>
          </a:xfrm>
        </p:grpSpPr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795AB7FD-2B00-E4A0-8A5E-4E0DB7FB3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761BD07B-C9C7-5C8A-70BB-2833FCFA6218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531B73A7-8981-06EA-7F2F-918A6BCB657D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CB46F57F-25CC-D94B-6E02-8FD61A2BA00E}"/>
              </a:ext>
            </a:extLst>
          </p:cNvPr>
          <p:cNvGrpSpPr/>
          <p:nvPr/>
        </p:nvGrpSpPr>
        <p:grpSpPr>
          <a:xfrm>
            <a:off x="3914436" y="2851831"/>
            <a:ext cx="600868" cy="623844"/>
            <a:chOff x="858226" y="3519531"/>
            <a:chExt cx="600868" cy="623844"/>
          </a:xfrm>
        </p:grpSpPr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7F3295D4-50A2-9194-1E30-2A6A13C50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CB483320-C1E3-C56E-1AE1-3BA2B1941D78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id="{D243C698-0B33-D1F4-A0FB-71481456ED8C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F744169A-0ED5-0498-055F-9494F2543D32}"/>
              </a:ext>
            </a:extLst>
          </p:cNvPr>
          <p:cNvGrpSpPr/>
          <p:nvPr/>
        </p:nvGrpSpPr>
        <p:grpSpPr>
          <a:xfrm>
            <a:off x="4639325" y="2851831"/>
            <a:ext cx="600868" cy="623844"/>
            <a:chOff x="858226" y="3519531"/>
            <a:chExt cx="600868" cy="623844"/>
          </a:xfrm>
        </p:grpSpPr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id="{B4E7CBFE-868E-4E6F-DD61-2DBAB9B47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id="{A62B1F62-56FC-3370-C137-F2B2482DA965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0AF52793-4414-70ED-41D7-86A2BD1D094A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C9799ED7-95D1-7504-A9E0-2B85B7575DAB}"/>
              </a:ext>
            </a:extLst>
          </p:cNvPr>
          <p:cNvGrpSpPr/>
          <p:nvPr/>
        </p:nvGrpSpPr>
        <p:grpSpPr>
          <a:xfrm>
            <a:off x="5416751" y="2845647"/>
            <a:ext cx="600868" cy="623844"/>
            <a:chOff x="858226" y="3519531"/>
            <a:chExt cx="600868" cy="623844"/>
          </a:xfrm>
        </p:grpSpPr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id="{41C6E546-399F-47C4-AA82-C36EBB5D00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72527C50-2539-BC78-CBCD-3E788E9B1215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:a16="http://schemas.microsoft.com/office/drawing/2014/main" id="{1300F4E4-FB30-F0D2-2E6C-520F927DBC2F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7030A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EBE8BF2E-44F3-414F-7C51-B2E2A4D2A111}"/>
              </a:ext>
            </a:extLst>
          </p:cNvPr>
          <p:cNvGrpSpPr/>
          <p:nvPr/>
        </p:nvGrpSpPr>
        <p:grpSpPr>
          <a:xfrm>
            <a:off x="1256438" y="2662495"/>
            <a:ext cx="600868" cy="829536"/>
            <a:chOff x="1065004" y="3289224"/>
            <a:chExt cx="600868" cy="829536"/>
          </a:xfrm>
        </p:grpSpPr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id="{6F7B9930-C757-F582-6384-C2830B9C4C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004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C5519EC9-D079-54DF-EA5E-2040F6984D8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004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id="{F12100AA-BE94-796E-CEAC-0C558900ECB2}"/>
                </a:ext>
              </a:extLst>
            </p:cNvPr>
            <p:cNvCxnSpPr>
              <a:cxnSpLocks/>
            </p:cNvCxnSpPr>
            <p:nvPr/>
          </p:nvCxnSpPr>
          <p:spPr>
            <a:xfrm>
              <a:off x="1665872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9DA80428-B89C-0C23-7E68-D46D0A9C0200}"/>
              </a:ext>
            </a:extLst>
          </p:cNvPr>
          <p:cNvGrpSpPr/>
          <p:nvPr/>
        </p:nvGrpSpPr>
        <p:grpSpPr>
          <a:xfrm>
            <a:off x="2002563" y="2662495"/>
            <a:ext cx="600868" cy="829536"/>
            <a:chOff x="1811129" y="3289224"/>
            <a:chExt cx="600868" cy="829536"/>
          </a:xfrm>
        </p:grpSpPr>
        <p:cxnSp>
          <p:nvCxnSpPr>
            <p:cNvPr id="155" name="Прямая соединительная линия 154">
              <a:extLst>
                <a:ext uri="{FF2B5EF4-FFF2-40B4-BE49-F238E27FC236}">
                  <a16:creationId xmlns:a16="http://schemas.microsoft.com/office/drawing/2014/main" id="{AC762035-09F1-1492-9F1F-7AB3908DC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1129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F4D84F68-3CE1-A031-379F-9D0F09A45939}"/>
                </a:ext>
              </a:extLst>
            </p:cNvPr>
            <p:cNvCxnSpPr>
              <a:cxnSpLocks/>
            </p:cNvCxnSpPr>
            <p:nvPr/>
          </p:nvCxnSpPr>
          <p:spPr>
            <a:xfrm>
              <a:off x="1811129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>
              <a:extLst>
                <a:ext uri="{FF2B5EF4-FFF2-40B4-BE49-F238E27FC236}">
                  <a16:creationId xmlns:a16="http://schemas.microsoft.com/office/drawing/2014/main" id="{0FAAC879-338A-CE96-AF99-4AE3B615237C}"/>
                </a:ext>
              </a:extLst>
            </p:cNvPr>
            <p:cNvCxnSpPr>
              <a:cxnSpLocks/>
            </p:cNvCxnSpPr>
            <p:nvPr/>
          </p:nvCxnSpPr>
          <p:spPr>
            <a:xfrm>
              <a:off x="2411997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36972EDF-A6BC-50C5-900E-A94AD4FC40B6}"/>
              </a:ext>
            </a:extLst>
          </p:cNvPr>
          <p:cNvGrpSpPr/>
          <p:nvPr/>
        </p:nvGrpSpPr>
        <p:grpSpPr>
          <a:xfrm>
            <a:off x="2745513" y="2662495"/>
            <a:ext cx="600868" cy="829536"/>
            <a:chOff x="2554079" y="3289224"/>
            <a:chExt cx="600868" cy="829536"/>
          </a:xfrm>
        </p:grpSpPr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ADDF680-C8D2-ABB2-B9E6-C5D3ABB80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079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>
              <a:extLst>
                <a:ext uri="{FF2B5EF4-FFF2-40B4-BE49-F238E27FC236}">
                  <a16:creationId xmlns:a16="http://schemas.microsoft.com/office/drawing/2014/main" id="{76470DEC-F95A-7B20-9B3F-C60145F98AC1}"/>
                </a:ext>
              </a:extLst>
            </p:cNvPr>
            <p:cNvCxnSpPr>
              <a:cxnSpLocks/>
            </p:cNvCxnSpPr>
            <p:nvPr/>
          </p:nvCxnSpPr>
          <p:spPr>
            <a:xfrm>
              <a:off x="2554079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>
              <a:extLst>
                <a:ext uri="{FF2B5EF4-FFF2-40B4-BE49-F238E27FC236}">
                  <a16:creationId xmlns:a16="http://schemas.microsoft.com/office/drawing/2014/main" id="{F0EFD976-3D10-6A91-2AE9-FAEC9F7A7A57}"/>
                </a:ext>
              </a:extLst>
            </p:cNvPr>
            <p:cNvCxnSpPr>
              <a:cxnSpLocks/>
            </p:cNvCxnSpPr>
            <p:nvPr/>
          </p:nvCxnSpPr>
          <p:spPr>
            <a:xfrm>
              <a:off x="3154947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16A03E75-1053-25D0-8D37-7604FB3BE6D4}"/>
              </a:ext>
            </a:extLst>
          </p:cNvPr>
          <p:cNvGrpSpPr/>
          <p:nvPr/>
        </p:nvGrpSpPr>
        <p:grpSpPr>
          <a:xfrm>
            <a:off x="3494813" y="2662495"/>
            <a:ext cx="600868" cy="829536"/>
            <a:chOff x="3303379" y="3289224"/>
            <a:chExt cx="600868" cy="829536"/>
          </a:xfrm>
        </p:grpSpPr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id="{228EE25D-369F-DFC7-6193-CD633EC54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3379" y="3289224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>
              <a:extLst>
                <a:ext uri="{FF2B5EF4-FFF2-40B4-BE49-F238E27FC236}">
                  <a16:creationId xmlns:a16="http://schemas.microsoft.com/office/drawing/2014/main" id="{4BB0F5CF-3086-71C2-7046-BC110C3DCE61}"/>
                </a:ext>
              </a:extLst>
            </p:cNvPr>
            <p:cNvCxnSpPr>
              <a:cxnSpLocks/>
            </p:cNvCxnSpPr>
            <p:nvPr/>
          </p:nvCxnSpPr>
          <p:spPr>
            <a:xfrm>
              <a:off x="3303379" y="3289224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>
              <a:extLst>
                <a:ext uri="{FF2B5EF4-FFF2-40B4-BE49-F238E27FC236}">
                  <a16:creationId xmlns:a16="http://schemas.microsoft.com/office/drawing/2014/main" id="{C5E04CA5-1E01-4901-58F8-78A2A318B9B1}"/>
                </a:ext>
              </a:extLst>
            </p:cNvPr>
            <p:cNvCxnSpPr>
              <a:cxnSpLocks/>
            </p:cNvCxnSpPr>
            <p:nvPr/>
          </p:nvCxnSpPr>
          <p:spPr>
            <a:xfrm>
              <a:off x="3904247" y="3289224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8C5D1AE1-4B7D-7903-471E-2FD2B58102AB}"/>
              </a:ext>
            </a:extLst>
          </p:cNvPr>
          <p:cNvGrpSpPr/>
          <p:nvPr/>
        </p:nvGrpSpPr>
        <p:grpSpPr>
          <a:xfrm>
            <a:off x="4215538" y="2662419"/>
            <a:ext cx="600868" cy="829536"/>
            <a:chOff x="4024104" y="3289148"/>
            <a:chExt cx="600868" cy="829536"/>
          </a:xfrm>
        </p:grpSpPr>
        <p:cxnSp>
          <p:nvCxnSpPr>
            <p:cNvPr id="167" name="Прямая соединительная линия 166">
              <a:extLst>
                <a:ext uri="{FF2B5EF4-FFF2-40B4-BE49-F238E27FC236}">
                  <a16:creationId xmlns:a16="http://schemas.microsoft.com/office/drawing/2014/main" id="{71A88F79-581B-B8C9-A997-8C835B3F0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4104" y="3289148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>
              <a:extLst>
                <a:ext uri="{FF2B5EF4-FFF2-40B4-BE49-F238E27FC236}">
                  <a16:creationId xmlns:a16="http://schemas.microsoft.com/office/drawing/2014/main" id="{9AFB2B5C-ECA8-EFDB-EABF-AB7981CE3613}"/>
                </a:ext>
              </a:extLst>
            </p:cNvPr>
            <p:cNvCxnSpPr>
              <a:cxnSpLocks/>
            </p:cNvCxnSpPr>
            <p:nvPr/>
          </p:nvCxnSpPr>
          <p:spPr>
            <a:xfrm>
              <a:off x="4024104" y="3289148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>
              <a:extLst>
                <a:ext uri="{FF2B5EF4-FFF2-40B4-BE49-F238E27FC236}">
                  <a16:creationId xmlns:a16="http://schemas.microsoft.com/office/drawing/2014/main" id="{12A29966-C770-05E0-5D68-D62BC2090C44}"/>
                </a:ext>
              </a:extLst>
            </p:cNvPr>
            <p:cNvCxnSpPr>
              <a:cxnSpLocks/>
            </p:cNvCxnSpPr>
            <p:nvPr/>
          </p:nvCxnSpPr>
          <p:spPr>
            <a:xfrm>
              <a:off x="4624972" y="3289148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826AC6C6-EA8C-2036-1919-9960773F92C3}"/>
              </a:ext>
            </a:extLst>
          </p:cNvPr>
          <p:cNvGrpSpPr/>
          <p:nvPr/>
        </p:nvGrpSpPr>
        <p:grpSpPr>
          <a:xfrm>
            <a:off x="4905022" y="2662419"/>
            <a:ext cx="600868" cy="829573"/>
            <a:chOff x="4788963" y="3289111"/>
            <a:chExt cx="600868" cy="829573"/>
          </a:xfrm>
        </p:grpSpPr>
        <p:cxnSp>
          <p:nvCxnSpPr>
            <p:cNvPr id="171" name="Прямая соединительная линия 170">
              <a:extLst>
                <a:ext uri="{FF2B5EF4-FFF2-40B4-BE49-F238E27FC236}">
                  <a16:creationId xmlns:a16="http://schemas.microsoft.com/office/drawing/2014/main" id="{489DE030-1AB1-45E0-1518-AEE7D57FC587}"/>
                </a:ext>
              </a:extLst>
            </p:cNvPr>
            <p:cNvCxnSpPr>
              <a:cxnSpLocks/>
            </p:cNvCxnSpPr>
            <p:nvPr/>
          </p:nvCxnSpPr>
          <p:spPr>
            <a:xfrm>
              <a:off x="4788963" y="3289111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>
              <a:extLst>
                <a:ext uri="{FF2B5EF4-FFF2-40B4-BE49-F238E27FC236}">
                  <a16:creationId xmlns:a16="http://schemas.microsoft.com/office/drawing/2014/main" id="{69FB70DA-92ED-72CF-51B1-225DC4FF1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963" y="3289148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>
              <a:extLst>
                <a:ext uri="{FF2B5EF4-FFF2-40B4-BE49-F238E27FC236}">
                  <a16:creationId xmlns:a16="http://schemas.microsoft.com/office/drawing/2014/main" id="{57CE2582-4576-0A17-BF74-0914CE62428E}"/>
                </a:ext>
              </a:extLst>
            </p:cNvPr>
            <p:cNvCxnSpPr>
              <a:cxnSpLocks/>
            </p:cNvCxnSpPr>
            <p:nvPr/>
          </p:nvCxnSpPr>
          <p:spPr>
            <a:xfrm>
              <a:off x="5389831" y="3289148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8A0ABF4B-F095-5BA5-7285-C5DC6DA36196}"/>
              </a:ext>
            </a:extLst>
          </p:cNvPr>
          <p:cNvGrpSpPr/>
          <p:nvPr/>
        </p:nvGrpSpPr>
        <p:grpSpPr>
          <a:xfrm>
            <a:off x="5639765" y="2662419"/>
            <a:ext cx="600868" cy="829573"/>
            <a:chOff x="5523706" y="3289111"/>
            <a:chExt cx="600868" cy="829573"/>
          </a:xfrm>
        </p:grpSpPr>
        <p:cxnSp>
          <p:nvCxnSpPr>
            <p:cNvPr id="175" name="Прямая соединительная линия 174">
              <a:extLst>
                <a:ext uri="{FF2B5EF4-FFF2-40B4-BE49-F238E27FC236}">
                  <a16:creationId xmlns:a16="http://schemas.microsoft.com/office/drawing/2014/main" id="{390A1AC1-138D-E212-D90A-9975BB8D3B5E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06" y="3289111"/>
              <a:ext cx="600868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>
              <a:extLst>
                <a:ext uri="{FF2B5EF4-FFF2-40B4-BE49-F238E27FC236}">
                  <a16:creationId xmlns:a16="http://schemas.microsoft.com/office/drawing/2014/main" id="{A1917252-44E8-0BEB-8348-9D87A02DE2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3706" y="3289148"/>
              <a:ext cx="0" cy="807148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>
              <a:extLst>
                <a:ext uri="{FF2B5EF4-FFF2-40B4-BE49-F238E27FC236}">
                  <a16:creationId xmlns:a16="http://schemas.microsoft.com/office/drawing/2014/main" id="{0A971F99-0C8C-6AB3-8B0D-8A84C9B3B3C7}"/>
                </a:ext>
              </a:extLst>
            </p:cNvPr>
            <p:cNvCxnSpPr>
              <a:cxnSpLocks/>
            </p:cNvCxnSpPr>
            <p:nvPr/>
          </p:nvCxnSpPr>
          <p:spPr>
            <a:xfrm>
              <a:off x="6124574" y="3289148"/>
              <a:ext cx="0" cy="829536"/>
            </a:xfrm>
            <a:prstGeom prst="line">
              <a:avLst/>
            </a:prstGeom>
            <a:ln w="254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572B568B-F10D-099E-F9DB-BA00055AA008}"/>
              </a:ext>
            </a:extLst>
          </p:cNvPr>
          <p:cNvGrpSpPr/>
          <p:nvPr/>
        </p:nvGrpSpPr>
        <p:grpSpPr>
          <a:xfrm rot="10800000">
            <a:off x="917710" y="4932272"/>
            <a:ext cx="600868" cy="623844"/>
            <a:chOff x="858226" y="3519531"/>
            <a:chExt cx="600868" cy="623844"/>
          </a:xfrm>
        </p:grpSpPr>
        <p:cxnSp>
          <p:nvCxnSpPr>
            <p:cNvPr id="179" name="Прямая соединительная линия 178">
              <a:extLst>
                <a:ext uri="{FF2B5EF4-FFF2-40B4-BE49-F238E27FC236}">
                  <a16:creationId xmlns:a16="http://schemas.microsoft.com/office/drawing/2014/main" id="{9C5B3803-F610-82F3-C312-0A17956CC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>
              <a:extLst>
                <a:ext uri="{FF2B5EF4-FFF2-40B4-BE49-F238E27FC236}">
                  <a16:creationId xmlns:a16="http://schemas.microsoft.com/office/drawing/2014/main" id="{74F9F0AD-6E79-D309-BC6C-0F0B995C4AD3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>
              <a:extLst>
                <a:ext uri="{FF2B5EF4-FFF2-40B4-BE49-F238E27FC236}">
                  <a16:creationId xmlns:a16="http://schemas.microsoft.com/office/drawing/2014/main" id="{9C6A5DEA-97BF-B311-34D3-4D9E5A299B7D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31DDEF5A-9514-99B5-72A4-746DDC6DE954}"/>
              </a:ext>
            </a:extLst>
          </p:cNvPr>
          <p:cNvGrpSpPr/>
          <p:nvPr/>
        </p:nvGrpSpPr>
        <p:grpSpPr>
          <a:xfrm rot="10800000">
            <a:off x="1638711" y="4926811"/>
            <a:ext cx="600868" cy="623844"/>
            <a:chOff x="858226" y="3519531"/>
            <a:chExt cx="600868" cy="623844"/>
          </a:xfrm>
        </p:grpSpPr>
        <p:cxnSp>
          <p:nvCxnSpPr>
            <p:cNvPr id="183" name="Прямая соединительная линия 182">
              <a:extLst>
                <a:ext uri="{FF2B5EF4-FFF2-40B4-BE49-F238E27FC236}">
                  <a16:creationId xmlns:a16="http://schemas.microsoft.com/office/drawing/2014/main" id="{B41D29A6-24C3-6816-DC8E-622C45286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>
              <a:extLst>
                <a:ext uri="{FF2B5EF4-FFF2-40B4-BE49-F238E27FC236}">
                  <a16:creationId xmlns:a16="http://schemas.microsoft.com/office/drawing/2014/main" id="{4EA252DA-A96F-411D-3597-53E692D069AC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Прямая соединительная линия 184">
              <a:extLst>
                <a:ext uri="{FF2B5EF4-FFF2-40B4-BE49-F238E27FC236}">
                  <a16:creationId xmlns:a16="http://schemas.microsoft.com/office/drawing/2014/main" id="{44093E07-C44B-250E-6003-A10A8E98D049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A4D5907D-A5A6-0120-8930-A4F12FE5A564}"/>
              </a:ext>
            </a:extLst>
          </p:cNvPr>
          <p:cNvGrpSpPr/>
          <p:nvPr/>
        </p:nvGrpSpPr>
        <p:grpSpPr>
          <a:xfrm rot="10800000">
            <a:off x="2363600" y="4926811"/>
            <a:ext cx="600868" cy="623844"/>
            <a:chOff x="858226" y="3519531"/>
            <a:chExt cx="600868" cy="623844"/>
          </a:xfrm>
        </p:grpSpPr>
        <p:cxnSp>
          <p:nvCxnSpPr>
            <p:cNvPr id="187" name="Прямая соединительная линия 186">
              <a:extLst>
                <a:ext uri="{FF2B5EF4-FFF2-40B4-BE49-F238E27FC236}">
                  <a16:creationId xmlns:a16="http://schemas.microsoft.com/office/drawing/2014/main" id="{E52862FA-25AA-BE5D-1B20-2482FDD197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>
              <a:extLst>
                <a:ext uri="{FF2B5EF4-FFF2-40B4-BE49-F238E27FC236}">
                  <a16:creationId xmlns:a16="http://schemas.microsoft.com/office/drawing/2014/main" id="{D56BD00D-7FE6-5AAB-F4BF-2C890F4E769E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>
              <a:extLst>
                <a:ext uri="{FF2B5EF4-FFF2-40B4-BE49-F238E27FC236}">
                  <a16:creationId xmlns:a16="http://schemas.microsoft.com/office/drawing/2014/main" id="{6C1F6AD7-3BF3-B23E-410E-C69A637423C8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3A4F83B-28B7-B924-BD25-D34D40B56864}"/>
              </a:ext>
            </a:extLst>
          </p:cNvPr>
          <p:cNvGrpSpPr/>
          <p:nvPr/>
        </p:nvGrpSpPr>
        <p:grpSpPr>
          <a:xfrm rot="10800000">
            <a:off x="3110860" y="4921340"/>
            <a:ext cx="600868" cy="623844"/>
            <a:chOff x="858226" y="3519531"/>
            <a:chExt cx="600868" cy="623844"/>
          </a:xfrm>
        </p:grpSpPr>
        <p:cxnSp>
          <p:nvCxnSpPr>
            <p:cNvPr id="191" name="Прямая соединительная линия 190">
              <a:extLst>
                <a:ext uri="{FF2B5EF4-FFF2-40B4-BE49-F238E27FC236}">
                  <a16:creationId xmlns:a16="http://schemas.microsoft.com/office/drawing/2014/main" id="{69EEE153-72DF-D018-B290-5C4471546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>
              <a:extLst>
                <a:ext uri="{FF2B5EF4-FFF2-40B4-BE49-F238E27FC236}">
                  <a16:creationId xmlns:a16="http://schemas.microsoft.com/office/drawing/2014/main" id="{FCD00D60-FFDE-E35B-FDA4-EECD1441E85B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>
              <a:extLst>
                <a:ext uri="{FF2B5EF4-FFF2-40B4-BE49-F238E27FC236}">
                  <a16:creationId xmlns:a16="http://schemas.microsoft.com/office/drawing/2014/main" id="{249878A7-F38B-D929-A50E-07EF0977E78C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Группа 193">
            <a:extLst>
              <a:ext uri="{FF2B5EF4-FFF2-40B4-BE49-F238E27FC236}">
                <a16:creationId xmlns:a16="http://schemas.microsoft.com/office/drawing/2014/main" id="{3902AD35-EF53-C7E0-06C6-145B72A7D94D}"/>
              </a:ext>
            </a:extLst>
          </p:cNvPr>
          <p:cNvGrpSpPr/>
          <p:nvPr/>
        </p:nvGrpSpPr>
        <p:grpSpPr>
          <a:xfrm rot="10800000">
            <a:off x="3831861" y="4915879"/>
            <a:ext cx="600868" cy="623844"/>
            <a:chOff x="858226" y="3519531"/>
            <a:chExt cx="600868" cy="623844"/>
          </a:xfrm>
        </p:grpSpPr>
        <p:cxnSp>
          <p:nvCxnSpPr>
            <p:cNvPr id="195" name="Прямая соединительная линия 194">
              <a:extLst>
                <a:ext uri="{FF2B5EF4-FFF2-40B4-BE49-F238E27FC236}">
                  <a16:creationId xmlns:a16="http://schemas.microsoft.com/office/drawing/2014/main" id="{39F52F72-1288-124E-D0A7-86ABB34C0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>
              <a:extLst>
                <a:ext uri="{FF2B5EF4-FFF2-40B4-BE49-F238E27FC236}">
                  <a16:creationId xmlns:a16="http://schemas.microsoft.com/office/drawing/2014/main" id="{C349B2D3-36C0-821B-E94E-9AD99FDBD1BC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id="{744CFB4F-D361-A56E-6F70-56446C0786FC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8D3F8440-F5F6-DD1F-453D-9EB6EE62A598}"/>
              </a:ext>
            </a:extLst>
          </p:cNvPr>
          <p:cNvGrpSpPr/>
          <p:nvPr/>
        </p:nvGrpSpPr>
        <p:grpSpPr>
          <a:xfrm rot="10800000">
            <a:off x="4556750" y="4915879"/>
            <a:ext cx="600868" cy="623844"/>
            <a:chOff x="858226" y="3519531"/>
            <a:chExt cx="600868" cy="623844"/>
          </a:xfrm>
        </p:grpSpPr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id="{E554E7AB-FFCC-3F72-1A81-33CE821BD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>
              <a:extLst>
                <a:ext uri="{FF2B5EF4-FFF2-40B4-BE49-F238E27FC236}">
                  <a16:creationId xmlns:a16="http://schemas.microsoft.com/office/drawing/2014/main" id="{E81CB23A-1FE1-DFEA-5360-55AAB143ECD0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>
              <a:extLst>
                <a:ext uri="{FF2B5EF4-FFF2-40B4-BE49-F238E27FC236}">
                  <a16:creationId xmlns:a16="http://schemas.microsoft.com/office/drawing/2014/main" id="{8E48A079-4B9B-E7DB-4A35-234B168D3C39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79268F3E-E14B-D782-347A-CA1BA858B23C}"/>
              </a:ext>
            </a:extLst>
          </p:cNvPr>
          <p:cNvGrpSpPr/>
          <p:nvPr/>
        </p:nvGrpSpPr>
        <p:grpSpPr>
          <a:xfrm rot="10800000">
            <a:off x="5334176" y="4909695"/>
            <a:ext cx="600868" cy="623844"/>
            <a:chOff x="858226" y="3519531"/>
            <a:chExt cx="600868" cy="623844"/>
          </a:xfrm>
        </p:grpSpPr>
        <p:cxnSp>
          <p:nvCxnSpPr>
            <p:cNvPr id="203" name="Прямая соединительная линия 202">
              <a:extLst>
                <a:ext uri="{FF2B5EF4-FFF2-40B4-BE49-F238E27FC236}">
                  <a16:creationId xmlns:a16="http://schemas.microsoft.com/office/drawing/2014/main" id="{693911ED-DD08-5552-26E7-F6EBBBE4DB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226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>
              <a:extLst>
                <a:ext uri="{FF2B5EF4-FFF2-40B4-BE49-F238E27FC236}">
                  <a16:creationId xmlns:a16="http://schemas.microsoft.com/office/drawing/2014/main" id="{BAC2EBCA-50EE-C4EF-B6D4-564DC7980B6E}"/>
                </a:ext>
              </a:extLst>
            </p:cNvPr>
            <p:cNvCxnSpPr>
              <a:cxnSpLocks/>
            </p:cNvCxnSpPr>
            <p:nvPr/>
          </p:nvCxnSpPr>
          <p:spPr>
            <a:xfrm>
              <a:off x="858226" y="3519531"/>
              <a:ext cx="600868" cy="0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>
              <a:extLst>
                <a:ext uri="{FF2B5EF4-FFF2-40B4-BE49-F238E27FC236}">
                  <a16:creationId xmlns:a16="http://schemas.microsoft.com/office/drawing/2014/main" id="{FDCC3485-5679-33A7-4A16-0FF310320414}"/>
                </a:ext>
              </a:extLst>
            </p:cNvPr>
            <p:cNvCxnSpPr>
              <a:cxnSpLocks/>
            </p:cNvCxnSpPr>
            <p:nvPr/>
          </p:nvCxnSpPr>
          <p:spPr>
            <a:xfrm>
              <a:off x="1459094" y="3519531"/>
              <a:ext cx="0" cy="623844"/>
            </a:xfrm>
            <a:prstGeom prst="line">
              <a:avLst/>
            </a:prstGeom>
            <a:ln w="25400">
              <a:solidFill>
                <a:srgbClr val="C0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Группа 205">
            <a:extLst>
              <a:ext uri="{FF2B5EF4-FFF2-40B4-BE49-F238E27FC236}">
                <a16:creationId xmlns:a16="http://schemas.microsoft.com/office/drawing/2014/main" id="{E5DE2C4A-BB78-35AE-073F-492E6A55F453}"/>
              </a:ext>
            </a:extLst>
          </p:cNvPr>
          <p:cNvGrpSpPr/>
          <p:nvPr/>
        </p:nvGrpSpPr>
        <p:grpSpPr>
          <a:xfrm rot="10800000">
            <a:off x="1156503" y="4918997"/>
            <a:ext cx="600868" cy="829536"/>
            <a:chOff x="1065004" y="3289224"/>
            <a:chExt cx="600868" cy="829536"/>
          </a:xfrm>
        </p:grpSpPr>
        <p:cxnSp>
          <p:nvCxnSpPr>
            <p:cNvPr id="207" name="Прямая соединительная линия 206">
              <a:extLst>
                <a:ext uri="{FF2B5EF4-FFF2-40B4-BE49-F238E27FC236}">
                  <a16:creationId xmlns:a16="http://schemas.microsoft.com/office/drawing/2014/main" id="{55F2B75A-559E-D65F-76FA-4CA9B4962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5004" y="3289224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>
              <a:extLst>
                <a:ext uri="{FF2B5EF4-FFF2-40B4-BE49-F238E27FC236}">
                  <a16:creationId xmlns:a16="http://schemas.microsoft.com/office/drawing/2014/main" id="{42DC7314-B8A1-4ACD-CD39-7A93016AEF97}"/>
                </a:ext>
              </a:extLst>
            </p:cNvPr>
            <p:cNvCxnSpPr>
              <a:cxnSpLocks/>
            </p:cNvCxnSpPr>
            <p:nvPr/>
          </p:nvCxnSpPr>
          <p:spPr>
            <a:xfrm>
              <a:off x="1065004" y="3289224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>
              <a:extLst>
                <a:ext uri="{FF2B5EF4-FFF2-40B4-BE49-F238E27FC236}">
                  <a16:creationId xmlns:a16="http://schemas.microsoft.com/office/drawing/2014/main" id="{036649DB-0D47-8143-25ED-1BB019E23F2F}"/>
                </a:ext>
              </a:extLst>
            </p:cNvPr>
            <p:cNvCxnSpPr>
              <a:cxnSpLocks/>
            </p:cNvCxnSpPr>
            <p:nvPr/>
          </p:nvCxnSpPr>
          <p:spPr>
            <a:xfrm>
              <a:off x="1665872" y="3289224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Группа 209">
            <a:extLst>
              <a:ext uri="{FF2B5EF4-FFF2-40B4-BE49-F238E27FC236}">
                <a16:creationId xmlns:a16="http://schemas.microsoft.com/office/drawing/2014/main" id="{968FA53B-748E-3A05-A852-A264312D1C74}"/>
              </a:ext>
            </a:extLst>
          </p:cNvPr>
          <p:cNvGrpSpPr/>
          <p:nvPr/>
        </p:nvGrpSpPr>
        <p:grpSpPr>
          <a:xfrm rot="10800000">
            <a:off x="1902628" y="4918997"/>
            <a:ext cx="600868" cy="829536"/>
            <a:chOff x="1811129" y="3289224"/>
            <a:chExt cx="600868" cy="829536"/>
          </a:xfrm>
        </p:grpSpPr>
        <p:cxnSp>
          <p:nvCxnSpPr>
            <p:cNvPr id="211" name="Прямая соединительная линия 210">
              <a:extLst>
                <a:ext uri="{FF2B5EF4-FFF2-40B4-BE49-F238E27FC236}">
                  <a16:creationId xmlns:a16="http://schemas.microsoft.com/office/drawing/2014/main" id="{B4979005-B788-8034-6137-7275CA8BEC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1129" y="3289224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>
              <a:extLst>
                <a:ext uri="{FF2B5EF4-FFF2-40B4-BE49-F238E27FC236}">
                  <a16:creationId xmlns:a16="http://schemas.microsoft.com/office/drawing/2014/main" id="{5F4D5F32-E75B-4300-4842-1E492F9B7682}"/>
                </a:ext>
              </a:extLst>
            </p:cNvPr>
            <p:cNvCxnSpPr>
              <a:cxnSpLocks/>
            </p:cNvCxnSpPr>
            <p:nvPr/>
          </p:nvCxnSpPr>
          <p:spPr>
            <a:xfrm>
              <a:off x="1811129" y="3289224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>
              <a:extLst>
                <a:ext uri="{FF2B5EF4-FFF2-40B4-BE49-F238E27FC236}">
                  <a16:creationId xmlns:a16="http://schemas.microsoft.com/office/drawing/2014/main" id="{89B32AF9-3CE1-D406-06C9-F515E2B03BA3}"/>
                </a:ext>
              </a:extLst>
            </p:cNvPr>
            <p:cNvCxnSpPr>
              <a:cxnSpLocks/>
            </p:cNvCxnSpPr>
            <p:nvPr/>
          </p:nvCxnSpPr>
          <p:spPr>
            <a:xfrm>
              <a:off x="2411997" y="3289224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Группа 213">
            <a:extLst>
              <a:ext uri="{FF2B5EF4-FFF2-40B4-BE49-F238E27FC236}">
                <a16:creationId xmlns:a16="http://schemas.microsoft.com/office/drawing/2014/main" id="{EB3ABA1C-A552-BCF4-7BBA-6EDBB8B73BF6}"/>
              </a:ext>
            </a:extLst>
          </p:cNvPr>
          <p:cNvGrpSpPr/>
          <p:nvPr/>
        </p:nvGrpSpPr>
        <p:grpSpPr>
          <a:xfrm rot="10800000">
            <a:off x="2645578" y="4918997"/>
            <a:ext cx="600868" cy="829536"/>
            <a:chOff x="2554079" y="3289224"/>
            <a:chExt cx="600868" cy="829536"/>
          </a:xfrm>
        </p:grpSpPr>
        <p:cxnSp>
          <p:nvCxnSpPr>
            <p:cNvPr id="215" name="Прямая соединительная линия 214">
              <a:extLst>
                <a:ext uri="{FF2B5EF4-FFF2-40B4-BE49-F238E27FC236}">
                  <a16:creationId xmlns:a16="http://schemas.microsoft.com/office/drawing/2014/main" id="{1A7E05A7-9D3B-E039-A1D8-186891A62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4079" y="3289224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>
              <a:extLst>
                <a:ext uri="{FF2B5EF4-FFF2-40B4-BE49-F238E27FC236}">
                  <a16:creationId xmlns:a16="http://schemas.microsoft.com/office/drawing/2014/main" id="{F1B37452-77DE-C11F-F53C-D36CD8EDB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54079" y="3289224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>
              <a:extLst>
                <a:ext uri="{FF2B5EF4-FFF2-40B4-BE49-F238E27FC236}">
                  <a16:creationId xmlns:a16="http://schemas.microsoft.com/office/drawing/2014/main" id="{18A7C133-A28C-21B3-E353-4EB5B078290F}"/>
                </a:ext>
              </a:extLst>
            </p:cNvPr>
            <p:cNvCxnSpPr>
              <a:cxnSpLocks/>
            </p:cNvCxnSpPr>
            <p:nvPr/>
          </p:nvCxnSpPr>
          <p:spPr>
            <a:xfrm>
              <a:off x="3154947" y="3289224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Группа 217">
            <a:extLst>
              <a:ext uri="{FF2B5EF4-FFF2-40B4-BE49-F238E27FC236}">
                <a16:creationId xmlns:a16="http://schemas.microsoft.com/office/drawing/2014/main" id="{7B47C0A5-C7C2-A557-A060-715753460B5E}"/>
              </a:ext>
            </a:extLst>
          </p:cNvPr>
          <p:cNvGrpSpPr/>
          <p:nvPr/>
        </p:nvGrpSpPr>
        <p:grpSpPr>
          <a:xfrm rot="10800000">
            <a:off x="3394878" y="4918997"/>
            <a:ext cx="600868" cy="829536"/>
            <a:chOff x="3303379" y="3289224"/>
            <a:chExt cx="600868" cy="829536"/>
          </a:xfrm>
        </p:grpSpPr>
        <p:cxnSp>
          <p:nvCxnSpPr>
            <p:cNvPr id="219" name="Прямая соединительная линия 218">
              <a:extLst>
                <a:ext uri="{FF2B5EF4-FFF2-40B4-BE49-F238E27FC236}">
                  <a16:creationId xmlns:a16="http://schemas.microsoft.com/office/drawing/2014/main" id="{D7D474B8-D0A5-C762-432B-2AF0F9F04F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3379" y="3289224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id="{1A82799A-6DB3-74A1-5539-EBFE792C1CF6}"/>
                </a:ext>
              </a:extLst>
            </p:cNvPr>
            <p:cNvCxnSpPr>
              <a:cxnSpLocks/>
            </p:cNvCxnSpPr>
            <p:nvPr/>
          </p:nvCxnSpPr>
          <p:spPr>
            <a:xfrm>
              <a:off x="3303379" y="3289224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>
              <a:extLst>
                <a:ext uri="{FF2B5EF4-FFF2-40B4-BE49-F238E27FC236}">
                  <a16:creationId xmlns:a16="http://schemas.microsoft.com/office/drawing/2014/main" id="{A4E335CE-376D-FFF7-D96D-ECF7FC5C6BC8}"/>
                </a:ext>
              </a:extLst>
            </p:cNvPr>
            <p:cNvCxnSpPr>
              <a:cxnSpLocks/>
            </p:cNvCxnSpPr>
            <p:nvPr/>
          </p:nvCxnSpPr>
          <p:spPr>
            <a:xfrm>
              <a:off x="3904247" y="3289224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20B43127-2DED-71A1-2D9F-EC6AE5E4746C}"/>
              </a:ext>
            </a:extLst>
          </p:cNvPr>
          <p:cNvGrpSpPr/>
          <p:nvPr/>
        </p:nvGrpSpPr>
        <p:grpSpPr>
          <a:xfrm rot="10800000">
            <a:off x="4115603" y="4918921"/>
            <a:ext cx="600868" cy="829536"/>
            <a:chOff x="4024104" y="3289148"/>
            <a:chExt cx="600868" cy="829536"/>
          </a:xfrm>
        </p:grpSpPr>
        <p:cxnSp>
          <p:nvCxnSpPr>
            <p:cNvPr id="223" name="Прямая соединительная линия 222">
              <a:extLst>
                <a:ext uri="{FF2B5EF4-FFF2-40B4-BE49-F238E27FC236}">
                  <a16:creationId xmlns:a16="http://schemas.microsoft.com/office/drawing/2014/main" id="{5943E537-CDE2-5495-0C7A-36FBC560EA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4104" y="3289148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>
              <a:extLst>
                <a:ext uri="{FF2B5EF4-FFF2-40B4-BE49-F238E27FC236}">
                  <a16:creationId xmlns:a16="http://schemas.microsoft.com/office/drawing/2014/main" id="{FBB35A4D-CFAA-8552-759D-C3EE9FE3E898}"/>
                </a:ext>
              </a:extLst>
            </p:cNvPr>
            <p:cNvCxnSpPr>
              <a:cxnSpLocks/>
            </p:cNvCxnSpPr>
            <p:nvPr/>
          </p:nvCxnSpPr>
          <p:spPr>
            <a:xfrm>
              <a:off x="4024104" y="3289148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Прямая соединительная линия 224">
              <a:extLst>
                <a:ext uri="{FF2B5EF4-FFF2-40B4-BE49-F238E27FC236}">
                  <a16:creationId xmlns:a16="http://schemas.microsoft.com/office/drawing/2014/main" id="{CF3160DF-B9EB-BAFF-A264-728F8FC78BCE}"/>
                </a:ext>
              </a:extLst>
            </p:cNvPr>
            <p:cNvCxnSpPr>
              <a:cxnSpLocks/>
            </p:cNvCxnSpPr>
            <p:nvPr/>
          </p:nvCxnSpPr>
          <p:spPr>
            <a:xfrm>
              <a:off x="4624972" y="3289148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C7C5E089-1F59-5D0C-6DAB-21A24251C355}"/>
              </a:ext>
            </a:extLst>
          </p:cNvPr>
          <p:cNvGrpSpPr/>
          <p:nvPr/>
        </p:nvGrpSpPr>
        <p:grpSpPr>
          <a:xfrm rot="10800000">
            <a:off x="4805087" y="4918921"/>
            <a:ext cx="600868" cy="829573"/>
            <a:chOff x="4788963" y="3289111"/>
            <a:chExt cx="600868" cy="829573"/>
          </a:xfrm>
        </p:grpSpPr>
        <p:cxnSp>
          <p:nvCxnSpPr>
            <p:cNvPr id="227" name="Прямая соединительная линия 226">
              <a:extLst>
                <a:ext uri="{FF2B5EF4-FFF2-40B4-BE49-F238E27FC236}">
                  <a16:creationId xmlns:a16="http://schemas.microsoft.com/office/drawing/2014/main" id="{DD609B5F-837A-40F9-0663-336CFC1C90C6}"/>
                </a:ext>
              </a:extLst>
            </p:cNvPr>
            <p:cNvCxnSpPr>
              <a:cxnSpLocks/>
            </p:cNvCxnSpPr>
            <p:nvPr/>
          </p:nvCxnSpPr>
          <p:spPr>
            <a:xfrm>
              <a:off x="4788963" y="3289111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>
              <a:extLst>
                <a:ext uri="{FF2B5EF4-FFF2-40B4-BE49-F238E27FC236}">
                  <a16:creationId xmlns:a16="http://schemas.microsoft.com/office/drawing/2014/main" id="{C6742367-3AD7-B370-CF34-34DE42516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963" y="3289148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Прямая соединительная линия 228">
              <a:extLst>
                <a:ext uri="{FF2B5EF4-FFF2-40B4-BE49-F238E27FC236}">
                  <a16:creationId xmlns:a16="http://schemas.microsoft.com/office/drawing/2014/main" id="{7A23D18D-7AC1-74B8-0602-451CFA6A3D77}"/>
                </a:ext>
              </a:extLst>
            </p:cNvPr>
            <p:cNvCxnSpPr>
              <a:cxnSpLocks/>
            </p:cNvCxnSpPr>
            <p:nvPr/>
          </p:nvCxnSpPr>
          <p:spPr>
            <a:xfrm>
              <a:off x="5389831" y="3289148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Группа 229">
            <a:extLst>
              <a:ext uri="{FF2B5EF4-FFF2-40B4-BE49-F238E27FC236}">
                <a16:creationId xmlns:a16="http://schemas.microsoft.com/office/drawing/2014/main" id="{1F2E3DB6-0DE2-BAF8-CCBA-9FFB43E6C620}"/>
              </a:ext>
            </a:extLst>
          </p:cNvPr>
          <p:cNvGrpSpPr/>
          <p:nvPr/>
        </p:nvGrpSpPr>
        <p:grpSpPr>
          <a:xfrm rot="10800000">
            <a:off x="5539830" y="4918921"/>
            <a:ext cx="600868" cy="829573"/>
            <a:chOff x="5523706" y="3289111"/>
            <a:chExt cx="600868" cy="829573"/>
          </a:xfrm>
        </p:grpSpPr>
        <p:cxnSp>
          <p:nvCxnSpPr>
            <p:cNvPr id="231" name="Прямая соединительная линия 230">
              <a:extLst>
                <a:ext uri="{FF2B5EF4-FFF2-40B4-BE49-F238E27FC236}">
                  <a16:creationId xmlns:a16="http://schemas.microsoft.com/office/drawing/2014/main" id="{1C9107A8-5427-A4D1-69E9-A1C7B0FB33FF}"/>
                </a:ext>
              </a:extLst>
            </p:cNvPr>
            <p:cNvCxnSpPr>
              <a:cxnSpLocks/>
            </p:cNvCxnSpPr>
            <p:nvPr/>
          </p:nvCxnSpPr>
          <p:spPr>
            <a:xfrm>
              <a:off x="5523706" y="3289111"/>
              <a:ext cx="600868" cy="0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единительная линия 231">
              <a:extLst>
                <a:ext uri="{FF2B5EF4-FFF2-40B4-BE49-F238E27FC236}">
                  <a16:creationId xmlns:a16="http://schemas.microsoft.com/office/drawing/2014/main" id="{F9CF2699-42D2-480D-26F8-352FB0A8F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3706" y="3289148"/>
              <a:ext cx="0" cy="807148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Прямая соединительная линия 232">
              <a:extLst>
                <a:ext uri="{FF2B5EF4-FFF2-40B4-BE49-F238E27FC236}">
                  <a16:creationId xmlns:a16="http://schemas.microsoft.com/office/drawing/2014/main" id="{B5A4EF8D-22DE-A5A5-5AF2-F2691B82EE39}"/>
                </a:ext>
              </a:extLst>
            </p:cNvPr>
            <p:cNvCxnSpPr>
              <a:cxnSpLocks/>
            </p:cNvCxnSpPr>
            <p:nvPr/>
          </p:nvCxnSpPr>
          <p:spPr>
            <a:xfrm>
              <a:off x="6124574" y="3289148"/>
              <a:ext cx="0" cy="829536"/>
            </a:xfrm>
            <a:prstGeom prst="line">
              <a:avLst/>
            </a:prstGeom>
            <a:ln w="25400">
              <a:solidFill>
                <a:srgbClr val="CCCC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C0E279F8-2B0C-D3F3-8BE2-7B0BEA4E2712}"/>
              </a:ext>
            </a:extLst>
          </p:cNvPr>
          <p:cNvSpPr txBox="1"/>
          <p:nvPr/>
        </p:nvSpPr>
        <p:spPr>
          <a:xfrm>
            <a:off x="7223370" y="1902412"/>
            <a:ext cx="176839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&gt;frame +1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MTPIRKTN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&gt;frame +2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*PQYAKLT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&gt;frame +3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DPNTQN*</a:t>
            </a:r>
            <a:r>
              <a:rPr lang="en-US" sz="2000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&gt;frame -1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VSFAYWGH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&gt;frame -2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*FCVLGS</a:t>
            </a:r>
            <a:r>
              <a:rPr lang="en-US" sz="2000" b="1" u="sng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C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&gt;frame -3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C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LVLRIGV</a:t>
            </a:r>
            <a:r>
              <a:rPr lang="en-US" sz="2000" b="1" u="sng" dirty="0">
                <a:solidFill>
                  <a:srgbClr val="CC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ru-RU" sz="2000" b="1" u="sng" dirty="0">
              <a:solidFill>
                <a:srgbClr val="CCCC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5" name="Стрелка: вправо 234">
            <a:extLst>
              <a:ext uri="{FF2B5EF4-FFF2-40B4-BE49-F238E27FC236}">
                <a16:creationId xmlns:a16="http://schemas.microsoft.com/office/drawing/2014/main" id="{4B874AEE-628B-9DD9-D33B-EB4B3E5209F5}"/>
              </a:ext>
            </a:extLst>
          </p:cNvPr>
          <p:cNvSpPr/>
          <p:nvPr/>
        </p:nvSpPr>
        <p:spPr>
          <a:xfrm>
            <a:off x="6600826" y="3888154"/>
            <a:ext cx="525560" cy="54295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7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Откуда берутся последовательности геномов?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2008" y="1544598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Культура клеток</a:t>
            </a:r>
            <a:endParaRPr lang="ru-RU" sz="2200" u="sng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84176" y="1976646"/>
            <a:ext cx="1296144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36304" y="147259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Много коротких</a:t>
            </a:r>
            <a:r>
              <a:rPr lang="en-US" sz="2200" dirty="0"/>
              <a:t> </a:t>
            </a:r>
            <a:endParaRPr lang="ru-RU" sz="2200" dirty="0"/>
          </a:p>
          <a:p>
            <a:pPr algn="ctr"/>
            <a:r>
              <a:rPr lang="en-US" sz="2200" dirty="0"/>
              <a:t>(~ 100 </a:t>
            </a:r>
            <a:r>
              <a:rPr lang="ru-RU" sz="2200" dirty="0"/>
              <a:t>нуклеотидов) последовательностей</a:t>
            </a:r>
          </a:p>
          <a:p>
            <a:pPr algn="ctr"/>
            <a:r>
              <a:rPr lang="ru-RU" sz="2200" dirty="0"/>
              <a:t>(</a:t>
            </a:r>
            <a:r>
              <a:rPr lang="ru-RU" sz="2200" b="1" dirty="0" err="1"/>
              <a:t>ридов</a:t>
            </a:r>
            <a:r>
              <a:rPr lang="ru-RU" sz="2200" dirty="0"/>
              <a:t>, «</a:t>
            </a:r>
            <a:r>
              <a:rPr lang="en-US" sz="2200" dirty="0"/>
              <a:t>reads</a:t>
            </a:r>
            <a:r>
              <a:rPr lang="ru-RU" sz="2200" dirty="0"/>
              <a:t>»</a:t>
            </a:r>
            <a:r>
              <a:rPr lang="en-US" sz="2200" dirty="0"/>
              <a:t>)</a:t>
            </a:r>
            <a:endParaRPr lang="ru-RU" sz="22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192688" y="1976646"/>
            <a:ext cx="133164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60840" y="1688614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Геном</a:t>
            </a:r>
            <a:endParaRPr lang="ru-RU" sz="24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403648" y="119675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70C0"/>
                </a:solidFill>
              </a:rPr>
              <a:t>секвениро-вание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156176" y="136051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сборка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278463-6FB7-CFB0-BD47-7E64A4E4B71B}"/>
              </a:ext>
            </a:extLst>
          </p:cNvPr>
          <p:cNvSpPr/>
          <p:nvPr/>
        </p:nvSpPr>
        <p:spPr>
          <a:xfrm>
            <a:off x="827584" y="3645024"/>
            <a:ext cx="7519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Геном</a:t>
            </a:r>
            <a:r>
              <a:rPr lang="ru-RU" sz="2400" dirty="0"/>
              <a:t> – совокупность генетической информации организма.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Секвенировать и собирать можно, конечно, не только целые «геномы», но и вообще любую ДНК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  <a:r>
              <a:rPr lang="ru-RU" sz="2400" dirty="0">
                <a:solidFill>
                  <a:srgbClr val="0070C0"/>
                </a:solidFill>
              </a:rPr>
              <a:t>РНК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Открытые рамки считывания (</a:t>
            </a:r>
            <a:r>
              <a:rPr lang="en-US" sz="3200" b="1" dirty="0">
                <a:solidFill>
                  <a:schemeClr val="bg1"/>
                </a:solidFill>
              </a:rPr>
              <a:t>ORFs)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D91DF-CEAE-929F-ED54-E2B7BB1BD4E9}"/>
              </a:ext>
            </a:extLst>
          </p:cNvPr>
          <p:cNvSpPr txBox="1"/>
          <p:nvPr/>
        </p:nvSpPr>
        <p:spPr>
          <a:xfrm>
            <a:off x="362143" y="1216784"/>
            <a:ext cx="78674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cs typeface="Arial" panose="020B0604020202020204" pitchFamily="34" charset="0"/>
              </a:rPr>
              <a:t>Открытая рамка считывания </a:t>
            </a:r>
            <a:r>
              <a:rPr lang="ru-RU" dirty="0">
                <a:cs typeface="Arial" panose="020B0604020202020204" pitchFamily="34" charset="0"/>
              </a:rPr>
              <a:t>– последовательность ДНК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ru-RU" dirty="0">
                <a:cs typeface="Arial" panose="020B0604020202020204" pitchFamily="34" charset="0"/>
              </a:rPr>
              <a:t>РНК,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которая </a:t>
            </a:r>
            <a:r>
              <a:rPr lang="ru-RU" i="1" dirty="0">
                <a:cs typeface="Arial" panose="020B0604020202020204" pitchFamily="34" charset="0"/>
              </a:rPr>
              <a:t>потенциально</a:t>
            </a:r>
            <a:r>
              <a:rPr lang="ru-RU" dirty="0">
                <a:cs typeface="Arial" panose="020B0604020202020204" pitchFamily="34" charset="0"/>
              </a:rPr>
              <a:t> может кодировать белок.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cs typeface="Arial" panose="020B0604020202020204" pitchFamily="34" charset="0"/>
              </a:rPr>
              <a:t>Начинается старт-кодоном</a:t>
            </a:r>
            <a:r>
              <a:rPr lang="en-US" dirty="0">
                <a:cs typeface="Arial" panose="020B0604020202020204" pitchFamily="34" charset="0"/>
              </a:rPr>
              <a:t>;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cs typeface="Arial" panose="020B0604020202020204" pitchFamily="34" charset="0"/>
              </a:rPr>
              <a:t>Кончается стоп-кодоном</a:t>
            </a:r>
            <a:r>
              <a:rPr lang="en-US" dirty="0">
                <a:cs typeface="Arial" panose="020B0604020202020204" pitchFamily="34" charset="0"/>
              </a:rPr>
              <a:t>;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cs typeface="Arial" panose="020B0604020202020204" pitchFamily="34" charset="0"/>
              </a:rPr>
              <a:t>Не содержит стоп-кодонов внутри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7F734-8C16-37D2-B988-6CA8666D92D5}"/>
              </a:ext>
            </a:extLst>
          </p:cNvPr>
          <p:cNvSpPr txBox="1"/>
          <p:nvPr/>
        </p:nvSpPr>
        <p:spPr>
          <a:xfrm>
            <a:off x="833919" y="2932202"/>
            <a:ext cx="58050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cs typeface="Arial" panose="020B0604020202020204" pitchFamily="34" charset="0"/>
              </a:rPr>
              <a:t>Стандартный старт-кодон: </a:t>
            </a:r>
            <a:r>
              <a:rPr lang="en-US" sz="1600" b="1" dirty="0">
                <a:cs typeface="Arial" panose="020B0604020202020204" pitchFamily="34" charset="0"/>
              </a:rPr>
              <a:t>ATG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cs typeface="Arial" panose="020B0604020202020204" pitchFamily="34" charset="0"/>
              </a:rPr>
              <a:t>Стандартные стоп-кодоны: </a:t>
            </a:r>
            <a:r>
              <a:rPr lang="en-US" sz="1600" b="1" dirty="0">
                <a:cs typeface="Arial" panose="020B0604020202020204" pitchFamily="34" charset="0"/>
              </a:rPr>
              <a:t>TAA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b="1" dirty="0">
                <a:cs typeface="Arial" panose="020B0604020202020204" pitchFamily="34" charset="0"/>
              </a:rPr>
              <a:t>TAG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b="1" dirty="0">
                <a:cs typeface="Arial" panose="020B0604020202020204" pitchFamily="34" charset="0"/>
              </a:rPr>
              <a:t>TGA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0E571A-6C0B-E445-90D5-16259BCFBF51}"/>
              </a:ext>
            </a:extLst>
          </p:cNvPr>
          <p:cNvSpPr txBox="1"/>
          <p:nvPr/>
        </p:nvSpPr>
        <p:spPr>
          <a:xfrm>
            <a:off x="354907" y="3674158"/>
            <a:ext cx="8598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  <a:cs typeface="Arial" panose="020B0604020202020204" pitchFamily="34" charset="0"/>
              </a:rPr>
              <a:t>!</a:t>
            </a:r>
            <a:r>
              <a:rPr lang="ru-RU" dirty="0">
                <a:cs typeface="Arial" panose="020B0604020202020204" pitchFamily="34" charset="0"/>
              </a:rPr>
              <a:t> Но даже в </a:t>
            </a:r>
            <a:r>
              <a:rPr lang="ru-RU" dirty="0" err="1">
                <a:cs typeface="Arial" panose="020B0604020202020204" pitchFamily="34" charset="0"/>
              </a:rPr>
              <a:t>референсном</a:t>
            </a:r>
            <a:r>
              <a:rPr lang="ru-RU" dirty="0">
                <a:cs typeface="Arial" panose="020B0604020202020204" pitchFamily="34" charset="0"/>
              </a:rPr>
              <a:t> геноме </a:t>
            </a:r>
            <a:r>
              <a:rPr lang="en-US" i="1" dirty="0">
                <a:cs typeface="Arial" panose="020B0604020202020204" pitchFamily="34" charset="0"/>
              </a:rPr>
              <a:t>Escherichia coli </a:t>
            </a:r>
            <a:r>
              <a:rPr lang="en-US" dirty="0">
                <a:cs typeface="Arial" panose="020B0604020202020204" pitchFamily="34" charset="0"/>
              </a:rPr>
              <a:t>(NC_000913.3)</a:t>
            </a:r>
            <a:r>
              <a:rPr lang="ru-RU" dirty="0">
                <a:cs typeface="Arial" panose="020B0604020202020204" pitchFamily="34" charset="0"/>
              </a:rPr>
              <a:t> далеко не всегда используется «стандартный» старт. И между видами стоп-кодоны могут варьировать. Как и генетический код (немного)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B054D4-22CA-EEA5-9322-8723ABD8F6C5}"/>
              </a:ext>
            </a:extLst>
          </p:cNvPr>
          <p:cNvSpPr txBox="1"/>
          <p:nvPr/>
        </p:nvSpPr>
        <p:spPr>
          <a:xfrm>
            <a:off x="240608" y="6198502"/>
            <a:ext cx="798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 также: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Belinky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Babenko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V.N., Rogozin I.B.,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Koonin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E.V. Purifying and positive selection in the evolution of stop codons.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Reports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8:9260,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210E1F-D76B-48C1-B5D6-063812061072}"/>
              </a:ext>
            </a:extLst>
          </p:cNvPr>
          <p:cNvSpPr txBox="1"/>
          <p:nvPr/>
        </p:nvSpPr>
        <p:spPr>
          <a:xfrm>
            <a:off x="833919" y="4869565"/>
            <a:ext cx="1821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ATG</a:t>
            </a:r>
            <a:r>
              <a:rPr lang="sv-S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3890</a:t>
            </a:r>
          </a:p>
          <a:p>
            <a:pPr>
              <a:spcAft>
                <a:spcPts val="600"/>
              </a:spcAft>
            </a:pP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GTG</a:t>
            </a:r>
            <a:r>
              <a:rPr lang="sv-S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338</a:t>
            </a:r>
          </a:p>
          <a:p>
            <a:pPr>
              <a:spcAft>
                <a:spcPts val="600"/>
              </a:spcAft>
            </a:pP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TTG</a:t>
            </a:r>
            <a:r>
              <a:rPr lang="sv-S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056D5-DC25-399E-B611-341866233B86}"/>
              </a:ext>
            </a:extLst>
          </p:cNvPr>
          <p:cNvSpPr txBox="1"/>
          <p:nvPr/>
        </p:nvSpPr>
        <p:spPr>
          <a:xfrm>
            <a:off x="2807782" y="4869160"/>
            <a:ext cx="16359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	4</a:t>
            </a:r>
          </a:p>
          <a:p>
            <a:pPr>
              <a:spcAft>
                <a:spcPts val="600"/>
              </a:spcAft>
            </a:pPr>
            <a:r>
              <a:rPr lang="sv-S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CTG	2</a:t>
            </a:r>
          </a:p>
          <a:p>
            <a:pPr>
              <a:spcAft>
                <a:spcPts val="600"/>
              </a:spcAft>
            </a:pPr>
            <a:r>
              <a:rPr lang="sv-S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TTC	1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54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295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https://www.ncbi.nlm.nih.gov/genome/annotation_prok/process/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Не все </a:t>
            </a:r>
            <a:r>
              <a:rPr lang="en-US" sz="3200" b="1" dirty="0">
                <a:solidFill>
                  <a:schemeClr val="bg1"/>
                </a:solidFill>
              </a:rPr>
              <a:t>ORFs – </a:t>
            </a:r>
            <a:r>
              <a:rPr lang="ru-RU" sz="3200" b="1" dirty="0">
                <a:solidFill>
                  <a:schemeClr val="bg1"/>
                </a:solidFill>
              </a:rPr>
              <a:t>гены белков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752" y="1179970"/>
            <a:ext cx="6272608" cy="54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516216" y="2852936"/>
            <a:ext cx="1440160" cy="720080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8028384" y="299695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5589240"/>
            <a:ext cx="1800200" cy="936104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24128" y="587727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884368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Геном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444208" y="5589240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Белок-кодирующие</a:t>
            </a:r>
            <a:r>
              <a:rPr lang="ru-RU" dirty="0"/>
              <a:t> гены</a:t>
            </a:r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1259631" y="5877272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3000" y="5733256"/>
            <a:ext cx="1008112" cy="64807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0992" y="5733256"/>
            <a:ext cx="118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Псевдо-</a:t>
            </a:r>
          </a:p>
          <a:p>
            <a:pPr algn="ctr"/>
            <a:r>
              <a:rPr lang="ru-RU" dirty="0"/>
              <a:t>гены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E4B09E-593A-6D1B-5436-9DDB88EAB43B}"/>
              </a:ext>
            </a:extLst>
          </p:cNvPr>
          <p:cNvSpPr/>
          <p:nvPr/>
        </p:nvSpPr>
        <p:spPr>
          <a:xfrm>
            <a:off x="2915816" y="2965014"/>
            <a:ext cx="1872208" cy="60800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3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295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https://www.ncbi.nlm.nih.gov/genome/annotation_prok/process/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9903"/>
            <a:ext cx="67056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Функциональная аннотация генома в </a:t>
            </a:r>
            <a:r>
              <a:rPr lang="en-US" sz="3200" b="1" dirty="0">
                <a:solidFill>
                  <a:schemeClr val="bg1"/>
                </a:solidFill>
              </a:rPr>
              <a:t>NCBI</a:t>
            </a:r>
            <a:r>
              <a:rPr lang="ru-RU" sz="3200" b="1" dirty="0">
                <a:solidFill>
                  <a:schemeClr val="bg1"/>
                </a:solidFill>
              </a:rPr>
              <a:t> (прокариоты)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268760"/>
            <a:ext cx="2448272" cy="64807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131840" y="1268760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Белок-кодирующие</a:t>
            </a:r>
            <a:r>
              <a:rPr lang="ru-RU" dirty="0"/>
              <a:t> гены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763688" y="2132856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268760"/>
            <a:ext cx="1656184" cy="648072"/>
          </a:xfrm>
          <a:prstGeom prst="rect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259632" y="141277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Псевдогены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995936" y="2132856"/>
            <a:ext cx="648072" cy="360040"/>
          </a:xfrm>
          <a:prstGeom prst="right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6563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https://www.ncbi.nlm.nih.gov/data-hub/genome/GCF_020546685.1/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Доступные данные для сборки генома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23982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987824" y="2636912"/>
            <a:ext cx="158417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6" y="3573016"/>
            <a:ext cx="129614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699792" y="4221088"/>
            <a:ext cx="187220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39752" y="4581128"/>
            <a:ext cx="223224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Левая фигурная скобка 31"/>
          <p:cNvSpPr/>
          <p:nvPr/>
        </p:nvSpPr>
        <p:spPr>
          <a:xfrm rot="10800000">
            <a:off x="2987824" y="2852936"/>
            <a:ext cx="144016" cy="576064"/>
          </a:xfrm>
          <a:prstGeom prst="leftBrace">
            <a:avLst>
              <a:gd name="adj1" fmla="val 28909"/>
              <a:gd name="adj2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03848" y="3140968"/>
            <a:ext cx="136815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572000" y="2060848"/>
            <a:ext cx="4499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Последовательности </a:t>
            </a:r>
            <a:r>
              <a:rPr lang="ru-RU" b="1" dirty="0"/>
              <a:t>ДНК генома</a:t>
            </a:r>
            <a:r>
              <a:rPr lang="ru-RU" dirty="0"/>
              <a:t> </a:t>
            </a:r>
            <a:r>
              <a:rPr lang="ru-RU" sz="1600" dirty="0"/>
              <a:t>(хромосомы, </a:t>
            </a:r>
            <a:r>
              <a:rPr lang="ru-RU" sz="1600" dirty="0" err="1"/>
              <a:t>плазмиды</a:t>
            </a:r>
            <a:r>
              <a:rPr lang="ru-RU" sz="1600" dirty="0"/>
              <a:t>, </a:t>
            </a:r>
            <a:r>
              <a:rPr lang="ru-RU" sz="1600" dirty="0" err="1"/>
              <a:t>скэффолды</a:t>
            </a:r>
            <a:r>
              <a:rPr lang="ru-RU" sz="1600" dirty="0"/>
              <a:t>, </a:t>
            </a:r>
            <a:r>
              <a:rPr lang="ru-RU" sz="1600" dirty="0" err="1"/>
              <a:t>контиги</a:t>
            </a:r>
            <a:r>
              <a:rPr lang="ru-RU" sz="1600" dirty="0"/>
              <a:t>)</a:t>
            </a:r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572000" y="386278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Последовательности </a:t>
            </a:r>
            <a:r>
              <a:rPr lang="ru-RU" dirty="0" err="1"/>
              <a:t>белок-кодирующих</a:t>
            </a:r>
            <a:r>
              <a:rPr lang="ru-RU" dirty="0"/>
              <a:t> </a:t>
            </a:r>
            <a:r>
              <a:rPr lang="ru-RU" b="1" dirty="0"/>
              <a:t>генов</a:t>
            </a:r>
            <a:r>
              <a:rPr lang="ru-RU" dirty="0"/>
              <a:t>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572000" y="443711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Последовательности </a:t>
            </a:r>
            <a:r>
              <a:rPr lang="ru-RU" b="1" dirty="0"/>
              <a:t>белков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572000" y="2924944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Аннотация в виде таблицы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572000" y="3327375"/>
            <a:ext cx="449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Аннотированный геном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Файл генома в формате </a:t>
            </a:r>
            <a:r>
              <a:rPr lang="en-US" sz="3200" b="1" dirty="0" err="1">
                <a:solidFill>
                  <a:schemeClr val="bg1"/>
                </a:solidFill>
              </a:rPr>
              <a:t>GenBank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r>
              <a:rPr lang="en-US" sz="3200" b="1" dirty="0" err="1">
                <a:solidFill>
                  <a:schemeClr val="bg1"/>
                </a:solidFill>
              </a:rPr>
              <a:t>gbff</a:t>
            </a:r>
            <a:r>
              <a:rPr lang="ru-RU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83559" y="1463674"/>
            <a:ext cx="4452937" cy="37856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ACCESSION</a:t>
            </a:r>
            <a:r>
              <a:rPr lang="en-US" sz="2000" dirty="0">
                <a:sym typeface="Symbol"/>
              </a:rPr>
              <a:t>  </a:t>
            </a:r>
            <a:r>
              <a:rPr lang="ru-RU" sz="2000" dirty="0">
                <a:sym typeface="Symbol"/>
              </a:rPr>
              <a:t>Уникальный идентификатор</a:t>
            </a:r>
            <a:r>
              <a:rPr lang="en-US" sz="2000" dirty="0"/>
              <a:t> </a:t>
            </a: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DEFINITION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 </a:t>
            </a:r>
            <a:r>
              <a:rPr lang="ru-RU" sz="2000" dirty="0"/>
              <a:t>Краткое описание (что это такое: хромосома, </a:t>
            </a:r>
            <a:r>
              <a:rPr lang="ru-RU" sz="2000" dirty="0" err="1"/>
              <a:t>плазмида</a:t>
            </a:r>
            <a:r>
              <a:rPr lang="ru-RU" sz="2000" dirty="0"/>
              <a:t>…)</a:t>
            </a:r>
            <a:endParaRPr lang="en-US" sz="2000" dirty="0"/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LOCUS</a:t>
            </a:r>
            <a:r>
              <a:rPr lang="ru-RU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ru-RU" sz="2000" dirty="0">
                <a:sym typeface="Symbol"/>
              </a:rPr>
              <a:t> Чуть более подробное описание (тип нуклеиновой кислоты, длина, замкнутость…)</a:t>
            </a: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ORGANISM</a:t>
            </a:r>
            <a:r>
              <a:rPr lang="en-US" sz="2000" dirty="0">
                <a:sym typeface="Symbol"/>
              </a:rPr>
              <a:t>  </a:t>
            </a:r>
            <a:r>
              <a:rPr lang="ru-RU" sz="2000" dirty="0">
                <a:sym typeface="Symbol"/>
              </a:rPr>
              <a:t>Организм</a:t>
            </a: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&lt;</a:t>
            </a:r>
            <a:r>
              <a:rPr lang="ru-RU" sz="2000" dirty="0">
                <a:latin typeface="Courier New" pitchFamily="49" charset="0"/>
                <a:cs typeface="Courier New" pitchFamily="49" charset="0"/>
                <a:sym typeface="Symbol"/>
              </a:rPr>
              <a:t>…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&gt;</a:t>
            </a: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31800" y="1612900"/>
            <a:ext cx="1422400" cy="5245100"/>
          </a:xfrm>
          <a:prstGeom prst="flowChartDocumen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……………………………………………………………………………………………………………………………………………..........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917700" y="1651000"/>
            <a:ext cx="381000" cy="10541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917700" y="2781300"/>
            <a:ext cx="381000" cy="21844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1917700" y="5054600"/>
            <a:ext cx="381000" cy="7493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286000" y="1408113"/>
            <a:ext cx="185395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«</a:t>
            </a:r>
            <a:r>
              <a:rPr lang="ru-RU" sz="2400" b="1" dirty="0"/>
              <a:t>Шапка</a:t>
            </a:r>
            <a:r>
              <a:rPr lang="ru-RU" sz="2400" dirty="0"/>
              <a:t>»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(общие свойства записи)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311400" y="5229200"/>
            <a:ext cx="3916784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/>
              <a:t>Последовательность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(одна цепь, </a:t>
            </a:r>
            <a:r>
              <a:rPr lang="en-US" sz="2000" dirty="0"/>
              <a:t>5’</a:t>
            </a:r>
            <a:r>
              <a:rPr lang="en-US" sz="2000" dirty="0">
                <a:sym typeface="Symbol" pitchFamily="18" charset="2"/>
              </a:rPr>
              <a:t>3’)</a:t>
            </a:r>
            <a:endParaRPr lang="ru-RU" sz="2000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247900" y="3135313"/>
            <a:ext cx="218008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Аннотация</a:t>
            </a:r>
            <a:r>
              <a:rPr lang="en-US" sz="2400" b="1" dirty="0"/>
              <a:t> </a:t>
            </a:r>
            <a:r>
              <a:rPr lang="ru-RU" sz="2400" b="1" dirty="0"/>
              <a:t>участков ДНК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(гены и пр.)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995936" y="1916832"/>
            <a:ext cx="536575" cy="42068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Файл генома в формате </a:t>
            </a:r>
            <a:r>
              <a:rPr lang="en-US" sz="3200" b="1" dirty="0" err="1">
                <a:solidFill>
                  <a:schemeClr val="bg1"/>
                </a:solidFill>
              </a:rPr>
              <a:t>GenBank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r>
              <a:rPr lang="en-US" sz="3200" b="1" dirty="0" err="1">
                <a:solidFill>
                  <a:schemeClr val="bg1"/>
                </a:solidFill>
              </a:rPr>
              <a:t>gbff</a:t>
            </a:r>
            <a:r>
              <a:rPr lang="ru-RU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31800" y="1612900"/>
            <a:ext cx="1422400" cy="5245100"/>
          </a:xfrm>
          <a:prstGeom prst="flowChartDocumen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……………………………………………………………………………………………………………………………………………..........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1917700" y="1651000"/>
            <a:ext cx="381000" cy="10541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917700" y="2781300"/>
            <a:ext cx="381000" cy="21844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1917700" y="5054600"/>
            <a:ext cx="381000" cy="74930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286000" y="1408113"/>
            <a:ext cx="185395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«</a:t>
            </a:r>
            <a:r>
              <a:rPr lang="ru-RU" sz="2400" b="1" dirty="0"/>
              <a:t>Шапка</a:t>
            </a:r>
            <a:r>
              <a:rPr lang="ru-RU" sz="2400" dirty="0"/>
              <a:t>»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(общие свойства записи)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311400" y="5229200"/>
            <a:ext cx="3916784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/>
              <a:t>Последовательность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(одна цепь, </a:t>
            </a:r>
            <a:r>
              <a:rPr lang="en-US" sz="2000" dirty="0"/>
              <a:t>5’</a:t>
            </a:r>
            <a:r>
              <a:rPr lang="en-US" sz="2000" dirty="0">
                <a:sym typeface="Symbol" pitchFamily="18" charset="2"/>
              </a:rPr>
              <a:t>3’)</a:t>
            </a:r>
            <a:endParaRPr lang="ru-RU" sz="2000" dirty="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247900" y="3135313"/>
            <a:ext cx="218008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Аннотация</a:t>
            </a:r>
            <a:r>
              <a:rPr lang="en-US" sz="2400" b="1" dirty="0"/>
              <a:t> </a:t>
            </a:r>
            <a:r>
              <a:rPr lang="ru-RU" sz="2400" b="1" dirty="0"/>
              <a:t>участков ДНК</a:t>
            </a:r>
          </a:p>
          <a:p>
            <a:pPr algn="ctr">
              <a:spcAft>
                <a:spcPts val="600"/>
              </a:spcAft>
            </a:pPr>
            <a:r>
              <a:rPr lang="ru-RU" sz="2000" dirty="0"/>
              <a:t>(гены и пр.)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709864" y="3068960"/>
            <a:ext cx="4236914" cy="21698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CDS </a:t>
            </a:r>
            <a:r>
              <a:rPr lang="en-US" sz="2000" dirty="0">
                <a:sym typeface="Symbol"/>
              </a:rPr>
              <a:t> </a:t>
            </a:r>
            <a:r>
              <a:rPr lang="ru-RU" sz="2000" dirty="0">
                <a:sym typeface="Symbol"/>
              </a:rPr>
              <a:t>Последовательность кодирует белок (от </a:t>
            </a:r>
            <a:r>
              <a:rPr lang="en-US" sz="2000" b="1" u="sng" dirty="0">
                <a:sym typeface="Symbol"/>
              </a:rPr>
              <a:t>C</a:t>
            </a:r>
            <a:r>
              <a:rPr lang="en-US" sz="2000" dirty="0">
                <a:sym typeface="Symbol"/>
              </a:rPr>
              <a:t>oding </a:t>
            </a:r>
            <a:r>
              <a:rPr lang="en-US" sz="2000" b="1" u="sng" dirty="0">
                <a:sym typeface="Symbol"/>
              </a:rPr>
              <a:t>D</a:t>
            </a:r>
            <a:r>
              <a:rPr lang="en-US" sz="2000" dirty="0">
                <a:sym typeface="Symbol"/>
              </a:rPr>
              <a:t>NA </a:t>
            </a:r>
            <a:r>
              <a:rPr lang="en-US" sz="2000" b="1" u="sng" dirty="0">
                <a:sym typeface="Symbol"/>
              </a:rPr>
              <a:t>S</a:t>
            </a:r>
            <a:r>
              <a:rPr lang="en-US" sz="2000" dirty="0">
                <a:sym typeface="Symbol"/>
              </a:rPr>
              <a:t>equence)</a:t>
            </a:r>
            <a:endParaRPr lang="en-US" sz="2000" dirty="0"/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tRNA</a:t>
            </a:r>
            <a:r>
              <a:rPr lang="en-US" sz="2000" dirty="0">
                <a:sym typeface="Symbol"/>
              </a:rPr>
              <a:t> </a:t>
            </a:r>
            <a:r>
              <a:rPr lang="ru-RU" sz="2000" dirty="0">
                <a:sym typeface="Symbol"/>
              </a:rPr>
              <a:t>Ген </a:t>
            </a:r>
            <a:r>
              <a:rPr lang="ru-RU" sz="2000" dirty="0" err="1">
                <a:sym typeface="Symbol"/>
              </a:rPr>
              <a:t>тРНК</a:t>
            </a:r>
            <a:endParaRPr lang="en-US" sz="2000" dirty="0"/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rRNA</a:t>
            </a:r>
            <a:r>
              <a:rPr lang="ru-RU" sz="2000" dirty="0"/>
              <a:t> </a:t>
            </a:r>
            <a:r>
              <a:rPr lang="en-US" sz="2000" dirty="0">
                <a:sym typeface="Symbol"/>
              </a:rPr>
              <a:t></a:t>
            </a:r>
            <a:r>
              <a:rPr lang="ru-RU" sz="2000" dirty="0">
                <a:sym typeface="Symbol"/>
              </a:rPr>
              <a:t> Ген </a:t>
            </a:r>
            <a:r>
              <a:rPr lang="ru-RU" sz="2000" dirty="0" err="1">
                <a:sym typeface="Symbol"/>
              </a:rPr>
              <a:t>рРНК</a:t>
            </a:r>
            <a:endParaRPr lang="en-US" sz="2000" dirty="0">
              <a:sym typeface="Symbol"/>
            </a:endParaRPr>
          </a:p>
          <a:p>
            <a:pPr marL="363538" indent="-363538">
              <a:spcAft>
                <a:spcPts val="600"/>
              </a:spcAft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&lt;</a:t>
            </a:r>
            <a:r>
              <a:rPr lang="ru-RU" sz="2000" dirty="0">
                <a:latin typeface="Courier New" pitchFamily="49" charset="0"/>
                <a:cs typeface="Courier New" pitchFamily="49" charset="0"/>
                <a:sym typeface="Symbol"/>
              </a:rPr>
              <a:t>…</a:t>
            </a:r>
            <a:r>
              <a:rPr lang="en-US" sz="2000" dirty="0">
                <a:latin typeface="Courier New" pitchFamily="49" charset="0"/>
                <a:cs typeface="Courier New" pitchFamily="49" charset="0"/>
                <a:sym typeface="Symbol"/>
              </a:rPr>
              <a:t>&gt;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139952" y="3861048"/>
            <a:ext cx="536575" cy="42068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Фрагмент файла 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r>
              <a:rPr lang="en-US" sz="3200" b="1" dirty="0" err="1">
                <a:solidFill>
                  <a:schemeClr val="bg1"/>
                </a:solidFill>
              </a:rPr>
              <a:t>gbff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(аннотация гена </a:t>
            </a:r>
            <a:r>
              <a:rPr lang="ru-RU" sz="3200" b="1" dirty="0" err="1">
                <a:solidFill>
                  <a:schemeClr val="bg1"/>
                </a:solidFill>
              </a:rPr>
              <a:t>тРНК</a:t>
            </a:r>
            <a:r>
              <a:rPr lang="ru-RU" sz="3200" b="1" dirty="0">
                <a:solidFill>
                  <a:schemeClr val="bg1"/>
                </a:solidFill>
              </a:rPr>
              <a:t> и гена белка)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5582"/>
            <a:ext cx="7704188" cy="562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авая фигурная скобка 15"/>
          <p:cNvSpPr/>
          <p:nvPr/>
        </p:nvSpPr>
        <p:spPr>
          <a:xfrm rot="10800000">
            <a:off x="2411760" y="1196752"/>
            <a:ext cx="288032" cy="648072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10800000">
            <a:off x="2411760" y="1916832"/>
            <a:ext cx="288032" cy="1440160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0800000">
            <a:off x="2411760" y="3429000"/>
            <a:ext cx="288032" cy="648072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10800000">
            <a:off x="2411760" y="4149080"/>
            <a:ext cx="288032" cy="2636912"/>
          </a:xfrm>
          <a:prstGeom prst="rightBrace">
            <a:avLst>
              <a:gd name="adj1" fmla="val 34523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Фрагмент файла 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r>
              <a:rPr lang="en-US" sz="3200" b="1" dirty="0" err="1">
                <a:solidFill>
                  <a:schemeClr val="bg1"/>
                </a:solidFill>
              </a:rPr>
              <a:t>gbff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(начало последовательности ДНК)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7356472" cy="56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Фрагмент файла 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r>
              <a:rPr lang="en-US" sz="3200" b="1" dirty="0" err="1">
                <a:solidFill>
                  <a:schemeClr val="bg1"/>
                </a:solidFill>
              </a:rPr>
              <a:t>gbff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(конец ДНК, начало новой записи)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664" y="1416821"/>
            <a:ext cx="7861744" cy="50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9512" y="4365104"/>
            <a:ext cx="871296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35496" y="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Для любителей командной строки и программирования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340768"/>
            <a:ext cx="73630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Вся информация, которую вы смотрели на сайте, есть в </a:t>
            </a:r>
            <a:r>
              <a:rPr lang="ru-RU" sz="2400" b="1" dirty="0"/>
              <a:t>огромных</a:t>
            </a:r>
            <a:r>
              <a:rPr lang="ru-RU" sz="2400" dirty="0"/>
              <a:t> сводных таблицах:</a:t>
            </a:r>
          </a:p>
          <a:p>
            <a:r>
              <a:rPr lang="en-US" u="sng" dirty="0">
                <a:solidFill>
                  <a:srgbClr val="0070C0"/>
                </a:solidFill>
              </a:rPr>
              <a:t>https://ftp.ncbi.nlm.nih.gov/genomes/ASSEMBLY_REPORTS/</a:t>
            </a:r>
            <a:endParaRPr lang="ru-RU" u="sng" dirty="0">
              <a:solidFill>
                <a:srgbClr val="0070C0"/>
              </a:solidFill>
            </a:endParaRPr>
          </a:p>
          <a:p>
            <a:r>
              <a:rPr lang="ru-RU" sz="2000" dirty="0"/>
              <a:t>Для </a:t>
            </a:r>
            <a:r>
              <a:rPr lang="en-US" sz="2000" dirty="0" err="1"/>
              <a:t>GenBank</a:t>
            </a:r>
            <a:r>
              <a:rPr lang="en-US" sz="2000" dirty="0"/>
              <a:t>: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assembly_summary_genbank.txt </a:t>
            </a:r>
            <a:r>
              <a:rPr lang="en-US" sz="2000" dirty="0"/>
              <a:t>    </a:t>
            </a:r>
          </a:p>
          <a:p>
            <a:r>
              <a:rPr lang="ru-RU" sz="2000" dirty="0"/>
              <a:t>Для </a:t>
            </a:r>
            <a:r>
              <a:rPr lang="en-US" sz="2000" dirty="0" err="1"/>
              <a:t>RefSeq</a:t>
            </a:r>
            <a:r>
              <a:rPr lang="en-US" sz="2000" dirty="0"/>
              <a:t>: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assembly_summary_refseq.txt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467544" y="1844824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228652"/>
            <a:ext cx="736307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Конкретную сборку можно найти по адресу:</a:t>
            </a:r>
          </a:p>
          <a:p>
            <a:r>
              <a:rPr lang="ru-RU" sz="2400" dirty="0"/>
              <a:t>(на примере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GCA</a:t>
            </a:r>
            <a:r>
              <a:rPr lang="en-US" sz="2400" dirty="0">
                <a:solidFill>
                  <a:srgbClr val="0070C0"/>
                </a:solidFill>
              </a:rPr>
              <a:t>_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020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546</a:t>
            </a:r>
            <a:r>
              <a:rPr lang="en-US" sz="2400" dirty="0">
                <a:solidFill>
                  <a:srgbClr val="00B0F0"/>
                </a:solidFill>
              </a:rPr>
              <a:t>685.1</a:t>
            </a:r>
            <a:r>
              <a:rPr lang="ru-RU" sz="2400" dirty="0"/>
              <a:t>)</a:t>
            </a:r>
          </a:p>
          <a:p>
            <a:r>
              <a:rPr lang="en-US" u="sng" dirty="0">
                <a:solidFill>
                  <a:srgbClr val="0070C0"/>
                </a:solidFill>
              </a:rPr>
              <a:t>https://ftp.ncbi.nlm.nih.gov/genomes/all/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GCA</a:t>
            </a:r>
            <a:r>
              <a:rPr lang="en-US" u="sng" dirty="0">
                <a:solidFill>
                  <a:srgbClr val="0070C0"/>
                </a:solidFill>
              </a:rPr>
              <a:t>/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020</a:t>
            </a:r>
            <a:r>
              <a:rPr lang="en-US" u="sng" dirty="0">
                <a:solidFill>
                  <a:srgbClr val="0070C0"/>
                </a:solidFill>
              </a:rPr>
              <a:t>/</a:t>
            </a:r>
            <a:r>
              <a:rPr lang="en-US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546</a:t>
            </a:r>
            <a:r>
              <a:rPr lang="en-US" u="sng" dirty="0">
                <a:solidFill>
                  <a:srgbClr val="0070C0"/>
                </a:solidFill>
              </a:rPr>
              <a:t>/</a:t>
            </a:r>
            <a:r>
              <a:rPr lang="en-US" u="sng" dirty="0">
                <a:solidFill>
                  <a:srgbClr val="00B0F0"/>
                </a:solidFill>
              </a:rPr>
              <a:t>685</a:t>
            </a:r>
            <a:r>
              <a:rPr lang="en-US" u="sng" dirty="0">
                <a:solidFill>
                  <a:srgbClr val="0070C0"/>
                </a:solidFill>
              </a:rPr>
              <a:t>/GCA_020546685.1_ASM2054668v1/</a:t>
            </a:r>
          </a:p>
          <a:p>
            <a:r>
              <a:rPr lang="ru-RU" sz="2000" dirty="0"/>
              <a:t>Кстати, файлов там доступно больше, чем через </a:t>
            </a:r>
            <a:r>
              <a:rPr lang="en-US" sz="2000" dirty="0"/>
              <a:t>web-</a:t>
            </a:r>
            <a:r>
              <a:rPr lang="ru-RU" sz="2000" dirty="0"/>
              <a:t>интерфейс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3588692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273332"/>
            <a:ext cx="7363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скачивания конкретных файлов можно пользоваться удобной программой </a:t>
            </a:r>
            <a:r>
              <a:rPr lang="en-US" sz="2400" dirty="0" err="1"/>
              <a:t>wget</a:t>
            </a:r>
            <a:r>
              <a:rPr lang="en-US" sz="2400" dirty="0"/>
              <a:t>:</a:t>
            </a:r>
          </a:p>
          <a:p>
            <a:r>
              <a:rPr lang="en-US" u="sng" dirty="0">
                <a:solidFill>
                  <a:srgbClr val="0070C0"/>
                </a:solidFill>
              </a:rPr>
              <a:t>https://www.gnu.org/software/wget/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7544" y="5500389"/>
            <a:ext cx="578432" cy="5763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Сборка генома (очень упрощенно)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44" y="1340768"/>
            <a:ext cx="7224904" cy="50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8505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Dibrova D.V. PhD thesis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(https://osnadocs.ub.uni-osnabrueck.de/handle/urn:nbn:de:gbv:700-2013061210923)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627784" y="578610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Контиг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60840" y="1772816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Риды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0800000">
            <a:off x="7272808" y="1484784"/>
            <a:ext cx="288032" cy="1224136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176464" y="6093296"/>
            <a:ext cx="360040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107504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Scaffolding</a:t>
            </a:r>
            <a:r>
              <a:rPr lang="ru-RU" sz="3200" b="1" dirty="0">
                <a:solidFill>
                  <a:schemeClr val="bg1"/>
                </a:solidFill>
              </a:rPr>
              <a:t>: от </a:t>
            </a:r>
            <a:r>
              <a:rPr lang="ru-RU" sz="3200" b="1" dirty="0" err="1">
                <a:solidFill>
                  <a:schemeClr val="bg1"/>
                </a:solidFill>
              </a:rPr>
              <a:t>контигов</a:t>
            </a:r>
            <a:r>
              <a:rPr lang="ru-RU" sz="3200" b="1" dirty="0">
                <a:solidFill>
                  <a:schemeClr val="bg1"/>
                </a:solidFill>
              </a:rPr>
              <a:t> до хромосом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107504" y="2052464"/>
            <a:ext cx="4320480" cy="4365104"/>
            <a:chOff x="179512" y="2492896"/>
            <a:chExt cx="4320480" cy="4365104"/>
          </a:xfrm>
        </p:grpSpPr>
        <p:sp>
          <p:nvSpPr>
            <p:cNvPr id="19" name="Овал 18"/>
            <p:cNvSpPr/>
            <p:nvPr/>
          </p:nvSpPr>
          <p:spPr>
            <a:xfrm>
              <a:off x="467544" y="2996952"/>
              <a:ext cx="3744416" cy="3744416"/>
            </a:xfrm>
            <a:prstGeom prst="ellipse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79512" y="2996952"/>
              <a:ext cx="720080" cy="720080"/>
            </a:xfrm>
            <a:prstGeom prst="line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251520" y="4149080"/>
              <a:ext cx="4248472" cy="270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79512" y="2573288"/>
              <a:ext cx="4320480" cy="1503784"/>
              <a:chOff x="179512" y="2573288"/>
              <a:chExt cx="4320480" cy="1503784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411760" y="2573288"/>
                <a:ext cx="0" cy="423664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771800" y="2573288"/>
                <a:ext cx="72008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3131840" y="2717304"/>
                <a:ext cx="144016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3419872" y="2933328"/>
                <a:ext cx="288032" cy="423664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3707904" y="3221360"/>
                <a:ext cx="288032" cy="351656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>
                <a:off x="3923928" y="3581400"/>
                <a:ext cx="432048" cy="279648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4067944" y="3941440"/>
                <a:ext cx="432048" cy="13563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907704" y="2573288"/>
                <a:ext cx="72008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475656" y="2717304"/>
                <a:ext cx="144016" cy="49567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115616" y="2933328"/>
                <a:ext cx="216024" cy="423664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755576" y="3221360"/>
                <a:ext cx="288032" cy="351656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395536" y="3581400"/>
                <a:ext cx="432048" cy="279648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79512" y="3941440"/>
                <a:ext cx="504056" cy="135632"/>
              </a:xfrm>
              <a:prstGeom prst="line">
                <a:avLst/>
              </a:prstGeom>
              <a:ln w="50800">
                <a:solidFill>
                  <a:schemeClr val="bg1">
                    <a:lumMod val="5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3275856" y="2492896"/>
              <a:ext cx="360040" cy="792088"/>
            </a:xfrm>
            <a:prstGeom prst="line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47936" y="1268760"/>
            <a:ext cx="3736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Mate-pair</a:t>
            </a:r>
            <a:r>
              <a:rPr lang="ru-RU" sz="2200" b="1" dirty="0"/>
              <a:t> </a:t>
            </a:r>
            <a:r>
              <a:rPr lang="en-US" sz="2200" b="1" dirty="0"/>
              <a:t>sequencing</a:t>
            </a:r>
            <a:endParaRPr lang="ru-RU" sz="2200" b="1" u="sng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71600" y="3997841"/>
            <a:ext cx="2592288" cy="0"/>
          </a:xfrm>
          <a:prstGeom prst="line">
            <a:avLst/>
          </a:prstGeom>
          <a:ln w="1016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27584" y="4357881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1000 – 10000 п.н. </a:t>
            </a:r>
            <a:endParaRPr lang="ru-RU" sz="2200" u="sng" dirty="0">
              <a:solidFill>
                <a:srgbClr val="0070C0"/>
              </a:solidFill>
            </a:endParaRPr>
          </a:p>
        </p:txBody>
      </p:sp>
      <p:sp>
        <p:nvSpPr>
          <p:cNvPr id="69" name="Левая фигурная скобка 68"/>
          <p:cNvSpPr/>
          <p:nvPr/>
        </p:nvSpPr>
        <p:spPr>
          <a:xfrm rot="5400000" flipH="1">
            <a:off x="2159732" y="2953725"/>
            <a:ext cx="216024" cy="2592288"/>
          </a:xfrm>
          <a:prstGeom prst="leftBrace">
            <a:avLst>
              <a:gd name="adj1" fmla="val 28909"/>
              <a:gd name="adj2" fmla="val 50000"/>
            </a:avLst>
          </a:prstGeom>
          <a:ln w="254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971600" y="3853825"/>
            <a:ext cx="432048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3131840" y="3853825"/>
            <a:ext cx="423664" cy="8384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4797152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Разрезание ДНК на более длинные куски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err="1"/>
              <a:t>Секвенирование</a:t>
            </a:r>
            <a:r>
              <a:rPr lang="ru-RU" dirty="0"/>
              <a:t> с концов</a:t>
            </a:r>
            <a:r>
              <a:rPr lang="en-US" dirty="0"/>
              <a:t> </a:t>
            </a:r>
            <a:r>
              <a:rPr lang="ru-RU" dirty="0"/>
              <a:t>(получаются парные </a:t>
            </a:r>
            <a:r>
              <a:rPr lang="ru-RU" dirty="0" err="1"/>
              <a:t>риды</a:t>
            </a:r>
            <a:r>
              <a:rPr lang="ru-RU" dirty="0"/>
              <a:t>, </a:t>
            </a:r>
            <a:r>
              <a:rPr lang="en-US" b="1" dirty="0"/>
              <a:t>mate pair</a:t>
            </a:r>
            <a:r>
              <a:rPr lang="ru-RU" dirty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Учет этой информации при сборке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932040" y="1268760"/>
            <a:ext cx="373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Single molecule real time sequencing</a:t>
            </a:r>
            <a:endParaRPr lang="ru-RU" sz="2200" b="1" u="sng" dirty="0">
              <a:solidFill>
                <a:srgbClr val="0070C0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076056" y="3358153"/>
            <a:ext cx="3600400" cy="0"/>
          </a:xfrm>
          <a:prstGeom prst="line">
            <a:avLst/>
          </a:prstGeom>
          <a:ln w="1016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076056" y="3142129"/>
            <a:ext cx="3600400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436096" y="3574177"/>
            <a:ext cx="2952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&gt;</a:t>
            </a:r>
            <a:r>
              <a:rPr lang="ru-RU" sz="2200" dirty="0"/>
              <a:t> 20000 п.н. </a:t>
            </a:r>
            <a:endParaRPr lang="ru-RU" sz="2200" u="sng" dirty="0">
              <a:solidFill>
                <a:srgbClr val="0070C0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292080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868144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660232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524328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8244408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092280" y="3142129"/>
            <a:ext cx="144016" cy="0"/>
          </a:xfrm>
          <a:prstGeom prst="line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940152" y="2710081"/>
            <a:ext cx="0" cy="36842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52120" y="2278033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неточности</a:t>
            </a:r>
            <a:endParaRPr lang="ru-RU" sz="2200" u="sng" dirty="0">
              <a:solidFill>
                <a:srgbClr val="FF0000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7164288" y="2710081"/>
            <a:ext cx="0" cy="368424"/>
          </a:xfrm>
          <a:prstGeom prst="line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788024" y="4797152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Такие </a:t>
            </a:r>
            <a:r>
              <a:rPr lang="ru-RU" dirty="0" err="1"/>
              <a:t>секвенаторы</a:t>
            </a:r>
            <a:r>
              <a:rPr lang="ru-RU" dirty="0"/>
              <a:t> достаточно дорого стоят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/>
              <a:t>Точность </a:t>
            </a:r>
            <a:r>
              <a:rPr lang="ru-RU" dirty="0" err="1"/>
              <a:t>секвенирования</a:t>
            </a:r>
            <a:r>
              <a:rPr lang="ru-RU" dirty="0"/>
              <a:t> низкая, но для нужд сборки ее может хватать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4572000" y="1268760"/>
            <a:ext cx="0" cy="547260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0" y="6309320"/>
            <a:ext cx="7593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Alneberg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100" i="1" dirty="0">
                <a:solidFill>
                  <a:schemeClr val="bg1">
                    <a:lumMod val="65000"/>
                  </a:schemeClr>
                </a:solidFill>
              </a:rPr>
              <a:t>et al.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Genomes from uncultivated prokaryotes: a comparison of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metagenome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-assembled 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and single-amplified genomes. </a:t>
            </a:r>
            <a:r>
              <a:rPr lang="en-US" sz="1100" i="1" dirty="0" err="1">
                <a:solidFill>
                  <a:schemeClr val="bg1">
                    <a:lumMod val="65000"/>
                  </a:schemeClr>
                </a:solidFill>
              </a:rPr>
              <a:t>Microbiome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6:173, 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2018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Нет культуры клеток — нет генома?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2008" y="1544598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Культура клеток</a:t>
            </a:r>
            <a:endParaRPr lang="ru-RU" sz="2200" u="sng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504" y="3423190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Образец из окружающей среды</a:t>
            </a:r>
            <a:endParaRPr lang="ru-RU" sz="2200" u="sng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84176" y="1976646"/>
            <a:ext cx="1296144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36304" y="1472590"/>
            <a:ext cx="3672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Много коротких</a:t>
            </a:r>
            <a:r>
              <a:rPr lang="en-US" sz="2200" dirty="0"/>
              <a:t> </a:t>
            </a:r>
            <a:endParaRPr lang="ru-RU" sz="2200" dirty="0"/>
          </a:p>
          <a:p>
            <a:pPr algn="ctr"/>
            <a:r>
              <a:rPr lang="en-US" sz="2200" dirty="0"/>
              <a:t>(~ 100 </a:t>
            </a:r>
            <a:r>
              <a:rPr lang="ru-RU" sz="2200" dirty="0"/>
              <a:t>нуклеотидов) последовательностей</a:t>
            </a:r>
          </a:p>
          <a:p>
            <a:pPr algn="ctr"/>
            <a:r>
              <a:rPr lang="ru-RU" sz="2200" dirty="0"/>
              <a:t>(</a:t>
            </a:r>
            <a:r>
              <a:rPr lang="ru-RU" sz="2200" b="1" dirty="0" err="1"/>
              <a:t>ридов</a:t>
            </a:r>
            <a:r>
              <a:rPr lang="ru-RU" sz="2200" dirty="0"/>
              <a:t>, «</a:t>
            </a:r>
            <a:r>
              <a:rPr lang="en-US" sz="2200" dirty="0"/>
              <a:t>reads</a:t>
            </a:r>
            <a:r>
              <a:rPr lang="ru-RU" sz="2200" dirty="0"/>
              <a:t>»</a:t>
            </a:r>
            <a:r>
              <a:rPr lang="en-US" sz="2200" dirty="0"/>
              <a:t>)</a:t>
            </a:r>
            <a:endParaRPr lang="ru-RU" sz="22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504" y="4891807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Одиночная клетка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192688" y="1976646"/>
            <a:ext cx="133164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60840" y="1688614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Геном</a:t>
            </a:r>
            <a:endParaRPr lang="ru-RU" sz="24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403648" y="119675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70C0"/>
                </a:solidFill>
              </a:rPr>
              <a:t>секвениро-вание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156176" y="1360512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сборка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2123728" y="3975447"/>
            <a:ext cx="720080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843808" y="3667671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Много </a:t>
            </a:r>
            <a:r>
              <a:rPr lang="ru-RU" sz="2200" dirty="0" err="1"/>
              <a:t>ридов</a:t>
            </a:r>
            <a:r>
              <a:rPr lang="ru-RU" sz="2200" dirty="0"/>
              <a:t> из разных геномов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6516216" y="3975447"/>
            <a:ext cx="1008112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452320" y="3255367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Геном 1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452320" y="4191471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Геном </a:t>
            </a:r>
            <a:r>
              <a:rPr lang="en-US" sz="2400" b="1" dirty="0"/>
              <a:t>N</a:t>
            </a:r>
            <a:endParaRPr lang="ru-RU" sz="2000" b="1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452320" y="3687415"/>
            <a:ext cx="169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…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843808" y="5013176"/>
            <a:ext cx="3672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Много </a:t>
            </a:r>
            <a:r>
              <a:rPr lang="ru-RU" sz="2200" dirty="0" err="1"/>
              <a:t>ридов</a:t>
            </a:r>
            <a:endParaRPr lang="ru-RU" sz="2200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156176" y="342900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«</a:t>
            </a:r>
            <a:r>
              <a:rPr lang="en-US" sz="2000" dirty="0">
                <a:solidFill>
                  <a:srgbClr val="0070C0"/>
                </a:solidFill>
              </a:rPr>
              <a:t>binning</a:t>
            </a:r>
            <a:r>
              <a:rPr lang="ru-RU" sz="2000" dirty="0">
                <a:solidFill>
                  <a:srgbClr val="0070C0"/>
                </a:solidFill>
              </a:rPr>
              <a:t>»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5868144" y="5229200"/>
            <a:ext cx="1656184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96336" y="4941168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Геном</a:t>
            </a:r>
            <a:endParaRPr lang="ru-RU" sz="2400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1979712" y="5229200"/>
            <a:ext cx="1584176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35696" y="443711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70C0"/>
                </a:solidFill>
              </a:rPr>
              <a:t>ампли-фикация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340768"/>
            <a:ext cx="9144000" cy="187220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1" grpId="0"/>
      <p:bldP spid="5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Разные типы последовательностей</a:t>
            </a:r>
          </a:p>
        </p:txBody>
      </p:sp>
      <p:sp>
        <p:nvSpPr>
          <p:cNvPr id="28" name="Пирог 27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20442702"/>
              <a:gd name="adj2" fmla="val 538766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ирог 32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10810107"/>
              <a:gd name="adj2" fmla="val 1328529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ирог 33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13283345"/>
              <a:gd name="adj2" fmla="val 135643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ирог 34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13572179"/>
              <a:gd name="adj2" fmla="val 2044649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851920" y="2420888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Геномы</a:t>
            </a:r>
            <a:endParaRPr lang="ru-RU" sz="2800" b="1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11560" y="1268760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Белки</a:t>
            </a:r>
            <a:endParaRPr lang="ru-RU" sz="2800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411760" y="1772816"/>
            <a:ext cx="720080" cy="72008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339752" y="3212976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РНК</a:t>
            </a:r>
            <a:endParaRPr lang="ru-RU" sz="28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788024" y="4440014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Мета-</a:t>
            </a:r>
          </a:p>
          <a:p>
            <a:pPr algn="ctr"/>
            <a:r>
              <a:rPr lang="ru-RU" sz="3200" dirty="0"/>
              <a:t>геномы</a:t>
            </a:r>
            <a:endParaRPr lang="ru-RU" sz="2800" dirty="0"/>
          </a:p>
        </p:txBody>
      </p:sp>
      <p:sp>
        <p:nvSpPr>
          <p:cNvPr id="67" name="Пирог 66"/>
          <p:cNvSpPr/>
          <p:nvPr/>
        </p:nvSpPr>
        <p:spPr>
          <a:xfrm>
            <a:off x="2267744" y="1556792"/>
            <a:ext cx="5040560" cy="5040560"/>
          </a:xfrm>
          <a:prstGeom prst="pie">
            <a:avLst>
              <a:gd name="adj1" fmla="val 5396918"/>
              <a:gd name="adj2" fmla="val 1081218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483768" y="4653136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Риды</a:t>
            </a:r>
            <a:endParaRPr lang="ru-RU" sz="32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0" y="6597352"/>
            <a:ext cx="8574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Схема достаточно упрощенная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; </a:t>
            </a:r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размеры секторов не отвечают реальным объемам данных. См. заметки к слайду</a:t>
            </a: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id="{9A72AFE1-ED99-5C3A-8ED3-27ED59AEDC69}"/>
              </a:ext>
            </a:extLst>
          </p:cNvPr>
          <p:cNvCxnSpPr>
            <a:cxnSpLocks/>
          </p:cNvCxnSpPr>
          <p:nvPr/>
        </p:nvCxnSpPr>
        <p:spPr>
          <a:xfrm rot="10800000">
            <a:off x="2534423" y="1518798"/>
            <a:ext cx="3156805" cy="2959408"/>
          </a:xfrm>
          <a:prstGeom prst="bentConnector3">
            <a:avLst>
              <a:gd name="adj1" fmla="val -38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id="{73C7E4FB-B68B-55EB-8CBB-56A600498737}"/>
              </a:ext>
            </a:extLst>
          </p:cNvPr>
          <p:cNvCxnSpPr>
            <a:cxnSpLocks/>
          </p:cNvCxnSpPr>
          <p:nvPr/>
        </p:nvCxnSpPr>
        <p:spPr>
          <a:xfrm rot="16200000" flipV="1">
            <a:off x="1398774" y="2389467"/>
            <a:ext cx="1737940" cy="810092"/>
          </a:xfrm>
          <a:prstGeom prst="bentConnector3">
            <a:avLst>
              <a:gd name="adj1" fmla="val 67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8AAC0C5F-259C-8CA7-B608-A13522F936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69196" y="991973"/>
            <a:ext cx="939608" cy="2209154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8" grpId="0"/>
      <p:bldP spid="56" grpId="0"/>
      <p:bldP spid="65" grpId="0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https://www.insdc.org/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International Nucleotide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Sequence Database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Collaboration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nsdc.org/wp-content/uploads/2022/06/ddbj-logo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85184"/>
            <a:ext cx="1816718" cy="1021904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932040" y="321297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GenBank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201" name="Picture 9" descr="Файл:US-NLM-NCBI-Logo.svg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1314470" cy="1623664"/>
          </a:xfrm>
          <a:prstGeom prst="rect">
            <a:avLst/>
          </a:prstGeom>
          <a:noFill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3239540" cy="11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267744" y="321297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ENA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63888" y="465487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DDBJ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11560" y="282553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(</a:t>
            </a:r>
            <a:r>
              <a:rPr lang="ru-RU" sz="2800" dirty="0"/>
              <a:t>Европа)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444208" y="285293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(</a:t>
            </a:r>
            <a:r>
              <a:rPr lang="ru-RU" sz="2800" dirty="0"/>
              <a:t>США)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419872" y="5949280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(</a:t>
            </a:r>
            <a:r>
              <a:rPr lang="ru-RU" sz="2800" dirty="0"/>
              <a:t>Япония)</a:t>
            </a:r>
          </a:p>
        </p:txBody>
      </p:sp>
      <p:sp>
        <p:nvSpPr>
          <p:cNvPr id="18" name="Двойная стрелка вверх/вниз 17"/>
          <p:cNvSpPr/>
          <p:nvPr/>
        </p:nvSpPr>
        <p:spPr>
          <a:xfrm rot="19334070">
            <a:off x="3345048" y="3718351"/>
            <a:ext cx="365671" cy="10564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2308944">
            <a:off x="5149036" y="3716070"/>
            <a:ext cx="365671" cy="10564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 rot="5400000">
            <a:off x="4269341" y="3011579"/>
            <a:ext cx="365671" cy="1056497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72200" y="4582869"/>
            <a:ext cx="26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RefSeq</a:t>
            </a:r>
            <a:endParaRPr lang="ru-RU" sz="3600" b="1" dirty="0"/>
          </a:p>
        </p:txBody>
      </p:sp>
      <p:sp>
        <p:nvSpPr>
          <p:cNvPr id="25" name="Стрелка вправо 24"/>
          <p:cNvSpPr/>
          <p:nvPr/>
        </p:nvSpPr>
        <p:spPr>
          <a:xfrm rot="2565492">
            <a:off x="6466472" y="4032746"/>
            <a:ext cx="936104" cy="43204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670613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5190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рисунка: </a:t>
            </a:r>
            <a:r>
              <a:rPr lang="en-US" sz="1100" u="sng" dirty="0">
                <a:solidFill>
                  <a:schemeClr val="bg1">
                    <a:lumMod val="65000"/>
                  </a:schemeClr>
                </a:solidFill>
              </a:rPr>
              <a:t>https://www.ncbi.nlm.nih.gov/genbank/statistics/</a:t>
            </a:r>
            <a:endParaRPr lang="ru-RU" sz="11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Размер </a:t>
            </a:r>
            <a:r>
              <a:rPr lang="en-US" sz="3200" b="1" dirty="0" err="1">
                <a:solidFill>
                  <a:schemeClr val="bg1"/>
                </a:solidFill>
              </a:rPr>
              <a:t>GenBank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 </a:t>
            </a:r>
            <a:r>
              <a:rPr lang="en-US" sz="3200" b="1" dirty="0">
                <a:solidFill>
                  <a:schemeClr val="bg1"/>
                </a:solidFill>
              </a:rPr>
              <a:t>WGS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804248" y="256490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GenBank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804248" y="1844824"/>
            <a:ext cx="2339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WGS </a:t>
            </a:r>
            <a:r>
              <a:rPr lang="en-US" dirty="0">
                <a:solidFill>
                  <a:srgbClr val="C00000"/>
                </a:solidFill>
              </a:rPr>
              <a:t>(Whole </a:t>
            </a:r>
          </a:p>
          <a:p>
            <a:r>
              <a:rPr lang="en-US" dirty="0">
                <a:solidFill>
                  <a:srgbClr val="C00000"/>
                </a:solidFill>
              </a:rPr>
              <a:t>Genome Shotgun)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134076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Число последовательностей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Важные параметры сборок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9918" y="1970927"/>
          <a:ext cx="8204166" cy="1884151"/>
        </p:xfrm>
        <a:graphic>
          <a:graphicData uri="http://schemas.openxmlformats.org/drawingml/2006/table">
            <a:tbl>
              <a:tblPr/>
              <a:tblGrid>
                <a:gridCol w="124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57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1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Assembly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Genome size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chromo-somes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scaffolds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Scaffold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of contigs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L50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Assembly level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ASM2054668v1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ASM68789v1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 Mb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150.8 Kb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Contig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523" marR="11523" marT="11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99592" y="1268760"/>
            <a:ext cx="7488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Две сборки </a:t>
            </a:r>
            <a:r>
              <a:rPr lang="en-US" sz="2200" i="1" dirty="0" err="1"/>
              <a:t>Deinococcus</a:t>
            </a:r>
            <a:r>
              <a:rPr lang="en-US" sz="2200" i="1" dirty="0"/>
              <a:t> </a:t>
            </a:r>
            <a:r>
              <a:rPr lang="en-US" sz="2200" i="1" dirty="0" err="1"/>
              <a:t>radiodurans</a:t>
            </a:r>
            <a:r>
              <a:rPr lang="en-US" sz="2200" i="1" dirty="0"/>
              <a:t> </a:t>
            </a:r>
            <a:r>
              <a:rPr lang="en-US" sz="2200" dirty="0"/>
              <a:t>ATCC 13939</a:t>
            </a:r>
            <a:r>
              <a:rPr lang="ru-RU" sz="2200" dirty="0"/>
              <a:t>: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95536" y="4221088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N</a:t>
            </a:r>
            <a:r>
              <a:rPr lang="en-US" sz="2200" b="1" dirty="0">
                <a:solidFill>
                  <a:srgbClr val="0070C0"/>
                </a:solidFill>
              </a:rPr>
              <a:t>50</a:t>
            </a:r>
            <a:r>
              <a:rPr lang="en-US" sz="2200" dirty="0"/>
              <a:t>: </a:t>
            </a:r>
            <a:r>
              <a:rPr lang="ru-RU" sz="2200" dirty="0"/>
              <a:t>Длина </a:t>
            </a:r>
            <a:r>
              <a:rPr lang="ru-RU" sz="2200" dirty="0" err="1"/>
              <a:t>контига</a:t>
            </a:r>
            <a:r>
              <a:rPr lang="ru-RU" sz="2200" dirty="0"/>
              <a:t>, для которого половина (</a:t>
            </a:r>
            <a:r>
              <a:rPr lang="ru-RU" sz="2200" b="1" dirty="0">
                <a:solidFill>
                  <a:srgbClr val="0070C0"/>
                </a:solidFill>
              </a:rPr>
              <a:t>50</a:t>
            </a:r>
            <a:r>
              <a:rPr lang="ru-RU" sz="2200" dirty="0"/>
              <a:t>%) всех нуклеотидов</a:t>
            </a:r>
            <a:r>
              <a:rPr lang="en-US" sz="2200" dirty="0"/>
              <a:t> </a:t>
            </a:r>
            <a:r>
              <a:rPr lang="ru-RU" sz="2200" dirty="0"/>
              <a:t>сборки содержится в </a:t>
            </a:r>
            <a:r>
              <a:rPr lang="ru-RU" sz="2200" dirty="0" err="1"/>
              <a:t>контигах</a:t>
            </a:r>
            <a:r>
              <a:rPr lang="ru-RU" sz="2200" dirty="0"/>
              <a:t> такой и большей длины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95536" y="5517232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L</a:t>
            </a:r>
            <a:r>
              <a:rPr lang="en-US" sz="2200" b="1" dirty="0">
                <a:solidFill>
                  <a:srgbClr val="0070C0"/>
                </a:solidFill>
              </a:rPr>
              <a:t>50</a:t>
            </a:r>
            <a:r>
              <a:rPr lang="en-US" sz="2200" dirty="0"/>
              <a:t>: </a:t>
            </a:r>
            <a:r>
              <a:rPr lang="ru-RU" sz="2200" dirty="0"/>
              <a:t>Число </a:t>
            </a:r>
            <a:r>
              <a:rPr lang="ru-RU" sz="2200" dirty="0" err="1"/>
              <a:t>контигов</a:t>
            </a:r>
            <a:r>
              <a:rPr lang="ru-RU" sz="2200" dirty="0"/>
              <a:t> (наименьшее), в которых содержится половина (</a:t>
            </a:r>
            <a:r>
              <a:rPr lang="ru-RU" sz="2200" b="1" dirty="0">
                <a:solidFill>
                  <a:srgbClr val="0070C0"/>
                </a:solidFill>
              </a:rPr>
              <a:t>50</a:t>
            </a:r>
            <a:r>
              <a:rPr lang="ru-RU" sz="2200" dirty="0"/>
              <a:t>%) всех нуклеотидов сборки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6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1756</Words>
  <Application>Microsoft Office PowerPoint</Application>
  <PresentationFormat>Экран (4:3)</PresentationFormat>
  <Paragraphs>391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Verdana</vt:lpstr>
      <vt:lpstr>Тема Office</vt:lpstr>
      <vt:lpstr>Нуклеотидные банки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udavdasha</dc:creator>
  <cp:lastModifiedBy>Daria Dibrova</cp:lastModifiedBy>
  <cp:revision>223</cp:revision>
  <dcterms:created xsi:type="dcterms:W3CDTF">2017-10-21T19:44:48Z</dcterms:created>
  <dcterms:modified xsi:type="dcterms:W3CDTF">2023-10-16T15:16:22Z</dcterms:modified>
</cp:coreProperties>
</file>