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59" r:id="rId2"/>
    <p:sldId id="281" r:id="rId3"/>
    <p:sldId id="269" r:id="rId4"/>
    <p:sldId id="270" r:id="rId5"/>
    <p:sldId id="266" r:id="rId6"/>
    <p:sldId id="267" r:id="rId7"/>
    <p:sldId id="268" r:id="rId8"/>
    <p:sldId id="271" r:id="rId9"/>
    <p:sldId id="273" r:id="rId10"/>
    <p:sldId id="272" r:id="rId11"/>
    <p:sldId id="274" r:id="rId12"/>
    <p:sldId id="288" r:id="rId13"/>
    <p:sldId id="276" r:id="rId14"/>
    <p:sldId id="277" r:id="rId15"/>
    <p:sldId id="275" r:id="rId16"/>
    <p:sldId id="285" r:id="rId17"/>
    <p:sldId id="278" r:id="rId18"/>
    <p:sldId id="282" r:id="rId19"/>
    <p:sldId id="284" r:id="rId20"/>
    <p:sldId id="286" r:id="rId21"/>
    <p:sldId id="287" r:id="rId22"/>
    <p:sldId id="283" r:id="rId23"/>
    <p:sldId id="279" r:id="rId24"/>
    <p:sldId id="280" r:id="rId25"/>
    <p:sldId id="28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FF33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754" autoAdjust="0"/>
    <p:restoredTop sz="88966" autoAdjust="0"/>
  </p:normalViewPr>
  <p:slideViewPr>
    <p:cSldViewPr snapToGrid="0">
      <p:cViewPr varScale="1">
        <p:scale>
          <a:sx n="102" d="100"/>
          <a:sy n="102" d="100"/>
        </p:scale>
        <p:origin x="178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A8AE3-E346-4831-89C7-AB3ABFAD6681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6E9EA-B443-4B01-A534-1A389D765B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572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6E9EA-B443-4B01-A534-1A389D765BE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6E9EA-B443-4B01-A534-1A389D765BE9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6E9EA-B443-4B01-A534-1A389D765BE9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6E9EA-B443-4B01-A534-1A389D765BE9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6E9EA-B443-4B01-A534-1A389D765BE9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6E9EA-B443-4B01-A534-1A389D765BE9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6E9EA-B443-4B01-A534-1A389D765BE9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6E9EA-B443-4B01-A534-1A389D765BE9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6E9EA-B443-4B01-A534-1A389D765BE9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6E9EA-B443-4B01-A534-1A389D765BE9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6E9EA-B443-4B01-A534-1A389D765BE9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6E9EA-B443-4B01-A534-1A389D765BE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6E9EA-B443-4B01-A534-1A389D765BE9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6E9EA-B443-4B01-A534-1A389D765BE9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6E9EA-B443-4B01-A534-1A389D765BE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6E9EA-B443-4B01-A534-1A389D765BE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6E9EA-B443-4B01-A534-1A389D765BE9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6E9EA-B443-4B01-A534-1A389D765BE9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6E9EA-B443-4B01-A534-1A389D765BE9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6E9EA-B443-4B01-A534-1A389D765BE9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6E9EA-B443-4B01-A534-1A389D765BE9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4AA6D-702D-4B1B-B298-7BBC709C140A}" type="datetime1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688A7-4D81-4152-8E9C-D8D51E7C452D}" type="datetime1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4E830-5513-4FFC-AB08-72EB0F2529A4}" type="datetime1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4119F-DC8A-48FA-A069-1DC5AB0F022C}" type="datetime1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31506-655C-43EB-8102-239A18209CFF}" type="datetime1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56969-507C-4FE3-BF54-C8042A987B38}" type="datetime1">
              <a:rPr lang="ru-RU" smtClean="0"/>
              <a:pPr/>
              <a:t>24.10.2023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5D6AB-821F-47E9-ABCD-AF89CBA57CEA}" type="datetime1">
              <a:rPr lang="ru-RU" smtClean="0"/>
              <a:pPr/>
              <a:t>24.10.2023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2B283-A53A-4E8A-B36D-AF4202B0C7BE}" type="datetime1">
              <a:rPr lang="ru-RU" smtClean="0"/>
              <a:pPr/>
              <a:t>24.10.2023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36DB6101-6176-4257-B0FD-F184EA10E5A0}"/>
              </a:ext>
            </a:extLst>
          </p:cNvPr>
          <p:cNvCxnSpPr>
            <a:cxnSpLocks/>
          </p:cNvCxnSpPr>
          <p:nvPr userDrawn="1"/>
        </p:nvCxnSpPr>
        <p:spPr>
          <a:xfrm>
            <a:off x="0" y="1143000"/>
            <a:ext cx="884664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>
            <a:extLst>
              <a:ext uri="{FF2B5EF4-FFF2-40B4-BE49-F238E27FC236}">
                <a16:creationId xmlns:a16="http://schemas.microsoft.com/office/drawing/2014/main" id="{91E3CD10-622C-47EF-BAE2-0EF8CE33106E}"/>
              </a:ext>
            </a:extLst>
          </p:cNvPr>
          <p:cNvSpPr/>
          <p:nvPr userDrawn="1"/>
        </p:nvSpPr>
        <p:spPr>
          <a:xfrm>
            <a:off x="8802329" y="1017240"/>
            <a:ext cx="251520" cy="25152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4854B-27CA-4AE5-B583-22A6B22E27F2}" type="datetime1">
              <a:rPr lang="ru-RU" smtClean="0"/>
              <a:pPr/>
              <a:t>24.10.2023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C82A2-C90D-4F98-BCDC-43AE1D5A31A0}" type="datetime1">
              <a:rPr lang="ru-RU" smtClean="0"/>
              <a:pPr/>
              <a:t>24.10.2023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426C7-C2C9-4677-BD97-6EC76E0FC218}" type="datetime1">
              <a:rPr lang="ru-RU" smtClean="0"/>
              <a:pPr/>
              <a:t>24.10.2023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4854B-27CA-4AE5-B583-22A6B22E27F2}" type="datetime1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academic.oup.com/bioinformatics/article/35/9/1613/5106166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D6959E-A7CF-499F-99B4-792057664B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568" y="1961406"/>
            <a:ext cx="7772400" cy="2403698"/>
          </a:xfrm>
        </p:spPr>
        <p:txBody>
          <a:bodyPr>
            <a:normAutofit fontScale="90000"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+mn-lt"/>
              </a:rPr>
              <a:t>Поиск </a:t>
            </a:r>
            <a:r>
              <a:rPr lang="en-US" sz="4800" b="1" dirty="0">
                <a:solidFill>
                  <a:schemeClr val="bg1"/>
                </a:solidFill>
                <a:latin typeface="+mn-lt"/>
              </a:rPr>
              <a:t>BLAST </a:t>
            </a:r>
            <a:r>
              <a:rPr lang="ru-RU" sz="4800" b="1" dirty="0">
                <a:solidFill>
                  <a:schemeClr val="bg1"/>
                </a:solidFill>
                <a:latin typeface="+mn-lt"/>
              </a:rPr>
              <a:t>для нуклеотидных последовательностей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1F198EC-E0C7-45F9-AD51-EB1CF1A11E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725144"/>
            <a:ext cx="6400800" cy="910952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Дарья Владимировна </a:t>
            </a:r>
            <a:r>
              <a:rPr lang="ru-RU" sz="2000" b="1" dirty="0" err="1">
                <a:solidFill>
                  <a:schemeClr val="bg1"/>
                </a:solidFill>
              </a:rPr>
              <a:t>Диброва</a:t>
            </a:r>
            <a:endParaRPr lang="ru-RU" sz="2000" b="1" dirty="0">
              <a:solidFill>
                <a:schemeClr val="bg1"/>
              </a:solidFill>
            </a:endParaRPr>
          </a:p>
          <a:p>
            <a:r>
              <a:rPr lang="ru-RU" sz="2000" dirty="0">
                <a:solidFill>
                  <a:schemeClr val="bg1"/>
                </a:solidFill>
              </a:rPr>
              <a:t>к.б.н., </a:t>
            </a:r>
            <a:r>
              <a:rPr lang="ru-RU" sz="2000" dirty="0" err="1">
                <a:solidFill>
                  <a:schemeClr val="bg1"/>
                </a:solidFill>
              </a:rPr>
              <a:t>с.н.с</a:t>
            </a:r>
            <a:r>
              <a:rPr lang="ru-RU" sz="2000" dirty="0">
                <a:solidFill>
                  <a:schemeClr val="bg1"/>
                </a:solidFill>
              </a:rPr>
              <a:t>. МГУ имени М.В. Ломоносова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EFC668-B4A3-49F7-9B58-25273069A76E}"/>
              </a:ext>
            </a:extLst>
          </p:cNvPr>
          <p:cNvSpPr txBox="1"/>
          <p:nvPr/>
        </p:nvSpPr>
        <p:spPr>
          <a:xfrm>
            <a:off x="3563888" y="6300028"/>
            <a:ext cx="2457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4</a:t>
            </a:r>
            <a:r>
              <a:rPr lang="ru-RU" dirty="0">
                <a:solidFill>
                  <a:schemeClr val="bg1"/>
                </a:solidFill>
              </a:rPr>
              <a:t> октября 202</a:t>
            </a:r>
            <a:r>
              <a:rPr lang="en-US" dirty="0">
                <a:solidFill>
                  <a:schemeClr val="bg1"/>
                </a:solidFill>
              </a:rPr>
              <a:t>3</a:t>
            </a:r>
            <a:r>
              <a:rPr lang="ru-RU" dirty="0">
                <a:solidFill>
                  <a:schemeClr val="bg1"/>
                </a:solidFill>
              </a:rPr>
              <a:t> г.</a:t>
            </a:r>
          </a:p>
        </p:txBody>
      </p:sp>
      <p:pic>
        <p:nvPicPr>
          <p:cNvPr id="9220" name="Picture 4" descr="https://vsb.fbb.msu.ru/attachments/download/267/fbb_white_r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590" y="159718"/>
            <a:ext cx="2189162" cy="21891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1531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68D34C6-A34F-4CDF-BE61-8391C5484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5E39C8-3AAC-43C5-9E3A-B405CF62CE80}"/>
              </a:ext>
            </a:extLst>
          </p:cNvPr>
          <p:cNvSpPr txBox="1"/>
          <p:nvPr/>
        </p:nvSpPr>
        <p:spPr>
          <a:xfrm>
            <a:off x="0" y="251937"/>
            <a:ext cx="8892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Типичный результат поиска с </a:t>
            </a:r>
            <a:r>
              <a:rPr lang="en-US" sz="3200" b="1" dirty="0">
                <a:solidFill>
                  <a:schemeClr val="bg1"/>
                </a:solidFill>
              </a:rPr>
              <a:t>N=11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253926"/>
            <a:ext cx="7483824" cy="5487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2987824" y="3429000"/>
            <a:ext cx="1944216" cy="0"/>
          </a:xfrm>
          <a:prstGeom prst="line">
            <a:avLst/>
          </a:prstGeom>
          <a:ln w="381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0784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68D34C6-A34F-4CDF-BE61-8391C5484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253926"/>
            <a:ext cx="7483824" cy="5487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2987824" y="3429000"/>
            <a:ext cx="1944216" cy="0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75E39C8-3AAC-43C5-9E3A-B405CF62CE80}"/>
              </a:ext>
            </a:extLst>
          </p:cNvPr>
          <p:cNvSpPr txBox="1"/>
          <p:nvPr/>
        </p:nvSpPr>
        <p:spPr>
          <a:xfrm>
            <a:off x="0" y="251937"/>
            <a:ext cx="8892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Такой хит найдется только с </a:t>
            </a:r>
            <a:r>
              <a:rPr lang="en-US" sz="3200" b="1" dirty="0">
                <a:solidFill>
                  <a:schemeClr val="bg1"/>
                </a:solidFill>
              </a:rPr>
              <a:t>N=7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784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68D34C6-A34F-4CDF-BE61-8391C5484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5E39C8-3AAC-43C5-9E3A-B405CF62CE80}"/>
              </a:ext>
            </a:extLst>
          </p:cNvPr>
          <p:cNvSpPr txBox="1"/>
          <p:nvPr/>
        </p:nvSpPr>
        <p:spPr>
          <a:xfrm>
            <a:off x="72008" y="44624"/>
            <a:ext cx="8892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Вывод по поиску кодирующих нуклеотидных последовательностей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251520" y="1196752"/>
            <a:ext cx="85689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!</a:t>
            </a:r>
            <a:r>
              <a:rPr lang="ru-RU" sz="2800" dirty="0"/>
              <a:t> Для поиска гомологичных кодирующих последовательностей нуклеотидов нужно сперва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транслировать </a:t>
            </a:r>
            <a:r>
              <a:rPr lang="ru-RU" sz="2800" dirty="0"/>
              <a:t>их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4260976" y="3213226"/>
            <a:ext cx="32894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Нуклеотидная БД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282602" y="3069293"/>
            <a:ext cx="3237297" cy="82991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4293996" y="4043806"/>
            <a:ext cx="32894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«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</a:rPr>
              <a:t>Псевдобелковая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» БД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4285142" y="4067513"/>
            <a:ext cx="3237297" cy="82991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7474624" y="3117073"/>
            <a:ext cx="18137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+6 рамок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0" y="3955643"/>
            <a:ext cx="13571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Ген </a:t>
            </a:r>
          </a:p>
          <a:p>
            <a:pPr algn="ctr"/>
            <a:r>
              <a:rPr lang="ru-RU" sz="2800" dirty="0"/>
              <a:t>белка 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424877" y="3658234"/>
            <a:ext cx="237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EMBOSS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Transeq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1960926" y="4186651"/>
            <a:ext cx="15121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Белок</a:t>
            </a:r>
          </a:p>
        </p:txBody>
      </p:sp>
      <p:sp>
        <p:nvSpPr>
          <p:cNvPr id="36" name="Стрелка вправо 35"/>
          <p:cNvSpPr/>
          <p:nvPr/>
        </p:nvSpPr>
        <p:spPr>
          <a:xfrm>
            <a:off x="1312854" y="4277823"/>
            <a:ext cx="720080" cy="36004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право 36"/>
          <p:cNvSpPr/>
          <p:nvPr/>
        </p:nvSpPr>
        <p:spPr>
          <a:xfrm>
            <a:off x="3366160" y="4277823"/>
            <a:ext cx="882157" cy="36004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3101839" y="3869261"/>
            <a:ext cx="1296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tblastn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0" name="Развернутая стрелка 39"/>
          <p:cNvSpPr/>
          <p:nvPr/>
        </p:nvSpPr>
        <p:spPr>
          <a:xfrm rot="10800000" flipH="1">
            <a:off x="524490" y="4934259"/>
            <a:ext cx="4896544" cy="72008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2143443" y="5672365"/>
            <a:ext cx="1296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tblastx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5" name="Выгнутая вправо стрелка 44"/>
          <p:cNvSpPr/>
          <p:nvPr/>
        </p:nvSpPr>
        <p:spPr>
          <a:xfrm>
            <a:off x="7586440" y="3634276"/>
            <a:ext cx="537277" cy="774700"/>
          </a:xfrm>
          <a:prstGeom prst="curvedLef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78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727234"/>
            <a:ext cx="4261704" cy="4014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68D34C6-A34F-4CDF-BE61-8391C5484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5E39C8-3AAC-43C5-9E3A-B405CF62CE80}"/>
              </a:ext>
            </a:extLst>
          </p:cNvPr>
          <p:cNvSpPr txBox="1"/>
          <p:nvPr/>
        </p:nvSpPr>
        <p:spPr>
          <a:xfrm>
            <a:off x="72008" y="251937"/>
            <a:ext cx="8892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… и все равно все не так просто!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179512" y="1264692"/>
            <a:ext cx="88204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Даже с использованием </a:t>
            </a:r>
            <a:r>
              <a:rPr lang="en-US" sz="2400" dirty="0" err="1"/>
              <a:t>tblastn</a:t>
            </a:r>
            <a:r>
              <a:rPr lang="en-US" sz="2400" dirty="0"/>
              <a:t> </a:t>
            </a:r>
            <a:r>
              <a:rPr lang="ru-RU" sz="2400" dirty="0"/>
              <a:t>таким образом получается найти только </a:t>
            </a:r>
            <a:r>
              <a:rPr lang="ru-RU" sz="2400" b="1" u="sng" dirty="0"/>
              <a:t>671</a:t>
            </a:r>
            <a:r>
              <a:rPr lang="ru-RU" sz="2400" dirty="0"/>
              <a:t> находку</a:t>
            </a:r>
          </a:p>
          <a:p>
            <a:pPr algn="ctr"/>
            <a:r>
              <a:rPr lang="ru-RU" sz="2400" dirty="0"/>
              <a:t>(ср</a:t>
            </a:r>
            <a:r>
              <a:rPr lang="en-US" sz="2400" dirty="0"/>
              <a:t>.</a:t>
            </a:r>
            <a:r>
              <a:rPr lang="ru-RU" sz="2400" dirty="0"/>
              <a:t> с</a:t>
            </a:r>
            <a:r>
              <a:rPr lang="en-US" sz="2400" dirty="0"/>
              <a:t> </a:t>
            </a:r>
            <a:r>
              <a:rPr lang="ru-RU" sz="2400" b="1" u="sng" dirty="0"/>
              <a:t>3722</a:t>
            </a:r>
            <a:r>
              <a:rPr lang="ru-RU" sz="2400" dirty="0"/>
              <a:t> находками при поиске по белкам)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ПОЧЕМУ?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107504" y="4437112"/>
            <a:ext cx="31683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/>
              <a:t>АТФ-синтаза</a:t>
            </a:r>
            <a:endParaRPr lang="ru-RU" sz="2400" dirty="0"/>
          </a:p>
          <a:p>
            <a:pPr algn="ctr"/>
            <a:r>
              <a:rPr lang="en-US" sz="2400" dirty="0"/>
              <a:t>F/N-</a:t>
            </a:r>
            <a:r>
              <a:rPr lang="ru-RU" sz="2400" dirty="0"/>
              <a:t>типа</a:t>
            </a:r>
            <a:endParaRPr lang="en-US" sz="2400" dirty="0"/>
          </a:p>
          <a:p>
            <a:pPr algn="ctr"/>
            <a:r>
              <a:rPr lang="en-US" sz="2400" dirty="0"/>
              <a:t>(</a:t>
            </a:r>
            <a:r>
              <a:rPr lang="ru-RU" sz="2400" b="1" dirty="0"/>
              <a:t>бактериальная</a:t>
            </a:r>
            <a:r>
              <a:rPr lang="ru-RU" sz="2400" dirty="0"/>
              <a:t>)</a:t>
            </a:r>
            <a:endParaRPr lang="en-US" sz="2400" dirty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6372200" y="4437112"/>
            <a:ext cx="2664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/>
              <a:t>АТФ-синтаза</a:t>
            </a:r>
            <a:endParaRPr lang="ru-RU" sz="2400" dirty="0"/>
          </a:p>
          <a:p>
            <a:pPr algn="ctr"/>
            <a:r>
              <a:rPr lang="en-US" sz="2400" dirty="0"/>
              <a:t>A/V-</a:t>
            </a:r>
            <a:r>
              <a:rPr lang="ru-RU" sz="2400" dirty="0"/>
              <a:t>типа</a:t>
            </a:r>
            <a:endParaRPr lang="en-US" sz="2400" dirty="0"/>
          </a:p>
          <a:p>
            <a:pPr algn="ctr"/>
            <a:r>
              <a:rPr lang="en-US" sz="2400" dirty="0"/>
              <a:t>(</a:t>
            </a:r>
            <a:r>
              <a:rPr lang="ru-RU" sz="2400" b="1" dirty="0" err="1"/>
              <a:t>архейная</a:t>
            </a:r>
            <a:r>
              <a:rPr lang="ru-RU" sz="2400" dirty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90784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68D34C6-A34F-4CDF-BE61-8391C5484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5E39C8-3AAC-43C5-9E3A-B405CF62CE80}"/>
              </a:ext>
            </a:extLst>
          </p:cNvPr>
          <p:cNvSpPr txBox="1"/>
          <p:nvPr/>
        </p:nvSpPr>
        <p:spPr>
          <a:xfrm>
            <a:off x="72008" y="44624"/>
            <a:ext cx="8892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Что является находкой при поиске </a:t>
            </a:r>
            <a:r>
              <a:rPr lang="en-US" sz="3200" b="1" dirty="0" err="1">
                <a:solidFill>
                  <a:schemeClr val="bg1"/>
                </a:solidFill>
              </a:rPr>
              <a:t>tblastx</a:t>
            </a:r>
            <a:r>
              <a:rPr lang="en-US" sz="3200" b="1" dirty="0">
                <a:solidFill>
                  <a:schemeClr val="bg1"/>
                </a:solidFill>
              </a:rPr>
              <a:t> (</a:t>
            </a:r>
            <a:r>
              <a:rPr lang="ru-RU" sz="3200" b="1" dirty="0">
                <a:solidFill>
                  <a:schemeClr val="bg1"/>
                </a:solidFill>
              </a:rPr>
              <a:t>или </a:t>
            </a:r>
            <a:r>
              <a:rPr lang="en-US" sz="3200" b="1" dirty="0" err="1">
                <a:solidFill>
                  <a:schemeClr val="bg1"/>
                </a:solidFill>
              </a:rPr>
              <a:t>tblastn</a:t>
            </a:r>
            <a:r>
              <a:rPr lang="en-US" sz="3200" b="1" dirty="0">
                <a:solidFill>
                  <a:schemeClr val="bg1"/>
                </a:solidFill>
              </a:rPr>
              <a:t>)</a:t>
            </a:r>
            <a:r>
              <a:rPr lang="ru-RU" sz="3200" b="1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247353"/>
            <a:ext cx="7734300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2807804" y="3825044"/>
            <a:ext cx="1008112" cy="0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131840" y="3537012"/>
            <a:ext cx="504056" cy="0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771800" y="5229200"/>
            <a:ext cx="720080" cy="0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4644008" y="2204864"/>
            <a:ext cx="828092" cy="41404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5661248"/>
            <a:ext cx="8064896" cy="72008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78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68D34C6-A34F-4CDF-BE61-8391C5484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5E39C8-3AAC-43C5-9E3A-B405CF62CE80}"/>
              </a:ext>
            </a:extLst>
          </p:cNvPr>
          <p:cNvSpPr txBox="1"/>
          <p:nvPr/>
        </p:nvSpPr>
        <p:spPr>
          <a:xfrm>
            <a:off x="72008" y="44624"/>
            <a:ext cx="8892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Сайт </a:t>
            </a:r>
            <a:r>
              <a:rPr lang="en-US" sz="3200" b="1" dirty="0">
                <a:solidFill>
                  <a:schemeClr val="bg1"/>
                </a:solidFill>
              </a:rPr>
              <a:t>BLAST </a:t>
            </a:r>
            <a:r>
              <a:rPr lang="ru-RU" sz="3200" b="1" dirty="0">
                <a:solidFill>
                  <a:schemeClr val="bg1"/>
                </a:solidFill>
              </a:rPr>
              <a:t>на заглавной странице дает подсказки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049" y="1459953"/>
            <a:ext cx="8956576" cy="153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91683B3-F464-4A9C-A704-61DD5D98554D}"/>
              </a:ext>
            </a:extLst>
          </p:cNvPr>
          <p:cNvSpPr txBox="1"/>
          <p:nvPr/>
        </p:nvSpPr>
        <p:spPr>
          <a:xfrm>
            <a:off x="107504" y="6525344"/>
            <a:ext cx="47997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bg1">
                    <a:lumMod val="65000"/>
                  </a:schemeClr>
                </a:solidFill>
              </a:rPr>
              <a:t>Источник изображения: 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https://blast.ncbi.nlm.nih.gov/Blast.cgi</a:t>
            </a:r>
            <a:endParaRPr lang="ru-RU" sz="900" u="sng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5218020" y="4284437"/>
            <a:ext cx="32894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Белковая БД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5247668" y="4125264"/>
            <a:ext cx="3237297" cy="82991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962526" y="4013394"/>
            <a:ext cx="13571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Ген </a:t>
            </a:r>
          </a:p>
          <a:p>
            <a:pPr algn="ctr"/>
            <a:r>
              <a:rPr lang="ru-RU" sz="2800" dirty="0"/>
              <a:t>белка 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1387403" y="3715985"/>
            <a:ext cx="237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EMBOSS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Transeq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2923452" y="4244402"/>
            <a:ext cx="15121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Белок</a:t>
            </a:r>
          </a:p>
        </p:txBody>
      </p:sp>
      <p:sp>
        <p:nvSpPr>
          <p:cNvPr id="32" name="Стрелка вправо 31"/>
          <p:cNvSpPr/>
          <p:nvPr/>
        </p:nvSpPr>
        <p:spPr>
          <a:xfrm>
            <a:off x="2275380" y="4335574"/>
            <a:ext cx="720080" cy="36004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право 32"/>
          <p:cNvSpPr/>
          <p:nvPr/>
        </p:nvSpPr>
        <p:spPr>
          <a:xfrm>
            <a:off x="4328686" y="4335574"/>
            <a:ext cx="882157" cy="36004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4064365" y="3927012"/>
            <a:ext cx="1296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blastp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5" name="Развернутая стрелка 34"/>
          <p:cNvSpPr/>
          <p:nvPr/>
        </p:nvSpPr>
        <p:spPr>
          <a:xfrm rot="10800000" flipH="1">
            <a:off x="1487016" y="4992010"/>
            <a:ext cx="4896544" cy="72008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3105969" y="5730116"/>
            <a:ext cx="1296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blastx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7845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68D34C6-A34F-4CDF-BE61-8391C5484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5E39C8-3AAC-43C5-9E3A-B405CF62CE80}"/>
              </a:ext>
            </a:extLst>
          </p:cNvPr>
          <p:cNvSpPr txBox="1"/>
          <p:nvPr/>
        </p:nvSpPr>
        <p:spPr>
          <a:xfrm>
            <a:off x="72008" y="44624"/>
            <a:ext cx="8892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Поиск по </a:t>
            </a:r>
            <a:r>
              <a:rPr lang="ru-RU" sz="3200" b="1" dirty="0" err="1">
                <a:solidFill>
                  <a:schemeClr val="bg1"/>
                </a:solidFill>
              </a:rPr>
              <a:t>прокариотическому</a:t>
            </a:r>
            <a:r>
              <a:rPr lang="ru-RU" sz="3200" b="1" dirty="0">
                <a:solidFill>
                  <a:schemeClr val="bg1"/>
                </a:solidFill>
              </a:rPr>
              <a:t> белку в геномах эукариот через </a:t>
            </a:r>
            <a:r>
              <a:rPr lang="en-US" sz="3200" b="1" dirty="0" err="1">
                <a:solidFill>
                  <a:schemeClr val="bg1"/>
                </a:solidFill>
              </a:rPr>
              <a:t>tblastn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251520" y="1304764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?</a:t>
            </a:r>
            <a:r>
              <a:rPr lang="ru-RU" sz="2800" dirty="0"/>
              <a:t> В чем особенность </a:t>
            </a:r>
            <a:r>
              <a:rPr lang="ru-RU" sz="2800" dirty="0" err="1"/>
              <a:t>эукариотических</a:t>
            </a:r>
            <a:r>
              <a:rPr lang="ru-RU" sz="2800" dirty="0"/>
              <a:t> генов белков по сравнению с </a:t>
            </a:r>
            <a:r>
              <a:rPr lang="ru-RU" sz="2800" dirty="0" err="1"/>
              <a:t>прокариотическими</a:t>
            </a:r>
            <a:r>
              <a:rPr lang="ru-RU" sz="2800" dirty="0"/>
              <a:t>?</a:t>
            </a:r>
          </a:p>
        </p:txBody>
      </p:sp>
      <p:grpSp>
        <p:nvGrpSpPr>
          <p:cNvPr id="34" name="Группа 33"/>
          <p:cNvGrpSpPr/>
          <p:nvPr/>
        </p:nvGrpSpPr>
        <p:grpSpPr>
          <a:xfrm>
            <a:off x="35496" y="2348880"/>
            <a:ext cx="8928484" cy="1908212"/>
            <a:chOff x="108012" y="2348880"/>
            <a:chExt cx="8928484" cy="1908212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528" y="2772217"/>
              <a:ext cx="7743888" cy="127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57594EEC-D6AB-4F82-9196-90BBBB3C45FD}"/>
                </a:ext>
              </a:extLst>
            </p:cNvPr>
            <p:cNvSpPr/>
            <p:nvPr/>
          </p:nvSpPr>
          <p:spPr>
            <a:xfrm>
              <a:off x="7956376" y="2592197"/>
              <a:ext cx="68407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sz="3200" b="1" dirty="0">
                  <a:solidFill>
                    <a:schemeClr val="accent6">
                      <a:lumMod val="50000"/>
                    </a:schemeClr>
                  </a:solidFill>
                </a:rPr>
                <a:t>β</a:t>
              </a:r>
              <a:endParaRPr lang="ru-RU" sz="32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57594EEC-D6AB-4F82-9196-90BBBB3C45FD}"/>
                </a:ext>
              </a:extLst>
            </p:cNvPr>
            <p:cNvSpPr/>
            <p:nvPr/>
          </p:nvSpPr>
          <p:spPr>
            <a:xfrm>
              <a:off x="8352420" y="3096253"/>
              <a:ext cx="68407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sz="3200" dirty="0">
                  <a:solidFill>
                    <a:srgbClr val="FF0000"/>
                  </a:solidFill>
                </a:rPr>
                <a:t>β</a:t>
              </a:r>
              <a:endParaRPr lang="ru-RU" sz="3200" dirty="0">
                <a:solidFill>
                  <a:srgbClr val="FF0000"/>
                </a:solidFill>
              </a:endParaRP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57594EEC-D6AB-4F82-9196-90BBBB3C45FD}"/>
                </a:ext>
              </a:extLst>
            </p:cNvPr>
            <p:cNvSpPr/>
            <p:nvPr/>
          </p:nvSpPr>
          <p:spPr>
            <a:xfrm>
              <a:off x="7956376" y="3312277"/>
              <a:ext cx="68407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>
                  <a:solidFill>
                    <a:srgbClr val="FF0000"/>
                  </a:solidFill>
                </a:rPr>
                <a:t>A</a:t>
              </a:r>
              <a:endParaRPr lang="ru-RU" sz="3200" dirty="0">
                <a:solidFill>
                  <a:srgbClr val="FF0000"/>
                </a:solidFill>
              </a:endParaRPr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>
            <a:xfrm flipH="1">
              <a:off x="7164288" y="3564305"/>
              <a:ext cx="936104" cy="0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flipH="1">
              <a:off x="8064388" y="3420289"/>
              <a:ext cx="432048" cy="0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flipH="1">
              <a:off x="7092280" y="3708321"/>
              <a:ext cx="396044" cy="0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flipH="1">
              <a:off x="7092280" y="3816333"/>
              <a:ext cx="396044" cy="0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57594EEC-D6AB-4F82-9196-90BBBB3C45FD}"/>
                </a:ext>
              </a:extLst>
            </p:cNvPr>
            <p:cNvSpPr/>
            <p:nvPr/>
          </p:nvSpPr>
          <p:spPr>
            <a:xfrm>
              <a:off x="7416316" y="3492297"/>
              <a:ext cx="68407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>
                  <a:solidFill>
                    <a:srgbClr val="FF0000"/>
                  </a:solidFill>
                </a:rPr>
                <a:t>B</a:t>
              </a:r>
              <a:endParaRPr lang="ru-RU" sz="3200" dirty="0">
                <a:solidFill>
                  <a:srgbClr val="FF0000"/>
                </a:solidFill>
              </a:endParaRPr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id="{57594EEC-D6AB-4F82-9196-90BBBB3C45FD}"/>
                </a:ext>
              </a:extLst>
            </p:cNvPr>
            <p:cNvSpPr/>
            <p:nvPr/>
          </p:nvSpPr>
          <p:spPr>
            <a:xfrm>
              <a:off x="6480212" y="3672317"/>
              <a:ext cx="68407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sz="3200" dirty="0">
                  <a:solidFill>
                    <a:srgbClr val="FF0000"/>
                  </a:solidFill>
                </a:rPr>
                <a:t>α</a:t>
              </a:r>
              <a:endParaRPr lang="ru-RU" sz="3200" dirty="0">
                <a:solidFill>
                  <a:srgbClr val="FF0000"/>
                </a:solidFill>
              </a:endParaRPr>
            </a:p>
          </p:txBody>
        </p:sp>
        <p:cxnSp>
          <p:nvCxnSpPr>
            <p:cNvPr id="32" name="Прямая соединительная линия 31"/>
            <p:cNvCxnSpPr/>
            <p:nvPr/>
          </p:nvCxnSpPr>
          <p:spPr>
            <a:xfrm flipH="1">
              <a:off x="6156176" y="3960349"/>
              <a:ext cx="432048" cy="0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57594EEC-D6AB-4F82-9196-90BBBB3C45FD}"/>
                </a:ext>
              </a:extLst>
            </p:cNvPr>
            <p:cNvSpPr/>
            <p:nvPr/>
          </p:nvSpPr>
          <p:spPr>
            <a:xfrm>
              <a:off x="108012" y="2348880"/>
              <a:ext cx="885647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>
                  <a:solidFill>
                    <a:schemeClr val="accent6">
                      <a:lumMod val="50000"/>
                    </a:schemeClr>
                  </a:solidFill>
                </a:rPr>
                <a:t>Поиск по </a:t>
              </a:r>
              <a:r>
                <a:rPr lang="ru-RU" sz="2000" b="1" u="sng" dirty="0">
                  <a:solidFill>
                    <a:schemeClr val="accent6">
                      <a:lumMod val="50000"/>
                    </a:schemeClr>
                  </a:solidFill>
                </a:rPr>
                <a:t>белку</a:t>
              </a:r>
              <a:r>
                <a:rPr lang="ru-RU" sz="20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</a:rPr>
                <a:t>β-</a:t>
              </a:r>
              <a:r>
                <a:rPr lang="ru-RU" sz="2000" dirty="0">
                  <a:solidFill>
                    <a:schemeClr val="accent6">
                      <a:lumMod val="50000"/>
                    </a:schemeClr>
                  </a:solidFill>
                </a:rPr>
                <a:t>субъединицы </a:t>
              </a:r>
              <a:r>
                <a:rPr lang="ru-RU" sz="2000" dirty="0" err="1">
                  <a:solidFill>
                    <a:schemeClr val="accent6">
                      <a:lumMod val="50000"/>
                    </a:schemeClr>
                  </a:solidFill>
                </a:rPr>
                <a:t>АТФ-синтазы</a:t>
              </a:r>
              <a:r>
                <a:rPr lang="ru-RU" sz="2000" dirty="0">
                  <a:solidFill>
                    <a:schemeClr val="accent6">
                      <a:lumMod val="50000"/>
                    </a:schemeClr>
                  </a:solidFill>
                </a:rPr>
                <a:t> у мыши:</a:t>
              </a: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36004" y="4375120"/>
            <a:ext cx="9000492" cy="2230943"/>
            <a:chOff x="36004" y="4375120"/>
            <a:chExt cx="9000492" cy="2230943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1520" y="4869160"/>
              <a:ext cx="7860648" cy="1214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id="{57594EEC-D6AB-4F82-9196-90BBBB3C45FD}"/>
                </a:ext>
              </a:extLst>
            </p:cNvPr>
            <p:cNvSpPr/>
            <p:nvPr/>
          </p:nvSpPr>
          <p:spPr>
            <a:xfrm>
              <a:off x="36004" y="4375120"/>
              <a:ext cx="885647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>
                  <a:solidFill>
                    <a:schemeClr val="accent6">
                      <a:lumMod val="50000"/>
                    </a:schemeClr>
                  </a:solidFill>
                </a:rPr>
                <a:t>Поиск по </a:t>
              </a:r>
              <a:r>
                <a:rPr lang="ru-RU" sz="2000" b="1" u="sng" dirty="0">
                  <a:solidFill>
                    <a:schemeClr val="accent6">
                      <a:lumMod val="50000"/>
                    </a:schemeClr>
                  </a:solidFill>
                </a:rPr>
                <a:t>гену белка</a:t>
              </a:r>
              <a:r>
                <a:rPr lang="ru-RU" sz="20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n-US" sz="2000" dirty="0">
                  <a:solidFill>
                    <a:schemeClr val="accent6">
                      <a:lumMod val="50000"/>
                    </a:schemeClr>
                  </a:solidFill>
                </a:rPr>
                <a:t>β-</a:t>
              </a:r>
              <a:r>
                <a:rPr lang="ru-RU" sz="2000" dirty="0">
                  <a:solidFill>
                    <a:schemeClr val="accent6">
                      <a:lumMod val="50000"/>
                    </a:schemeClr>
                  </a:solidFill>
                </a:rPr>
                <a:t>субъединицы </a:t>
              </a:r>
              <a:r>
                <a:rPr lang="ru-RU" sz="2000" dirty="0" err="1">
                  <a:solidFill>
                    <a:schemeClr val="accent6">
                      <a:lumMod val="50000"/>
                    </a:schemeClr>
                  </a:solidFill>
                </a:rPr>
                <a:t>АТФ-синтазы</a:t>
              </a:r>
              <a:r>
                <a:rPr lang="ru-RU" sz="2000" dirty="0">
                  <a:solidFill>
                    <a:schemeClr val="accent6">
                      <a:lumMod val="50000"/>
                    </a:schemeClr>
                  </a:solidFill>
                </a:rPr>
                <a:t> у мыши:</a:t>
              </a:r>
            </a:p>
          </p:txBody>
        </p:sp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id="{57594EEC-D6AB-4F82-9196-90BBBB3C45FD}"/>
                </a:ext>
              </a:extLst>
            </p:cNvPr>
            <p:cNvSpPr/>
            <p:nvPr/>
          </p:nvSpPr>
          <p:spPr>
            <a:xfrm>
              <a:off x="7992380" y="4689140"/>
              <a:ext cx="68407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sz="3200" b="1" dirty="0">
                  <a:solidFill>
                    <a:schemeClr val="accent6">
                      <a:lumMod val="50000"/>
                    </a:schemeClr>
                  </a:solidFill>
                </a:rPr>
                <a:t>β</a:t>
              </a:r>
              <a:endParaRPr lang="ru-RU" sz="32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cxnSp>
          <p:nvCxnSpPr>
            <p:cNvPr id="37" name="Прямая соединительная линия 36"/>
            <p:cNvCxnSpPr/>
            <p:nvPr/>
          </p:nvCxnSpPr>
          <p:spPr>
            <a:xfrm flipH="1">
              <a:off x="8100392" y="5373216"/>
              <a:ext cx="432048" cy="180020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flipH="1" flipV="1">
              <a:off x="7776356" y="5841268"/>
              <a:ext cx="144016" cy="252028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 flipH="1" flipV="1">
              <a:off x="5544108" y="6021288"/>
              <a:ext cx="2304256" cy="144016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 flipH="1">
              <a:off x="7776356" y="5697252"/>
              <a:ext cx="432048" cy="0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id="{57594EEC-D6AB-4F82-9196-90BBBB3C45FD}"/>
                </a:ext>
              </a:extLst>
            </p:cNvPr>
            <p:cNvSpPr/>
            <p:nvPr/>
          </p:nvSpPr>
          <p:spPr>
            <a:xfrm>
              <a:off x="8064388" y="5409220"/>
              <a:ext cx="68407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sz="3200" dirty="0">
                  <a:solidFill>
                    <a:srgbClr val="FF0000"/>
                  </a:solidFill>
                </a:rPr>
                <a:t>β</a:t>
              </a:r>
              <a:endParaRPr lang="ru-RU" sz="3200" dirty="0">
                <a:solidFill>
                  <a:srgbClr val="FF0000"/>
                </a:solidFill>
              </a:endParaRPr>
            </a:p>
          </p:txBody>
        </p:sp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id="{57594EEC-D6AB-4F82-9196-90BBBB3C45FD}"/>
                </a:ext>
              </a:extLst>
            </p:cNvPr>
            <p:cNvSpPr/>
            <p:nvPr/>
          </p:nvSpPr>
          <p:spPr>
            <a:xfrm>
              <a:off x="8352420" y="5049180"/>
              <a:ext cx="68407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3200" dirty="0">
                  <a:solidFill>
                    <a:srgbClr val="FF0000"/>
                  </a:solidFill>
                </a:rPr>
                <a:t>?</a:t>
              </a:r>
            </a:p>
          </p:txBody>
        </p:sp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id="{57594EEC-D6AB-4F82-9196-90BBBB3C45FD}"/>
                </a:ext>
              </a:extLst>
            </p:cNvPr>
            <p:cNvSpPr/>
            <p:nvPr/>
          </p:nvSpPr>
          <p:spPr>
            <a:xfrm>
              <a:off x="7668344" y="6021288"/>
              <a:ext cx="68407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3200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9612" y="6381328"/>
            <a:ext cx="6599468" cy="275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078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68D34C6-A34F-4CDF-BE61-8391C5484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5E39C8-3AAC-43C5-9E3A-B405CF62CE80}"/>
              </a:ext>
            </a:extLst>
          </p:cNvPr>
          <p:cNvSpPr txBox="1"/>
          <p:nvPr/>
        </p:nvSpPr>
        <p:spPr>
          <a:xfrm>
            <a:off x="72008" y="44624"/>
            <a:ext cx="8892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Вывод по поиску кодирующих нуклеотидных последовательностей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251520" y="1196752"/>
            <a:ext cx="85689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!</a:t>
            </a:r>
            <a:r>
              <a:rPr lang="ru-RU" sz="2800" dirty="0"/>
              <a:t> Для поиска гомологичных кодирующих последовательностей нуклеотидов нужно сперва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транслировать </a:t>
            </a:r>
            <a:r>
              <a:rPr lang="ru-RU" sz="2800" dirty="0"/>
              <a:t>их…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215516" y="3304145"/>
            <a:ext cx="85689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… и без нужды не искать по нуклеотидной базе данных, когда можно поискать по белковой</a:t>
            </a:r>
          </a:p>
        </p:txBody>
      </p:sp>
    </p:spTree>
    <p:extLst>
      <p:ext uri="{BB962C8B-B14F-4D97-AF65-F5344CB8AC3E}">
        <p14:creationId xmlns:p14="http://schemas.microsoft.com/office/powerpoint/2010/main" val="18907845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736812"/>
            <a:ext cx="9144000" cy="331236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D6959E-A7CF-499F-99B4-792057664B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568" y="2141426"/>
            <a:ext cx="7772400" cy="2403698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+mn-lt"/>
              </a:rPr>
              <a:t>2. Разновидности 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BLAST </a:t>
            </a:r>
            <a:r>
              <a:rPr lang="ru-RU" b="1" dirty="0">
                <a:solidFill>
                  <a:schemeClr val="bg1"/>
                </a:solidFill>
                <a:latin typeface="+mn-lt"/>
              </a:rPr>
              <a:t>на все случаи жизни</a:t>
            </a:r>
          </a:p>
        </p:txBody>
      </p:sp>
    </p:spTree>
    <p:extLst>
      <p:ext uri="{BB962C8B-B14F-4D97-AF65-F5344CB8AC3E}">
        <p14:creationId xmlns:p14="http://schemas.microsoft.com/office/powerpoint/2010/main" val="25615316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68D34C6-A34F-4CDF-BE61-8391C5484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5E39C8-3AAC-43C5-9E3A-B405CF62CE80}"/>
              </a:ext>
            </a:extLst>
          </p:cNvPr>
          <p:cNvSpPr txBox="1"/>
          <p:nvPr/>
        </p:nvSpPr>
        <p:spPr>
          <a:xfrm>
            <a:off x="72008" y="215933"/>
            <a:ext cx="8892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Классификация алгоритмов </a:t>
            </a:r>
            <a:r>
              <a:rPr lang="en-US" sz="3200" b="1" dirty="0">
                <a:solidFill>
                  <a:schemeClr val="bg1"/>
                </a:solidFill>
              </a:rPr>
              <a:t>BLAST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1295636" y="1484784"/>
            <a:ext cx="73808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Nucleotide - nucleotide</a:t>
            </a:r>
          </a:p>
          <a:p>
            <a:r>
              <a:rPr lang="en-US" sz="2800" b="1" dirty="0" err="1"/>
              <a:t>blastn</a:t>
            </a:r>
            <a:endParaRPr lang="ru-RU" sz="2800" b="1" dirty="0"/>
          </a:p>
          <a:p>
            <a:r>
              <a:rPr lang="en-US" sz="2800" b="1" dirty="0" err="1"/>
              <a:t>megablast</a:t>
            </a:r>
            <a:r>
              <a:rPr lang="ru-RU" sz="2800" dirty="0"/>
              <a:t> (быстрый поиск почти идентичных последовательностей)</a:t>
            </a:r>
            <a:endParaRPr lang="en-US" sz="2800" dirty="0"/>
          </a:p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Protein - protein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800" b="1" dirty="0" err="1"/>
              <a:t>blastx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rgbClr val="FF0000"/>
                </a:solidFill>
              </a:rPr>
              <a:t>*</a:t>
            </a:r>
          </a:p>
          <a:p>
            <a:r>
              <a:rPr lang="en-US" sz="2800" b="1" dirty="0" err="1"/>
              <a:t>blastp</a:t>
            </a:r>
            <a:endParaRPr lang="en-US" sz="2800" b="1" dirty="0"/>
          </a:p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Protein – translated nucleotide</a:t>
            </a:r>
          </a:p>
          <a:p>
            <a:r>
              <a:rPr lang="en-US" sz="2800" b="1" dirty="0" err="1"/>
              <a:t>tblastx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FF0000"/>
                </a:solidFill>
              </a:rPr>
              <a:t>*</a:t>
            </a:r>
            <a:endParaRPr lang="en-US" sz="2800" dirty="0"/>
          </a:p>
          <a:p>
            <a:r>
              <a:rPr lang="en-US" sz="2800" b="1" dirty="0" err="1"/>
              <a:t>tblastn</a:t>
            </a:r>
            <a:endParaRPr lang="en-US" sz="2800" b="1" dirty="0"/>
          </a:p>
        </p:txBody>
      </p:sp>
      <p:sp>
        <p:nvSpPr>
          <p:cNvPr id="6" name="Овал 5"/>
          <p:cNvSpPr/>
          <p:nvPr/>
        </p:nvSpPr>
        <p:spPr>
          <a:xfrm>
            <a:off x="485700" y="1505248"/>
            <a:ext cx="629916" cy="62760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</a:rPr>
              <a:t>1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03548" y="3161432"/>
            <a:ext cx="629916" cy="62760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</a:rPr>
              <a:t>2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03548" y="4473116"/>
            <a:ext cx="629916" cy="62760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</a:rPr>
              <a:t>3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251520" y="5961474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*</a:t>
            </a:r>
            <a:r>
              <a:rPr lang="en-US" sz="2000" dirty="0"/>
              <a:t> </a:t>
            </a:r>
            <a:r>
              <a:rPr lang="ru-RU" sz="2000" dirty="0"/>
              <a:t>На вход подается нуклеотидная последовательность и параметры для трансляции</a:t>
            </a:r>
          </a:p>
        </p:txBody>
      </p:sp>
    </p:spTree>
    <p:extLst>
      <p:ext uri="{BB962C8B-B14F-4D97-AF65-F5344CB8AC3E}">
        <p14:creationId xmlns:p14="http://schemas.microsoft.com/office/powerpoint/2010/main" val="1890784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736812"/>
            <a:ext cx="9144000" cy="331236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D6959E-A7CF-499F-99B4-792057664B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568" y="2141426"/>
            <a:ext cx="7772400" cy="2403698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+mn-lt"/>
              </a:rPr>
              <a:t>1. Кодирующие нуклеотидные последовательности строят козни</a:t>
            </a:r>
          </a:p>
        </p:txBody>
      </p:sp>
    </p:spTree>
    <p:extLst>
      <p:ext uri="{BB962C8B-B14F-4D97-AF65-F5344CB8AC3E}">
        <p14:creationId xmlns:p14="http://schemas.microsoft.com/office/powerpoint/2010/main" val="25615316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68D34C6-A34F-4CDF-BE61-8391C5484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5E39C8-3AAC-43C5-9E3A-B405CF62CE80}"/>
              </a:ext>
            </a:extLst>
          </p:cNvPr>
          <p:cNvSpPr txBox="1"/>
          <p:nvPr/>
        </p:nvSpPr>
        <p:spPr>
          <a:xfrm>
            <a:off x="72008" y="44624"/>
            <a:ext cx="8892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Задачи и алгоритмы </a:t>
            </a:r>
            <a:r>
              <a:rPr lang="en-US" sz="3200" b="1" dirty="0">
                <a:solidFill>
                  <a:schemeClr val="bg1"/>
                </a:solidFill>
              </a:rPr>
              <a:t>BLAST </a:t>
            </a:r>
            <a:r>
              <a:rPr lang="ru-RU" sz="3200" b="1" dirty="0">
                <a:solidFill>
                  <a:schemeClr val="bg1"/>
                </a:solidFill>
              </a:rPr>
              <a:t>для их решения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1007604" y="1268760"/>
            <a:ext cx="7236804" cy="954107"/>
          </a:xfrm>
          <a:prstGeom prst="rect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err="1"/>
              <a:t>blastn</a:t>
            </a:r>
            <a:r>
              <a:rPr lang="ru-RU" sz="2800" b="1" dirty="0"/>
              <a:t>		</a:t>
            </a:r>
            <a:r>
              <a:rPr lang="en-US" sz="2800" b="1" dirty="0" err="1"/>
              <a:t>blastx</a:t>
            </a:r>
            <a:r>
              <a:rPr lang="en-US" sz="2800" b="1" dirty="0"/>
              <a:t>		</a:t>
            </a:r>
            <a:r>
              <a:rPr lang="en-US" sz="2800" b="1" dirty="0" err="1"/>
              <a:t>tblastx</a:t>
            </a:r>
            <a:endParaRPr lang="ru-RU" sz="2800" b="1" dirty="0"/>
          </a:p>
          <a:p>
            <a:r>
              <a:rPr lang="en-US" sz="2800" b="1" dirty="0" err="1"/>
              <a:t>megablast</a:t>
            </a:r>
            <a:r>
              <a:rPr lang="ru-RU" sz="2800" b="1" dirty="0"/>
              <a:t>	</a:t>
            </a:r>
            <a:r>
              <a:rPr lang="en-US" sz="2800" b="1" dirty="0" err="1"/>
              <a:t>blastp</a:t>
            </a:r>
            <a:r>
              <a:rPr lang="en-US" sz="2800" b="1" dirty="0"/>
              <a:t>		</a:t>
            </a:r>
            <a:r>
              <a:rPr lang="en-US" sz="2800" b="1" dirty="0" err="1"/>
              <a:t>tblastn</a:t>
            </a:r>
            <a:endParaRPr lang="ru-RU" sz="2800" b="1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179512" y="2312876"/>
            <a:ext cx="8676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1. К какому виду относится 16</a:t>
            </a:r>
            <a:r>
              <a:rPr lang="en-US" sz="2400" dirty="0"/>
              <a:t>S </a:t>
            </a:r>
            <a:r>
              <a:rPr lang="ru-RU" sz="2400" dirty="0" err="1"/>
              <a:t>рРНК</a:t>
            </a:r>
            <a:r>
              <a:rPr lang="ru-RU" sz="2400" dirty="0"/>
              <a:t>, которую мы </a:t>
            </a:r>
            <a:r>
              <a:rPr lang="ru-RU" sz="2400" dirty="0" err="1"/>
              <a:t>секвенировали</a:t>
            </a:r>
            <a:r>
              <a:rPr lang="ru-RU" sz="2400" dirty="0"/>
              <a:t> «из капли воды»?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6336196" y="2636912"/>
            <a:ext cx="2448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</a:rPr>
              <a:t>blastn</a:t>
            </a: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5760132" y="2780928"/>
            <a:ext cx="576064" cy="28803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179512" y="3176972"/>
            <a:ext cx="8676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2</a:t>
            </a:r>
            <a:r>
              <a:rPr lang="ru-RU" sz="2400" dirty="0"/>
              <a:t>. Геном организма известен, нужно </a:t>
            </a:r>
            <a:r>
              <a:rPr lang="ru-RU" sz="2400" dirty="0" err="1"/>
              <a:t>картировать</a:t>
            </a:r>
            <a:r>
              <a:rPr lang="ru-RU" sz="2400" dirty="0"/>
              <a:t> на него фрагмент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3275856" y="3501008"/>
            <a:ext cx="2448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</a:rPr>
              <a:t>megablast</a:t>
            </a: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2699792" y="3645024"/>
            <a:ext cx="576064" cy="28803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180020" y="4021904"/>
            <a:ext cx="8676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3. Есть ген</a:t>
            </a:r>
            <a:r>
              <a:rPr lang="en-US" sz="2400" dirty="0"/>
              <a:t> </a:t>
            </a:r>
            <a:r>
              <a:rPr lang="ru-RU" sz="2400" dirty="0"/>
              <a:t>белка, нужно найти какие мутации бывают в некоторой позиции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5652120" y="4345940"/>
            <a:ext cx="2448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</a:rPr>
              <a:t>blastx</a:t>
            </a: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9" name="Стрелка вправо 28"/>
          <p:cNvSpPr/>
          <p:nvPr/>
        </p:nvSpPr>
        <p:spPr>
          <a:xfrm>
            <a:off x="5076056" y="4489956"/>
            <a:ext cx="576064" cy="28803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179512" y="4833156"/>
            <a:ext cx="8676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4</a:t>
            </a:r>
            <a:r>
              <a:rPr lang="ru-RU" sz="2400" dirty="0"/>
              <a:t>. Есть белок, а есть ли гомолог в сборке генома, где не предсказаны гены?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5148064" y="5174032"/>
            <a:ext cx="2448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</a:rPr>
              <a:t>tblastn</a:t>
            </a: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2" name="Стрелка вправо 31"/>
          <p:cNvSpPr/>
          <p:nvPr/>
        </p:nvSpPr>
        <p:spPr>
          <a:xfrm>
            <a:off x="4572000" y="5318048"/>
            <a:ext cx="576064" cy="28803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180020" y="5658343"/>
            <a:ext cx="8676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5. Есть белок, есть сборка с предсказанными белками, как найти гомологи?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5760132" y="5985284"/>
            <a:ext cx="2448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blastp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5" name="Стрелка вправо 34"/>
          <p:cNvSpPr/>
          <p:nvPr/>
        </p:nvSpPr>
        <p:spPr>
          <a:xfrm>
            <a:off x="5184068" y="6129300"/>
            <a:ext cx="576064" cy="288032"/>
          </a:xfrm>
          <a:prstGeom prst="rightArrow">
            <a:avLst/>
          </a:prstGeom>
          <a:solidFill>
            <a:srgbClr val="FF99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78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0" grpId="0" animBg="1"/>
      <p:bldP spid="21" grpId="0"/>
      <p:bldP spid="22" grpId="0"/>
      <p:bldP spid="23" grpId="0" animBg="1"/>
      <p:bldP spid="27" grpId="0"/>
      <p:bldP spid="28" grpId="0"/>
      <p:bldP spid="29" grpId="0" animBg="1"/>
      <p:bldP spid="30" grpId="0"/>
      <p:bldP spid="31" grpId="0"/>
      <p:bldP spid="32" grpId="0" animBg="1"/>
      <p:bldP spid="33" grpId="0"/>
      <p:bldP spid="34" grpId="0"/>
      <p:bldP spid="3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68D34C6-A34F-4CDF-BE61-8391C5484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5E39C8-3AAC-43C5-9E3A-B405CF62CE80}"/>
              </a:ext>
            </a:extLst>
          </p:cNvPr>
          <p:cNvSpPr txBox="1"/>
          <p:nvPr/>
        </p:nvSpPr>
        <p:spPr>
          <a:xfrm>
            <a:off x="72008" y="287941"/>
            <a:ext cx="8892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Типы </a:t>
            </a:r>
            <a:r>
              <a:rPr lang="en-US" sz="3200" b="1" dirty="0">
                <a:solidFill>
                  <a:schemeClr val="bg1"/>
                </a:solidFill>
              </a:rPr>
              <a:t>BLAST </a:t>
            </a:r>
            <a:r>
              <a:rPr lang="ru-RU" sz="3200" b="1" dirty="0">
                <a:solidFill>
                  <a:schemeClr val="bg1"/>
                </a:solidFill>
              </a:rPr>
              <a:t>еще раз в виде схемы</a:t>
            </a:r>
          </a:p>
        </p:txBody>
      </p:sp>
      <p:sp>
        <p:nvSpPr>
          <p:cNvPr id="16" name="Прямоугольник 8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359532" y="2762620"/>
            <a:ext cx="17687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Ген</a:t>
            </a:r>
            <a:endParaRPr lang="ru-RU" sz="2800" dirty="0"/>
          </a:p>
        </p:txBody>
      </p:sp>
      <p:sp>
        <p:nvSpPr>
          <p:cNvPr id="17" name="Прямоугольник 14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2701516" y="2782737"/>
            <a:ext cx="1728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Белок</a:t>
            </a:r>
            <a:endParaRPr lang="ru-RU" sz="2800" dirty="0"/>
          </a:p>
        </p:txBody>
      </p:sp>
      <p:sp>
        <p:nvSpPr>
          <p:cNvPr id="20" name="Стрелка вправо 17"/>
          <p:cNvSpPr/>
          <p:nvPr/>
        </p:nvSpPr>
        <p:spPr>
          <a:xfrm>
            <a:off x="1979712" y="2951404"/>
            <a:ext cx="720080" cy="36004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18"/>
          <p:cNvSpPr/>
          <p:nvPr/>
        </p:nvSpPr>
        <p:spPr>
          <a:xfrm>
            <a:off x="4593580" y="2951404"/>
            <a:ext cx="720080" cy="36004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2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5974432" y="5157192"/>
            <a:ext cx="28803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НуклеотиднаяБД</a:t>
            </a:r>
          </a:p>
        </p:txBody>
      </p:sp>
      <p:sp>
        <p:nvSpPr>
          <p:cNvPr id="28" name="Развернутая стрелка 23"/>
          <p:cNvSpPr/>
          <p:nvPr/>
        </p:nvSpPr>
        <p:spPr>
          <a:xfrm rot="10800000" flipH="1" flipV="1">
            <a:off x="1151620" y="1729656"/>
            <a:ext cx="6660740" cy="916007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22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5457216" y="2656576"/>
            <a:ext cx="3579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Транслированная нуклеотидная БД</a:t>
            </a:r>
          </a:p>
        </p:txBody>
      </p: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5605556" y="3753034"/>
            <a:ext cx="3754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Белковая</a:t>
            </a:r>
          </a:p>
          <a:p>
            <a:pPr algn="ctr"/>
            <a:r>
              <a:rPr lang="ru-RU" sz="2800" dirty="0"/>
              <a:t>БД</a:t>
            </a:r>
          </a:p>
        </p:txBody>
      </p:sp>
      <p:sp>
        <p:nvSpPr>
          <p:cNvPr id="34" name="Прямоугольник 21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4108556" y="2387243"/>
            <a:ext cx="1512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</a:rPr>
              <a:t>tblastn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5" name="Прямоугольник 21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3851920" y="1232756"/>
            <a:ext cx="1512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</a:rPr>
              <a:t>tblastx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Bent Arrow 2"/>
          <p:cNvSpPr/>
          <p:nvPr/>
        </p:nvSpPr>
        <p:spPr>
          <a:xfrm flipV="1">
            <a:off x="3482714" y="3468165"/>
            <a:ext cx="2491718" cy="812603"/>
          </a:xfrm>
          <a:prstGeom prst="ben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21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4093388" y="3452033"/>
            <a:ext cx="1512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</a:rPr>
              <a:t>blastp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7" name="Bent Arrow 36"/>
          <p:cNvSpPr/>
          <p:nvPr/>
        </p:nvSpPr>
        <p:spPr>
          <a:xfrm flipV="1">
            <a:off x="1439652" y="3874463"/>
            <a:ext cx="4564782" cy="812603"/>
          </a:xfrm>
          <a:prstGeom prst="ben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21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2726630" y="4926359"/>
            <a:ext cx="1512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</a:rPr>
              <a:t>blastn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9" name="Bent Arrow 38"/>
          <p:cNvSpPr/>
          <p:nvPr/>
        </p:nvSpPr>
        <p:spPr>
          <a:xfrm flipV="1">
            <a:off x="1151620" y="4865631"/>
            <a:ext cx="4885606" cy="812603"/>
          </a:xfrm>
          <a:prstGeom prst="ben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21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1844080" y="3888880"/>
            <a:ext cx="1512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</a:rPr>
              <a:t>blastx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2073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736812"/>
            <a:ext cx="9144000" cy="331236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D6959E-A7CF-499F-99B4-792057664B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568" y="2141426"/>
            <a:ext cx="7772400" cy="2403698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+mn-lt"/>
              </a:rPr>
              <a:t>3. Апология: зачем нужен локальный запуск 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BLAST</a:t>
            </a: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615316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68D34C6-A34F-4CDF-BE61-8391C5484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23</a:t>
            </a:fld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5E39C8-3AAC-43C5-9E3A-B405CF62CE80}"/>
              </a:ext>
            </a:extLst>
          </p:cNvPr>
          <p:cNvSpPr txBox="1"/>
          <p:nvPr/>
        </p:nvSpPr>
        <p:spPr>
          <a:xfrm>
            <a:off x="72008" y="44624"/>
            <a:ext cx="8892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Два важных вопроса об осмысленном поиске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1079612" y="4293096"/>
            <a:ext cx="75968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Как вы думаете, почему нельзя искать с помощью </a:t>
            </a:r>
            <a:r>
              <a:rPr lang="en-US" sz="2400" dirty="0"/>
              <a:t>web-</a:t>
            </a:r>
            <a:r>
              <a:rPr lang="ru-RU" sz="2400" dirty="0"/>
              <a:t>интерфейса </a:t>
            </a:r>
            <a:r>
              <a:rPr lang="en-US" sz="2400" dirty="0"/>
              <a:t>BLAST</a:t>
            </a:r>
            <a:r>
              <a:rPr lang="ru-RU" sz="2400" dirty="0"/>
              <a:t> </a:t>
            </a:r>
            <a:r>
              <a:rPr lang="ru-RU" sz="2400" b="1" dirty="0"/>
              <a:t>в выбранной сборке</a:t>
            </a:r>
            <a:r>
              <a:rPr lang="ru-RU" sz="2400" dirty="0"/>
              <a:t>?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467544" y="5565430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>
                    <a:lumMod val="50000"/>
                  </a:schemeClr>
                </a:solidFill>
              </a:rPr>
              <a:t>Ответ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</a:rPr>
              <a:t>: НЕ ЗНАЮ, ПОЧЕМУ ЭТОТ ПРОСТОЙ ФУНКЦИОНАЛ ОТСУТСТВУЕТ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:(</a:t>
            </a:r>
            <a:endParaRPr lang="ru-RU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1079612" y="1376772"/>
            <a:ext cx="770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Вы ищете что-то биологически осмысленное с помощью </a:t>
            </a:r>
            <a:r>
              <a:rPr lang="en-US" sz="2400" dirty="0"/>
              <a:t>BLAST</a:t>
            </a:r>
            <a:r>
              <a:rPr lang="ru-RU" sz="2400" dirty="0"/>
              <a:t> в геноме домашней кошки. Указываем в поле «</a:t>
            </a:r>
            <a:r>
              <a:rPr lang="en-US" sz="2400" dirty="0"/>
              <a:t>Organism</a:t>
            </a:r>
            <a:r>
              <a:rPr lang="ru-RU" sz="2400" dirty="0"/>
              <a:t>» </a:t>
            </a:r>
            <a:r>
              <a:rPr lang="en-US" sz="2400" i="1" dirty="0" err="1"/>
              <a:t>Felis</a:t>
            </a:r>
            <a:r>
              <a:rPr lang="en-US" sz="2400" i="1" dirty="0"/>
              <a:t> </a:t>
            </a:r>
            <a:r>
              <a:rPr lang="en-US" sz="2400" i="1" dirty="0" err="1"/>
              <a:t>catus</a:t>
            </a:r>
            <a:r>
              <a:rPr lang="ru-RU" sz="2400" dirty="0"/>
              <a:t> и радуемся?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467544" y="2924944"/>
            <a:ext cx="84609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>
                    <a:lumMod val="50000"/>
                  </a:schemeClr>
                </a:solidFill>
              </a:rPr>
              <a:t>Ответ: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</a:rPr>
              <a:t> нет, поскольку мы найдем вперемешку находки из разных сборок генома кошки и будем мучительно их разгребать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</a:t>
            </a:r>
            <a:endParaRPr lang="ru-RU" sz="2000" dirty="0">
              <a:solidFill>
                <a:schemeClr val="bg1">
                  <a:lumMod val="50000"/>
                </a:schemeClr>
              </a:solidFill>
              <a:sym typeface="Wingdings" pitchFamily="2" charset="2"/>
            </a:endParaRPr>
          </a:p>
          <a:p>
            <a:r>
              <a:rPr lang="ru-RU" sz="2000" dirty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(Если иначе никак, можно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 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искать по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representative genomes)</a:t>
            </a:r>
            <a:endParaRPr lang="ru-RU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43508" y="1644340"/>
            <a:ext cx="887814" cy="88456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43508" y="4473116"/>
            <a:ext cx="887814" cy="88456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9078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68D34C6-A34F-4CDF-BE61-8391C5484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24</a:t>
            </a:fld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5E39C8-3AAC-43C5-9E3A-B405CF62CE80}"/>
              </a:ext>
            </a:extLst>
          </p:cNvPr>
          <p:cNvSpPr txBox="1"/>
          <p:nvPr/>
        </p:nvSpPr>
        <p:spPr>
          <a:xfrm>
            <a:off x="72008" y="44624"/>
            <a:ext cx="8892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Часто нужен локальный запуск </a:t>
            </a:r>
            <a:r>
              <a:rPr lang="en-US" sz="3200" b="1" dirty="0">
                <a:solidFill>
                  <a:schemeClr val="bg1"/>
                </a:solidFill>
              </a:rPr>
              <a:t>BLAST </a:t>
            </a:r>
            <a:r>
              <a:rPr lang="ru-RU" sz="3200" b="1" dirty="0">
                <a:solidFill>
                  <a:schemeClr val="bg1"/>
                </a:solidFill>
              </a:rPr>
              <a:t>«под себя»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63588" y="1966229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См. инструкцию по работе с разными версиями </a:t>
            </a:r>
            <a:r>
              <a:rPr lang="en-US" sz="2000" dirty="0"/>
              <a:t>BLAST: </a:t>
            </a:r>
            <a:r>
              <a:rPr lang="en-US" sz="2000" u="sng" dirty="0">
                <a:solidFill>
                  <a:srgbClr val="0070C0"/>
                </a:solidFill>
              </a:rPr>
              <a:t>https://kodomo.fbb.msu.ru/wiki/Main/blast</a:t>
            </a:r>
            <a:endParaRPr lang="ru-RU" sz="2000" u="sng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467544" y="1174141"/>
            <a:ext cx="83169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Вы можете запускать </a:t>
            </a:r>
            <a:r>
              <a:rPr lang="en-US" sz="2400" dirty="0"/>
              <a:t>BLAST </a:t>
            </a:r>
            <a:r>
              <a:rPr lang="ru-RU" sz="2400" dirty="0"/>
              <a:t>локально, на своем компьютере (или на </a:t>
            </a:r>
            <a:r>
              <a:rPr lang="en-US" sz="2400" dirty="0" err="1"/>
              <a:t>kodomo</a:t>
            </a:r>
            <a:r>
              <a:rPr lang="en-US" sz="2400" dirty="0"/>
              <a:t>)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7524" y="2711425"/>
            <a:ext cx="860495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1) Справка с подробным комментарием</a:t>
            </a:r>
          </a:p>
          <a:p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blastn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–help</a:t>
            </a:r>
            <a:endParaRPr lang="ru-RU" sz="2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tblastn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–help</a:t>
            </a:r>
            <a:endParaRPr lang="ru-RU" sz="2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blastx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-help</a:t>
            </a:r>
            <a:endParaRPr lang="ru-RU" sz="2400" dirty="0"/>
          </a:p>
          <a:p>
            <a:r>
              <a:rPr lang="en-US" sz="2400" dirty="0"/>
              <a:t>2) </a:t>
            </a:r>
            <a:r>
              <a:rPr lang="ru-RU" sz="2400" dirty="0"/>
              <a:t>Важные опции:</a:t>
            </a:r>
          </a:p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outfmt</a:t>
            </a:r>
            <a:r>
              <a:rPr lang="ru-RU" sz="2400" dirty="0"/>
              <a:t>: формат выдачи, подробный </a:t>
            </a:r>
            <a:r>
              <a:rPr lang="en-US" sz="2400" dirty="0"/>
              <a:t>vs. </a:t>
            </a:r>
            <a:r>
              <a:rPr lang="ru-RU" sz="2400" dirty="0"/>
              <a:t>таблица</a:t>
            </a:r>
          </a:p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max_target_seqs</a:t>
            </a:r>
            <a:r>
              <a:rPr lang="en-US" sz="2400" dirty="0"/>
              <a:t>:</a:t>
            </a:r>
            <a:r>
              <a:rPr lang="ru-RU" sz="2400" dirty="0"/>
              <a:t> максимальное число находок (</a:t>
            </a:r>
            <a:r>
              <a:rPr lang="ru-RU" sz="2400" b="1" dirty="0">
                <a:solidFill>
                  <a:srgbClr val="FF0000"/>
                </a:solidFill>
              </a:rPr>
              <a:t>!</a:t>
            </a:r>
            <a:r>
              <a:rPr lang="ru-RU" sz="2400" dirty="0"/>
              <a:t>)</a:t>
            </a:r>
            <a:endParaRPr lang="en-US" sz="2400" dirty="0"/>
          </a:p>
          <a:p>
            <a:r>
              <a:rPr lang="ru-RU" dirty="0">
                <a:solidFill>
                  <a:srgbClr val="FF0000"/>
                </a:solidFill>
              </a:rPr>
              <a:t>НЕ ОБЯЗАТЕЛЬНО ЛУЧШИХ! См.: </a:t>
            </a:r>
            <a:r>
              <a:rPr lang="en-US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https://academic.oup.com/bioinformatics/article/35/9/1613/5106166</a:t>
            </a:r>
            <a:endParaRPr lang="ru-RU" dirty="0">
              <a:solidFill>
                <a:srgbClr val="0070C0"/>
              </a:solidFill>
            </a:endParaRPr>
          </a:p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word_size</a:t>
            </a:r>
            <a:r>
              <a:rPr lang="ru-RU" sz="2400" dirty="0"/>
              <a:t>: размер слова (см. слайды 8–11) </a:t>
            </a:r>
          </a:p>
        </p:txBody>
      </p:sp>
    </p:spTree>
    <p:extLst>
      <p:ext uri="{BB962C8B-B14F-4D97-AF65-F5344CB8AC3E}">
        <p14:creationId xmlns:p14="http://schemas.microsoft.com/office/powerpoint/2010/main" val="18907845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68D34C6-A34F-4CDF-BE61-8391C5484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25</a:t>
            </a:fld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5E39C8-3AAC-43C5-9E3A-B405CF62CE80}"/>
              </a:ext>
            </a:extLst>
          </p:cNvPr>
          <p:cNvSpPr txBox="1"/>
          <p:nvPr/>
        </p:nvSpPr>
        <p:spPr>
          <a:xfrm>
            <a:off x="72008" y="44624"/>
            <a:ext cx="8892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NCBI Taxonomy</a:t>
            </a:r>
            <a:r>
              <a:rPr lang="ru-RU" sz="3200" b="1" dirty="0">
                <a:solidFill>
                  <a:schemeClr val="bg1"/>
                </a:solidFill>
              </a:rPr>
              <a:t>: полезные ссылки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484" y="1573731"/>
            <a:ext cx="8981516" cy="4334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146050" y="5302250"/>
            <a:ext cx="749300" cy="0"/>
          </a:xfrm>
          <a:prstGeom prst="line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152775" y="5302250"/>
            <a:ext cx="749300" cy="0"/>
          </a:xfrm>
          <a:prstGeom prst="line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0784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68D34C6-A34F-4CDF-BE61-8391C5484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5E39C8-3AAC-43C5-9E3A-B405CF62CE80}"/>
              </a:ext>
            </a:extLst>
          </p:cNvPr>
          <p:cNvSpPr txBox="1"/>
          <p:nvPr/>
        </p:nvSpPr>
        <p:spPr>
          <a:xfrm>
            <a:off x="0" y="47526"/>
            <a:ext cx="8892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Что может пойти не так при поиске гена белка?..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91683B3-F464-4A9C-A704-61DD5D98554D}"/>
              </a:ext>
            </a:extLst>
          </p:cNvPr>
          <p:cNvSpPr txBox="1"/>
          <p:nvPr/>
        </p:nvSpPr>
        <p:spPr>
          <a:xfrm>
            <a:off x="107504" y="6525344"/>
            <a:ext cx="82397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bg1">
                    <a:lumMod val="65000"/>
                  </a:schemeClr>
                </a:solidFill>
              </a:rPr>
              <a:t>Анимация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: https://www.mrc-mbu.cam.ac.uk/research-groups/walker-group/molecular-animations-atp-synthase</a:t>
            </a:r>
            <a:endParaRPr lang="ru-RU" sz="900" u="sng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5" name="Picture 7" descr="G:\FBB\Jmol\atpsynanim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1412776"/>
            <a:ext cx="203835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251520" y="1412776"/>
            <a:ext cx="69847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Дано</a:t>
            </a:r>
            <a:r>
              <a:rPr lang="ru-RU" sz="2400" dirty="0"/>
              <a:t>: 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ген</a:t>
            </a:r>
            <a:r>
              <a:rPr lang="ru-RU" sz="2400" dirty="0"/>
              <a:t> каталитической </a:t>
            </a:r>
          </a:p>
          <a:p>
            <a:r>
              <a:rPr lang="el-GR" sz="2400" dirty="0"/>
              <a:t>β</a:t>
            </a:r>
            <a:r>
              <a:rPr lang="ru-RU" sz="2400" dirty="0"/>
              <a:t>-субъединицы роторной мембранной </a:t>
            </a:r>
            <a:r>
              <a:rPr lang="ru-RU" sz="2400" dirty="0" err="1"/>
              <a:t>АТФ-синтазы</a:t>
            </a:r>
            <a:r>
              <a:rPr lang="en-US" sz="2400" dirty="0"/>
              <a:t> </a:t>
            </a:r>
            <a:r>
              <a:rPr lang="ru-RU" sz="2400" dirty="0"/>
              <a:t>бактерии</a:t>
            </a:r>
          </a:p>
          <a:p>
            <a:r>
              <a:rPr lang="ru-RU" sz="2400" b="1" dirty="0"/>
              <a:t>Нужно найти</a:t>
            </a:r>
            <a:r>
              <a:rPr lang="ru-RU" sz="2400" dirty="0"/>
              <a:t>: гомологичные последовательности у архей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323528" y="3717032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При этом:</a:t>
            </a:r>
          </a:p>
          <a:p>
            <a:pPr marL="457200" indent="-457200">
              <a:buFontTx/>
              <a:buAutoNum type="arabicParenR"/>
            </a:pPr>
            <a:r>
              <a:rPr lang="ru-RU" sz="2400" dirty="0" err="1"/>
              <a:t>АТФ-синтаза</a:t>
            </a:r>
            <a:r>
              <a:rPr lang="ru-RU" sz="2400" dirty="0"/>
              <a:t> является универсальным ферментом, она есть почти у всех организмов</a:t>
            </a:r>
            <a:r>
              <a:rPr lang="en-US" sz="2400" dirty="0"/>
              <a:t>;</a:t>
            </a:r>
            <a:endParaRPr lang="ru-RU" sz="2400" dirty="0"/>
          </a:p>
          <a:p>
            <a:pPr marL="457200" indent="-457200">
              <a:buAutoNum type="arabicParenR"/>
            </a:pPr>
            <a:r>
              <a:rPr lang="ru-RU" sz="2400" dirty="0"/>
              <a:t>Поиск </a:t>
            </a:r>
            <a:r>
              <a:rPr lang="en-US" sz="2400" b="1" dirty="0" err="1"/>
              <a:t>blastp</a:t>
            </a:r>
            <a:r>
              <a:rPr lang="en-US" sz="2400" dirty="0"/>
              <a:t> </a:t>
            </a:r>
            <a:r>
              <a:rPr lang="ru-RU" sz="2400" dirty="0"/>
              <a:t>по последовательности белка дает </a:t>
            </a:r>
            <a:r>
              <a:rPr lang="en-US" sz="2400" b="1" dirty="0"/>
              <a:t>3722</a:t>
            </a:r>
            <a:r>
              <a:rPr lang="ru-RU" sz="2400" dirty="0"/>
              <a:t> находки среди </a:t>
            </a:r>
            <a:r>
              <a:rPr lang="ru-RU" sz="2400" dirty="0" err="1"/>
              <a:t>архейных</a:t>
            </a:r>
            <a:r>
              <a:rPr lang="ru-RU" sz="2400" dirty="0"/>
              <a:t> белков.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90784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68D34C6-A34F-4CDF-BE61-8391C5484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5E39C8-3AAC-43C5-9E3A-B405CF62CE80}"/>
              </a:ext>
            </a:extLst>
          </p:cNvPr>
          <p:cNvSpPr txBox="1"/>
          <p:nvPr/>
        </p:nvSpPr>
        <p:spPr>
          <a:xfrm>
            <a:off x="0" y="188640"/>
            <a:ext cx="8892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Печальные результаты поиска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91683B3-F464-4A9C-A704-61DD5D98554D}"/>
              </a:ext>
            </a:extLst>
          </p:cNvPr>
          <p:cNvSpPr txBox="1"/>
          <p:nvPr/>
        </p:nvSpPr>
        <p:spPr>
          <a:xfrm>
            <a:off x="107504" y="6525344"/>
            <a:ext cx="82397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bg1">
                    <a:lumMod val="65000"/>
                  </a:schemeClr>
                </a:solidFill>
              </a:rPr>
              <a:t>Анимация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: https://www.mrc-mbu.cam.ac.uk/research-groups/walker-group/molecular-animations-atp-synthase</a:t>
            </a:r>
            <a:endParaRPr lang="ru-RU" sz="900" u="sng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5" name="Picture 7" descr="G:\FBB\Jmol\atpsynanim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1412776"/>
            <a:ext cx="203835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251520" y="1412776"/>
            <a:ext cx="69847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Дано</a:t>
            </a:r>
            <a:r>
              <a:rPr lang="ru-RU" sz="2400" dirty="0"/>
              <a:t>: 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ген</a:t>
            </a:r>
            <a:r>
              <a:rPr lang="ru-RU" sz="2400" dirty="0"/>
              <a:t> каталитической </a:t>
            </a:r>
          </a:p>
          <a:p>
            <a:r>
              <a:rPr lang="el-GR" sz="2400" dirty="0"/>
              <a:t>β</a:t>
            </a:r>
            <a:r>
              <a:rPr lang="ru-RU" sz="2400" dirty="0"/>
              <a:t>-субъединицы роторной мембранной </a:t>
            </a:r>
            <a:r>
              <a:rPr lang="ru-RU" sz="2400" dirty="0" err="1"/>
              <a:t>АТФ-синтазы</a:t>
            </a:r>
            <a:r>
              <a:rPr lang="en-US" sz="2400" dirty="0"/>
              <a:t> </a:t>
            </a:r>
            <a:r>
              <a:rPr lang="ru-RU" sz="2400" dirty="0"/>
              <a:t>бактерии</a:t>
            </a:r>
          </a:p>
          <a:p>
            <a:r>
              <a:rPr lang="ru-RU" sz="2400" b="1" dirty="0"/>
              <a:t>Нужно найти</a:t>
            </a:r>
            <a:r>
              <a:rPr lang="ru-RU" sz="2400" dirty="0"/>
              <a:t>: гомологичные последовательности у архей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323528" y="3996353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При поиске по гену белка алгоритмом </a:t>
            </a:r>
            <a:r>
              <a:rPr lang="en-US" sz="3200" b="1" dirty="0" err="1"/>
              <a:t>blastn</a:t>
            </a:r>
            <a:r>
              <a:rPr lang="ru-RU" sz="3200" dirty="0"/>
              <a:t> находится </a:t>
            </a:r>
            <a:r>
              <a:rPr lang="ru-RU" sz="3200" b="1" u="sng" dirty="0"/>
              <a:t>25</a:t>
            </a:r>
            <a:r>
              <a:rPr lang="ru-RU" sz="3200" dirty="0"/>
              <a:t> (</a:t>
            </a:r>
            <a:r>
              <a:rPr lang="ru-RU" sz="3200" b="1" dirty="0">
                <a:solidFill>
                  <a:srgbClr val="FF0000"/>
                </a:solidFill>
              </a:rPr>
              <a:t>!</a:t>
            </a:r>
            <a:r>
              <a:rPr lang="ru-RU" sz="3200" dirty="0"/>
              <a:t>) находок. Почему?..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90784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68D34C6-A34F-4CDF-BE61-8391C5484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5E39C8-3AAC-43C5-9E3A-B405CF62CE80}"/>
              </a:ext>
            </a:extLst>
          </p:cNvPr>
          <p:cNvSpPr txBox="1"/>
          <p:nvPr/>
        </p:nvSpPr>
        <p:spPr>
          <a:xfrm>
            <a:off x="0" y="179929"/>
            <a:ext cx="8892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Кодирующие </a:t>
            </a:r>
            <a:r>
              <a:rPr lang="en-US" sz="3200" b="1" dirty="0">
                <a:solidFill>
                  <a:schemeClr val="bg1"/>
                </a:solidFill>
              </a:rPr>
              <a:t>vs. </a:t>
            </a:r>
            <a:r>
              <a:rPr lang="ru-RU" sz="3200" b="1" dirty="0" err="1">
                <a:solidFill>
                  <a:schemeClr val="bg1"/>
                </a:solidFill>
              </a:rPr>
              <a:t>некодирующие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-508" y="1345992"/>
            <a:ext cx="43924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В чем отличие кодирующих нуклеотидных последовательностей от </a:t>
            </a:r>
            <a:r>
              <a:rPr lang="ru-RU" sz="2400" dirty="0" err="1"/>
              <a:t>некодирующих</a:t>
            </a:r>
            <a:r>
              <a:rPr lang="ru-RU" sz="2400" dirty="0"/>
              <a:t> — например, тех же белков?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35496" y="4365104"/>
            <a:ext cx="4680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latin typeface="Courier New" pitchFamily="49" charset="0"/>
                <a:cs typeface="Courier New" pitchFamily="49" charset="0"/>
              </a:rPr>
              <a:t>…AATTGAAGAG…</a:t>
            </a:r>
            <a:endParaRPr lang="ru-RU" sz="4800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 rot="10800000">
            <a:off x="611560" y="4221088"/>
            <a:ext cx="864096" cy="288032"/>
            <a:chOff x="827584" y="4149080"/>
            <a:chExt cx="504056" cy="288032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 flipV="1">
              <a:off x="827584" y="4149080"/>
              <a:ext cx="0" cy="288032"/>
            </a:xfrm>
            <a:prstGeom prst="line">
              <a:avLst/>
            </a:prstGeom>
            <a:ln w="50800">
              <a:solidFill>
                <a:schemeClr val="accent6">
                  <a:lumMod val="50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827584" y="4437112"/>
              <a:ext cx="504056" cy="0"/>
            </a:xfrm>
            <a:prstGeom prst="line">
              <a:avLst/>
            </a:prstGeom>
            <a:ln w="50800">
              <a:solidFill>
                <a:schemeClr val="accent6">
                  <a:lumMod val="5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flipV="1">
              <a:off x="1331640" y="4149080"/>
              <a:ext cx="0" cy="288032"/>
            </a:xfrm>
            <a:prstGeom prst="line">
              <a:avLst/>
            </a:prstGeom>
            <a:ln w="50800">
              <a:solidFill>
                <a:schemeClr val="accent6">
                  <a:lumMod val="5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Группа 28"/>
          <p:cNvGrpSpPr/>
          <p:nvPr/>
        </p:nvGrpSpPr>
        <p:grpSpPr>
          <a:xfrm rot="10800000">
            <a:off x="1691680" y="4221088"/>
            <a:ext cx="864096" cy="288032"/>
            <a:chOff x="827584" y="4149080"/>
            <a:chExt cx="504056" cy="288032"/>
          </a:xfrm>
        </p:grpSpPr>
        <p:cxnSp>
          <p:nvCxnSpPr>
            <p:cNvPr id="30" name="Прямая соединительная линия 29"/>
            <p:cNvCxnSpPr/>
            <p:nvPr/>
          </p:nvCxnSpPr>
          <p:spPr>
            <a:xfrm flipV="1">
              <a:off x="827584" y="4149080"/>
              <a:ext cx="0" cy="288032"/>
            </a:xfrm>
            <a:prstGeom prst="line">
              <a:avLst/>
            </a:prstGeom>
            <a:ln w="50800">
              <a:solidFill>
                <a:schemeClr val="accent6">
                  <a:lumMod val="50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827584" y="4437112"/>
              <a:ext cx="504056" cy="0"/>
            </a:xfrm>
            <a:prstGeom prst="line">
              <a:avLst/>
            </a:prstGeom>
            <a:ln w="50800">
              <a:solidFill>
                <a:schemeClr val="accent6">
                  <a:lumMod val="5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flipV="1">
              <a:off x="1331640" y="4149080"/>
              <a:ext cx="0" cy="288032"/>
            </a:xfrm>
            <a:prstGeom prst="line">
              <a:avLst/>
            </a:prstGeom>
            <a:ln w="50800">
              <a:solidFill>
                <a:schemeClr val="accent6">
                  <a:lumMod val="5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Группа 32"/>
          <p:cNvGrpSpPr/>
          <p:nvPr/>
        </p:nvGrpSpPr>
        <p:grpSpPr>
          <a:xfrm rot="10800000">
            <a:off x="2771800" y="4221088"/>
            <a:ext cx="864096" cy="288032"/>
            <a:chOff x="827584" y="4149080"/>
            <a:chExt cx="504056" cy="288032"/>
          </a:xfrm>
        </p:grpSpPr>
        <p:cxnSp>
          <p:nvCxnSpPr>
            <p:cNvPr id="34" name="Прямая соединительная линия 33"/>
            <p:cNvCxnSpPr/>
            <p:nvPr/>
          </p:nvCxnSpPr>
          <p:spPr>
            <a:xfrm flipV="1">
              <a:off x="827584" y="4149080"/>
              <a:ext cx="0" cy="288032"/>
            </a:xfrm>
            <a:prstGeom prst="line">
              <a:avLst/>
            </a:prstGeom>
            <a:ln w="50800">
              <a:solidFill>
                <a:schemeClr val="accent6">
                  <a:lumMod val="50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>
              <a:off x="827584" y="4437112"/>
              <a:ext cx="504056" cy="0"/>
            </a:xfrm>
            <a:prstGeom prst="line">
              <a:avLst/>
            </a:prstGeom>
            <a:ln w="50800">
              <a:solidFill>
                <a:schemeClr val="accent6">
                  <a:lumMod val="5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flipV="1">
              <a:off x="1331640" y="4149080"/>
              <a:ext cx="0" cy="288032"/>
            </a:xfrm>
            <a:prstGeom prst="line">
              <a:avLst/>
            </a:prstGeom>
            <a:ln w="50800">
              <a:solidFill>
                <a:schemeClr val="accent6">
                  <a:lumMod val="5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0" name="Picture 2" descr="http://bioinfowelten.uni-jena.de/wp-content/uploads/2016/05/genetischer-Cod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7066" y="980728"/>
            <a:ext cx="5459470" cy="5399880"/>
          </a:xfrm>
          <a:prstGeom prst="rect">
            <a:avLst/>
          </a:prstGeom>
          <a:noFill/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091683B3-F464-4A9C-A704-61DD5D98554D}"/>
              </a:ext>
            </a:extLst>
          </p:cNvPr>
          <p:cNvSpPr txBox="1"/>
          <p:nvPr/>
        </p:nvSpPr>
        <p:spPr>
          <a:xfrm>
            <a:off x="-19025" y="6525344"/>
            <a:ext cx="79880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bg1">
                    <a:lumMod val="65000"/>
                  </a:schemeClr>
                </a:solidFill>
              </a:rPr>
              <a:t>Источник рисунка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: http://bioinfowelten.uni-jena.de/2016/05/18/omeomics-die-allumfassende-wissenschaft/</a:t>
            </a:r>
            <a:endParaRPr lang="ru-RU" sz="900" u="sng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1835696" y="3429000"/>
            <a:ext cx="6480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*</a:t>
            </a:r>
            <a:endParaRPr lang="ru-RU" sz="4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755576" y="3437384"/>
            <a:ext cx="6480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N</a:t>
            </a:r>
            <a:endParaRPr lang="ru-RU" sz="4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2915816" y="3429000"/>
            <a:ext cx="6480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</a:t>
            </a:r>
            <a:endParaRPr lang="ru-RU" sz="4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35496" y="4941168"/>
            <a:ext cx="4680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latin typeface="Courier New" pitchFamily="49" charset="0"/>
                <a:cs typeface="Courier New" pitchFamily="49" charset="0"/>
              </a:rPr>
              <a:t>…AA</a:t>
            </a:r>
            <a:r>
              <a:rPr lang="ru-RU" sz="4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С</a:t>
            </a:r>
            <a:r>
              <a:rPr lang="en-US" sz="4800" dirty="0">
                <a:latin typeface="Courier New" pitchFamily="49" charset="0"/>
                <a:cs typeface="Courier New" pitchFamily="49" charset="0"/>
              </a:rPr>
              <a:t>TGAAGAG…</a:t>
            </a:r>
            <a:endParaRPr lang="ru-RU" sz="4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35496" y="5517232"/>
            <a:ext cx="4680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latin typeface="Courier New" pitchFamily="49" charset="0"/>
                <a:cs typeface="Courier New" pitchFamily="49" charset="0"/>
              </a:rPr>
              <a:t>…AA</a:t>
            </a:r>
            <a:r>
              <a:rPr lang="ru-RU" sz="4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С</a:t>
            </a:r>
            <a:r>
              <a:rPr lang="en-US" sz="4800" dirty="0">
                <a:latin typeface="Courier New" pitchFamily="49" charset="0"/>
                <a:cs typeface="Courier New" pitchFamily="49" charset="0"/>
              </a:rPr>
              <a:t>TGAAG</a:t>
            </a:r>
            <a:r>
              <a:rPr lang="en-US" sz="4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G</a:t>
            </a:r>
            <a:r>
              <a:rPr lang="en-US" sz="4800" dirty="0">
                <a:latin typeface="Courier New" pitchFamily="49" charset="0"/>
                <a:cs typeface="Courier New" pitchFamily="49" charset="0"/>
              </a:rPr>
              <a:t>G…</a:t>
            </a:r>
            <a:endParaRPr lang="ru-RU" sz="48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78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2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68D34C6-A34F-4CDF-BE61-8391C5484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5E39C8-3AAC-43C5-9E3A-B405CF62CE80}"/>
              </a:ext>
            </a:extLst>
          </p:cNvPr>
          <p:cNvSpPr txBox="1"/>
          <p:nvPr/>
        </p:nvSpPr>
        <p:spPr>
          <a:xfrm>
            <a:off x="0" y="44624"/>
            <a:ext cx="8892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Следствие избыточности* генетического кода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251520" y="1196752"/>
            <a:ext cx="85689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Кодирующие последовательности могут быть вариабельны в (</a:t>
            </a:r>
            <a:r>
              <a:rPr lang="ru-RU" sz="2800" i="1" dirty="0"/>
              <a:t>почти</a:t>
            </a:r>
            <a:r>
              <a:rPr lang="ru-RU" sz="2800" dirty="0"/>
              <a:t>) каждой третьей позиции, и это никак не скажется на белке!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179512" y="2852936"/>
            <a:ext cx="87129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Синонимичная замена</a:t>
            </a:r>
            <a:r>
              <a:rPr lang="ru-RU" sz="2800" dirty="0"/>
              <a:t>: </a:t>
            </a:r>
          </a:p>
          <a:p>
            <a:pPr algn="ctr"/>
            <a:r>
              <a:rPr lang="ru-RU" sz="2800" dirty="0"/>
              <a:t>замена, которая </a:t>
            </a:r>
            <a:r>
              <a:rPr lang="ru-RU" sz="2800" b="1" dirty="0"/>
              <a:t>не приводит </a:t>
            </a:r>
            <a:r>
              <a:rPr lang="ru-RU" sz="2800" dirty="0"/>
              <a:t>к изменению последовательности белка 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251520" y="6381328"/>
            <a:ext cx="424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* Еще говорят: «вырожденность»</a:t>
            </a: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251520" y="4437112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?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/>
              <a:t>Синонимичны замены только в третьем нуклеотиде кодона?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78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68D34C6-A34F-4CDF-BE61-8391C5484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5E39C8-3AAC-43C5-9E3A-B405CF62CE80}"/>
              </a:ext>
            </a:extLst>
          </p:cNvPr>
          <p:cNvSpPr txBox="1"/>
          <p:nvPr/>
        </p:nvSpPr>
        <p:spPr>
          <a:xfrm>
            <a:off x="0" y="44624"/>
            <a:ext cx="8892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Синонимичные замены бывают разные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35496" y="2348880"/>
            <a:ext cx="4680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latin typeface="Courier New" pitchFamily="49" charset="0"/>
                <a:cs typeface="Courier New" pitchFamily="49" charset="0"/>
              </a:rPr>
              <a:t>…AATTGAAGA…</a:t>
            </a:r>
            <a:endParaRPr lang="ru-RU" sz="4800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3" name="Группа 27"/>
          <p:cNvGrpSpPr/>
          <p:nvPr/>
        </p:nvGrpSpPr>
        <p:grpSpPr>
          <a:xfrm rot="10800000">
            <a:off x="611560" y="2204864"/>
            <a:ext cx="864096" cy="288032"/>
            <a:chOff x="827584" y="4149080"/>
            <a:chExt cx="504056" cy="288032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 flipV="1">
              <a:off x="827584" y="4149080"/>
              <a:ext cx="0" cy="288032"/>
            </a:xfrm>
            <a:prstGeom prst="line">
              <a:avLst/>
            </a:prstGeom>
            <a:ln w="50800">
              <a:solidFill>
                <a:schemeClr val="accent6">
                  <a:lumMod val="50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827584" y="4437112"/>
              <a:ext cx="504056" cy="0"/>
            </a:xfrm>
            <a:prstGeom prst="line">
              <a:avLst/>
            </a:prstGeom>
            <a:ln w="50800">
              <a:solidFill>
                <a:schemeClr val="accent6">
                  <a:lumMod val="5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flipV="1">
              <a:off x="1331640" y="4149080"/>
              <a:ext cx="0" cy="288032"/>
            </a:xfrm>
            <a:prstGeom prst="line">
              <a:avLst/>
            </a:prstGeom>
            <a:ln w="50800">
              <a:solidFill>
                <a:schemeClr val="accent6">
                  <a:lumMod val="5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28"/>
          <p:cNvGrpSpPr/>
          <p:nvPr/>
        </p:nvGrpSpPr>
        <p:grpSpPr>
          <a:xfrm rot="10800000">
            <a:off x="1691680" y="2204864"/>
            <a:ext cx="864096" cy="288032"/>
            <a:chOff x="827584" y="4149080"/>
            <a:chExt cx="504056" cy="288032"/>
          </a:xfrm>
        </p:grpSpPr>
        <p:cxnSp>
          <p:nvCxnSpPr>
            <p:cNvPr id="30" name="Прямая соединительная линия 29"/>
            <p:cNvCxnSpPr/>
            <p:nvPr/>
          </p:nvCxnSpPr>
          <p:spPr>
            <a:xfrm flipV="1">
              <a:off x="827584" y="4149080"/>
              <a:ext cx="0" cy="288032"/>
            </a:xfrm>
            <a:prstGeom prst="line">
              <a:avLst/>
            </a:prstGeom>
            <a:ln w="50800">
              <a:solidFill>
                <a:schemeClr val="accent6">
                  <a:lumMod val="50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827584" y="4437112"/>
              <a:ext cx="504056" cy="0"/>
            </a:xfrm>
            <a:prstGeom prst="line">
              <a:avLst/>
            </a:prstGeom>
            <a:ln w="50800">
              <a:solidFill>
                <a:schemeClr val="accent6">
                  <a:lumMod val="5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flipV="1">
              <a:off x="1331640" y="4149080"/>
              <a:ext cx="0" cy="288032"/>
            </a:xfrm>
            <a:prstGeom prst="line">
              <a:avLst/>
            </a:prstGeom>
            <a:ln w="50800">
              <a:solidFill>
                <a:schemeClr val="accent6">
                  <a:lumMod val="5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32"/>
          <p:cNvGrpSpPr/>
          <p:nvPr/>
        </p:nvGrpSpPr>
        <p:grpSpPr>
          <a:xfrm rot="10800000">
            <a:off x="2771800" y="2204864"/>
            <a:ext cx="864096" cy="288032"/>
            <a:chOff x="827584" y="4149080"/>
            <a:chExt cx="504056" cy="288032"/>
          </a:xfrm>
        </p:grpSpPr>
        <p:cxnSp>
          <p:nvCxnSpPr>
            <p:cNvPr id="34" name="Прямая соединительная линия 33"/>
            <p:cNvCxnSpPr/>
            <p:nvPr/>
          </p:nvCxnSpPr>
          <p:spPr>
            <a:xfrm flipV="1">
              <a:off x="827584" y="4149080"/>
              <a:ext cx="0" cy="288032"/>
            </a:xfrm>
            <a:prstGeom prst="line">
              <a:avLst/>
            </a:prstGeom>
            <a:ln w="50800">
              <a:solidFill>
                <a:schemeClr val="accent6">
                  <a:lumMod val="50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>
              <a:off x="827584" y="4437112"/>
              <a:ext cx="504056" cy="0"/>
            </a:xfrm>
            <a:prstGeom prst="line">
              <a:avLst/>
            </a:prstGeom>
            <a:ln w="50800">
              <a:solidFill>
                <a:schemeClr val="accent6">
                  <a:lumMod val="5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flipV="1">
              <a:off x="1331640" y="4149080"/>
              <a:ext cx="0" cy="288032"/>
            </a:xfrm>
            <a:prstGeom prst="line">
              <a:avLst/>
            </a:prstGeom>
            <a:ln w="50800">
              <a:solidFill>
                <a:schemeClr val="accent6">
                  <a:lumMod val="5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0" name="Picture 2" descr="http://bioinfowelten.uni-jena.de/wp-content/uploads/2016/05/genetischer-Cod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7066" y="980728"/>
            <a:ext cx="5459470" cy="5399880"/>
          </a:xfrm>
          <a:prstGeom prst="rect">
            <a:avLst/>
          </a:prstGeom>
          <a:noFill/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091683B3-F464-4A9C-A704-61DD5D98554D}"/>
              </a:ext>
            </a:extLst>
          </p:cNvPr>
          <p:cNvSpPr txBox="1"/>
          <p:nvPr/>
        </p:nvSpPr>
        <p:spPr>
          <a:xfrm>
            <a:off x="-19025" y="6525344"/>
            <a:ext cx="79880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bg1">
                    <a:lumMod val="65000"/>
                  </a:schemeClr>
                </a:solidFill>
              </a:rPr>
              <a:t>Источник рисунка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: http://bioinfowelten.uni-jena.de/2016/05/18/omeomics-die-allumfassende-wissenschaft/</a:t>
            </a:r>
            <a:endParaRPr lang="ru-RU" sz="900" u="sng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2915816" y="1412776"/>
            <a:ext cx="6480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</a:t>
            </a:r>
            <a:endParaRPr lang="ru-RU" sz="4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35496" y="2924944"/>
            <a:ext cx="4680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latin typeface="Courier New" pitchFamily="49" charset="0"/>
                <a:cs typeface="Courier New" pitchFamily="49" charset="0"/>
              </a:rPr>
              <a:t>…AATTGAAG</a:t>
            </a:r>
            <a:r>
              <a:rPr lang="en-US" sz="4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G</a:t>
            </a:r>
            <a:r>
              <a:rPr lang="en-US" sz="4800" dirty="0">
                <a:latin typeface="Courier New" pitchFamily="49" charset="0"/>
                <a:cs typeface="Courier New" pitchFamily="49" charset="0"/>
              </a:rPr>
              <a:t>…</a:t>
            </a:r>
            <a:endParaRPr lang="ru-RU" sz="4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35496" y="3501008"/>
            <a:ext cx="4680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latin typeface="Courier New" pitchFamily="49" charset="0"/>
                <a:cs typeface="Courier New" pitchFamily="49" charset="0"/>
              </a:rPr>
              <a:t>…AATTGA</a:t>
            </a:r>
            <a:r>
              <a:rPr lang="en-US" sz="4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en-US" sz="4800" dirty="0">
                <a:latin typeface="Courier New" pitchFamily="49" charset="0"/>
                <a:cs typeface="Courier New" pitchFamily="49" charset="0"/>
              </a:rPr>
              <a:t>GA…</a:t>
            </a:r>
            <a:endParaRPr lang="ru-RU" sz="4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35496" y="4077072"/>
            <a:ext cx="4680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latin typeface="Courier New" pitchFamily="49" charset="0"/>
                <a:cs typeface="Courier New" pitchFamily="49" charset="0"/>
              </a:rPr>
              <a:t>…AATTGA</a:t>
            </a:r>
            <a:r>
              <a:rPr lang="en-US" sz="4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en-US" sz="4800" dirty="0">
                <a:latin typeface="Courier New" pitchFamily="49" charset="0"/>
                <a:cs typeface="Courier New" pitchFamily="49" charset="0"/>
              </a:rPr>
              <a:t>G</a:t>
            </a:r>
            <a:r>
              <a:rPr lang="en-US" sz="4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G</a:t>
            </a:r>
            <a:r>
              <a:rPr lang="en-US" sz="4800" dirty="0">
                <a:latin typeface="Courier New" pitchFamily="49" charset="0"/>
                <a:cs typeface="Courier New" pitchFamily="49" charset="0"/>
              </a:rPr>
              <a:t>…</a:t>
            </a:r>
            <a:endParaRPr lang="ru-RU" sz="4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35496" y="4653136"/>
            <a:ext cx="4680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latin typeface="Courier New" pitchFamily="49" charset="0"/>
                <a:cs typeface="Courier New" pitchFamily="49" charset="0"/>
              </a:rPr>
              <a:t>…AATTGA</a:t>
            </a:r>
            <a:r>
              <a:rPr lang="en-US" sz="4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en-US" sz="4800" dirty="0">
                <a:latin typeface="Courier New" pitchFamily="49" charset="0"/>
                <a:cs typeface="Courier New" pitchFamily="49" charset="0"/>
              </a:rPr>
              <a:t>G</a:t>
            </a:r>
            <a:r>
              <a:rPr lang="en-US" sz="4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en-US" sz="4800" dirty="0">
                <a:latin typeface="Courier New" pitchFamily="49" charset="0"/>
                <a:cs typeface="Courier New" pitchFamily="49" charset="0"/>
              </a:rPr>
              <a:t>…</a:t>
            </a:r>
            <a:endParaRPr lang="ru-RU" sz="4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35496" y="5196101"/>
            <a:ext cx="4680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latin typeface="Courier New" pitchFamily="49" charset="0"/>
                <a:cs typeface="Courier New" pitchFamily="49" charset="0"/>
              </a:rPr>
              <a:t>…AATTGA</a:t>
            </a:r>
            <a:r>
              <a:rPr lang="en-US" sz="4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en-US" sz="4800" dirty="0">
                <a:latin typeface="Courier New" pitchFamily="49" charset="0"/>
                <a:cs typeface="Courier New" pitchFamily="49" charset="0"/>
              </a:rPr>
              <a:t>G</a:t>
            </a:r>
            <a:r>
              <a:rPr lang="en-US" sz="4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en-US" sz="4800" dirty="0">
                <a:latin typeface="Courier New" pitchFamily="49" charset="0"/>
                <a:cs typeface="Courier New" pitchFamily="49" charset="0"/>
              </a:rPr>
              <a:t>…</a:t>
            </a:r>
            <a:endParaRPr lang="ru-RU" sz="48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78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25" grpId="0"/>
      <p:bldP spid="26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68D34C6-A34F-4CDF-BE61-8391C5484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5E39C8-3AAC-43C5-9E3A-B405CF62CE80}"/>
              </a:ext>
            </a:extLst>
          </p:cNvPr>
          <p:cNvSpPr txBox="1"/>
          <p:nvPr/>
        </p:nvSpPr>
        <p:spPr>
          <a:xfrm>
            <a:off x="0" y="44624"/>
            <a:ext cx="8892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Но почему </a:t>
            </a:r>
            <a:r>
              <a:rPr lang="en-US" sz="3200" b="1" dirty="0">
                <a:solidFill>
                  <a:schemeClr val="bg1"/>
                </a:solidFill>
              </a:rPr>
              <a:t>BLAST </a:t>
            </a:r>
            <a:r>
              <a:rPr lang="ru-RU" sz="3200" b="1" dirty="0">
                <a:solidFill>
                  <a:schemeClr val="bg1"/>
                </a:solidFill>
              </a:rPr>
              <a:t>не нашел гомологов?!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251520" y="1412776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Алгоритм </a:t>
            </a:r>
            <a:r>
              <a:rPr lang="en-US" sz="2400" dirty="0"/>
              <a:t>BLAST —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эвристический</a:t>
            </a:r>
            <a:r>
              <a:rPr lang="ru-RU" sz="2400" dirty="0"/>
              <a:t>.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91683B3-F464-4A9C-A704-61DD5D98554D}"/>
              </a:ext>
            </a:extLst>
          </p:cNvPr>
          <p:cNvSpPr txBox="1"/>
          <p:nvPr/>
        </p:nvSpPr>
        <p:spPr>
          <a:xfrm>
            <a:off x="107504" y="6525344"/>
            <a:ext cx="86677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bg1">
                    <a:lumMod val="65000"/>
                  </a:schemeClr>
                </a:solidFill>
              </a:rPr>
              <a:t>Подробнее см. например: 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https://www.nature.com/scitable/topicpage/basic-local-alignment-search-tool-blast-29096/</a:t>
            </a:r>
            <a:endParaRPr lang="ru-RU" sz="900" u="sng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251520" y="2096852"/>
            <a:ext cx="84969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Для ускорения поиска алгоритм </a:t>
            </a:r>
            <a:r>
              <a:rPr lang="en-US" sz="2400" dirty="0"/>
              <a:t>BLAST</a:t>
            </a:r>
            <a:r>
              <a:rPr lang="ru-RU" sz="2400" dirty="0"/>
              <a:t>:</a:t>
            </a:r>
          </a:p>
          <a:p>
            <a:pPr marL="533400" indent="-533400">
              <a:buFont typeface="Arial" pitchFamily="34" charset="0"/>
              <a:buChar char="•"/>
            </a:pPr>
            <a:r>
              <a:rPr lang="ru-RU" sz="2400" b="1" dirty="0"/>
              <a:t>Подготавливает базу данных</a:t>
            </a:r>
            <a:r>
              <a:rPr lang="ru-RU" sz="2400" dirty="0"/>
              <a:t>, по которой будет искать (</a:t>
            </a:r>
            <a:r>
              <a:rPr lang="ru-RU" sz="2400" i="1" dirty="0"/>
              <a:t>индексирует</a:t>
            </a:r>
            <a:r>
              <a:rPr lang="ru-RU" sz="2400" dirty="0"/>
              <a:t> ее), записывая в ней «координаты» всех найденных «слов» определенной длины 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(делается 1 раз)</a:t>
            </a:r>
            <a:endParaRPr lang="ru-RU" sz="2400" dirty="0"/>
          </a:p>
          <a:p>
            <a:pPr marL="533400" indent="-533400">
              <a:buFont typeface="Arial" pitchFamily="34" charset="0"/>
              <a:buChar char="•"/>
            </a:pPr>
            <a:r>
              <a:rPr lang="ru-RU" sz="2400" b="1" dirty="0"/>
              <a:t>Разбивает на слова определенной длины </a:t>
            </a:r>
            <a:r>
              <a:rPr lang="ru-RU" sz="2400" dirty="0"/>
              <a:t>последовательность запроса (</a:t>
            </a:r>
            <a:r>
              <a:rPr lang="en-US" sz="2400" dirty="0"/>
              <a:t>query) </a:t>
            </a:r>
            <a:r>
              <a:rPr lang="ru-RU" sz="2400" dirty="0"/>
              <a:t>(параметр «</a:t>
            </a:r>
            <a:r>
              <a:rPr lang="en-US" sz="2400" dirty="0"/>
              <a:t>word size</a:t>
            </a:r>
            <a:r>
              <a:rPr lang="ru-RU" sz="2400" dirty="0"/>
              <a:t>»)</a:t>
            </a:r>
          </a:p>
          <a:p>
            <a:pPr marL="533400" indent="-533400">
              <a:buFont typeface="Arial" pitchFamily="34" charset="0"/>
              <a:buChar char="•"/>
            </a:pPr>
            <a:r>
              <a:rPr lang="ru-RU" sz="2400" dirty="0"/>
              <a:t>При поиске выравнивания </a:t>
            </a:r>
            <a:r>
              <a:rPr lang="ru-RU" sz="2400" b="1" dirty="0"/>
              <a:t>сопоставляет не отдельные буквы, а эти «слова»</a:t>
            </a:r>
            <a:r>
              <a:rPr lang="ru-RU" sz="2400" dirty="0"/>
              <a:t>, и так находит затравки для будущего выравнивания</a:t>
            </a:r>
          </a:p>
        </p:txBody>
      </p:sp>
    </p:spTree>
    <p:extLst>
      <p:ext uri="{BB962C8B-B14F-4D97-AF65-F5344CB8AC3E}">
        <p14:creationId xmlns:p14="http://schemas.microsoft.com/office/powerpoint/2010/main" val="189078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68D34C6-A34F-4CDF-BE61-8391C5484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5E39C8-3AAC-43C5-9E3A-B405CF62CE80}"/>
              </a:ext>
            </a:extLst>
          </p:cNvPr>
          <p:cNvSpPr txBox="1"/>
          <p:nvPr/>
        </p:nvSpPr>
        <p:spPr>
          <a:xfrm>
            <a:off x="0" y="44624"/>
            <a:ext cx="8892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Какие ограничения накладывает такой алгоритм?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251520" y="1412776"/>
            <a:ext cx="84969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Пусть длина слова </a:t>
            </a:r>
            <a:r>
              <a:rPr lang="en-US" sz="2400" dirty="0"/>
              <a:t>(word size) = </a:t>
            </a:r>
            <a:r>
              <a:rPr lang="en-US" sz="2400" b="1" dirty="0"/>
              <a:t>N</a:t>
            </a:r>
          </a:p>
          <a:p>
            <a:endParaRPr lang="ru-RU" sz="2400" b="1" dirty="0"/>
          </a:p>
          <a:p>
            <a:r>
              <a:rPr lang="ru-RU" sz="2400" b="1" dirty="0">
                <a:solidFill>
                  <a:srgbClr val="FF0000"/>
                </a:solidFill>
              </a:rPr>
              <a:t>!</a:t>
            </a:r>
            <a:r>
              <a:rPr lang="ru-RU" sz="2400" dirty="0"/>
              <a:t> Если между последовательностью-запросом (</a:t>
            </a:r>
            <a:r>
              <a:rPr lang="en-US" sz="2400" dirty="0"/>
              <a:t>query) </a:t>
            </a:r>
            <a:r>
              <a:rPr lang="ru-RU" sz="2400" dirty="0"/>
              <a:t>и последовательностью в базе данных (</a:t>
            </a:r>
            <a:r>
              <a:rPr lang="en-US" sz="2400" dirty="0"/>
              <a:t>subject) </a:t>
            </a:r>
            <a:r>
              <a:rPr lang="ru-RU" sz="2400" dirty="0"/>
              <a:t>нет совпадающего участка длиной как минимум </a:t>
            </a:r>
            <a:r>
              <a:rPr lang="en-US" sz="2400" b="1" dirty="0"/>
              <a:t>N</a:t>
            </a:r>
            <a:r>
              <a:rPr lang="ru-RU" sz="2400" dirty="0"/>
              <a:t>, то «зацепки» не будет!</a:t>
            </a:r>
          </a:p>
          <a:p>
            <a:endParaRPr lang="ru-RU" sz="2400" dirty="0"/>
          </a:p>
          <a:p>
            <a:r>
              <a:rPr lang="ru-RU" sz="2400" dirty="0"/>
              <a:t>… для нуклеотидного </a:t>
            </a:r>
            <a:r>
              <a:rPr lang="en-US" sz="2400" b="1" dirty="0" err="1"/>
              <a:t>blastn</a:t>
            </a:r>
            <a:r>
              <a:rPr lang="ru-RU" sz="2400" dirty="0"/>
              <a:t> размер слова по умолчанию 11, можно сделать (при поиске на сайте) 7 или 15.</a:t>
            </a:r>
          </a:p>
          <a:p>
            <a:endParaRPr lang="ru-RU" sz="2400" dirty="0"/>
          </a:p>
          <a:p>
            <a:r>
              <a:rPr lang="ru-RU" sz="2400" dirty="0"/>
              <a:t>Но этого все равно мало, чтобы «покрыть» то, что порождает избыточность генетического кода!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1683B3-F464-4A9C-A704-61DD5D98554D}"/>
              </a:ext>
            </a:extLst>
          </p:cNvPr>
          <p:cNvSpPr txBox="1"/>
          <p:nvPr/>
        </p:nvSpPr>
        <p:spPr>
          <a:xfrm>
            <a:off x="107504" y="6525344"/>
            <a:ext cx="82718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bg1">
                    <a:lumMod val="65000"/>
                  </a:schemeClr>
                </a:solidFill>
              </a:rPr>
              <a:t>См.: 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https://blast.ncbi.nlm.nih.gov/Blast.cgi?CMD=Web&amp;PAGE_TYPE=BlastDocs&amp;DOC_TYPE=BlastHelp#wordsize</a:t>
            </a:r>
            <a:endParaRPr lang="ru-RU" sz="900" u="sng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7845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Consolas/Verdana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accent6">
              <a:lumMod val="75000"/>
            </a:schemeClr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3901</TotalTime>
  <Words>1194</Words>
  <Application>Microsoft Office PowerPoint</Application>
  <PresentationFormat>Экран (4:3)</PresentationFormat>
  <Paragraphs>212</Paragraphs>
  <Slides>25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Calibri</vt:lpstr>
      <vt:lpstr>Consolas</vt:lpstr>
      <vt:lpstr>Courier New</vt:lpstr>
      <vt:lpstr>Verdana</vt:lpstr>
      <vt:lpstr>Тема Office</vt:lpstr>
      <vt:lpstr>Поиск BLAST для нуклеотидных последовательностей</vt:lpstr>
      <vt:lpstr>1. Кодирующие нуклеотидные последовательности строят козни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2. Разновидности BLAST на все случаи жизни</vt:lpstr>
      <vt:lpstr>Презентация PowerPoint</vt:lpstr>
      <vt:lpstr>Презентация PowerPoint</vt:lpstr>
      <vt:lpstr>Презентация PowerPoint</vt:lpstr>
      <vt:lpstr>3. Апология: зачем нужен локальный запуск BLAST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udavdasha</dc:creator>
  <cp:lastModifiedBy>Daria Dibrova</cp:lastModifiedBy>
  <cp:revision>314</cp:revision>
  <dcterms:created xsi:type="dcterms:W3CDTF">2017-10-21T19:44:48Z</dcterms:created>
  <dcterms:modified xsi:type="dcterms:W3CDTF">2023-10-23T23:39:18Z</dcterms:modified>
</cp:coreProperties>
</file>