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8" r:id="rId2"/>
    <p:sldId id="341" r:id="rId3"/>
    <p:sldId id="342" r:id="rId4"/>
    <p:sldId id="343" r:id="rId5"/>
    <p:sldId id="344" r:id="rId6"/>
    <p:sldId id="326" r:id="rId7"/>
    <p:sldId id="349" r:id="rId8"/>
    <p:sldId id="347" r:id="rId9"/>
    <p:sldId id="329" r:id="rId10"/>
    <p:sldId id="345" r:id="rId11"/>
    <p:sldId id="348" r:id="rId12"/>
    <p:sldId id="351" r:id="rId13"/>
    <p:sldId id="350" r:id="rId14"/>
    <p:sldId id="352" r:id="rId15"/>
    <p:sldId id="353" r:id="rId16"/>
    <p:sldId id="327" r:id="rId17"/>
    <p:sldId id="346" r:id="rId18"/>
    <p:sldId id="325" r:id="rId19"/>
    <p:sldId id="490" r:id="rId20"/>
    <p:sldId id="489" r:id="rId21"/>
    <p:sldId id="491" r:id="rId22"/>
    <p:sldId id="334" r:id="rId23"/>
    <p:sldId id="330" r:id="rId24"/>
    <p:sldId id="331" r:id="rId25"/>
    <p:sldId id="335" r:id="rId26"/>
    <p:sldId id="336" r:id="rId27"/>
    <p:sldId id="487" r:id="rId28"/>
    <p:sldId id="337" r:id="rId29"/>
    <p:sldId id="357" r:id="rId30"/>
    <p:sldId id="338" r:id="rId31"/>
    <p:sldId id="356" r:id="rId32"/>
    <p:sldId id="488" r:id="rId33"/>
    <p:sldId id="354" r:id="rId34"/>
    <p:sldId id="35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99FF"/>
    <a:srgbClr val="800080"/>
    <a:srgbClr val="0000FF"/>
    <a:srgbClr val="FF00FF"/>
    <a:srgbClr val="F2F2F2"/>
    <a:srgbClr val="CCFFFF"/>
    <a:srgbClr val="006699"/>
    <a:srgbClr val="00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3535" autoAdjust="0"/>
  </p:normalViewPr>
  <p:slideViewPr>
    <p:cSldViewPr snapToGrid="0">
      <p:cViewPr varScale="1">
        <p:scale>
          <a:sx n="89" d="100"/>
          <a:sy n="89" d="100"/>
        </p:scale>
        <p:origin x="21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52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83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7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9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О том, как белки попадают в мембрану: это очень сложная проблема. Про некоторые белки известно, что они могут иметь сигнал локализации в мембране на </a:t>
            </a:r>
            <a:r>
              <a:rPr lang="en-US" baseline="0" dirty="0"/>
              <a:t>N-</a:t>
            </a:r>
            <a:r>
              <a:rPr lang="ru-RU" baseline="0" dirty="0"/>
              <a:t>конце, который потом отрезается специальным ферментом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Краткая и полезная статья со ссылками на литературу о типах биологических мембран, а также справочные данные о составе липидов в разных мембранах. Рекомендую к ознакомлению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5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– общие сведения о выбранном белке, классификация</a:t>
            </a:r>
          </a:p>
          <a:p>
            <a:r>
              <a:rPr lang="ru-RU" dirty="0"/>
              <a:t>2 – изображение в мембране, с указанием ориентации мембраны</a:t>
            </a:r>
          </a:p>
          <a:p>
            <a:r>
              <a:rPr lang="ru-RU" dirty="0"/>
              <a:t>3 – детали (координаты трансмембранных участков)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7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Ответ: он предсказывал по мономеру (в нем всего 4 бета-тяжа), и мономер не может образовать подходящий для мембраны бета-лист сам по себе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3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«Гидрофобные» в кавычках – не сами вещества избегают воды, а наоборот, вода не желает иметь с ними дело и «выбрасывает» их из своей толщи куда угодно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4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Клеточные мембраны – уникальное место в клетке, где существует среда для гидрофобных молекул.</a:t>
            </a:r>
          </a:p>
          <a:p>
            <a:r>
              <a:rPr lang="ru-RU" dirty="0"/>
              <a:t>Вот ее устройство: гидрофобная часть «отграничена» полярными липидными головками</a:t>
            </a:r>
          </a:p>
          <a:p>
            <a:r>
              <a:rPr lang="ru-RU" dirty="0"/>
              <a:t>Мембраны – это отнюдь не только внешняя оболочка клетки, их бывает несколько (даже у прокариот, например у грамотрицательных бактерий), они выполняют много функций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1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Вспомним, что белок – это полипептид. Найдем полярные атомы в пептидной связи. А </a:t>
            </a:r>
            <a:r>
              <a:rPr lang="en-US" dirty="0"/>
              <a:t>N-</a:t>
            </a:r>
            <a:r>
              <a:rPr lang="ru-RU" dirty="0"/>
              <a:t> и </a:t>
            </a:r>
            <a:r>
              <a:rPr lang="en-US" dirty="0"/>
              <a:t>C- </a:t>
            </a:r>
            <a:r>
              <a:rPr lang="ru-RU" dirty="0"/>
              <a:t>конец комфортно ли чувствуют себя в мембране?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74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Обратите внимание на устройство альфа-спирали: все атомы главной цепи (</a:t>
            </a:r>
            <a:r>
              <a:rPr lang="en-US" dirty="0"/>
              <a:t>C=O, N-H)</a:t>
            </a:r>
            <a:r>
              <a:rPr lang="ru-RU" dirty="0"/>
              <a:t> замкнуты друг на друга.</a:t>
            </a:r>
            <a:endParaRPr lang="en-US" dirty="0"/>
          </a:p>
          <a:p>
            <a:r>
              <a:rPr lang="ru-RU" dirty="0"/>
              <a:t>В бета-листе не совсем так: у крайних тяжей остаются вакантные атомы групп </a:t>
            </a:r>
            <a:r>
              <a:rPr lang="en-US" dirty="0"/>
              <a:t>C=O</a:t>
            </a:r>
            <a:r>
              <a:rPr lang="ru-RU" dirty="0"/>
              <a:t> и</a:t>
            </a:r>
            <a:r>
              <a:rPr lang="en-US" dirty="0"/>
              <a:t> N-H</a:t>
            </a:r>
            <a:r>
              <a:rPr lang="ru-RU" dirty="0"/>
              <a:t>. Поэтому чтобы поместить его в мембрану обязательно нужно «замкнуть» его, сделать циклическим, </a:t>
            </a:r>
            <a:r>
              <a:rPr lang="ru-RU" dirty="0" err="1"/>
              <a:t>кольцевы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3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Сделаем прозрачными части, которые выступают из мембраны. Даже визуально видны участки, где </a:t>
            </a:r>
            <a:r>
              <a:rPr lang="ru-RU" b="1" dirty="0"/>
              <a:t>подряд идет много гидрофобных аминокислотных остатков</a:t>
            </a:r>
            <a:r>
              <a:rPr lang="ru-RU" dirty="0"/>
              <a:t>. </a:t>
            </a:r>
          </a:p>
          <a:p>
            <a:r>
              <a:rPr lang="ru-RU" dirty="0"/>
              <a:t>Исключения только подтверждают правило: если внутри мембраны в альфа-спирали мы видим консервативный полярный или тем более заряженный остаток, это явно указывает на его важную роль.</a:t>
            </a:r>
          </a:p>
          <a:p>
            <a:r>
              <a:rPr lang="ru-RU" dirty="0"/>
              <a:t>В данном случае помеченные стрелками остатки напрямую участвуют в функции АТФ-</a:t>
            </a:r>
            <a:r>
              <a:rPr lang="ru-RU" dirty="0" err="1"/>
              <a:t>синтазе</a:t>
            </a:r>
            <a:r>
              <a:rPr lang="ru-RU" dirty="0"/>
              <a:t> – связывают катионы для переноса через мембрану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9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Обратите внимание теперь на то, куда в обоих случаях направлены боковые цепи (показаны серыми более крупными шариками). В случае альфа-спирали – вокруг нее, во все стороны. В случае бета-листа они чередуются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6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rc-mbu.cam.ac.uk/" TargetMode="Externa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biolib.com/DeepTMHM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72326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</a:rPr>
              <a:t>Особенности 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7499" y="216101"/>
            <a:ext cx="8466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Факультет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биоинженерии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altLang="ru-RU" sz="2400" dirty="0" err="1">
                <a:solidFill>
                  <a:schemeClr val="bg1">
                    <a:lumMod val="95000"/>
                  </a:schemeClr>
                </a:solidFill>
              </a:rPr>
              <a:t>биоинформатики</a:t>
            </a:r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altLang="ru-RU" sz="2400" dirty="0">
                <a:solidFill>
                  <a:schemeClr val="bg1">
                    <a:lumMod val="95000"/>
                  </a:schemeClr>
                </a:solidFill>
              </a:rPr>
              <a:t>МГУ 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altLang="ru-RU" sz="2800" dirty="0">
                <a:solidFill>
                  <a:schemeClr val="bg1">
                    <a:lumMod val="95000"/>
                  </a:schemeClr>
                </a:solidFill>
              </a:rPr>
              <a:t>24</a:t>
            </a:r>
            <a:r>
              <a:rPr lang="ru-RU" altLang="ru-RU" sz="2800" dirty="0">
                <a:solidFill>
                  <a:schemeClr val="bg1">
                    <a:lumMod val="95000"/>
                  </a:schemeClr>
                </a:solidFill>
              </a:rPr>
              <a:t> год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7675" y="5554896"/>
            <a:ext cx="826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Практикум №</a:t>
            </a:r>
            <a:r>
              <a:rPr lang="en-US" altLang="ru-RU" sz="28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altLang="ru-RU" sz="2800" b="1" dirty="0">
                <a:solidFill>
                  <a:schemeClr val="bg1">
                    <a:lumMod val="95000"/>
                  </a:schemeClr>
                </a:solidFill>
              </a:rPr>
              <a:t>IV </a:t>
            </a:r>
            <a:r>
              <a:rPr lang="ru-RU" altLang="ru-RU" sz="2800" b="1" dirty="0">
                <a:solidFill>
                  <a:schemeClr val="bg1">
                    <a:lumMod val="95000"/>
                  </a:schemeClr>
                </a:solidFill>
              </a:rPr>
              <a:t>семестр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A3FD3-31B2-DBFE-C4B5-44B7C2306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984191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Дарья Владимировна Диброва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</a:rPr>
              <a:t>Сергей Александрович Спирин</a:t>
            </a:r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Кроме «главной цепи» есть еще боковые!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83CC8C-6531-7E97-CDD1-AD3169C6E62A}"/>
              </a:ext>
            </a:extLst>
          </p:cNvPr>
          <p:cNvSpPr/>
          <p:nvPr/>
        </p:nvSpPr>
        <p:spPr>
          <a:xfrm>
            <a:off x="1818042" y="5099125"/>
            <a:ext cx="892885" cy="9466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F733DE-C63C-2FF1-3B55-7019C3EC50EF}"/>
              </a:ext>
            </a:extLst>
          </p:cNvPr>
          <p:cNvSpPr/>
          <p:nvPr/>
        </p:nvSpPr>
        <p:spPr>
          <a:xfrm>
            <a:off x="5585011" y="4014396"/>
            <a:ext cx="892885" cy="94667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протеиногенных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аминокислот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4A1554-659E-B4FE-609F-88BBD2D889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653" y="825529"/>
            <a:ext cx="7546694" cy="601847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DF56FDB8-9814-C07F-18FD-C7A534E4A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60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</p:spTree>
    <p:extLst>
      <p:ext uri="{BB962C8B-B14F-4D97-AF65-F5344CB8AC3E}">
        <p14:creationId xmlns:p14="http://schemas.microsoft.com/office/powerpoint/2010/main" val="418137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заряженными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51EF7E-55F7-9C2C-D415-EA25242512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7407"/>
            <a:ext cx="9144000" cy="328682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Заряженные остатки = «очень полярные», у них не частичный заряд (δ</a:t>
            </a:r>
            <a:r>
              <a:rPr lang="ru-RU" altLang="ru-RU" sz="2800" baseline="30000" dirty="0"/>
              <a:t>+</a:t>
            </a:r>
            <a:r>
              <a:rPr lang="ru-RU" altLang="ru-RU" sz="2800" dirty="0"/>
              <a:t> или δ</a:t>
            </a:r>
            <a:r>
              <a:rPr lang="ru-RU" altLang="ru-RU" sz="2800" baseline="30000" dirty="0"/>
              <a:t>-</a:t>
            </a:r>
            <a:r>
              <a:rPr lang="ru-RU" altLang="ru-RU" sz="2800" dirty="0"/>
              <a:t>), а полноценный!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B82AFB5-11FC-DA9F-395F-46CC7DF6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F0978F-E64D-B7DE-E4E3-D84BC84C286E}"/>
              </a:ext>
            </a:extLst>
          </p:cNvPr>
          <p:cNvSpPr/>
          <p:nvPr/>
        </p:nvSpPr>
        <p:spPr>
          <a:xfrm>
            <a:off x="207733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0166DD-496B-F5FF-16D2-DA54F0739881}"/>
              </a:ext>
            </a:extLst>
          </p:cNvPr>
          <p:cNvSpPr/>
          <p:nvPr/>
        </p:nvSpPr>
        <p:spPr>
          <a:xfrm>
            <a:off x="2050037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07B536-5B10-BA95-C63F-B15A6D0EA877}"/>
              </a:ext>
            </a:extLst>
          </p:cNvPr>
          <p:cNvSpPr/>
          <p:nvPr/>
        </p:nvSpPr>
        <p:spPr>
          <a:xfrm>
            <a:off x="3894270" y="2280213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F7468D-FD12-60C8-94E5-4636C4ACFE59}"/>
              </a:ext>
            </a:extLst>
          </p:cNvPr>
          <p:cNvSpPr/>
          <p:nvPr/>
        </p:nvSpPr>
        <p:spPr>
          <a:xfrm>
            <a:off x="5763582" y="2268286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816228-24F4-5BD2-7924-0E4C0DD0F82E}"/>
              </a:ext>
            </a:extLst>
          </p:cNvPr>
          <p:cNvSpPr/>
          <p:nvPr/>
        </p:nvSpPr>
        <p:spPr>
          <a:xfrm>
            <a:off x="7770948" y="2334485"/>
            <a:ext cx="1204378" cy="682906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86BD4D21-3518-5531-6E11-DB1BA6C64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41" y="4730181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Охотно образуют водородные связи между собой или с молекулами воды – и как доноры, и как акцепторы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1C5E58-B6B7-94B2-AE00-CF9F20D758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1596"/>
            <a:ext cx="9144000" cy="3560496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95AE76D9-A9ED-8714-FF0A-19550B86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3A87B4-67A8-90EA-4035-9F960FD91B28}"/>
              </a:ext>
            </a:extLst>
          </p:cNvPr>
          <p:cNvSpPr/>
          <p:nvPr/>
        </p:nvSpPr>
        <p:spPr>
          <a:xfrm>
            <a:off x="0" y="2113157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4B842F-C59D-A730-C508-C17793ABDC6A}"/>
              </a:ext>
            </a:extLst>
          </p:cNvPr>
          <p:cNvSpPr/>
          <p:nvPr/>
        </p:nvSpPr>
        <p:spPr>
          <a:xfrm>
            <a:off x="2238375" y="2113156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67951E9-707B-7B6D-5AA6-2BB51259BE7B}"/>
              </a:ext>
            </a:extLst>
          </p:cNvPr>
          <p:cNvSpPr/>
          <p:nvPr/>
        </p:nvSpPr>
        <p:spPr>
          <a:xfrm>
            <a:off x="4662487" y="2113155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88962E1-13A9-26D3-60A8-073B12A53DC4}"/>
              </a:ext>
            </a:extLst>
          </p:cNvPr>
          <p:cNvSpPr/>
          <p:nvPr/>
        </p:nvSpPr>
        <p:spPr>
          <a:xfrm>
            <a:off x="6958012" y="2113155"/>
            <a:ext cx="2057400" cy="1153917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1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3789F9-22F9-DF3F-A27A-5F144FEE9C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736" y="3494828"/>
            <a:ext cx="7917084" cy="33027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Аминокислоты с неполярными боковыми цепями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3497A-ABA9-C0D6-357B-699E01F255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6" y="900337"/>
            <a:ext cx="7917084" cy="2622495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E5EDBEAA-47EC-F52F-3D2B-1C8D005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624051-784F-1238-CD5B-1AD10BED7AA0}"/>
              </a:ext>
            </a:extLst>
          </p:cNvPr>
          <p:cNvSpPr/>
          <p:nvPr/>
        </p:nvSpPr>
        <p:spPr>
          <a:xfrm>
            <a:off x="648180" y="1708954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237912-625B-B4A8-4EEE-E5E9B2FED9A4}"/>
              </a:ext>
            </a:extLst>
          </p:cNvPr>
          <p:cNvSpPr/>
          <p:nvPr/>
        </p:nvSpPr>
        <p:spPr>
          <a:xfrm>
            <a:off x="2610330" y="174203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51460E-A5D5-DC63-A066-9DC0EF15BD44}"/>
              </a:ext>
            </a:extLst>
          </p:cNvPr>
          <p:cNvSpPr/>
          <p:nvPr/>
        </p:nvSpPr>
        <p:spPr>
          <a:xfrm>
            <a:off x="4641924" y="1749102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AF44E50-FD8B-A926-5881-0A8DC8501EDC}"/>
              </a:ext>
            </a:extLst>
          </p:cNvPr>
          <p:cNvSpPr/>
          <p:nvPr/>
        </p:nvSpPr>
        <p:spPr>
          <a:xfrm>
            <a:off x="6673518" y="174203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EBC2E-B708-8AFD-8FDB-97882ABE2AB4}"/>
              </a:ext>
            </a:extLst>
          </p:cNvPr>
          <p:cNvSpPr/>
          <p:nvPr/>
        </p:nvSpPr>
        <p:spPr>
          <a:xfrm>
            <a:off x="648180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F6D6F72-E270-DF90-C29E-D5A997C47DC7}"/>
              </a:ext>
            </a:extLst>
          </p:cNvPr>
          <p:cNvSpPr/>
          <p:nvPr/>
        </p:nvSpPr>
        <p:spPr>
          <a:xfrm>
            <a:off x="2758743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A4FA23F-13CB-BA83-6611-CE551795E289}"/>
              </a:ext>
            </a:extLst>
          </p:cNvPr>
          <p:cNvSpPr/>
          <p:nvPr/>
        </p:nvSpPr>
        <p:spPr>
          <a:xfrm>
            <a:off x="4775033" y="4257017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48CBDD-3E7D-9A70-CA72-105C8A379979}"/>
              </a:ext>
            </a:extLst>
          </p:cNvPr>
          <p:cNvSpPr/>
          <p:nvPr/>
        </p:nvSpPr>
        <p:spPr>
          <a:xfrm>
            <a:off x="6722590" y="4257016"/>
            <a:ext cx="1704495" cy="924963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«Особые случаи»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035378-7207-6C40-50C9-9C6C758CE4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206"/>
            <a:ext cx="9144000" cy="287127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A40CED0-EAF2-1788-B781-6AD7D4A0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67" y="6350978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solidFill>
                  <a:srgbClr val="0070C0"/>
                </a:solidFill>
              </a:rPr>
              <a:t>https://en.wikipedia.org/wiki/Amino_acid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001AC10-5411-614C-E6ED-C4992C77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5" y="4723328"/>
            <a:ext cx="8856892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Боковая цепь цистеина тоже может образовывать разные водородные связи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dirty="0"/>
              <a:t>Mazmanian K. </a:t>
            </a:r>
            <a:r>
              <a:rPr lang="en-US" altLang="ru-RU" i="1" dirty="0"/>
              <a:t>et al.</a:t>
            </a:r>
            <a:r>
              <a:rPr lang="en-US" altLang="ru-RU" dirty="0"/>
              <a:t> (</a:t>
            </a:r>
            <a:r>
              <a:rPr lang="en-US" altLang="ru-RU" b="1" dirty="0"/>
              <a:t>2016</a:t>
            </a:r>
            <a:r>
              <a:rPr lang="en-US" altLang="ru-RU" dirty="0"/>
              <a:t>) Preferred Hydrogen-Bonding Partners of Cysteine: Implications for Regulating </a:t>
            </a:r>
            <a:r>
              <a:rPr lang="en-US" altLang="ru-RU" dirty="0" err="1"/>
              <a:t>Cys</a:t>
            </a:r>
            <a:r>
              <a:rPr lang="en-US" altLang="ru-RU" dirty="0"/>
              <a:t> Functions. </a:t>
            </a:r>
            <a:r>
              <a:rPr lang="en-US" altLang="ru-RU" i="1" dirty="0"/>
              <a:t>J. Phys. Chem. B.</a:t>
            </a:r>
            <a:r>
              <a:rPr lang="en-US" altLang="ru-RU" dirty="0"/>
              <a:t>, 120:39, 10288–10296.</a:t>
            </a:r>
            <a:endParaRPr lang="ru-RU" alt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FA9489-6029-BE19-B7AB-7FCA4FC78058}"/>
              </a:ext>
            </a:extLst>
          </p:cNvPr>
          <p:cNvSpPr/>
          <p:nvPr/>
        </p:nvSpPr>
        <p:spPr>
          <a:xfrm>
            <a:off x="2512540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674CD6-4537-7EB4-B9B3-4560C13D03FB}"/>
              </a:ext>
            </a:extLst>
          </p:cNvPr>
          <p:cNvSpPr/>
          <p:nvPr/>
        </p:nvSpPr>
        <p:spPr>
          <a:xfrm>
            <a:off x="121765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4F1D73-82BB-1A03-7B69-9BD40E76DA8E}"/>
              </a:ext>
            </a:extLst>
          </p:cNvPr>
          <p:cNvSpPr/>
          <p:nvPr/>
        </p:nvSpPr>
        <p:spPr>
          <a:xfrm>
            <a:off x="4893790" y="2333625"/>
            <a:ext cx="1868960" cy="1028700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0F315C9-4C6C-2344-6DB5-066B6922AEC0}"/>
              </a:ext>
            </a:extLst>
          </p:cNvPr>
          <p:cNvSpPr/>
          <p:nvPr/>
        </p:nvSpPr>
        <p:spPr>
          <a:xfrm>
            <a:off x="7106366" y="2333625"/>
            <a:ext cx="1868960" cy="1095375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8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7733" y="115387"/>
            <a:ext cx="8767593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 полярными боковыми цепями нужно что-то делать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Цитохром </a:t>
            </a:r>
            <a:r>
              <a:rPr lang="ru-RU" altLang="ru-RU" sz="2800" i="1" dirty="0"/>
              <a:t>с</a:t>
            </a:r>
            <a:r>
              <a:rPr lang="ru-RU" altLang="ru-RU" sz="2800" dirty="0"/>
              <a:t> лошади</a:t>
            </a:r>
            <a:endParaRPr lang="en-US" altLang="ru-RU" sz="2800" dirty="0"/>
          </a:p>
          <a:p>
            <a:pPr algn="ctr" eaLnBrk="1" hangingPunct="1"/>
            <a:r>
              <a:rPr lang="ru-RU" altLang="ru-RU" sz="2800" dirty="0"/>
              <a:t>(</a:t>
            </a:r>
            <a:r>
              <a:rPr lang="en-US" altLang="ru-RU" sz="2800" dirty="0"/>
              <a:t>PDB:1hrc)</a:t>
            </a:r>
            <a:endParaRPr lang="ru-RU" altLang="ru-RU" sz="2800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У белков обычно много полярных остатков, и </a:t>
            </a:r>
            <a:r>
              <a:rPr lang="ru-RU" altLang="ru-RU" sz="2400" b="1" dirty="0"/>
              <a:t>в воде </a:t>
            </a:r>
            <a:r>
              <a:rPr lang="ru-RU" altLang="ru-RU" sz="2400" dirty="0"/>
              <a:t>они могут быть свободно экспонированы наружу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dirty="0">
                <a:solidFill>
                  <a:srgbClr val="800080"/>
                </a:solidFill>
              </a:rPr>
              <a:t>Внутри мембраны </a:t>
            </a:r>
            <a:r>
              <a:rPr lang="ru-RU" altLang="ru-RU" sz="2400" dirty="0">
                <a:solidFill>
                  <a:srgbClr val="800080"/>
                </a:solidFill>
              </a:rPr>
              <a:t>это энергетически невыгодно: этим группам не с кем образовать связь 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8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4">
            <a:extLst>
              <a:ext uri="{FF2B5EF4-FFF2-40B4-BE49-F238E27FC236}">
                <a16:creationId xmlns:a16="http://schemas.microsoft.com/office/drawing/2014/main" id="{20D1FEF1-B52F-BBA7-8C45-8C75F0DE7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670" y="2651404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 dirty="0"/>
              <a:t>Убрать из мембраны способные образовывать водородные связи </a:t>
            </a:r>
            <a:endParaRPr lang="en-US" altLang="ru-RU" sz="2000" dirty="0"/>
          </a:p>
          <a:p>
            <a:pPr algn="ctr" eaLnBrk="1" hangingPunct="1"/>
            <a:r>
              <a:rPr lang="ru-RU" altLang="ru-RU" sz="2000" dirty="0"/>
              <a:t>(</a:t>
            </a:r>
            <a:r>
              <a:rPr lang="en-US" altLang="ru-RU" sz="2000" dirty="0"/>
              <a:t>Ser, </a:t>
            </a:r>
            <a:r>
              <a:rPr lang="en-US" altLang="ru-RU" sz="2000" dirty="0" err="1"/>
              <a:t>Thr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Asn</a:t>
            </a:r>
            <a:r>
              <a:rPr lang="en-US" altLang="ru-RU" sz="2000" dirty="0"/>
              <a:t>, Gln, </a:t>
            </a:r>
            <a:r>
              <a:rPr lang="en-US" altLang="ru-RU" sz="2000" dirty="0" err="1"/>
              <a:t>Cys</a:t>
            </a:r>
            <a:r>
              <a:rPr lang="en-US" altLang="ru-RU" sz="2000" dirty="0"/>
              <a:t>)</a:t>
            </a:r>
            <a:r>
              <a:rPr lang="ru-RU" altLang="ru-RU" sz="2000" dirty="0"/>
              <a:t> и особенно заряженные</a:t>
            </a:r>
            <a:r>
              <a:rPr lang="en-US" altLang="ru-RU" sz="2000" dirty="0"/>
              <a:t> </a:t>
            </a:r>
          </a:p>
          <a:p>
            <a:pPr algn="ctr" eaLnBrk="1" hangingPunct="1"/>
            <a:r>
              <a:rPr lang="en-US" altLang="ru-RU" sz="2000" dirty="0"/>
              <a:t>(Arg, Lys, Asp, Glu, His)</a:t>
            </a:r>
            <a:r>
              <a:rPr lang="ru-RU" altLang="ru-RU" sz="2000" dirty="0"/>
              <a:t> остатки</a:t>
            </a:r>
          </a:p>
          <a:p>
            <a:pPr algn="ctr" eaLnBrk="1" hangingPunct="1"/>
            <a:endParaRPr lang="en-US" altLang="ru-RU" sz="2000" dirty="0"/>
          </a:p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</a:rPr>
              <a:t>! </a:t>
            </a:r>
            <a:r>
              <a:rPr lang="ru-RU" altLang="ru-RU" sz="2000" dirty="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</a:t>
            </a:r>
            <a:r>
              <a:rPr lang="ru-RU" altLang="ru-RU" sz="2000" dirty="0" err="1"/>
              <a:t>гем</a:t>
            </a:r>
            <a:r>
              <a:rPr lang="ru-RU" altLang="ru-RU" sz="2000" dirty="0"/>
              <a:t>)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21D8EDA-9C0A-9C4A-273A-F5C156D9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</a:p>
          <a:p>
            <a:pPr algn="ctr" eaLnBrk="1" hangingPunct="1"/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ABCC589-EE2B-DA70-93C5-8A477F5BC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Требование</a:t>
            </a:r>
            <a:r>
              <a:rPr lang="ru-RU" altLang="ru-RU" sz="2800" dirty="0">
                <a:solidFill>
                  <a:srgbClr val="FF0000"/>
                </a:solidFill>
              </a:rPr>
              <a:t>:</a:t>
            </a:r>
            <a:r>
              <a:rPr lang="ru-RU" altLang="ru-RU" sz="2800" dirty="0"/>
              <a:t> </a:t>
            </a:r>
          </a:p>
          <a:p>
            <a:pPr algn="ctr" eaLnBrk="1" hangingPunct="1"/>
            <a:r>
              <a:rPr lang="ru-RU" altLang="ru-RU" sz="2800" dirty="0"/>
              <a:t>все способные образовывать водородные и ионные связи атомы должны быть уже задействованы в таких связях</a:t>
            </a:r>
          </a:p>
        </p:txBody>
      </p:sp>
    </p:spTree>
    <p:extLst>
      <p:ext uri="{BB962C8B-B14F-4D97-AF65-F5344CB8AC3E}">
        <p14:creationId xmlns:p14="http://schemas.microsoft.com/office/powerpoint/2010/main" val="1737060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124912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Мембраные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белки отличаются по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сиквенсам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7" y="2107036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1178343" y="2107036"/>
            <a:ext cx="1250532" cy="719922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>
            <a:off x="1285875" y="3832945"/>
            <a:ext cx="1143000" cy="1100831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52400" y="1540078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анимации:</a:t>
            </a:r>
            <a:endParaRPr lang="en-US" altLang="ru-RU" sz="1200" dirty="0"/>
          </a:p>
          <a:p>
            <a:pPr eaLnBrk="1" hangingPunct="1"/>
            <a:r>
              <a:rPr lang="en-US" altLang="ru-RU" sz="1200" dirty="0">
                <a:hlinkClick r:id="rId5"/>
              </a:rPr>
              <a:t>http://www.mrc-mbu.cam.ac.uk/</a:t>
            </a:r>
            <a:endParaRPr lang="ru-RU" alt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7D77CA0-4D22-045A-BB99-2A8AB96AFD4B}"/>
              </a:ext>
            </a:extLst>
          </p:cNvPr>
          <p:cNvGrpSpPr/>
          <p:nvPr/>
        </p:nvGrpSpPr>
        <p:grpSpPr>
          <a:xfrm>
            <a:off x="219517" y="4664017"/>
            <a:ext cx="1735201" cy="1732803"/>
            <a:chOff x="-4483" y="4985383"/>
            <a:chExt cx="1735201" cy="1732803"/>
          </a:xfrm>
        </p:grpSpPr>
        <p:sp>
          <p:nvSpPr>
            <p:cNvPr id="8" name="Дуга 7">
              <a:extLst>
                <a:ext uri="{FF2B5EF4-FFF2-40B4-BE49-F238E27FC236}">
                  <a16:creationId xmlns:a16="http://schemas.microsoft.com/office/drawing/2014/main" id="{A08EE40A-BDF3-47A0-A2E7-E452761C6BD5}"/>
                </a:ext>
              </a:extLst>
            </p:cNvPr>
            <p:cNvSpPr/>
            <p:nvPr/>
          </p:nvSpPr>
          <p:spPr>
            <a:xfrm rot="17194859">
              <a:off x="1150507" y="6106620"/>
              <a:ext cx="668325" cy="492096"/>
            </a:xfrm>
            <a:prstGeom prst="arc">
              <a:avLst>
                <a:gd name="adj1" fmla="val 10248598"/>
                <a:gd name="adj2" fmla="val 14956998"/>
              </a:avLst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>
              <a:extLst>
                <a:ext uri="{FF2B5EF4-FFF2-40B4-BE49-F238E27FC236}">
                  <a16:creationId xmlns:a16="http://schemas.microsoft.com/office/drawing/2014/main" id="{429E96AC-1453-D342-CB17-5C76EA73DF1C}"/>
                </a:ext>
              </a:extLst>
            </p:cNvPr>
            <p:cNvSpPr/>
            <p:nvPr/>
          </p:nvSpPr>
          <p:spPr>
            <a:xfrm rot="9772652">
              <a:off x="-4483" y="6226090"/>
              <a:ext cx="668325" cy="492096"/>
            </a:xfrm>
            <a:prstGeom prst="arc">
              <a:avLst>
                <a:gd name="adj1" fmla="val 10248598"/>
                <a:gd name="adj2" fmla="val 14956998"/>
              </a:avLst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Цилиндр 1">
              <a:extLst>
                <a:ext uri="{FF2B5EF4-FFF2-40B4-BE49-F238E27FC236}">
                  <a16:creationId xmlns:a16="http://schemas.microsoft.com/office/drawing/2014/main" id="{EDFA1519-729B-07D5-D4C4-C111790AC9DA}"/>
                </a:ext>
              </a:extLst>
            </p:cNvPr>
            <p:cNvSpPr/>
            <p:nvPr/>
          </p:nvSpPr>
          <p:spPr>
            <a:xfrm>
              <a:off x="467229" y="5231431"/>
              <a:ext cx="368282" cy="1190876"/>
            </a:xfrm>
            <a:prstGeom prst="can">
              <a:avLst/>
            </a:prstGeom>
            <a:solidFill>
              <a:srgbClr val="FF9999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Цилиндр 2">
              <a:extLst>
                <a:ext uri="{FF2B5EF4-FFF2-40B4-BE49-F238E27FC236}">
                  <a16:creationId xmlns:a16="http://schemas.microsoft.com/office/drawing/2014/main" id="{2FE2C22E-6B25-C113-BA85-3CA4D2013305}"/>
                </a:ext>
              </a:extLst>
            </p:cNvPr>
            <p:cNvSpPr/>
            <p:nvPr/>
          </p:nvSpPr>
          <p:spPr>
            <a:xfrm>
              <a:off x="1092208" y="5235076"/>
              <a:ext cx="368282" cy="1190876"/>
            </a:xfrm>
            <a:prstGeom prst="can">
              <a:avLst/>
            </a:prstGeom>
            <a:solidFill>
              <a:srgbClr val="FF9999"/>
            </a:solidFill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Дуга 3">
              <a:extLst>
                <a:ext uri="{FF2B5EF4-FFF2-40B4-BE49-F238E27FC236}">
                  <a16:creationId xmlns:a16="http://schemas.microsoft.com/office/drawing/2014/main" id="{4020C9C4-350C-870D-A623-2DBF362A1EB2}"/>
                </a:ext>
              </a:extLst>
            </p:cNvPr>
            <p:cNvSpPr/>
            <p:nvPr/>
          </p:nvSpPr>
          <p:spPr>
            <a:xfrm>
              <a:off x="617559" y="4985383"/>
              <a:ext cx="668325" cy="492096"/>
            </a:xfrm>
            <a:prstGeom prst="arc">
              <a:avLst>
                <a:gd name="adj1" fmla="val 10248598"/>
                <a:gd name="adj2" fmla="val 616779"/>
              </a:avLst>
            </a:prstGeom>
            <a:ln w="508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4">
            <a:extLst>
              <a:ext uri="{FF2B5EF4-FFF2-40B4-BE49-F238E27FC236}">
                <a16:creationId xmlns:a16="http://schemas.microsoft.com/office/drawing/2014/main" id="{55EE8076-3ADC-F3F6-CB4F-A5AD5277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558" y="6355634"/>
            <a:ext cx="2955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Схема </a:t>
            </a:r>
            <a:r>
              <a:rPr lang="ru-RU" altLang="ru-RU" sz="2000" i="1" dirty="0"/>
              <a:t>с</a:t>
            </a:r>
            <a:r>
              <a:rPr lang="ru-RU" altLang="ru-RU" sz="2000" dirty="0"/>
              <a:t>-субъединицы</a:t>
            </a:r>
          </a:p>
        </p:txBody>
      </p:sp>
      <p:sp>
        <p:nvSpPr>
          <p:cNvPr id="24" name="Стрелка: вверх 23">
            <a:extLst>
              <a:ext uri="{FF2B5EF4-FFF2-40B4-BE49-F238E27FC236}">
                <a16:creationId xmlns:a16="http://schemas.microsoft.com/office/drawing/2014/main" id="{B3349750-D6C6-8399-41CB-98F654A3D0B3}"/>
              </a:ext>
            </a:extLst>
          </p:cNvPr>
          <p:cNvSpPr/>
          <p:nvPr/>
        </p:nvSpPr>
        <p:spPr>
          <a:xfrm>
            <a:off x="4294487" y="6284243"/>
            <a:ext cx="352817" cy="400110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вверх 25">
            <a:extLst>
              <a:ext uri="{FF2B5EF4-FFF2-40B4-BE49-F238E27FC236}">
                <a16:creationId xmlns:a16="http://schemas.microsoft.com/office/drawing/2014/main" id="{06F90D74-E7F0-1DA6-B23D-19AE4C400008}"/>
              </a:ext>
            </a:extLst>
          </p:cNvPr>
          <p:cNvSpPr/>
          <p:nvPr/>
        </p:nvSpPr>
        <p:spPr>
          <a:xfrm>
            <a:off x="7114197" y="6260165"/>
            <a:ext cx="352817" cy="400110"/>
          </a:xfrm>
          <a:prstGeom prst="up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91648" y="3200050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Но в </a:t>
            </a:r>
            <a:r>
              <a:rPr lang="el-GR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-листе – не обязательно подряд!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/>
              <a:t>&lt; 3</a:t>
            </a:r>
            <a:r>
              <a:rPr lang="ru-RU" altLang="ru-RU" sz="2400" b="1" dirty="0"/>
              <a:t> </a:t>
            </a:r>
            <a:r>
              <a:rPr lang="en-US" altLang="ru-RU" sz="2400" b="1" dirty="0"/>
              <a:t>Å (</a:t>
            </a:r>
            <a:r>
              <a:rPr lang="ru-RU" altLang="ru-RU" sz="2400" b="1" dirty="0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ym typeface="Symbol" panose="05050102010706020507" pitchFamily="18" charset="2"/>
              </a:rPr>
              <a:t>-лист</a:t>
            </a:r>
            <a:endParaRPr lang="ru-RU" altLang="ru-RU" sz="32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Молекулы воды полярны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64787-0952-B473-0E58-FB770CF847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0634" y="996518"/>
            <a:ext cx="4157333" cy="5064711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96A1E17-89B9-F53A-3BCD-2ADB163E2A53}"/>
              </a:ext>
            </a:extLst>
          </p:cNvPr>
          <p:cNvSpPr/>
          <p:nvPr/>
        </p:nvSpPr>
        <p:spPr>
          <a:xfrm>
            <a:off x="1383985" y="2248526"/>
            <a:ext cx="1110898" cy="1110898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5F37750-E4C0-ED8A-039D-42739B6E698F}"/>
              </a:ext>
            </a:extLst>
          </p:cNvPr>
          <p:cNvSpPr/>
          <p:nvPr/>
        </p:nvSpPr>
        <p:spPr>
          <a:xfrm>
            <a:off x="2777174" y="1571032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F44174A-00C9-88BC-A39E-A67B5AAEE8F5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2332196" y="2070712"/>
            <a:ext cx="530710" cy="34050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910D5579-EC35-89D1-DC90-F2B332DFD3A3}"/>
              </a:ext>
            </a:extLst>
          </p:cNvPr>
          <p:cNvSpPr/>
          <p:nvPr/>
        </p:nvSpPr>
        <p:spPr>
          <a:xfrm>
            <a:off x="495529" y="1570716"/>
            <a:ext cx="585412" cy="5854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C32B6D5-F9B0-7DF3-AC10-C4ED0ADB6D2B}"/>
              </a:ext>
            </a:extLst>
          </p:cNvPr>
          <p:cNvCxnSpPr>
            <a:cxnSpLocks/>
            <a:stCxn id="10" idx="1"/>
            <a:endCxn id="15" idx="5"/>
          </p:cNvCxnSpPr>
          <p:nvPr/>
        </p:nvCxnSpPr>
        <p:spPr>
          <a:xfrm flipH="1" flipV="1">
            <a:off x="995209" y="2070396"/>
            <a:ext cx="551463" cy="340817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">
            <a:extLst>
              <a:ext uri="{FF2B5EF4-FFF2-40B4-BE49-F238E27FC236}">
                <a16:creationId xmlns:a16="http://schemas.microsoft.com/office/drawing/2014/main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47" y="4089602"/>
            <a:ext cx="34211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Молекула воды (</a:t>
            </a:r>
            <a:r>
              <a:rPr lang="en-US" altLang="ru-RU" sz="2400" dirty="0"/>
              <a:t>H</a:t>
            </a:r>
            <a:r>
              <a:rPr lang="en-US" altLang="ru-RU" sz="2400" baseline="-25000" dirty="0"/>
              <a:t>2</a:t>
            </a:r>
            <a:r>
              <a:rPr lang="en-US" altLang="ru-RU" sz="2400" dirty="0"/>
              <a:t>O)</a:t>
            </a:r>
            <a:r>
              <a:rPr lang="ru-RU" altLang="ru-RU" sz="2400" dirty="0"/>
              <a:t> в растворе может образовать 4 </a:t>
            </a:r>
            <a:r>
              <a:rPr lang="ru-RU" altLang="ru-RU" sz="2400" b="1" dirty="0">
                <a:solidFill>
                  <a:srgbClr val="800080"/>
                </a:solidFill>
              </a:rPr>
              <a:t>водородные связи 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C405462D-1264-4B96-3F97-5678E251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150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2C5D150A-8B82-9ECF-5A9A-8DD25B4E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67" y="1169528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FF0000"/>
                </a:solidFill>
              </a:rPr>
              <a:t>δ</a:t>
            </a:r>
            <a:r>
              <a:rPr lang="ru-RU" altLang="ru-RU" sz="2400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3325E2D5-E856-C770-5AD1-B9D3A00A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073" y="3429000"/>
            <a:ext cx="58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ru-RU" sz="2400" dirty="0">
                <a:solidFill>
                  <a:srgbClr val="0000FF"/>
                </a:solidFill>
              </a:rPr>
              <a:t>δ</a:t>
            </a:r>
            <a:r>
              <a:rPr lang="ru-RU" altLang="ru-RU" sz="2400" baseline="30000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D868A3C2-DDB3-8437-A62F-A5D17E46C186}"/>
              </a:ext>
            </a:extLst>
          </p:cNvPr>
          <p:cNvSpPr/>
          <p:nvPr/>
        </p:nvSpPr>
        <p:spPr>
          <a:xfrm>
            <a:off x="1356482" y="1746851"/>
            <a:ext cx="1165904" cy="861309"/>
          </a:xfrm>
          <a:prstGeom prst="arc">
            <a:avLst>
              <a:gd name="adj1" fmla="val 10831231"/>
              <a:gd name="adj2" fmla="val 0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FBC553D6-9D25-77A3-5C1A-00CE99A296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97413" y="1303385"/>
            <a:ext cx="988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104°</a:t>
            </a:r>
          </a:p>
        </p:txBody>
      </p:sp>
      <p:sp>
        <p:nvSpPr>
          <p:cNvPr id="2" name="Oval 1"/>
          <p:cNvSpPr/>
          <p:nvPr/>
        </p:nvSpPr>
        <p:spPr>
          <a:xfrm>
            <a:off x="4792463" y="1785832"/>
            <a:ext cx="1358956" cy="1358956"/>
          </a:xfrm>
          <a:prstGeom prst="ellipse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Внутри не обязательно гидрофобная среда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755434-5EFA-1401-6E42-AE3B2468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843166"/>
            <a:ext cx="1939610" cy="18005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1D358B-0149-29A9-38F5-1B5DE06CB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786" y="3526441"/>
            <a:ext cx="2716200" cy="25307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78D09B8-BB03-61D3-74A4-7538356A6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786" y="790688"/>
            <a:ext cx="2716200" cy="27520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C47E1E-5651-5517-B1ED-E48A91F30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42" y="882649"/>
            <a:ext cx="2474916" cy="2885084"/>
          </a:xfrm>
          <a:prstGeom prst="rect">
            <a:avLst/>
          </a:prstGeom>
        </p:spPr>
      </p:pic>
      <p:sp>
        <p:nvSpPr>
          <p:cNvPr id="24" name="Стрелка: изогнутая влево 23">
            <a:extLst>
              <a:ext uri="{FF2B5EF4-FFF2-40B4-BE49-F238E27FC236}">
                <a16:creationId xmlns:a16="http://schemas.microsoft.com/office/drawing/2014/main" id="{C24DAB61-00F7-4C64-72B2-4CB40DF6DCD6}"/>
              </a:ext>
            </a:extLst>
          </p:cNvPr>
          <p:cNvSpPr/>
          <p:nvPr/>
        </p:nvSpPr>
        <p:spPr>
          <a:xfrm>
            <a:off x="2679275" y="3731866"/>
            <a:ext cx="485775" cy="1095375"/>
          </a:xfrm>
          <a:prstGeom prst="curvedLef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D6C8D2DD-4BD4-1C53-C14E-FBA805B5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162" y="3994641"/>
            <a:ext cx="3087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Вид «сверху»</a:t>
            </a:r>
          </a:p>
        </p:txBody>
      </p:sp>
      <p:sp>
        <p:nvSpPr>
          <p:cNvPr id="26" name="Стрелка: изогнутая влево 25">
            <a:extLst>
              <a:ext uri="{FF2B5EF4-FFF2-40B4-BE49-F238E27FC236}">
                <a16:creationId xmlns:a16="http://schemas.microsoft.com/office/drawing/2014/main" id="{F8042C66-EE03-5A08-D23D-C963D6B859C1}"/>
              </a:ext>
            </a:extLst>
          </p:cNvPr>
          <p:cNvSpPr/>
          <p:nvPr/>
        </p:nvSpPr>
        <p:spPr>
          <a:xfrm flipH="1">
            <a:off x="5594086" y="3733227"/>
            <a:ext cx="485775" cy="1095375"/>
          </a:xfrm>
          <a:prstGeom prst="curvedLef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6A76-9CE4-CFA2-0C2C-0864C179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892" y="6309777"/>
            <a:ext cx="7225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000" dirty="0"/>
              <a:t>Oligogalacturonate-specific porin KdgM (PDB: 4fqe)</a:t>
            </a:r>
            <a:endParaRPr lang="ru-RU" altLang="ru-RU" sz="200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73B7743-F07C-AF90-1FE1-67834BC3CF49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">
            <a:extLst>
              <a:ext uri="{FF2B5EF4-FFF2-40B4-BE49-F238E27FC236}">
                <a16:creationId xmlns:a16="http://schemas.microsoft.com/office/drawing/2014/main" id="{E194CB1E-E3BD-6869-A62D-E782D570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458" y="1131505"/>
            <a:ext cx="33565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 виде β-листов часто организованы </a:t>
            </a:r>
            <a:r>
              <a:rPr lang="ru-RU" altLang="ru-RU" sz="2400" b="1" dirty="0" err="1"/>
              <a:t>порины</a:t>
            </a:r>
            <a:r>
              <a:rPr lang="ru-RU" altLang="ru-RU" sz="2400" dirty="0"/>
              <a:t>, через которые может осуществлять диффузия молекул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3424986-4F46-A4F2-DBCA-4646CF5C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235" y="4943456"/>
            <a:ext cx="3087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>
                    <a:lumMod val="50000"/>
                  </a:schemeClr>
                </a:solidFill>
              </a:rPr>
              <a:t>(Атомы покрашены по химическому типу, кроме атомов главной цепи, покрашенный белым)</a:t>
            </a:r>
          </a:p>
        </p:txBody>
      </p:sp>
    </p:spTree>
    <p:extLst>
      <p:ext uri="{BB962C8B-B14F-4D97-AF65-F5344CB8AC3E}">
        <p14:creationId xmlns:p14="http://schemas.microsoft.com/office/powerpoint/2010/main" val="37063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Внутри не обязательно гидрофобная среда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76A76-9CE4-CFA2-0C2C-0864C179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870" y="6136048"/>
            <a:ext cx="5860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000" dirty="0"/>
              <a:t>Fatty Acid Transporter FadL (PDB:2r88)</a:t>
            </a:r>
            <a:endParaRPr lang="ru-RU" alt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AEB763-1A18-8BBD-F4CB-EC10037B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9" y="785377"/>
            <a:ext cx="2292486" cy="5287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A6C21B-F0E6-29B6-1330-39EA6F21F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25" y="3024747"/>
            <a:ext cx="2829320" cy="2667372"/>
          </a:xfrm>
          <a:prstGeom prst="rect">
            <a:avLst/>
          </a:prstGeom>
        </p:spPr>
      </p:pic>
      <p:sp>
        <p:nvSpPr>
          <p:cNvPr id="2" name="Стрелка: изогнутая влево 1">
            <a:extLst>
              <a:ext uri="{FF2B5EF4-FFF2-40B4-BE49-F238E27FC236}">
                <a16:creationId xmlns:a16="http://schemas.microsoft.com/office/drawing/2014/main" id="{EBDC2B0D-4903-4DED-64F7-5283171CB5B4}"/>
              </a:ext>
            </a:extLst>
          </p:cNvPr>
          <p:cNvSpPr/>
          <p:nvPr/>
        </p:nvSpPr>
        <p:spPr>
          <a:xfrm rot="16200000">
            <a:off x="2994025" y="2234172"/>
            <a:ext cx="485775" cy="1095375"/>
          </a:xfrm>
          <a:prstGeom prst="curvedLeftArrow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7469585-D499-71F8-E578-04EF3E39B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245" y="2013881"/>
            <a:ext cx="2457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Вид «снизу»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891A-3F0E-D8C4-4EB1-EC20715F3657}"/>
              </a:ext>
            </a:extLst>
          </p:cNvPr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">
            <a:extLst>
              <a:ext uri="{FF2B5EF4-FFF2-40B4-BE49-F238E27FC236}">
                <a16:creationId xmlns:a16="http://schemas.microsoft.com/office/drawing/2014/main" id="{B4638140-6E4F-ED19-8C93-04AB170D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545" y="2475546"/>
            <a:ext cx="33565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Часто бывает, что внутри β-бочонка находится «пробка» из других частей белка или связанных молекул</a:t>
            </a:r>
          </a:p>
        </p:txBody>
      </p:sp>
    </p:spTree>
    <p:extLst>
      <p:ext uri="{BB962C8B-B14F-4D97-AF65-F5344CB8AC3E}">
        <p14:creationId xmlns:p14="http://schemas.microsoft.com/office/powerpoint/2010/main" val="435371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/>
              <a:t>Липидный </a:t>
            </a:r>
          </a:p>
          <a:p>
            <a:pPr algn="ctr" eaLnBrk="1" hangingPunct="1"/>
            <a:r>
              <a:rPr lang="ru-RU" altLang="ru-RU" sz="3600" dirty="0" err="1"/>
              <a:t>бислой</a:t>
            </a:r>
            <a:endParaRPr lang="ru-RU" altLang="ru-RU" sz="3600" dirty="0"/>
          </a:p>
          <a:p>
            <a:pPr algn="ctr" eaLnBrk="1" hangingPunct="1"/>
            <a:r>
              <a:rPr lang="en-US" altLang="ru-RU" sz="3600" dirty="0"/>
              <a:t>~ 40Å</a:t>
            </a:r>
            <a:endParaRPr lang="ru-RU" altLang="ru-RU" sz="2800" dirty="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6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06374" y="115387"/>
            <a:ext cx="8626907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Ориентация мембраны и трансмембранные белки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0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873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Эмпирическое правило “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positive-inside”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Часть белка, расположенная с </a:t>
            </a:r>
            <a:r>
              <a:rPr lang="en-US" altLang="ru-RU" sz="2800" b="1" i="1" dirty="0"/>
              <a:t>n</a:t>
            </a:r>
            <a:r>
              <a:rPr lang="en-US" altLang="ru-RU" sz="2800" b="1" dirty="0"/>
              <a:t>-</a:t>
            </a:r>
            <a:r>
              <a:rPr lang="ru-RU" altLang="ru-RU" sz="2800" b="1" dirty="0"/>
              <a:t>стороны </a:t>
            </a:r>
            <a:r>
              <a:rPr lang="ru-RU" altLang="ru-RU" sz="2800" dirty="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 dirty="0"/>
              <a:t>положительно заряженных </a:t>
            </a:r>
            <a:r>
              <a:rPr lang="ru-RU" altLang="ru-RU" sz="2800" dirty="0"/>
              <a:t>остатков (</a:t>
            </a:r>
            <a:r>
              <a:rPr lang="en-US" altLang="ru-RU" sz="2800" dirty="0"/>
              <a:t>Lys, Arg, His)</a:t>
            </a:r>
            <a:endParaRPr lang="ru-RU" alt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Heijne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Biol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, 225(2):487-494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55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63550" y="104775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Сервис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DeepTMHMM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24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825" y="2752725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2265363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/>
              <a:t>PDB:2fyn</a:t>
            </a:r>
            <a:r>
              <a:rPr lang="ru-RU" altLang="ru-RU" sz="2800" b="1" dirty="0"/>
              <a:t>, цепь </a:t>
            </a:r>
            <a:r>
              <a:rPr lang="en-US" altLang="ru-RU" sz="2800" b="1" dirty="0"/>
              <a:t>B</a:t>
            </a:r>
            <a:endParaRPr lang="ru-RU" altLang="ru-RU" sz="2800" b="1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34200" y="1762187"/>
            <a:ext cx="727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https://dtu.biolib.com/DeepTMHMM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0513" y="2809875"/>
            <a:ext cx="1728787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9713" y="2809875"/>
            <a:ext cx="647700" cy="18684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502" y="833313"/>
            <a:ext cx="8963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Deep</a:t>
            </a:r>
            <a:r>
              <a:rPr lang="ru-RU" altLang="ru-RU" sz="2800" dirty="0"/>
              <a:t>TMHMM – программа для предсказания трансмембранных участков</a:t>
            </a:r>
            <a:r>
              <a:rPr lang="en-US" altLang="ru-RU" sz="2800" dirty="0"/>
              <a:t> </a:t>
            </a:r>
            <a:r>
              <a:rPr lang="ru-RU" altLang="ru-RU" sz="2800" dirty="0"/>
              <a:t>по последовательности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220980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6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Пример: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сукцинатдегидрогеназа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C-</a:t>
            </a:r>
            <a:r>
              <a:rPr lang="ru-RU" altLang="ru-RU" sz="2800" b="1" dirty="0">
                <a:solidFill>
                  <a:srgbClr val="FF9999"/>
                </a:solidFill>
              </a:rPr>
              <a:t>конец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59643" y="843927"/>
            <a:ext cx="47483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Топология</a:t>
            </a:r>
            <a:r>
              <a:rPr lang="en-US" altLang="ru-RU" sz="2800" dirty="0"/>
              <a:t>:</a:t>
            </a:r>
          </a:p>
          <a:p>
            <a:pPr eaLnBrk="1" hangingPunct="1"/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1 16 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17 39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40 54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55 80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inside 	81 87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2WP9_4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TMhelix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	88 113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2WP9_4 outside 	114 115</a:t>
            </a:r>
            <a:endParaRPr lang="ru-RU" alt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989998" y="3327918"/>
            <a:ext cx="524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>
                <a:solidFill>
                  <a:srgbClr val="FF9999"/>
                </a:solidFill>
              </a:rPr>
              <a:t>N</a:t>
            </a:r>
            <a:endParaRPr lang="ru-RU" altLang="ru-RU" sz="2800" b="1" dirty="0">
              <a:solidFill>
                <a:srgbClr val="FF99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505200"/>
            <a:ext cx="5600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4301" y="6197873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/>
              <a:t>PDB:2wp9</a:t>
            </a:r>
            <a:r>
              <a:rPr lang="ru-RU" altLang="ru-RU" sz="2800" dirty="0"/>
              <a:t>, цепь </a:t>
            </a:r>
            <a:r>
              <a:rPr lang="en-US" altLang="ru-RU" sz="2800" dirty="0"/>
              <a:t>D</a:t>
            </a:r>
            <a:endParaRPr lang="ru-RU" altLang="ru-RU" sz="2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25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3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Пример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выдачи с сигнальным пептидом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26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C29C84-18EA-6425-6A82-A8EEB5FD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88303"/>
            <a:ext cx="3122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dirty="0"/>
              <a:t>Attachment invasion locus protein </a:t>
            </a:r>
            <a:r>
              <a:rPr lang="ru-RU" altLang="ru-RU" sz="2000" dirty="0"/>
              <a:t>(</a:t>
            </a:r>
            <a:r>
              <a:rPr lang="en-US" altLang="ru-RU" sz="2000" dirty="0"/>
              <a:t>PDB:3qra)</a:t>
            </a:r>
            <a:endParaRPr lang="ru-RU" alt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7D44C5-9FF1-695B-B749-C064C9387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0" y="876030"/>
            <a:ext cx="3039730" cy="472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F6F3B7-E51F-7F6B-0ACE-5674CA08D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5" y="5400375"/>
            <a:ext cx="1096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dirty="0">
                <a:solidFill>
                  <a:srgbClr val="FF0000"/>
                </a:solidFill>
              </a:rPr>
              <a:t>26-28</a:t>
            </a:r>
            <a:endParaRPr lang="ru-RU" altLang="ru-RU" sz="20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633755-40B0-7345-5CB5-CF52A60D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1218316"/>
            <a:ext cx="5563376" cy="4182059"/>
          </a:xfrm>
          <a:prstGeom prst="rect">
            <a:avLst/>
          </a:prstGeom>
        </p:spPr>
      </p:pic>
      <p:sp>
        <p:nvSpPr>
          <p:cNvPr id="21" name="Правая фигурная скобка 20">
            <a:extLst>
              <a:ext uri="{FF2B5EF4-FFF2-40B4-BE49-F238E27FC236}">
                <a16:creationId xmlns:a16="http://schemas.microsoft.com/office/drawing/2014/main" id="{B0EFB0C7-0037-30CD-AFF7-11450D6BB73D}"/>
              </a:ext>
            </a:extLst>
          </p:cNvPr>
          <p:cNvSpPr/>
          <p:nvPr/>
        </p:nvSpPr>
        <p:spPr>
          <a:xfrm rot="5400000">
            <a:off x="4493671" y="4991850"/>
            <a:ext cx="193377" cy="623678"/>
          </a:xfrm>
          <a:prstGeom prst="rightBrace">
            <a:avLst/>
          </a:prstGeom>
          <a:ln w="2540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3B269814-27FC-6560-3DC1-7454E2817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10" y="5441350"/>
            <a:ext cx="20333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sz="2000" dirty="0"/>
              <a:t>Отрезается, </a:t>
            </a:r>
          </a:p>
          <a:p>
            <a:pPr marL="0" indent="0" algn="ctr" eaLnBrk="1" hangingPunct="1"/>
            <a:r>
              <a:rPr lang="ru-RU" altLang="ru-RU" sz="2000" dirty="0"/>
              <a:t>в зрелом белке </a:t>
            </a:r>
          </a:p>
          <a:p>
            <a:pPr marL="0" indent="0" algn="ctr" eaLnBrk="1" hangingPunct="1"/>
            <a:r>
              <a:rPr lang="ru-RU" altLang="ru-RU" sz="2000" dirty="0"/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173043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27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/>
              <a:t>Есть сервер </a:t>
            </a:r>
            <a:r>
              <a:rPr lang="en-US" altLang="ru-RU" sz="2800" dirty="0"/>
              <a:t>(PPM) </a:t>
            </a:r>
            <a:r>
              <a:rPr lang="ru-RU" altLang="ru-RU" sz="2800" dirty="0"/>
              <a:t>для создания предсказания для любого исходного белка</a:t>
            </a:r>
            <a:r>
              <a:rPr lang="en-US" altLang="ru-RU" sz="2800" dirty="0"/>
              <a:t> </a:t>
            </a:r>
            <a:r>
              <a:rPr lang="ru-RU" altLang="ru-RU" sz="2800" dirty="0"/>
              <a:t>по </a:t>
            </a:r>
            <a:r>
              <a:rPr lang="en-US" altLang="ru-RU" sz="2800" dirty="0"/>
              <a:t>PDB-</a:t>
            </a:r>
            <a:r>
              <a:rPr lang="ru-RU" altLang="ru-RU" sz="2800" dirty="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http://opm.phar.umich.edu/</a:t>
            </a:r>
            <a:endParaRPr lang="ru-RU" altLang="ru-RU" sz="2800" dirty="0">
              <a:solidFill>
                <a:srgbClr val="0070C0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/>
              <a:t>PDB:2zzl</a:t>
            </a:r>
            <a:endParaRPr lang="ru-RU" altLang="ru-RU" sz="28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28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Полезная справочная информация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62EC49-468F-BE55-069F-6660A464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28" y="1099276"/>
            <a:ext cx="7858508" cy="526429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4FB82E4-69CC-640D-8068-82364738B979}"/>
              </a:ext>
            </a:extLst>
          </p:cNvPr>
          <p:cNvSpPr/>
          <p:nvPr/>
        </p:nvSpPr>
        <p:spPr>
          <a:xfrm>
            <a:off x="1904104" y="1602889"/>
            <a:ext cx="1613647" cy="290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A80297-CB69-E27E-1206-CA8F718DDF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406" y="998399"/>
            <a:ext cx="4157334" cy="50933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Что если поместить в воду </a:t>
            </a:r>
            <a:r>
              <a:rPr lang="ru-RU" sz="3600" b="1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нечто?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472100EB-4984-FE78-5D28-AEB82C85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58" y="2942132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409F379-C751-7E10-DF7F-567EF7805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781" y="3504827"/>
            <a:ext cx="427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E3528D2-DF92-5CD9-8ADD-DF7342A5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232" y="3429000"/>
            <a:ext cx="361787" cy="5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800080"/>
                </a:solidFill>
              </a:rPr>
              <a:t>?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C83D86D9-C80E-0143-EEDE-C95A2340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42302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3200" dirty="0"/>
              <a:t>Два варианта: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полярное</a:t>
            </a:r>
            <a:r>
              <a:rPr lang="ru-RU" altLang="ru-RU" sz="2400" dirty="0"/>
              <a:t>, оно «встроится» в сеть водородных связей и его нахождение в водной фазе будет энергетически выгодно</a:t>
            </a:r>
            <a:r>
              <a:rPr lang="en-US" altLang="ru-RU" sz="2400" dirty="0"/>
              <a:t>;</a:t>
            </a:r>
          </a:p>
          <a:p>
            <a:pPr marL="457200" indent="-457200" eaLnBrk="1" hangingPunct="1">
              <a:spcAft>
                <a:spcPts val="600"/>
              </a:spcAft>
              <a:buAutoNum type="arabicParenR"/>
            </a:pPr>
            <a:r>
              <a:rPr lang="ru-RU" altLang="ru-RU" sz="2400" dirty="0"/>
              <a:t>Если вещество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неполярное</a:t>
            </a:r>
            <a:r>
              <a:rPr lang="ru-RU" altLang="ru-RU" sz="2400" dirty="0"/>
              <a:t>, вода будет взаимодействовать сама с собой, а вещество она «вытолкнет».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C5A7143-0D4D-CF7C-65AC-32947F1F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121" y="6269954"/>
            <a:ext cx="348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Водородная_связь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4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29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52" y="884054"/>
            <a:ext cx="8001296" cy="5548594"/>
          </a:xfrm>
          <a:prstGeom prst="rect">
            <a:avLst/>
          </a:prstGeom>
        </p:spPr>
      </p:pic>
      <p:sp>
        <p:nvSpPr>
          <p:cNvPr id="17" name="Стрелка: вправо 16"/>
          <p:cNvSpPr/>
          <p:nvPr/>
        </p:nvSpPr>
        <p:spPr>
          <a:xfrm rot="2893118">
            <a:off x="128734" y="5247967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право 17"/>
          <p:cNvSpPr/>
          <p:nvPr/>
        </p:nvSpPr>
        <p:spPr>
          <a:xfrm>
            <a:off x="224318" y="1161261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18"/>
          <p:cNvSpPr/>
          <p:nvPr/>
        </p:nvSpPr>
        <p:spPr>
          <a:xfrm rot="2661276">
            <a:off x="6310792" y="1418323"/>
            <a:ext cx="497514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Запись в базе данных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OPM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8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30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110E5B6F-726B-B1D9-4FAC-CFC924B3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«Толщина гидрофобной части»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E614EF-3036-D6B4-A3E1-DD1900F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01" y="924343"/>
            <a:ext cx="4014395" cy="36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5387B4E-5AA1-D1BB-5847-D062BBA64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4650559"/>
            <a:ext cx="8337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sz="2000" b="1" i="0" dirty="0">
                <a:solidFill>
                  <a:srgbClr val="333333"/>
                </a:solidFill>
                <a:effectLst/>
                <a:latin typeface="Verdana-Bold"/>
              </a:rPr>
              <a:t>Figure 1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Schematic representation of a transmembrane protein in a hydrophobic slab.</a:t>
            </a:r>
            <a:br>
              <a:rPr lang="en-US" sz="2000" b="1" i="0" dirty="0">
                <a:solidFill>
                  <a:srgbClr val="333333"/>
                </a:solidFill>
                <a:effectLst/>
                <a:latin typeface="Verdana-Bold"/>
              </a:rPr>
            </a:br>
            <a:r>
              <a:rPr lang="en-US" sz="2000" b="1" i="1" dirty="0">
                <a:solidFill>
                  <a:srgbClr val="333333"/>
                </a:solidFill>
                <a:effectLst/>
                <a:latin typeface="Verdana-Bold"/>
              </a:rPr>
              <a:t>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shift along the bilayer normal;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Verdana-Bold"/>
              </a:rPr>
              <a:t> </a:t>
            </a:r>
            <a:r>
              <a:rPr lang="en-US" sz="2000" b="1" i="1" dirty="0">
                <a:solidFill>
                  <a:srgbClr val="333333"/>
                </a:solidFill>
                <a:effectLst/>
                <a:latin typeface="Verdana-Bold"/>
              </a:rPr>
              <a:t>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</a:rPr>
              <a:t>hydrophobic thickness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D=2z</a:t>
            </a:r>
            <a:r>
              <a:rPr lang="en-US" sz="2000" b="0" i="1" baseline="-250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0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); </a:t>
            </a:r>
            <a:r>
              <a:rPr lang="el-GR" sz="2000" b="1" i="0" dirty="0">
                <a:solidFill>
                  <a:srgbClr val="333333"/>
                </a:solidFill>
                <a:effectLst/>
                <a:latin typeface="Verdana-Bold"/>
              </a:rPr>
              <a:t>φ</a:t>
            </a:r>
            <a:r>
              <a:rPr lang="el-GR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rotation angle;</a:t>
            </a:r>
            <a:r>
              <a:rPr lang="el-GR" sz="2000" b="1" i="0" dirty="0">
                <a:solidFill>
                  <a:srgbClr val="333333"/>
                </a:solidFill>
                <a:effectLst/>
                <a:latin typeface="Verdana-Bold"/>
              </a:rPr>
              <a:t>τ</a:t>
            </a:r>
            <a:r>
              <a:rPr lang="el-GR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tilt angle.</a:t>
            </a:r>
            <a:endParaRPr lang="ru-RU" alt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A9804-AB01-EC85-3D4F-38107487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2" y="6269954"/>
            <a:ext cx="60796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r>
              <a:rPr lang="en-US" altLang="ru-RU" sz="1200" u="sng" dirty="0">
                <a:solidFill>
                  <a:srgbClr val="0070C0"/>
                </a:solidFill>
              </a:rPr>
              <a:t>https://opm.phar.umich.edu/about#methods_and_definitions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5630CFC-5889-9F2F-36E4-B1F3BD00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1086261"/>
            <a:ext cx="40143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Толщина мембраны – около 4 нм (</a:t>
            </a:r>
            <a:r>
              <a:rPr lang="en-US" altLang="ru-RU" sz="2400" dirty="0"/>
              <a:t>40Å</a:t>
            </a:r>
            <a:r>
              <a:rPr lang="ru-RU" altLang="ru-RU" sz="2400" dirty="0"/>
              <a:t>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Но – это вместе с головками фосфолипидов (а они большие!)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dirty="0"/>
              <a:t>Величина </a:t>
            </a:r>
            <a:r>
              <a:rPr lang="en-US" altLang="ru-RU" sz="2400" b="1" i="1" dirty="0">
                <a:solidFill>
                  <a:srgbClr val="7030A0"/>
                </a:solidFill>
              </a:rPr>
              <a:t>D</a:t>
            </a:r>
            <a:r>
              <a:rPr lang="ru-RU" altLang="ru-RU" sz="2400" dirty="0"/>
              <a:t> поэтому всегда меньше «табличного»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883956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96900" y="11538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DeepTMHMM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может ошибаться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31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795CA-F940-2286-3A24-3582A335A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" y="851987"/>
            <a:ext cx="3143689" cy="563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5C705-F774-3550-DB0A-50495984D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014" y="6380577"/>
            <a:ext cx="58602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ru-RU" sz="2000" dirty="0"/>
              <a:t>Cation efflux system protein CusC (PDB:3pik)</a:t>
            </a:r>
            <a:endParaRPr lang="ru-RU" alt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DBF583-AEF5-2BE5-F7EF-AA5510DC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08" y="2421647"/>
            <a:ext cx="4733804" cy="3550352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C162441-D398-72E9-2A6B-0662C47F2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899" y="851987"/>
            <a:ext cx="49854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ru-RU" altLang="ru-RU" sz="2400" dirty="0"/>
              <a:t>Как вы думаете, почему в данном случае </a:t>
            </a:r>
            <a:r>
              <a:rPr lang="en-US" altLang="ru-RU" sz="2400" dirty="0" err="1"/>
              <a:t>DeepTMHMM</a:t>
            </a:r>
            <a:r>
              <a:rPr lang="en-US" altLang="ru-RU" sz="2400" dirty="0"/>
              <a:t> </a:t>
            </a:r>
            <a:r>
              <a:rPr lang="ru-RU" altLang="ru-RU" sz="2400" dirty="0"/>
              <a:t>не смог предсказать трансмембранных участков? </a:t>
            </a:r>
          </a:p>
        </p:txBody>
      </p:sp>
    </p:spTree>
    <p:extLst>
      <p:ext uri="{BB962C8B-B14F-4D97-AF65-F5344CB8AC3E}">
        <p14:creationId xmlns:p14="http://schemas.microsoft.com/office/powerpoint/2010/main" val="912423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32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dirty="0">
                <a:hlinkClick r:id="rId2"/>
              </a:rPr>
              <a:t>http://www.tcdb.org/</a:t>
            </a:r>
            <a:endParaRPr lang="ru-RU" altLang="ru-RU" sz="2800" dirty="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Система классификации </a:t>
            </a:r>
            <a:r>
              <a:rPr lang="en-US" altLang="ru-RU" sz="2800" b="1" dirty="0"/>
              <a:t>TC</a:t>
            </a:r>
            <a:r>
              <a:rPr lang="ru-RU" altLang="ru-RU" sz="2800" b="1" dirty="0"/>
              <a:t> </a:t>
            </a:r>
            <a:endParaRPr lang="en-US" altLang="ru-RU" sz="2800" b="1" dirty="0"/>
          </a:p>
          <a:p>
            <a:pPr algn="ctr" eaLnBrk="1" hangingPunct="1"/>
            <a:r>
              <a:rPr lang="ru-RU" altLang="ru-RU" sz="2800" b="1" dirty="0"/>
              <a:t>(</a:t>
            </a:r>
            <a:r>
              <a:rPr lang="en-US" altLang="ru-RU" sz="2800" b="1" dirty="0"/>
              <a:t>Transport Classification)</a:t>
            </a:r>
            <a:endParaRPr lang="ru-RU" altLang="ru-RU" sz="2800" b="1" dirty="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/>
              <a:t>TCV.W.X.Y.Z.</a:t>
            </a:r>
            <a:endParaRPr lang="ru-RU" altLang="ru-RU" sz="40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291330" y="4404678"/>
            <a:ext cx="431800" cy="142494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365750" y="4755198"/>
            <a:ext cx="431800" cy="7239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Класс, подкласс, </a:t>
            </a:r>
          </a:p>
          <a:p>
            <a:pPr algn="ctr" eaLnBrk="1" hangingPunct="1"/>
            <a:r>
              <a:rPr lang="ru-RU" altLang="ru-RU" sz="2000" dirty="0"/>
              <a:t>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114925" y="565269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Субстрат</a:t>
            </a:r>
            <a:r>
              <a:rPr lang="en-US" altLang="ru-RU" sz="2000" dirty="0"/>
              <a:t>?..</a:t>
            </a:r>
            <a:endParaRPr lang="ru-RU" alt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База данных транспортеров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TCDB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07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268E40-EA17-7B70-B2FD-64006FE9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71" y="945569"/>
            <a:ext cx="7333076" cy="533175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Стрелка: вправо 3"/>
          <p:cNvSpPr/>
          <p:nvPr/>
        </p:nvSpPr>
        <p:spPr>
          <a:xfrm rot="7227493">
            <a:off x="7047225" y="1942724"/>
            <a:ext cx="661380" cy="363547"/>
          </a:xfrm>
          <a:prstGeom prst="rightArrow">
            <a:avLst/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9375" y="6100762"/>
            <a:ext cx="3263900" cy="5668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58000"/>
                </a:scheme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390525" y="143962"/>
            <a:ext cx="832485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Классификация в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TCDB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331B12-018B-B4FE-5363-034CC3B4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39" y="2501695"/>
            <a:ext cx="3697298" cy="29097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ABB974-0DB5-5CBC-D824-E5C31CB6FCBE}"/>
              </a:ext>
            </a:extLst>
          </p:cNvPr>
          <p:cNvSpPr/>
          <p:nvPr/>
        </p:nvSpPr>
        <p:spPr>
          <a:xfrm>
            <a:off x="7121562" y="1376979"/>
            <a:ext cx="774551" cy="36739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«Гидрофобные» вещества</a:t>
            </a:r>
            <a:endParaRPr lang="ru-RU" sz="3600" b="1" dirty="0">
              <a:solidFill>
                <a:srgbClr val="80008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256746" y="6149120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https://www.istockphoto.com/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8209CE-B5B9-98E3-09FB-13BFD132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93" y="876299"/>
            <a:ext cx="5387123" cy="35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2824AB-A56D-7E68-29E9-BA8024BEC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04" y="3334185"/>
            <a:ext cx="508635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AE9393F-B2D4-BA9F-CE55-27249126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676" y="4687055"/>
            <a:ext cx="230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https://tomsk.bezformata.com/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3A12AE2-77E2-E27C-C2FC-FA973BE57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0" y="936253"/>
            <a:ext cx="34583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2400" dirty="0"/>
              <a:t>Например, растительное масло или нефть – </a:t>
            </a:r>
            <a:r>
              <a:rPr lang="ru-RU" altLang="ru-RU" sz="2400" b="1" dirty="0">
                <a:solidFill>
                  <a:srgbClr val="800080"/>
                </a:solidFill>
              </a:rPr>
              <a:t>неполярные</a:t>
            </a:r>
            <a:r>
              <a:rPr lang="ru-RU" altLang="ru-RU" sz="2400" dirty="0"/>
              <a:t> жидкости, и они не смешиваются с водой</a:t>
            </a:r>
          </a:p>
        </p:txBody>
      </p:sp>
    </p:spTree>
    <p:extLst>
      <p:ext uri="{BB962C8B-B14F-4D97-AF65-F5344CB8AC3E}">
        <p14:creationId xmlns:p14="http://schemas.microsoft.com/office/powerpoint/2010/main" val="195215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BC4FBC-C5B4-B08C-6509-52FA4ECAAB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51" y="1085448"/>
            <a:ext cx="8997492" cy="51001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79376" y="124912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Строение клеточных мембран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4102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https://www.biologyonline.com/dictionary/cell-membrane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D132E5B-70DA-4ABA-A665-CBC66316F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31" y="4304269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Неполярный</a:t>
            </a:r>
          </a:p>
          <a:p>
            <a:pPr algn="ctr" eaLnBrk="1" hangingPunct="1"/>
            <a:r>
              <a:rPr lang="ru-RU" altLang="ru-RU" sz="2000" dirty="0"/>
              <a:t>«хвост» 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8A93607-D1E3-2E2E-2927-73E3AA65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455" y="2126184"/>
            <a:ext cx="24985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Фосфат и головка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9F7823D-FC40-26CD-36D7-FB919BB6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1" y="1683844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Внешняя среда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ED88932-BF52-9B34-B50B-DDD13F61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51" y="4169372"/>
            <a:ext cx="2738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 dirty="0"/>
              <a:t>Цитоплазма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E0AC889-CB90-10FC-6DC9-3451D9DD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504" y="5006449"/>
            <a:ext cx="1783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Полярная</a:t>
            </a:r>
          </a:p>
          <a:p>
            <a:pPr algn="ctr" eaLnBrk="1" hangingPunct="1"/>
            <a:r>
              <a:rPr lang="ru-RU" altLang="ru-RU" sz="2000" dirty="0"/>
              <a:t>«головка»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6E4387B-C6A7-EB33-0B37-D951D968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255" y="2591282"/>
            <a:ext cx="15782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Глицерин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1B91DEC-9FA7-E622-D7C3-874A76EC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768" y="3190048"/>
            <a:ext cx="2280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Насыщенная жирная </a:t>
            </a:r>
          </a:p>
          <a:p>
            <a:pPr eaLnBrk="1" hangingPunct="1"/>
            <a:r>
              <a:rPr lang="ru-RU" altLang="ru-RU" sz="1600" dirty="0"/>
              <a:t>кислота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1649A8D-94F3-9BDD-EDDE-1DA30144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68" y="3689300"/>
            <a:ext cx="2588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Ненасыщенная жирная </a:t>
            </a:r>
          </a:p>
          <a:p>
            <a:r>
              <a:rPr lang="ru-RU" altLang="ru-RU" dirty="0"/>
              <a:t>кислота</a:t>
            </a:r>
          </a:p>
        </p:txBody>
      </p:sp>
    </p:spTree>
    <p:extLst>
      <p:ext uri="{BB962C8B-B14F-4D97-AF65-F5344CB8AC3E}">
        <p14:creationId xmlns:p14="http://schemas.microsoft.com/office/powerpoint/2010/main" val="182752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8AF3D58-297C-EB55-7660-C42323FD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Два важных факта о клеточной мембране</a:t>
            </a:r>
          </a:p>
        </p:txBody>
      </p:sp>
    </p:spTree>
    <p:extLst>
      <p:ext uri="{BB962C8B-B14F-4D97-AF65-F5344CB8AC3E}">
        <p14:creationId xmlns:p14="http://schemas.microsoft.com/office/powerpoint/2010/main" val="11605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6425" y="124912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Каково белку в клеточной мембране?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B2382-1404-9694-753A-3892A069E2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67" y="1138101"/>
            <a:ext cx="8697866" cy="497417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A5B8F83-0E6C-3A3E-51A6-229D94E5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64" y="1497445"/>
            <a:ext cx="233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Пептидная связь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A552AE7-9538-055D-CCE6-CFA4C074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33" y="6269954"/>
            <a:ext cx="4826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/>
              <a:t>Источник рисунка:</a:t>
            </a:r>
            <a:endParaRPr lang="en-US" altLang="ru-RU" sz="1200" dirty="0"/>
          </a:p>
          <a:p>
            <a:pPr eaLnBrk="1" hangingPunct="1"/>
            <a:r>
              <a:rPr lang="en-US" altLang="ru-RU" sz="1200" u="sng" dirty="0">
                <a:solidFill>
                  <a:srgbClr val="0070C0"/>
                </a:solidFill>
              </a:rPr>
              <a:t>https://ru.wikipedia.org/wiki/</a:t>
            </a:r>
            <a:r>
              <a:rPr lang="ru-RU" altLang="ru-RU" sz="1200" u="sng" dirty="0" err="1">
                <a:solidFill>
                  <a:srgbClr val="0070C0"/>
                </a:solidFill>
              </a:rPr>
              <a:t>Пептидная_связь</a:t>
            </a:r>
            <a:endParaRPr lang="ru-RU" altLang="ru-RU" sz="12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7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01650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Как поместить белок в мембрану?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</a:rPr>
              <a:t>Требование</a:t>
            </a:r>
            <a:r>
              <a:rPr lang="ru-RU" altLang="ru-RU" sz="2800" dirty="0">
                <a:solidFill>
                  <a:srgbClr val="FF0000"/>
                </a:solidFill>
              </a:rPr>
              <a:t>:</a:t>
            </a:r>
            <a:r>
              <a:rPr lang="ru-RU" altLang="ru-RU" sz="2800" dirty="0"/>
              <a:t> </a:t>
            </a:r>
          </a:p>
          <a:p>
            <a:pPr algn="ctr" eaLnBrk="1" hangingPunct="1"/>
            <a:r>
              <a:rPr lang="ru-RU" altLang="ru-RU" sz="2800" dirty="0"/>
              <a:t>все способные образовывать водородные и ионные связи атомы должны быть уже задействованы в таких связях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10126" y="268862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 dirty="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 dirty="0"/>
          </a:p>
          <a:p>
            <a:pPr algn="ctr" eaLnBrk="1" hangingPunct="1"/>
            <a:r>
              <a:rPr lang="ru-RU" altLang="ru-RU" sz="2000" b="1" dirty="0"/>
              <a:t>1а) </a:t>
            </a:r>
            <a:r>
              <a:rPr lang="ru-RU" altLang="ru-RU" sz="2000" dirty="0"/>
              <a:t>Одна или несколько </a:t>
            </a:r>
          </a:p>
          <a:p>
            <a:pPr algn="ctr" eaLnBrk="1" hangingPunct="1"/>
            <a:r>
              <a:rPr lang="ru-RU" altLang="ru-RU" sz="2000" dirty="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 dirty="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 dirty="0">
                <a:sym typeface="Symbol" panose="05050102010706020507" pitchFamily="18" charset="2"/>
              </a:rPr>
              <a:t>1б) </a:t>
            </a:r>
            <a:r>
              <a:rPr lang="ru-RU" altLang="ru-RU" sz="2000" dirty="0">
                <a:sym typeface="Symbol" panose="05050102010706020507" pitchFamily="18" charset="2"/>
              </a:rPr>
              <a:t>Циклический -лист </a:t>
            </a:r>
            <a:endParaRPr lang="ru-RU" alt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9144000" cy="7366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92125" y="1344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Элементы вторичной структуры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ym typeface="Symbol" panose="05050102010706020507" pitchFamily="18" charset="2"/>
              </a:rPr>
              <a:t>-лист</a:t>
            </a:r>
            <a:endParaRPr lang="ru-RU" altLang="ru-RU" sz="32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tx1"/>
                </a:gs>
                <a:gs pos="83000">
                  <a:schemeClr val="bg2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9">
            <a:extLst>
              <a:ext uri="{FF2B5EF4-FFF2-40B4-BE49-F238E27FC236}">
                <a16:creationId xmlns:a16="http://schemas.microsoft.com/office/drawing/2014/main" id="{4DF1B4DF-CE49-9AC5-80C0-7DD8B8847038}"/>
              </a:ext>
            </a:extLst>
          </p:cNvPr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B934AB-1733-486E-F9A2-C5DB240AE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85794127-AF03-0EAD-EE7A-6D60BDC99E08}"/>
                </a:ext>
              </a:extLst>
            </p:cNvPr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5BFDE04-1328-1E71-D247-58FD00AFA030}"/>
                </a:ext>
              </a:extLst>
            </p:cNvPr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B4596A8-19BC-0AB5-B592-06B548EC362A}"/>
                </a:ext>
              </a:extLst>
            </p:cNvPr>
            <p:cNvCxnSpPr/>
            <p:nvPr/>
          </p:nvCxnSpPr>
          <p:spPr>
            <a:xfrm rot="16200000" flipV="1">
              <a:off x="5391648" y="3200050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7F39FFA8-9288-D313-A295-CD3981E4202C}"/>
                </a:ext>
              </a:extLst>
            </p:cNvPr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41B66313-C29F-3356-F967-DAE2AD944FB7}"/>
                </a:ext>
              </a:extLst>
            </p:cNvPr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3A90301-59B7-C131-B621-6C20C94288FF}"/>
                </a:ext>
              </a:extLst>
            </p:cNvPr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F2B6B3A2-0625-98FB-0153-0CD20310D9AD}"/>
                </a:ext>
              </a:extLst>
            </p:cNvPr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ym typeface="Symbol" panose="05050102010706020507" pitchFamily="18" charset="2"/>
              </a:rPr>
              <a:t>-спираль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220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3056</TotalTime>
  <Words>1857</Words>
  <Application>Microsoft Office PowerPoint</Application>
  <PresentationFormat>Экран (4:3)</PresentationFormat>
  <Paragraphs>284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Symbol</vt:lpstr>
      <vt:lpstr>Verdana</vt:lpstr>
      <vt:lpstr>Verdana-Bold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Daria Dibrova</cp:lastModifiedBy>
  <cp:revision>274</cp:revision>
  <dcterms:created xsi:type="dcterms:W3CDTF">2015-02-12T07:48:46Z</dcterms:created>
  <dcterms:modified xsi:type="dcterms:W3CDTF">2024-03-28T19:06:56Z</dcterms:modified>
</cp:coreProperties>
</file>