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272" r:id="rId2"/>
    <p:sldId id="257" r:id="rId3"/>
    <p:sldId id="322" r:id="rId4"/>
    <p:sldId id="344" r:id="rId5"/>
    <p:sldId id="342" r:id="rId6"/>
    <p:sldId id="343" r:id="rId7"/>
    <p:sldId id="323" r:id="rId8"/>
    <p:sldId id="334" r:id="rId9"/>
    <p:sldId id="345" r:id="rId10"/>
    <p:sldId id="346" r:id="rId11"/>
    <p:sldId id="351" r:id="rId12"/>
    <p:sldId id="347" r:id="rId13"/>
    <p:sldId id="348" r:id="rId14"/>
    <p:sldId id="349" r:id="rId15"/>
    <p:sldId id="350" r:id="rId16"/>
    <p:sldId id="361" r:id="rId17"/>
    <p:sldId id="353" r:id="rId18"/>
    <p:sldId id="354" r:id="rId19"/>
    <p:sldId id="369" r:id="rId20"/>
    <p:sldId id="365" r:id="rId21"/>
    <p:sldId id="368" r:id="rId22"/>
    <p:sldId id="367" r:id="rId23"/>
    <p:sldId id="362" r:id="rId24"/>
    <p:sldId id="355" r:id="rId25"/>
    <p:sldId id="282" r:id="rId26"/>
    <p:sldId id="339" r:id="rId27"/>
    <p:sldId id="337" r:id="rId28"/>
    <p:sldId id="338" r:id="rId29"/>
    <p:sldId id="335" r:id="rId30"/>
    <p:sldId id="341" r:id="rId31"/>
    <p:sldId id="325" r:id="rId32"/>
    <p:sldId id="356" r:id="rId33"/>
    <p:sldId id="321" r:id="rId34"/>
    <p:sldId id="357" r:id="rId35"/>
    <p:sldId id="358" r:id="rId36"/>
    <p:sldId id="359" r:id="rId37"/>
    <p:sldId id="360" r:id="rId38"/>
    <p:sldId id="307" r:id="rId39"/>
    <p:sldId id="29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6" autoAdjust="0"/>
    <p:restoredTop sz="93923" autoAdjust="0"/>
  </p:normalViewPr>
  <p:slideViewPr>
    <p:cSldViewPr snapToGrid="0">
      <p:cViewPr varScale="1">
        <p:scale>
          <a:sx n="82" d="100"/>
          <a:sy n="82" d="100"/>
        </p:scale>
        <p:origin x="9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276E-F908-4B8B-961F-67B7E10BB9EA}" type="datetimeFigureOut">
              <a:rPr lang="ru-RU" smtClean="0"/>
              <a:t>25-04-2023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BCBF-20AE-49CC-BBBF-022286B41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7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Выравнивание – это гипотеза о </a:t>
            </a:r>
            <a:r>
              <a:rPr lang="ru-RU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гомологичности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 остатков; аминокислотные остатки из одной колонки считаются гомологичными. Колонка </a:t>
            </a:r>
            <a:r>
              <a:rPr lang="en-US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i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X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совпадает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c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колонкой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j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Y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если в них – те же самые остатки; те же самые значит – с теми же номерами, а не с теми же буквами!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Совпадают ли четыре выравнивания тех же последовательностей?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BCBF-20AE-49CC-BBBF-022286B41E0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4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8430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5071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395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01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143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09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446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735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7211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453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4818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991C6-5C1B-457A-B956-83C21AC2827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8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protocol/10.1007/978-1-0716-1036-7_1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i.vu.nl/programs/veralignwww/VerAlign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1470756"/>
            <a:ext cx="8493480" cy="2852737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Программы множественного </a:t>
            </a:r>
            <a:r>
              <a:rPr lang="ru-RU" dirty="0" smtClean="0"/>
              <a:t>выравнивания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8209394" cy="1130200"/>
          </a:xfrm>
        </p:spPr>
        <p:txBody>
          <a:bodyPr>
            <a:normAutofit/>
          </a:bodyPr>
          <a:lstStyle/>
          <a:p>
            <a:r>
              <a:rPr lang="ru-RU" dirty="0" smtClean="0"/>
              <a:t>На материале последовательностей гомологичных белков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b="1" dirty="0" smtClean="0"/>
              <a:t>MSA</a:t>
            </a:r>
            <a:r>
              <a:rPr lang="en-US" dirty="0" smtClean="0"/>
              <a:t> – Multiple Sequence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868" y="1102860"/>
            <a:ext cx="84815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dvOTbf7bbdaa"/>
              </a:rPr>
              <a:t>If the alignment is meant to be a structural model,</a:t>
            </a:r>
          </a:p>
          <a:p>
            <a:r>
              <a:rPr lang="en-US" sz="2000" dirty="0">
                <a:latin typeface="AdvOTbf7bbdaa"/>
              </a:rPr>
              <a:t>aligned residues should have comparable positions in their respective</a:t>
            </a:r>
          </a:p>
          <a:p>
            <a:r>
              <a:rPr lang="en-US" sz="2000" dirty="0">
                <a:latin typeface="AdvOTbf7bbdaa"/>
              </a:rPr>
              <a:t>2D or 3D structures. If the alignment is functional, as</a:t>
            </a:r>
          </a:p>
          <a:p>
            <a:r>
              <a:rPr lang="en-US" sz="2000" dirty="0">
                <a:latin typeface="AdvOTbf7bbdaa"/>
              </a:rPr>
              <a:t>may happen when analyzing genomic data, aligned positions</a:t>
            </a:r>
          </a:p>
          <a:p>
            <a:r>
              <a:rPr lang="en-US" sz="2000" dirty="0">
                <a:latin typeface="AdvOTbf7bbdaa"/>
              </a:rPr>
              <a:t>are expected to support similar functions. Even though it is reasonable</a:t>
            </a:r>
          </a:p>
          <a:p>
            <a:r>
              <a:rPr lang="en-US" sz="2000" dirty="0">
                <a:latin typeface="AdvOTbf7bbdaa"/>
              </a:rPr>
              <a:t>to expect a significant overlap between these criteria, </a:t>
            </a:r>
            <a:r>
              <a:rPr lang="en-US" sz="2000" dirty="0" smtClean="0">
                <a:latin typeface="AdvOTbf7bbdaa"/>
              </a:rPr>
              <a:t/>
            </a:r>
            <a:br>
              <a:rPr lang="en-US" sz="2000" dirty="0" smtClean="0">
                <a:latin typeface="AdvOTbf7bbdaa"/>
              </a:rPr>
            </a:br>
            <a:endParaRPr lang="en-US" sz="2000" dirty="0" smtClean="0">
              <a:latin typeface="AdvOTbf7bbdaa"/>
            </a:endParaRPr>
          </a:p>
          <a:p>
            <a:r>
              <a:rPr lang="en-US" sz="2000" dirty="0" smtClean="0">
                <a:latin typeface="AdvOTbf7bbdaa"/>
              </a:rPr>
              <a:t>It must </a:t>
            </a:r>
            <a:r>
              <a:rPr lang="en-US" sz="2000" dirty="0">
                <a:latin typeface="AdvOTbf7bbdaa"/>
              </a:rPr>
              <a:t>be stressed that the complexity of evolutionary forces </a:t>
            </a:r>
            <a:r>
              <a:rPr lang="en-US" sz="2000" dirty="0" smtClean="0">
                <a:latin typeface="AdvOTbf7bbdaa"/>
              </a:rPr>
              <a:t>is </a:t>
            </a:r>
            <a:r>
              <a:rPr lang="en-US" sz="2000" dirty="0"/>
              <a:t>such that their full agreement cannot be taken for granted.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For instance</a:t>
            </a:r>
            <a:r>
              <a:rPr lang="en-US" sz="2000" dirty="0"/>
              <a:t>, two structures may be similar as a consequence of</a:t>
            </a:r>
          </a:p>
          <a:p>
            <a:r>
              <a:rPr lang="en-US" sz="2000" dirty="0"/>
              <a:t>convergent evolution but non-homologous from an evolutionary</a:t>
            </a:r>
          </a:p>
          <a:p>
            <a:r>
              <a:rPr lang="en-US" sz="2000" dirty="0"/>
              <a:t>point of </a:t>
            </a:r>
            <a:r>
              <a:rPr lang="en-US" sz="2000" dirty="0" smtClean="0"/>
              <a:t>view.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7868" y="0"/>
            <a:ext cx="8481527" cy="1325563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Chatzou</a:t>
            </a:r>
            <a:r>
              <a:rPr lang="en-US" sz="3200" dirty="0" smtClean="0"/>
              <a:t> et al., </a:t>
            </a:r>
            <a:r>
              <a:rPr lang="en-US" sz="3200" dirty="0"/>
              <a:t>Multiple sequence alignment modeling: </a:t>
            </a:r>
            <a:r>
              <a:rPr lang="en-US" sz="3200" dirty="0" smtClean="0"/>
              <a:t>methods and applications, 2016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3183" y="5121644"/>
            <a:ext cx="8313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Например, сравнительно длинные вставки в одном и том же месте структуры могу произойти независимо и не быть гомологичными. Возникают потому, что вставки в этом месте не нарушают структуру и функцию белка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814713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45840" y="170640"/>
            <a:ext cx="7772400" cy="1210291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43000" y="3088853"/>
            <a:ext cx="6858000" cy="2966713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dirty="0" err="1"/>
              <a:t>Younas</a:t>
            </a:r>
            <a:r>
              <a:rPr lang="en-US" dirty="0"/>
              <a:t> </a:t>
            </a:r>
            <a:r>
              <a:rPr lang="en-US" dirty="0" smtClean="0"/>
              <a:t>A et al., A </a:t>
            </a:r>
            <a:r>
              <a:rPr lang="en-US" dirty="0"/>
              <a:t>chemosensory protein MsepCSP5 involved in chemoreception of oriental armyworm </a:t>
            </a:r>
            <a:r>
              <a:rPr lang="en-US" i="1" dirty="0" err="1"/>
              <a:t>Mythimna</a:t>
            </a:r>
            <a:r>
              <a:rPr lang="en-US" i="1" dirty="0"/>
              <a:t> </a:t>
            </a:r>
            <a:r>
              <a:rPr lang="en-US" i="1" dirty="0" err="1"/>
              <a:t>separata</a:t>
            </a:r>
            <a:r>
              <a:rPr lang="en-US" dirty="0"/>
              <a:t>. </a:t>
            </a:r>
            <a:r>
              <a:rPr lang="en-US" i="1" dirty="0" err="1"/>
              <a:t>Int</a:t>
            </a:r>
            <a:r>
              <a:rPr lang="en-US" i="1" dirty="0"/>
              <a:t> J </a:t>
            </a:r>
            <a:r>
              <a:rPr lang="en-US" i="1" dirty="0" err="1"/>
              <a:t>Biol</a:t>
            </a:r>
            <a:r>
              <a:rPr lang="en-US" i="1" dirty="0"/>
              <a:t> Sci</a:t>
            </a:r>
            <a:r>
              <a:rPr lang="en-US" dirty="0"/>
              <a:t>. </a:t>
            </a:r>
            <a:r>
              <a:rPr lang="en-US" dirty="0" smtClean="0"/>
              <a:t>2018</a:t>
            </a:r>
            <a:br>
              <a:rPr lang="en-US" dirty="0" smtClean="0"/>
            </a:b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i="1" dirty="0" err="1"/>
              <a:t>Mythimna</a:t>
            </a:r>
            <a:r>
              <a:rPr lang="en-US" sz="4200" i="1" dirty="0"/>
              <a:t> </a:t>
            </a:r>
            <a:r>
              <a:rPr lang="en-US" sz="4200" i="1" dirty="0" err="1"/>
              <a:t>separata</a:t>
            </a:r>
            <a:r>
              <a:rPr lang="en-US" sz="4200" i="1" dirty="0"/>
              <a:t> </a:t>
            </a:r>
            <a:r>
              <a:rPr lang="en-US" sz="4200" dirty="0" smtClean="0"/>
              <a:t> </a:t>
            </a:r>
            <a:r>
              <a:rPr lang="en-US" sz="4200" dirty="0"/>
              <a:t>is one </a:t>
            </a:r>
            <a:r>
              <a:rPr lang="en-US" sz="4200" dirty="0" smtClean="0"/>
              <a:t>of the </a:t>
            </a:r>
            <a:r>
              <a:rPr lang="en-US" sz="4200" dirty="0"/>
              <a:t>most serious pests affecting the quality </a:t>
            </a:r>
            <a:r>
              <a:rPr lang="en-US" sz="4200" dirty="0" err="1" smtClean="0"/>
              <a:t>andquantity</a:t>
            </a:r>
            <a:r>
              <a:rPr lang="en-US" sz="4200" dirty="0" smtClean="0"/>
              <a:t> </a:t>
            </a:r>
            <a:r>
              <a:rPr lang="en-US" sz="4200" dirty="0"/>
              <a:t>of crop yield [25, 26]</a:t>
            </a:r>
            <a:endParaRPr lang="en-US" sz="4200" dirty="0" smtClean="0"/>
          </a:p>
          <a:p>
            <a:pPr algn="l"/>
            <a:r>
              <a:rPr lang="en-US" sz="4300" dirty="0" smtClean="0"/>
              <a:t>The </a:t>
            </a:r>
            <a:r>
              <a:rPr lang="en-US" sz="4300" dirty="0"/>
              <a:t>binding sites of MsepCSP5 to </a:t>
            </a:r>
            <a:r>
              <a:rPr lang="en-US" sz="4300" dirty="0" smtClean="0"/>
              <a:t>candidate volatiles </a:t>
            </a:r>
            <a:r>
              <a:rPr lang="en-US" sz="4300" dirty="0"/>
              <a:t>were well predicted by three-dimensional structure modeling and molecular </a:t>
            </a:r>
            <a:r>
              <a:rPr lang="en-US" sz="4300" dirty="0" smtClean="0"/>
              <a:t>docking experiments</a:t>
            </a:r>
            <a:r>
              <a:rPr lang="en-US" sz="4300" dirty="0"/>
              <a:t>. </a:t>
            </a:r>
            <a:endParaRPr lang="en-US" sz="4300" dirty="0" smtClean="0"/>
          </a:p>
          <a:p>
            <a:pPr algn="l"/>
            <a:r>
              <a:rPr lang="en-US" sz="4300" dirty="0" smtClean="0"/>
              <a:t>Pursuing </a:t>
            </a:r>
            <a:r>
              <a:rPr lang="en-US" sz="4300" dirty="0"/>
              <a:t>further, biological activities of </a:t>
            </a:r>
            <a:r>
              <a:rPr lang="en-US" sz="4300" i="1" dirty="0"/>
              <a:t>M. </a:t>
            </a:r>
            <a:r>
              <a:rPr lang="en-US" sz="4300" i="1" dirty="0" err="1"/>
              <a:t>separata</a:t>
            </a:r>
            <a:r>
              <a:rPr lang="en-US" sz="4300" i="1" dirty="0"/>
              <a:t> </a:t>
            </a:r>
            <a:r>
              <a:rPr lang="en-US" sz="4300" dirty="0"/>
              <a:t>to highly bound </a:t>
            </a:r>
            <a:r>
              <a:rPr lang="en-US" sz="4300" dirty="0" smtClean="0"/>
              <a:t>compounds elicited </a:t>
            </a:r>
            <a:r>
              <a:rPr lang="en-US" sz="4300" dirty="0"/>
              <a:t>strong behavioral responses, such as alcoholic compounds displayed strong </a:t>
            </a:r>
            <a:r>
              <a:rPr lang="en-US" sz="4300" dirty="0" smtClean="0"/>
              <a:t>attractiveness whereas </a:t>
            </a:r>
            <a:r>
              <a:rPr lang="en-US" sz="4300" dirty="0"/>
              <a:t>terpenes showed repellency to </a:t>
            </a:r>
            <a:r>
              <a:rPr lang="en-US" sz="4300" i="1" dirty="0"/>
              <a:t>M. </a:t>
            </a:r>
            <a:r>
              <a:rPr lang="en-US" sz="4300" i="1" dirty="0" err="1"/>
              <a:t>separata</a:t>
            </a:r>
            <a:endParaRPr lang="ru-RU" sz="4300" dirty="0"/>
          </a:p>
        </p:txBody>
      </p:sp>
      <p:pic>
        <p:nvPicPr>
          <p:cNvPr id="1026" name="Picture 2" descr="http://www.agroatlas.ru/content/pests/Mythimna_separata/Mythimna_separ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03" y="1380931"/>
            <a:ext cx="2391358" cy="15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935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sz="280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Multiple Sequence Alignment of </a:t>
            </a:r>
            <a:r>
              <a:rPr sz="2800" i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Cs</a:t>
            </a:r>
            <a:r>
              <a:rPr sz="280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CP against Plant CPs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 descr="C:\Users\Sadaf\Pictures\msa2.png"/>
          <p:cNvPicPr/>
          <p:nvPr/>
        </p:nvPicPr>
        <p:blipFill>
          <a:blip r:embed="rId2"/>
          <a:srcRect l="-2993"/>
          <a:stretch>
            <a:fillRect/>
          </a:stretch>
        </p:blipFill>
        <p:spPr bwMode="auto">
          <a:xfrm>
            <a:off x="457200" y="1295400"/>
            <a:ext cx="61722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781800" y="1371600"/>
            <a:ext cx="2209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1B076F"/>
                </a:solidFill>
              </a:rPr>
              <a:t>-- </a:t>
            </a:r>
            <a:r>
              <a:rPr lang="en-US" sz="1400" b="1" dirty="0" smtClean="0">
                <a:solidFill>
                  <a:srgbClr val="1B076F"/>
                </a:solidFill>
              </a:rPr>
              <a:t>Conserved</a:t>
            </a:r>
          </a:p>
          <a:p>
            <a:r>
              <a:rPr lang="en-US" sz="2400" b="1" dirty="0" smtClean="0">
                <a:solidFill>
                  <a:srgbClr val="30F047"/>
                </a:solidFill>
              </a:rPr>
              <a:t>-- </a:t>
            </a:r>
            <a:r>
              <a:rPr lang="en-US" sz="1400" b="1" dirty="0" smtClean="0">
                <a:solidFill>
                  <a:srgbClr val="30F047"/>
                </a:solidFill>
              </a:rPr>
              <a:t>Catalytic</a:t>
            </a:r>
          </a:p>
          <a:p>
            <a:r>
              <a:rPr lang="en-US" sz="2400" b="1" dirty="0" smtClean="0">
                <a:solidFill>
                  <a:srgbClr val="BD1DB5"/>
                </a:solidFill>
              </a:rPr>
              <a:t>-- </a:t>
            </a:r>
            <a:r>
              <a:rPr lang="en-US" sz="1400" b="1" dirty="0" smtClean="0">
                <a:solidFill>
                  <a:srgbClr val="BD1DB5"/>
                </a:solidFill>
              </a:rPr>
              <a:t>Active site</a:t>
            </a:r>
            <a:endParaRPr lang="en-US" sz="1400" b="1" dirty="0">
              <a:solidFill>
                <a:srgbClr val="BD1DB5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7349-35AD-43AD-B00B-24354972D1DF}" type="datetime1">
              <a:rPr lang="en-US" smtClean="0"/>
              <a:pPr/>
              <a:t>4/25/2023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3505200"/>
            <a:ext cx="2133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-- </a:t>
            </a:r>
            <a:r>
              <a:rPr lang="en-US" sz="900" i="1" dirty="0" smtClean="0">
                <a:solidFill>
                  <a:schemeClr val="tx1"/>
                </a:solidFill>
              </a:rPr>
              <a:t>3U8E</a:t>
            </a:r>
            <a:r>
              <a:rPr lang="en-US" sz="900" dirty="0" smtClean="0">
                <a:solidFill>
                  <a:schemeClr val="tx1"/>
                </a:solidFill>
              </a:rPr>
              <a:t> (</a:t>
            </a:r>
            <a:r>
              <a:rPr lang="en-US" sz="900" i="1" dirty="0" smtClean="0">
                <a:solidFill>
                  <a:schemeClr val="tx1"/>
                </a:solidFill>
              </a:rPr>
              <a:t>Crocus </a:t>
            </a:r>
            <a:r>
              <a:rPr lang="en-US" sz="900" i="1" dirty="0" err="1" smtClean="0">
                <a:solidFill>
                  <a:schemeClr val="tx1"/>
                </a:solidFill>
              </a:rPr>
              <a:t>sativus</a:t>
            </a:r>
            <a:r>
              <a:rPr lang="en-US" sz="700" i="1" dirty="0" smtClean="0">
                <a:solidFill>
                  <a:schemeClr val="tx1"/>
                </a:solidFill>
              </a:rPr>
              <a:t>)</a:t>
            </a:r>
            <a:endParaRPr lang="en-US" sz="900" i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-- </a:t>
            </a:r>
            <a:r>
              <a:rPr lang="en-US" sz="900" dirty="0" smtClean="0">
                <a:solidFill>
                  <a:schemeClr val="tx1"/>
                </a:solidFill>
              </a:rPr>
              <a:t>1S4V (</a:t>
            </a:r>
            <a:r>
              <a:rPr lang="en-US" sz="900" i="1" dirty="0" err="1" smtClean="0">
                <a:solidFill>
                  <a:schemeClr val="tx1"/>
                </a:solidFill>
              </a:rPr>
              <a:t>Ricinus</a:t>
            </a:r>
            <a:r>
              <a:rPr lang="en-US" sz="900" i="1" dirty="0" smtClean="0">
                <a:solidFill>
                  <a:schemeClr val="tx1"/>
                </a:solidFill>
              </a:rPr>
              <a:t> </a:t>
            </a:r>
            <a:r>
              <a:rPr lang="en-US" sz="900" i="1" dirty="0" err="1" smtClean="0">
                <a:solidFill>
                  <a:schemeClr val="tx1"/>
                </a:solidFill>
              </a:rPr>
              <a:t>communis</a:t>
            </a:r>
            <a:r>
              <a:rPr lang="en-US" sz="9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-- </a:t>
            </a:r>
            <a:r>
              <a:rPr lang="en-US" sz="900" dirty="0" smtClean="0">
                <a:solidFill>
                  <a:schemeClr val="tx1"/>
                </a:solidFill>
              </a:rPr>
              <a:t>1CQD (</a:t>
            </a:r>
            <a:r>
              <a:rPr lang="en-US" sz="900" i="1" dirty="0" err="1" smtClean="0"/>
              <a:t>Zingiber</a:t>
            </a:r>
            <a:r>
              <a:rPr lang="en-US" sz="900" i="1" dirty="0" smtClean="0"/>
              <a:t> </a:t>
            </a:r>
            <a:r>
              <a:rPr lang="en-US" sz="900" i="1" dirty="0" err="1" smtClean="0"/>
              <a:t>officinale</a:t>
            </a:r>
            <a:r>
              <a:rPr lang="en-US" sz="900" dirty="0" smtClean="0"/>
              <a:t>)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-- </a:t>
            </a:r>
            <a:r>
              <a:rPr lang="en-US" sz="900" dirty="0" smtClean="0">
                <a:solidFill>
                  <a:schemeClr val="tx1"/>
                </a:solidFill>
              </a:rPr>
              <a:t>1IWD (</a:t>
            </a:r>
            <a:r>
              <a:rPr lang="en-US" sz="900" dirty="0" err="1" smtClean="0"/>
              <a:t>Ervatamin</a:t>
            </a:r>
            <a:r>
              <a:rPr lang="en-US" sz="900" dirty="0" smtClean="0"/>
              <a:t> B)</a:t>
            </a:r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-- </a:t>
            </a:r>
            <a:r>
              <a:rPr lang="en-US" sz="900" dirty="0" smtClean="0">
                <a:solidFill>
                  <a:schemeClr val="tx1"/>
                </a:solidFill>
              </a:rPr>
              <a:t>1POP (</a:t>
            </a:r>
            <a:r>
              <a:rPr lang="en-US" sz="900" i="1" dirty="0" smtClean="0">
                <a:solidFill>
                  <a:schemeClr val="tx1"/>
                </a:solidFill>
              </a:rPr>
              <a:t>Carica papaya</a:t>
            </a:r>
            <a:r>
              <a:rPr lang="en-US" sz="900" dirty="0" smtClean="0">
                <a:solidFill>
                  <a:schemeClr val="tx1"/>
                </a:solidFill>
              </a:rPr>
              <a:t>)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09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daf\Pictures\insertion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61722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315200" y="2209800"/>
            <a:ext cx="1600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-- </a:t>
            </a: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</a:rPr>
              <a:t>3U8E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</a:rPr>
              <a:t>Crocus </a:t>
            </a:r>
            <a:r>
              <a:rPr lang="en-US" sz="1400" b="1" i="1" dirty="0" err="1" smtClean="0">
                <a:solidFill>
                  <a:schemeClr val="bg2">
                    <a:lumMod val="50000"/>
                  </a:schemeClr>
                </a:solidFill>
              </a:rPr>
              <a:t>sativus</a:t>
            </a:r>
            <a:r>
              <a:rPr lang="en-US" sz="1100" b="1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1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B2B2B2"/>
                </a:solidFill>
              </a:rPr>
              <a:t>-- </a:t>
            </a:r>
            <a:r>
              <a:rPr lang="en-US" sz="1400" b="1" dirty="0" smtClean="0">
                <a:solidFill>
                  <a:srgbClr val="B2B2B2"/>
                </a:solidFill>
              </a:rPr>
              <a:t>1S4V (</a:t>
            </a:r>
            <a:r>
              <a:rPr lang="en-US" sz="1400" b="1" i="1" dirty="0" err="1" smtClean="0">
                <a:solidFill>
                  <a:srgbClr val="B2B2B2"/>
                </a:solidFill>
              </a:rPr>
              <a:t>Ricinus</a:t>
            </a:r>
            <a:r>
              <a:rPr lang="en-US" sz="1400" b="1" i="1" dirty="0" smtClean="0">
                <a:solidFill>
                  <a:srgbClr val="B2B2B2"/>
                </a:solidFill>
              </a:rPr>
              <a:t> </a:t>
            </a:r>
            <a:r>
              <a:rPr lang="en-US" sz="1400" b="1" i="1" dirty="0" err="1" smtClean="0">
                <a:solidFill>
                  <a:srgbClr val="B2B2B2"/>
                </a:solidFill>
              </a:rPr>
              <a:t>communis</a:t>
            </a:r>
            <a:r>
              <a:rPr lang="en-US" sz="1400" b="1" dirty="0" smtClean="0">
                <a:solidFill>
                  <a:srgbClr val="B2B2B2"/>
                </a:solidFill>
              </a:rPr>
              <a:t>)</a:t>
            </a:r>
          </a:p>
          <a:p>
            <a:r>
              <a:rPr lang="en-US" sz="2400" b="1" dirty="0" smtClean="0">
                <a:solidFill>
                  <a:srgbClr val="BD1DB5"/>
                </a:solidFill>
              </a:rPr>
              <a:t>-- </a:t>
            </a:r>
            <a:r>
              <a:rPr lang="en-US" sz="1400" b="1" dirty="0" smtClean="0">
                <a:solidFill>
                  <a:srgbClr val="BD1DB5"/>
                </a:solidFill>
              </a:rPr>
              <a:t>1POP (</a:t>
            </a:r>
            <a:r>
              <a:rPr lang="en-US" sz="1400" b="1" i="1" dirty="0" smtClean="0">
                <a:solidFill>
                  <a:srgbClr val="BD1DB5"/>
                </a:solidFill>
              </a:rPr>
              <a:t>Carica papaya</a:t>
            </a:r>
            <a:r>
              <a:rPr lang="en-US" sz="1400" b="1" dirty="0" smtClean="0">
                <a:solidFill>
                  <a:srgbClr val="BD1DB5"/>
                </a:solidFill>
              </a:rPr>
              <a:t>)</a:t>
            </a:r>
            <a:endParaRPr lang="en-US" sz="1400" b="1" dirty="0">
              <a:solidFill>
                <a:srgbClr val="BD1DB5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Autofit/>
          </a:bodyPr>
          <a:lstStyle/>
          <a:p>
            <a:r>
              <a:rPr sz="280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Conserved Structure of </a:t>
            </a:r>
            <a:r>
              <a:rPr sz="2800" i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Cs</a:t>
            </a:r>
            <a:r>
              <a:rPr sz="280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CP </a:t>
            </a:r>
            <a:br>
              <a:rPr sz="280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sz="280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Superimposition with Plant CPs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4C80-BF25-495E-B6A8-5448BBF8C653}" type="datetime1">
              <a:rPr lang="en-US" smtClean="0"/>
              <a:pPr/>
              <a:t>4/25/2023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173349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FF00"/>
                </a:solidFill>
              </a:rPr>
              <a:t>-- </a:t>
            </a:r>
            <a:r>
              <a:rPr lang="en-US" sz="1600" b="1" dirty="0" smtClean="0">
                <a:solidFill>
                  <a:srgbClr val="FFFF00"/>
                </a:solidFill>
              </a:rPr>
              <a:t>insertion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1597223"/>
            <a:ext cx="232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Alpha C RMSD = 0.91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31117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53200" y="1981200"/>
            <a:ext cx="2438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--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Inactive Form</a:t>
            </a:r>
          </a:p>
          <a:p>
            <a:r>
              <a:rPr lang="en-US" sz="2400" b="1" dirty="0" smtClean="0">
                <a:solidFill>
                  <a:srgbClr val="B2B2B2"/>
                </a:solidFill>
              </a:rPr>
              <a:t>-- </a:t>
            </a:r>
            <a:r>
              <a:rPr lang="en-US" sz="1400" b="1" dirty="0" smtClean="0">
                <a:solidFill>
                  <a:srgbClr val="B2B2B2"/>
                </a:solidFill>
              </a:rPr>
              <a:t>Active Form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r>
              <a:rPr sz="320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Overall Topology of </a:t>
            </a:r>
            <a:r>
              <a:rPr sz="3200" i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Cs</a:t>
            </a:r>
            <a:r>
              <a:rPr sz="320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CP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4C80-BF25-495E-B6A8-5448BBF8C653}" type="datetime1">
              <a:rPr lang="en-US" smtClean="0"/>
              <a:pPr/>
              <a:t>4/25/2023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 descr="C:\Users\Sadaf\Pictures\cp_1s4v2.tif"/>
          <p:cNvPicPr/>
          <p:nvPr/>
        </p:nvPicPr>
        <p:blipFill>
          <a:blip r:embed="rId2" cstate="print"/>
          <a:srcRect t="8497" b="5229"/>
          <a:stretch>
            <a:fillRect/>
          </a:stretch>
        </p:blipFill>
        <p:spPr bwMode="auto">
          <a:xfrm>
            <a:off x="533400" y="1371600"/>
            <a:ext cx="5943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553200" y="3886200"/>
            <a:ext cx="23647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Catalytic Triad: </a:t>
            </a:r>
          </a:p>
          <a:p>
            <a:r>
              <a:rPr lang="en-GB" sz="1400" b="1" dirty="0" smtClean="0"/>
              <a:t>C25</a:t>
            </a:r>
            <a:r>
              <a:rPr lang="en-GB" sz="1400" dirty="0" smtClean="0"/>
              <a:t>, </a:t>
            </a:r>
            <a:r>
              <a:rPr lang="en-GB" sz="1400" b="1" dirty="0" smtClean="0"/>
              <a:t>H162</a:t>
            </a:r>
            <a:r>
              <a:rPr lang="en-GB" sz="1400" dirty="0" smtClean="0"/>
              <a:t>, and </a:t>
            </a:r>
            <a:r>
              <a:rPr lang="en-GB" sz="1400" b="1" dirty="0" smtClean="0"/>
              <a:t>N183</a:t>
            </a:r>
            <a:r>
              <a:rPr lang="en-GB" sz="1400" dirty="0" smtClean="0"/>
              <a:t> </a:t>
            </a:r>
          </a:p>
          <a:p>
            <a:r>
              <a:rPr lang="en-GB" sz="1400" dirty="0" smtClean="0"/>
              <a:t>(Active Site Cleft)</a:t>
            </a:r>
          </a:p>
          <a:p>
            <a:endParaRPr lang="en-GB" sz="1400" dirty="0" smtClean="0"/>
          </a:p>
          <a:p>
            <a:r>
              <a:rPr lang="en-GB" sz="1400" b="1" dirty="0" smtClean="0"/>
              <a:t>Inactive Form:</a:t>
            </a:r>
          </a:p>
          <a:p>
            <a:r>
              <a:rPr lang="en-GB" sz="1400" dirty="0" smtClean="0"/>
              <a:t>C25 bridged with C22</a:t>
            </a:r>
          </a:p>
          <a:p>
            <a:endParaRPr lang="en-GB" sz="1400" dirty="0" smtClean="0"/>
          </a:p>
          <a:p>
            <a:r>
              <a:rPr lang="en-GB" sz="1400" b="1" dirty="0" smtClean="0"/>
              <a:t>Active Form:</a:t>
            </a:r>
          </a:p>
          <a:p>
            <a:r>
              <a:rPr lang="en-GB" sz="1400" dirty="0" smtClean="0"/>
              <a:t>C22 bridged with C64</a:t>
            </a:r>
          </a:p>
          <a:p>
            <a:r>
              <a:rPr lang="en-GB" sz="1400" dirty="0" smtClean="0"/>
              <a:t>C25 is free</a:t>
            </a:r>
          </a:p>
          <a:p>
            <a:r>
              <a:rPr lang="en-GB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7672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Autofit/>
          </a:bodyPr>
          <a:lstStyle/>
          <a:p>
            <a:r>
              <a:rPr sz="280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KEY Findings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…. </a:t>
            </a:r>
            <a:r>
              <a:rPr sz="280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Identification of S</a:t>
            </a:r>
            <a:r>
              <a:rPr sz="2800" baseline="-2500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</a:t>
            </a:r>
            <a:r>
              <a:rPr sz="280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Pocket Residues of CSCP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 descr="C:\Users\Sadaf\Pictures\CP_1ATK.tif"/>
          <p:cNvPicPr/>
          <p:nvPr/>
        </p:nvPicPr>
        <p:blipFill>
          <a:blip r:embed="rId2">
            <a:lum bright="-10000" contrast="10000"/>
          </a:blip>
          <a:srcRect l="22094" r="7472"/>
          <a:stretch>
            <a:fillRect/>
          </a:stretch>
        </p:blipFill>
        <p:spPr bwMode="auto">
          <a:xfrm>
            <a:off x="381000" y="2209800"/>
            <a:ext cx="3810000" cy="345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Sadaf\Pictures\1AEC_CP.tif"/>
          <p:cNvPicPr/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 bwMode="auto">
          <a:xfrm>
            <a:off x="5624633" y="2209800"/>
            <a:ext cx="3290767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43000" y="1600200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Cathepsin</a:t>
            </a:r>
            <a:r>
              <a:rPr lang="en-US" i="1" dirty="0" smtClean="0"/>
              <a:t> K-E64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1611868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Actinidin-E64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53552" y="3124200"/>
            <a:ext cx="1295400" cy="1066800"/>
          </a:xfrm>
          <a:prstGeom prst="rect">
            <a:avLst/>
          </a:prstGeom>
          <a:solidFill>
            <a:schemeClr val="accent3">
              <a:tint val="75000"/>
              <a:satMod val="17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--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Others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-- </a:t>
            </a:r>
            <a:r>
              <a:rPr lang="en-US" sz="1400" b="1" i="1" dirty="0" err="1" smtClean="0">
                <a:solidFill>
                  <a:srgbClr val="FFFF00"/>
                </a:solidFill>
              </a:rPr>
              <a:t>Cs</a:t>
            </a:r>
            <a:r>
              <a:rPr lang="en-US" sz="1400" b="1" dirty="0" err="1" smtClean="0">
                <a:solidFill>
                  <a:srgbClr val="FFFF00"/>
                </a:solidFill>
              </a:rPr>
              <a:t>CP</a:t>
            </a:r>
            <a:endParaRPr lang="en-US" sz="1400" b="1" dirty="0" smtClean="0">
              <a:solidFill>
                <a:srgbClr val="FFFF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71B-8EDB-472C-B9E8-358A6F1807E5}" type="datetime1">
              <a:rPr lang="en-US" smtClean="0"/>
              <a:pPr/>
              <a:t>4/25/2023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0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3. </a:t>
            </a:r>
            <a:r>
              <a:rPr lang="ru-RU" sz="4800" dirty="0" smtClean="0"/>
              <a:t>Алгоритмы и программы</a:t>
            </a:r>
            <a:r>
              <a:rPr lang="en-US" sz="4800" dirty="0" smtClean="0"/>
              <a:t> </a:t>
            </a:r>
            <a:r>
              <a:rPr lang="en-US" sz="4800" dirty="0" smtClean="0"/>
              <a:t>MSA</a:t>
            </a:r>
            <a:endParaRPr lang="en-US" sz="4800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Прогрессивное выравнивание </a:t>
            </a:r>
            <a:r>
              <a:rPr lang="en-US" dirty="0" smtClean="0"/>
              <a:t>(</a:t>
            </a:r>
            <a:r>
              <a:rPr lang="en-US" dirty="0" err="1" smtClean="0"/>
              <a:t>ClustalW</a:t>
            </a:r>
            <a:r>
              <a:rPr lang="en-US" dirty="0" smtClean="0"/>
              <a:t>)</a:t>
            </a:r>
            <a:endParaRPr lang="ru-RU" dirty="0"/>
          </a:p>
          <a:p>
            <a:r>
              <a:rPr lang="ru-RU" dirty="0" err="1" smtClean="0"/>
              <a:t>Итерактивное</a:t>
            </a:r>
            <a:r>
              <a:rPr lang="ru-RU" dirty="0" smtClean="0"/>
              <a:t> выравнивание </a:t>
            </a:r>
            <a:r>
              <a:rPr lang="en-US" dirty="0" smtClean="0"/>
              <a:t>(MUSCLE, PRALINE</a:t>
            </a:r>
            <a:r>
              <a:rPr lang="en-US" dirty="0"/>
              <a:t>, </a:t>
            </a:r>
            <a:r>
              <a:rPr lang="en-US" dirty="0" err="1" smtClean="0"/>
              <a:t>IterAlign</a:t>
            </a:r>
            <a:r>
              <a:rPr lang="en-US" dirty="0" smtClean="0"/>
              <a:t>) </a:t>
            </a:r>
          </a:p>
          <a:p>
            <a:r>
              <a:rPr lang="ru-RU" dirty="0" smtClean="0"/>
              <a:t>Методы, основанные на согласованности (</a:t>
            </a:r>
            <a:r>
              <a:rPr lang="en-US" dirty="0" smtClean="0"/>
              <a:t>MAFFT</a:t>
            </a:r>
            <a:r>
              <a:rPr lang="en-US" dirty="0"/>
              <a:t>, </a:t>
            </a:r>
            <a:r>
              <a:rPr lang="en-US" dirty="0" err="1"/>
              <a:t>ProbCons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Методы, использующие структурные данные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8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Иерархический алгоритм выравнивания многих последовательностей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2108399"/>
            <a:ext cx="6926580" cy="339447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Основная идея: </a:t>
            </a:r>
            <a:r>
              <a:rPr lang="ru-RU" sz="2400" i="1" u="sng" dirty="0" smtClean="0"/>
              <a:t>выравнивание двух выравниваний</a:t>
            </a:r>
            <a:r>
              <a:rPr lang="ru-RU" sz="2400" dirty="0" smtClean="0"/>
              <a:t> с помощью динамического программирования</a:t>
            </a:r>
          </a:p>
          <a:p>
            <a:r>
              <a:rPr lang="ru-RU" sz="2400" dirty="0" smtClean="0"/>
              <a:t>Этапы алгоритма </a:t>
            </a:r>
          </a:p>
          <a:p>
            <a:pPr lvl="1"/>
            <a:r>
              <a:rPr lang="ru-RU" dirty="0" smtClean="0"/>
              <a:t>Построение направляющего дерева</a:t>
            </a:r>
          </a:p>
          <a:p>
            <a:pPr lvl="1"/>
            <a:r>
              <a:rPr lang="ru-RU" dirty="0" smtClean="0"/>
              <a:t>Итерация выравнивания выравниваний</a:t>
            </a:r>
          </a:p>
          <a:p>
            <a:pPr lvl="1"/>
            <a:r>
              <a:rPr lang="en-US" dirty="0" smtClean="0"/>
              <a:t>“</a:t>
            </a:r>
            <a:r>
              <a:rPr lang="ru-RU" dirty="0" smtClean="0"/>
              <a:t>Рафинирование</a:t>
            </a:r>
            <a:r>
              <a:rPr lang="en-US" dirty="0" smtClean="0"/>
              <a:t>”</a:t>
            </a:r>
            <a:r>
              <a:rPr lang="ru-RU" dirty="0" smtClean="0"/>
              <a:t> (</a:t>
            </a:r>
            <a:r>
              <a:rPr lang="en-US" dirty="0" smtClean="0"/>
              <a:t>refinement) </a:t>
            </a:r>
            <a:r>
              <a:rPr lang="ru-RU" dirty="0" smtClean="0"/>
              <a:t>выравнивания</a:t>
            </a:r>
          </a:p>
          <a:p>
            <a:r>
              <a:rPr lang="ru-RU" sz="2400" dirty="0" smtClean="0"/>
              <a:t>Результат – ГЛОБАЛЬНОЕ множественное выравнивание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17</a:t>
            </a:fld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 rot="2368104">
            <a:off x="7288870" y="1617434"/>
            <a:ext cx="1566863" cy="1188244"/>
            <a:chOff x="249" y="119"/>
            <a:chExt cx="1316" cy="99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57" y="572"/>
              <a:ext cx="272" cy="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1" y="391"/>
              <a:ext cx="226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340" y="572"/>
              <a:ext cx="318" cy="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5400000">
              <a:off x="726" y="459"/>
              <a:ext cx="272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5400000">
              <a:off x="860" y="188"/>
              <a:ext cx="227" cy="1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5400000" flipV="1">
              <a:off x="748" y="255"/>
              <a:ext cx="227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930" y="663"/>
              <a:ext cx="317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47" y="845"/>
              <a:ext cx="22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247" y="84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975" y="119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748" y="119"/>
              <a:ext cx="136" cy="136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40" y="30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49" y="618"/>
              <a:ext cx="136" cy="1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429" y="754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1202" y="981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277979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728" y="283995"/>
            <a:ext cx="8659585" cy="10658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Построение направляющего дерева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771" y="1676026"/>
            <a:ext cx="8694058" cy="4680325"/>
          </a:xfrm>
        </p:spPr>
        <p:txBody>
          <a:bodyPr>
            <a:noAutofit/>
          </a:bodyPr>
          <a:lstStyle/>
          <a:p>
            <a:r>
              <a:rPr lang="ru-RU" sz="2400" dirty="0"/>
              <a:t>Для ВСЕХ ПАР последовательностей строится парное выравнивание.</a:t>
            </a:r>
          </a:p>
          <a:p>
            <a:r>
              <a:rPr lang="ru-RU" sz="2400" dirty="0"/>
              <a:t>Вес парного выравнивания пересчитывается в расстояние между последовательностями:</a:t>
            </a:r>
            <a:r>
              <a:rPr lang="en-US" sz="2400" dirty="0"/>
              <a:t> </a:t>
            </a:r>
          </a:p>
          <a:p>
            <a:pPr lvl="1"/>
            <a:r>
              <a:rPr lang="ru-RU" dirty="0"/>
              <a:t>чем больше вес, тем меньше расстояние; </a:t>
            </a:r>
            <a:endParaRPr lang="en-US" dirty="0"/>
          </a:p>
          <a:p>
            <a:pPr lvl="1"/>
            <a:r>
              <a:rPr lang="ru-RU" dirty="0"/>
              <a:t>расстояние между совпадающими</a:t>
            </a:r>
            <a:r>
              <a:rPr lang="en-US" dirty="0"/>
              <a:t> </a:t>
            </a:r>
            <a:r>
              <a:rPr lang="ru-RU" dirty="0"/>
              <a:t>последовательностями равно 0.</a:t>
            </a:r>
            <a:endParaRPr lang="en-US" dirty="0"/>
          </a:p>
          <a:p>
            <a:r>
              <a:rPr lang="ru-RU" sz="2400" dirty="0" smtClean="0"/>
              <a:t>Получается </a:t>
            </a:r>
            <a:r>
              <a:rPr lang="ru-RU" sz="2400" dirty="0"/>
              <a:t>матрица расстояний между послед-ми</a:t>
            </a:r>
          </a:p>
          <a:p>
            <a:r>
              <a:rPr lang="ru-RU" sz="2400" dirty="0"/>
              <a:t>Есть алгоритмы, превращающие матрицу попарных расстояний в дерево. </a:t>
            </a:r>
          </a:p>
          <a:p>
            <a:pPr lvl="1"/>
            <a:r>
              <a:rPr lang="ru-RU" dirty="0"/>
              <a:t>Расстояния между листьями по дереву отражают сходство последовательностей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18</a:t>
            </a:fld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 rot="20462414">
            <a:off x="7252437" y="611326"/>
            <a:ext cx="1566863" cy="1188244"/>
            <a:chOff x="249" y="119"/>
            <a:chExt cx="1316" cy="99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57" y="572"/>
              <a:ext cx="272" cy="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1" y="391"/>
              <a:ext cx="226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340" y="572"/>
              <a:ext cx="318" cy="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5400000">
              <a:off x="726" y="459"/>
              <a:ext cx="272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5400000">
              <a:off x="860" y="188"/>
              <a:ext cx="227" cy="1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5400000" flipV="1">
              <a:off x="748" y="255"/>
              <a:ext cx="227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930" y="663"/>
              <a:ext cx="317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47" y="845"/>
              <a:ext cx="22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247" y="84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975" y="119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748" y="119"/>
              <a:ext cx="136" cy="136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40" y="30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49" y="618"/>
              <a:ext cx="136" cy="1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429" y="754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1202" y="981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10251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855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Книга </a:t>
            </a:r>
            <a:br>
              <a:rPr lang="ru-RU" sz="5300" dirty="0" smtClean="0"/>
            </a:br>
            <a:r>
              <a:rPr lang="en-US" sz="5300" dirty="0" smtClean="0"/>
              <a:t>Multiple </a:t>
            </a:r>
            <a:r>
              <a:rPr lang="en-US" sz="5300" dirty="0"/>
              <a:t>Sequence </a:t>
            </a:r>
            <a:r>
              <a:rPr lang="en-US" sz="5300" dirty="0" smtClean="0"/>
              <a:t>Alignment</a:t>
            </a:r>
            <a:r>
              <a:rPr lang="ru-RU" sz="5300" dirty="0" smtClean="0"/>
              <a:t> </a:t>
            </a:r>
            <a:r>
              <a:rPr lang="en-US" sz="5300" dirty="0"/>
              <a:t>Methods and </a:t>
            </a:r>
            <a:r>
              <a:rPr lang="en-US" sz="5300" dirty="0" smtClean="0"/>
              <a:t>Protocols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322119"/>
            <a:ext cx="6858000" cy="223892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Edited by</a:t>
            </a:r>
            <a:r>
              <a:rPr lang="ru-RU" dirty="0" smtClean="0"/>
              <a:t> </a:t>
            </a:r>
            <a:r>
              <a:rPr lang="en-US" dirty="0" err="1" smtClean="0"/>
              <a:t>Kazutaka</a:t>
            </a:r>
            <a:r>
              <a:rPr lang="en-US" dirty="0" smtClean="0"/>
              <a:t> </a:t>
            </a:r>
            <a:r>
              <a:rPr lang="en-US" dirty="0" err="1"/>
              <a:t>Katoh</a:t>
            </a:r>
            <a:endParaRPr lang="en-US" dirty="0"/>
          </a:p>
          <a:p>
            <a:pPr algn="l"/>
            <a:r>
              <a:rPr lang="en-US" dirty="0"/>
              <a:t>Research Institute for Microbial Disease, Osaka University, Osaka, </a:t>
            </a:r>
            <a:r>
              <a:rPr lang="en-US" dirty="0" smtClean="0"/>
              <a:t>Japan</a:t>
            </a:r>
            <a:endParaRPr lang="ru-RU" dirty="0" smtClean="0"/>
          </a:p>
          <a:p>
            <a:pPr algn="l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link.springer.com/protocol/10.1007/978-1-0716-1036-7_17</a:t>
            </a:r>
            <a:endParaRPr lang="ru-RU" dirty="0" smtClean="0"/>
          </a:p>
          <a:p>
            <a:pPr algn="l"/>
            <a:r>
              <a:rPr lang="en-US" dirty="0" smtClean="0"/>
              <a:t>Free</a:t>
            </a:r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83207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9951"/>
            <a:ext cx="7886700" cy="805306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853" y="905257"/>
            <a:ext cx="8164286" cy="519974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1.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+Гомология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+Чего хотим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MSA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Реконструкцию э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волюция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Реконструкцию сходства хода полипептидных цепей 3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D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структур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Иногда эволюция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 3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3.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Алгоритмы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и программы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Прогрессивное выравнивание</a:t>
            </a:r>
          </a:p>
          <a:p>
            <a:pPr lvl="1">
              <a:lnSpc>
                <a:spcPct val="100000"/>
              </a:lnSpc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Итеративное</a:t>
            </a:r>
          </a:p>
          <a:p>
            <a:pPr lvl="1">
              <a:lnSpc>
                <a:spcPct val="100000"/>
              </a:lnSpc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Регрессивное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 smtClean="0">
                <a:solidFill>
                  <a:schemeClr val="bg2">
                    <a:lumMod val="75000"/>
                  </a:schemeClr>
                </a:solidFill>
              </a:rPr>
              <a:t>4. 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</a:rPr>
              <a:t>Сравнение выравниваний тех же последовательностей</a:t>
            </a:r>
            <a:endParaRPr lang="ru-RU" sz="2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5.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Верификация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MSA. 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3D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совмещение </a:t>
            </a:r>
          </a:p>
          <a:p>
            <a:pPr lvl="1">
              <a:lnSpc>
                <a:spcPct val="100000"/>
              </a:lnSpc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Базы данных (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MSA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benmarks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6.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Проект блочного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MSA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04" y="158620"/>
            <a:ext cx="7886700" cy="13255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Алгоритмы и программы</a:t>
            </a:r>
            <a:r>
              <a:rPr lang="en-US" sz="4800" dirty="0" smtClean="0"/>
              <a:t> </a:t>
            </a:r>
            <a:r>
              <a:rPr lang="en-US" sz="4800" dirty="0" smtClean="0"/>
              <a:t>MSA</a:t>
            </a:r>
            <a:endParaRPr lang="en-US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9837" y="1484183"/>
            <a:ext cx="777356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dvP81CC"/>
              </a:rPr>
              <a:t>Progressive Method </a:t>
            </a:r>
            <a:r>
              <a:rPr lang="ru-RU" sz="2000" b="1" dirty="0" smtClean="0">
                <a:solidFill>
                  <a:srgbClr val="000000"/>
                </a:solidFill>
                <a:latin typeface="AdvP81CC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AdvP81CC"/>
              </a:rPr>
            </a:br>
            <a:r>
              <a:rPr lang="en-US" sz="2000" dirty="0" smtClean="0">
                <a:solidFill>
                  <a:srgbClr val="000000"/>
                </a:solidFill>
                <a:latin typeface="AdvP97CA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AdvP97CA"/>
              </a:rPr>
              <a:t>reasonable and widely used heuristic is the progressive method [2–4].</a:t>
            </a:r>
          </a:p>
          <a:p>
            <a:endParaRPr lang="ru-RU" sz="2000" dirty="0" smtClean="0">
              <a:solidFill>
                <a:srgbClr val="000000"/>
              </a:solidFill>
              <a:latin typeface="AdvP97CA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dvP97CA"/>
              </a:rPr>
              <a:t>In </a:t>
            </a:r>
            <a:r>
              <a:rPr lang="en-US" sz="2000" dirty="0">
                <a:solidFill>
                  <a:srgbClr val="000000"/>
                </a:solidFill>
                <a:latin typeface="AdvP97CA"/>
              </a:rPr>
              <a:t>this strategy, a tentative tree, called a “guide tree,” is built based on an all-to-all </a:t>
            </a:r>
            <a:r>
              <a:rPr lang="en-US" sz="2000" dirty="0" smtClean="0">
                <a:solidFill>
                  <a:srgbClr val="000000"/>
                </a:solidFill>
                <a:latin typeface="AdvP97CA"/>
              </a:rPr>
              <a:t>approximate</a:t>
            </a:r>
            <a:r>
              <a:rPr lang="ru-RU" sz="2000" dirty="0" smtClean="0">
                <a:solidFill>
                  <a:srgbClr val="000000"/>
                </a:solidFill>
                <a:latin typeface="AdvP97C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dvP97CA"/>
              </a:rPr>
              <a:t>comparison</a:t>
            </a:r>
            <a:r>
              <a:rPr lang="en-US" sz="2000" dirty="0">
                <a:solidFill>
                  <a:srgbClr val="000000"/>
                </a:solidFill>
                <a:latin typeface="AdvP97CA"/>
              </a:rPr>
              <a:t>. Then, the sequences are aligned from the leaves to the root on the tree, </a:t>
            </a:r>
            <a:r>
              <a:rPr lang="en-US" sz="2000" dirty="0" smtClean="0">
                <a:solidFill>
                  <a:srgbClr val="000000"/>
                </a:solidFill>
                <a:latin typeface="AdvP97CA"/>
              </a:rPr>
              <a:t>in</a:t>
            </a:r>
            <a:r>
              <a:rPr lang="ru-RU" sz="2000" dirty="0" smtClean="0">
                <a:solidFill>
                  <a:srgbClr val="000000"/>
                </a:solidFill>
                <a:latin typeface="AdvP97C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dvP97CA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AdvP97CA"/>
              </a:rPr>
              <a:t>group-to-group manner. </a:t>
            </a:r>
            <a:endParaRPr lang="ru-RU" sz="2000" dirty="0" smtClean="0">
              <a:solidFill>
                <a:srgbClr val="000000"/>
              </a:solidFill>
              <a:latin typeface="AdvP97CA"/>
            </a:endParaRPr>
          </a:p>
          <a:p>
            <a:endParaRPr lang="ru-RU" sz="2000" dirty="0">
              <a:solidFill>
                <a:srgbClr val="000000"/>
              </a:solidFill>
              <a:latin typeface="AdvP97CA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dvP97CA"/>
              </a:rPr>
              <a:t>When </a:t>
            </a:r>
            <a:r>
              <a:rPr lang="en-US" sz="2000" dirty="0">
                <a:solidFill>
                  <a:srgbClr val="000000"/>
                </a:solidFill>
                <a:latin typeface="AdvP97CA"/>
              </a:rPr>
              <a:t>the calculation reaches the root, the full MSA is obtained.</a:t>
            </a:r>
          </a:p>
          <a:p>
            <a:endParaRPr lang="ru-RU" sz="2000" dirty="0" smtClean="0">
              <a:solidFill>
                <a:srgbClr val="000000"/>
              </a:solidFill>
              <a:latin typeface="AdvP97CA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dvP97CA"/>
              </a:rPr>
              <a:t>Many </a:t>
            </a:r>
            <a:r>
              <a:rPr lang="en-US" sz="2000" dirty="0">
                <a:solidFill>
                  <a:srgbClr val="000000"/>
                </a:solidFill>
                <a:latin typeface="AdvP97CA"/>
              </a:rPr>
              <a:t>MSA programs use the progressive method as a part of the calculation. Among them</a:t>
            </a:r>
            <a:r>
              <a:rPr lang="en-US" sz="2000" dirty="0" smtClean="0">
                <a:solidFill>
                  <a:srgbClr val="000000"/>
                </a:solidFill>
                <a:latin typeface="AdvP97CA"/>
              </a:rPr>
              <a:t>,</a:t>
            </a:r>
            <a:r>
              <a:rPr lang="ru-RU" sz="2000" dirty="0" smtClean="0">
                <a:solidFill>
                  <a:srgbClr val="000000"/>
                </a:solidFill>
                <a:latin typeface="AdvP97C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dvP97CA"/>
              </a:rPr>
              <a:t>PRANK </a:t>
            </a:r>
            <a:r>
              <a:rPr lang="en-US" sz="2000" dirty="0">
                <a:solidFill>
                  <a:srgbClr val="000000"/>
                </a:solidFill>
                <a:latin typeface="AdvP97CA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AdvP97CA"/>
              </a:rPr>
              <a:t>Chapter </a:t>
            </a:r>
            <a:r>
              <a:rPr lang="en-US" sz="2000" dirty="0">
                <a:solidFill>
                  <a:srgbClr val="0000FF"/>
                </a:solidFill>
                <a:latin typeface="AdvP97CA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dvP97CA"/>
              </a:rPr>
              <a:t>) has a notable point that it rigorously considers insertions and </a:t>
            </a:r>
            <a:r>
              <a:rPr lang="en-US" sz="2000" dirty="0" smtClean="0">
                <a:solidFill>
                  <a:srgbClr val="000000"/>
                </a:solidFill>
                <a:latin typeface="AdvP97CA"/>
              </a:rPr>
              <a:t>deletions</a:t>
            </a:r>
            <a:r>
              <a:rPr lang="ru-RU" sz="2000" dirty="0" smtClean="0">
                <a:solidFill>
                  <a:srgbClr val="000000"/>
                </a:solidFill>
                <a:latin typeface="AdvP97C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dvP97CA"/>
              </a:rPr>
              <a:t>on </a:t>
            </a:r>
            <a:r>
              <a:rPr lang="en-US" sz="2000" dirty="0">
                <a:solidFill>
                  <a:srgbClr val="000000"/>
                </a:solidFill>
                <a:latin typeface="AdvP97CA"/>
              </a:rPr>
              <a:t>the guide tree.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484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04" y="158620"/>
            <a:ext cx="7886700" cy="13255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Алгоритмы и программы</a:t>
            </a:r>
            <a:r>
              <a:rPr lang="en-US" sz="4800" dirty="0" smtClean="0"/>
              <a:t> </a:t>
            </a:r>
            <a:r>
              <a:rPr lang="en-US" sz="4800" dirty="0" smtClean="0"/>
              <a:t>MSA</a:t>
            </a:r>
            <a:endParaRPr lang="en-US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9837" y="1484183"/>
            <a:ext cx="77735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Iterative Refinement </a:t>
            </a:r>
            <a:endParaRPr lang="en-US" sz="2000" b="1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progressive method has a well-known problem that errors can occur</a:t>
            </a:r>
          </a:p>
          <a:p>
            <a:r>
              <a:rPr lang="en-US" sz="2000" dirty="0"/>
              <a:t>in early steps (i.e., close to a leaf) of the guide tree, and those errors remain in the final </a:t>
            </a:r>
            <a:r>
              <a:rPr lang="en-US" sz="2000" dirty="0" smtClean="0"/>
              <a:t>step (</a:t>
            </a:r>
            <a:r>
              <a:rPr lang="en-US" sz="2000" dirty="0"/>
              <a:t>the root of the guide tree).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One </a:t>
            </a:r>
            <a:r>
              <a:rPr lang="en-US" sz="2000" dirty="0"/>
              <a:t>effective solution is to correct this type of mistake is</a:t>
            </a:r>
          </a:p>
          <a:p>
            <a:r>
              <a:rPr lang="en-US" sz="2000" dirty="0"/>
              <a:t>iterative refinement [5–7]. The procedure is: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 err="1"/>
              <a:t>i</a:t>
            </a:r>
            <a:r>
              <a:rPr lang="en-US" sz="2000" dirty="0"/>
              <a:t>) construct an initial MSA;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ii) divide </a:t>
            </a:r>
            <a:r>
              <a:rPr lang="en-US" sz="2000" dirty="0" smtClean="0"/>
              <a:t>the </a:t>
            </a:r>
            <a:r>
              <a:rPr lang="en-US" sz="2000" dirty="0"/>
              <a:t>MSA into two groups; (iii) re-align the two groups;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repeat </a:t>
            </a:r>
            <a:r>
              <a:rPr lang="en-US" sz="2000" dirty="0"/>
              <a:t>(ii) and (iii). This technique </a:t>
            </a:r>
            <a:r>
              <a:rPr lang="en-US" sz="2000" dirty="0" smtClean="0"/>
              <a:t>is used </a:t>
            </a:r>
            <a:r>
              <a:rPr lang="en-US" sz="2000" dirty="0"/>
              <a:t>in Prrn5 (Chapter 5), </a:t>
            </a:r>
            <a:r>
              <a:rPr lang="en-US" sz="2000" dirty="0" err="1"/>
              <a:t>Clustal</a:t>
            </a:r>
            <a:r>
              <a:rPr lang="en-US" sz="2000" dirty="0"/>
              <a:t> Omega (Chapter 1), MAFFT (Chapter 11), and </a:t>
            </a:r>
            <a:r>
              <a:rPr lang="en-US" sz="2000" dirty="0" err="1"/>
              <a:t>MSAProbs</a:t>
            </a:r>
            <a:endParaRPr lang="en-US" sz="2000" dirty="0"/>
          </a:p>
          <a:p>
            <a:r>
              <a:rPr lang="en-US" sz="2000" dirty="0"/>
              <a:t>(Chapter 3).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99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04" y="158620"/>
            <a:ext cx="7886700" cy="13255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Алгоритмы и программы</a:t>
            </a:r>
            <a:r>
              <a:rPr lang="en-US" sz="4800" dirty="0" smtClean="0"/>
              <a:t> </a:t>
            </a:r>
            <a:r>
              <a:rPr lang="en-US" sz="4800" dirty="0" smtClean="0"/>
              <a:t>MSA</a:t>
            </a:r>
            <a:endParaRPr lang="en-US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704" y="1148281"/>
            <a:ext cx="77735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Consistency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Another </a:t>
            </a:r>
            <a:r>
              <a:rPr lang="en-US" sz="2000" dirty="0"/>
              <a:t>important idea to overcome the limitations of the progressive </a:t>
            </a:r>
            <a:r>
              <a:rPr lang="en-US" sz="2000" dirty="0" smtClean="0"/>
              <a:t>method is </a:t>
            </a:r>
            <a:r>
              <a:rPr lang="en-US" sz="2000" dirty="0"/>
              <a:t>consistency [8, 9]. In the tree-based consistency transformation technique, proposed </a:t>
            </a:r>
            <a:r>
              <a:rPr lang="en-US" sz="2000" dirty="0" smtClean="0"/>
              <a:t>first in </a:t>
            </a:r>
            <a:r>
              <a:rPr lang="en-US" sz="2000" dirty="0" err="1"/>
              <a:t>Notredame</a:t>
            </a:r>
            <a:r>
              <a:rPr lang="en-US" sz="2000" dirty="0"/>
              <a:t> et al. [10], when aligning two sequences (A and B), other sequences (e.g., C)</a:t>
            </a:r>
          </a:p>
          <a:p>
            <a:r>
              <a:rPr lang="en-US" sz="2000" dirty="0"/>
              <a:t>in the dataset are also used.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That </a:t>
            </a:r>
            <a:r>
              <a:rPr lang="en-US" sz="2000" dirty="0"/>
              <a:t>is, in addition to direct alignment between A and B, an</a:t>
            </a:r>
          </a:p>
          <a:p>
            <a:r>
              <a:rPr lang="en-US" sz="2000" dirty="0"/>
              <a:t>alternative alignment between A and B is synthesized by using alignments AC and BC.</a:t>
            </a:r>
          </a:p>
          <a:p>
            <a:r>
              <a:rPr lang="en-US" sz="2000" dirty="0"/>
              <a:t>Alignment AB is recalculated by considering such alternative alignments and used in </a:t>
            </a:r>
            <a:r>
              <a:rPr lang="en-US" sz="2000" dirty="0" smtClean="0"/>
              <a:t>the progressive </a:t>
            </a:r>
            <a:r>
              <a:rPr lang="en-US" sz="2000" dirty="0"/>
              <a:t>alignment step. As a result, alignment errors in early steps are efficiently suppressed.</a:t>
            </a:r>
          </a:p>
          <a:p>
            <a:r>
              <a:rPr lang="en-US" sz="2000" dirty="0"/>
              <a:t>This method was further elaborated to use probabilistic pairwise alignments by </a:t>
            </a:r>
            <a:r>
              <a:rPr lang="en-US" sz="2000" dirty="0" smtClean="0"/>
              <a:t>a pair </a:t>
            </a:r>
            <a:r>
              <a:rPr lang="en-US" sz="2000" dirty="0"/>
              <a:t>hidden Markov model in </a:t>
            </a:r>
            <a:r>
              <a:rPr lang="en-US" sz="2000" dirty="0" err="1"/>
              <a:t>ProbCons</a:t>
            </a:r>
            <a:r>
              <a:rPr lang="en-US" sz="2000" dirty="0"/>
              <a:t> [11]. </a:t>
            </a:r>
            <a:r>
              <a:rPr lang="en-US" sz="2000" dirty="0" err="1"/>
              <a:t>MSAprobs</a:t>
            </a:r>
            <a:r>
              <a:rPr lang="en-US" sz="2000" dirty="0"/>
              <a:t> (Chapter 3) represents this type </a:t>
            </a:r>
            <a:r>
              <a:rPr lang="en-US" sz="2000" dirty="0" smtClean="0"/>
              <a:t>of MSA </a:t>
            </a:r>
            <a:r>
              <a:rPr lang="en-US" sz="2000" dirty="0"/>
              <a:t>method and gives highly accurate MSAs.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758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Популярные программы</a:t>
            </a:r>
            <a:endParaRPr lang="en-US" sz="4800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MAFFT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Clustal</a:t>
            </a:r>
            <a:r>
              <a:rPr lang="en-US" dirty="0" smtClean="0"/>
              <a:t> Omega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 smtClean="0"/>
              <a:t>ClustulW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Muscle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Probcons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smtClean="0"/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4408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893" y="1709739"/>
            <a:ext cx="8490857" cy="1416016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4. </a:t>
            </a:r>
            <a:r>
              <a:rPr lang="ru-RU" sz="4800" dirty="0" smtClean="0"/>
              <a:t>Сравнение двух выравниваний тех же последовательностей</a:t>
            </a:r>
            <a:endParaRPr lang="en-US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63893" y="3255186"/>
            <a:ext cx="7886700" cy="1500187"/>
          </a:xfrm>
        </p:spPr>
        <p:txBody>
          <a:bodyPr/>
          <a:lstStyle/>
          <a:p>
            <a:r>
              <a:rPr lang="ru-RU" dirty="0" err="1" smtClean="0"/>
              <a:t>ььь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27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365"/>
            <a:ext cx="8904278" cy="115098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Какие выравнивания тех </a:t>
            </a:r>
            <a:r>
              <a:rPr lang="ru-RU" sz="3200" dirty="0"/>
              <a:t>же </a:t>
            </a:r>
            <a:r>
              <a:rPr lang="ru-RU" sz="3200" dirty="0" smtClean="0"/>
              <a:t>последовательностей  совпадают?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9976" y="3730868"/>
            <a:ext cx="3888018" cy="1384995"/>
          </a:xfrm>
          <a:prstGeom prst="rect">
            <a:avLst/>
          </a:prstGeom>
          <a:solidFill>
            <a:srgbClr val="FFFF00">
              <a:alpha val="15000"/>
            </a:srgb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 MKFR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SSHYA-S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Seq2 MKYR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RSHYA-S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Seq3 MEFRRRSHYA-R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9902" y="3749152"/>
            <a:ext cx="3836307" cy="1384995"/>
          </a:xfrm>
          <a:prstGeom prst="rect">
            <a:avLst/>
          </a:prstGeom>
          <a:solidFill>
            <a:srgbClr val="92D050">
              <a:alpha val="15000"/>
            </a:srgb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MKFR-SSHYAS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Seq2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MKYR-RSHYAS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Seq3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MEFRRRSHYAR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831" y="1604281"/>
            <a:ext cx="3836308" cy="1472708"/>
          </a:xfrm>
          <a:prstGeom prst="rect">
            <a:avLst/>
          </a:prstGeom>
          <a:solidFill>
            <a:srgbClr val="FF0000">
              <a:alpha val="6000"/>
            </a:srgb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 MKFR-SSHYA-S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Seq2 MKYRRS-HYA-S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Seq3 MEFRRRSHYA-R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1633" y="1686687"/>
            <a:ext cx="241540" cy="1272384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909902" y="1625869"/>
            <a:ext cx="3621504" cy="1384995"/>
          </a:xfrm>
          <a:prstGeom prst="rect">
            <a:avLst/>
          </a:prstGeom>
          <a:solidFill>
            <a:schemeClr val="accent2">
              <a:lumMod val="75000"/>
              <a:alpha val="15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 MKF-RSSHYAS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Seq2 MKYRRS-HYAS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Seq3 MEFRRRSHYAR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94312" y="1717438"/>
            <a:ext cx="241540" cy="1242204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1698738" y="1223296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1 2 3 4 5 6 7 8 9 10 11 12 13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84718" y="1300540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1 2 3 4 5 6 7 8 9 10 11 12 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9332" y="3381944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1  2  3  4 5   6 7  8  9 101112 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50722" y="3329752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1 2 3 4 5  6 7  8  9 10111213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4270" y="5535851"/>
            <a:ext cx="8314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Колонка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X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совпадает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c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колонкой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j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Y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если в них – те же самые остатки; те же самые значит – с теми же номерами, а не с теми же буквами!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1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70" y="94562"/>
            <a:ext cx="7886700" cy="46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804" t="11777" r="25326" b="31274"/>
          <a:stretch/>
        </p:blipFill>
        <p:spPr>
          <a:xfrm>
            <a:off x="191328" y="1549627"/>
            <a:ext cx="8887268" cy="40210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1328" y="516758"/>
            <a:ext cx="870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Выравнивание </a:t>
            </a:r>
            <a:r>
              <a:rPr lang="en-US" sz="2000" dirty="0" smtClean="0"/>
              <a:t>PF00145-seed </a:t>
            </a:r>
            <a:r>
              <a:rPr lang="ru-RU" sz="2000" dirty="0" smtClean="0"/>
              <a:t>из </a:t>
            </a:r>
            <a:r>
              <a:rPr lang="en-US" sz="2000" dirty="0" smtClean="0"/>
              <a:t>PFAM</a:t>
            </a:r>
          </a:p>
          <a:p>
            <a:r>
              <a:rPr lang="ru-RU" sz="2000" dirty="0" smtClean="0"/>
              <a:t>Прорежённое до 8  </a:t>
            </a:r>
            <a:r>
              <a:rPr lang="ru-RU" sz="2000" dirty="0" err="1" smtClean="0"/>
              <a:t>посл</a:t>
            </a:r>
            <a:r>
              <a:rPr lang="ru-RU" sz="2000" dirty="0" smtClean="0"/>
              <a:t>-й с помощью </a:t>
            </a:r>
            <a:r>
              <a:rPr lang="en-US" sz="2000" dirty="0" smtClean="0"/>
              <a:t>EDIT =&gt; remove redundancy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1328" y="5895691"/>
            <a:ext cx="888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Выравнивание</a:t>
            </a:r>
            <a:r>
              <a:rPr lang="en-US" sz="2000" dirty="0" smtClean="0"/>
              <a:t> c </a:t>
            </a:r>
            <a:r>
              <a:rPr lang="ru-RU" sz="2000" dirty="0" smtClean="0"/>
              <a:t>помощью  </a:t>
            </a:r>
            <a:r>
              <a:rPr lang="en-US" sz="2000" dirty="0" smtClean="0"/>
              <a:t>MAFFT </a:t>
            </a:r>
            <a:r>
              <a:rPr lang="ru-RU" sz="2000" dirty="0" smtClean="0"/>
              <a:t>тех же 8 </a:t>
            </a:r>
            <a:r>
              <a:rPr lang="ru-RU" sz="2000" dirty="0" err="1" smtClean="0"/>
              <a:t>посл</a:t>
            </a:r>
            <a:r>
              <a:rPr lang="ru-RU" sz="2000" dirty="0" smtClean="0"/>
              <a:t>-й</a:t>
            </a:r>
            <a:br>
              <a:rPr lang="ru-RU" sz="2000" dirty="0" smtClean="0"/>
            </a:br>
            <a:r>
              <a:rPr lang="ru-RU" sz="2000" dirty="0" smtClean="0"/>
              <a:t>Совпадение выравниваний в позициях 1 – 18. Больше нет (в показанной части)</a:t>
            </a:r>
            <a:endParaRPr lang="ru-RU" sz="2000" dirty="0"/>
          </a:p>
        </p:txBody>
      </p:sp>
      <p:sp>
        <p:nvSpPr>
          <p:cNvPr id="9" name="Левая круглая скобка 8"/>
          <p:cNvSpPr/>
          <p:nvPr/>
        </p:nvSpPr>
        <p:spPr>
          <a:xfrm rot="16200000">
            <a:off x="2430519" y="4586505"/>
            <a:ext cx="466333" cy="2126974"/>
          </a:xfrm>
          <a:prstGeom prst="leftBracket">
            <a:avLst>
              <a:gd name="adj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 rot="16200000">
            <a:off x="2457969" y="583351"/>
            <a:ext cx="411433" cy="2126975"/>
          </a:xfrm>
          <a:prstGeom prst="righ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43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874" t="17869" r="30114" b="32839"/>
          <a:stretch/>
        </p:blipFill>
        <p:spPr>
          <a:xfrm>
            <a:off x="246394" y="1581149"/>
            <a:ext cx="8825430" cy="44481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35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Продолжение</a:t>
            </a:r>
            <a:endParaRPr lang="en-US" dirty="0"/>
          </a:p>
        </p:txBody>
      </p:sp>
      <p:sp>
        <p:nvSpPr>
          <p:cNvPr id="4" name="Правая круглая скобка 3"/>
          <p:cNvSpPr/>
          <p:nvPr/>
        </p:nvSpPr>
        <p:spPr>
          <a:xfrm rot="16200000">
            <a:off x="6915670" y="572328"/>
            <a:ext cx="411433" cy="2017643"/>
          </a:xfrm>
          <a:prstGeom prst="righ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вая круглая скобка 4"/>
          <p:cNvSpPr/>
          <p:nvPr/>
        </p:nvSpPr>
        <p:spPr>
          <a:xfrm rot="16200000">
            <a:off x="6888221" y="5226219"/>
            <a:ext cx="466333" cy="2017644"/>
          </a:xfrm>
          <a:prstGeom prst="leftBracket">
            <a:avLst>
              <a:gd name="adj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95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compare alignments A and B</a:t>
            </a:r>
          </a:p>
          <a:p>
            <a:pPr marL="514350" indent="-514350">
              <a:buAutoNum type="arabicPeriod"/>
            </a:pPr>
            <a:r>
              <a:rPr lang="en-US" dirty="0" smtClean="0"/>
              <a:t>Sort sequences by ID in both alignments.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uk-UA" dirty="0" err="1" smtClean="0"/>
              <a:t>Если</a:t>
            </a:r>
            <a:r>
              <a:rPr lang="uk-UA" dirty="0" smtClean="0"/>
              <a:t> в </a:t>
            </a:r>
            <a:r>
              <a:rPr lang="uk-UA" dirty="0" err="1" smtClean="0"/>
              <a:t>двух</a:t>
            </a:r>
            <a:r>
              <a:rPr lang="uk-UA" dirty="0" smtClean="0"/>
              <a:t> блоках без </a:t>
            </a:r>
            <a:r>
              <a:rPr lang="uk-UA" dirty="0" err="1" smtClean="0"/>
              <a:t>гэпов</a:t>
            </a:r>
            <a:r>
              <a:rPr lang="uk-UA" dirty="0" smtClean="0"/>
              <a:t> </a:t>
            </a:r>
            <a:r>
              <a:rPr lang="uk-UA" dirty="0" err="1" smtClean="0"/>
              <a:t>из</a:t>
            </a:r>
            <a:r>
              <a:rPr lang="uk-UA" dirty="0" smtClean="0"/>
              <a:t> </a:t>
            </a:r>
            <a:r>
              <a:rPr lang="uk-UA" dirty="0" err="1" smtClean="0"/>
              <a:t>разных</a:t>
            </a:r>
            <a:r>
              <a:rPr lang="uk-UA" dirty="0" smtClean="0"/>
              <a:t> </a:t>
            </a:r>
            <a:r>
              <a:rPr lang="uk-UA" dirty="0" err="1" smtClean="0"/>
              <a:t>выравниваний</a:t>
            </a:r>
            <a:r>
              <a:rPr lang="uk-UA" dirty="0" smtClean="0"/>
              <a:t> </a:t>
            </a:r>
            <a:r>
              <a:rPr lang="uk-UA" dirty="0" err="1" smtClean="0"/>
              <a:t>есть</a:t>
            </a:r>
            <a:r>
              <a:rPr lang="uk-UA" dirty="0" smtClean="0"/>
              <a:t>  </a:t>
            </a:r>
            <a:r>
              <a:rPr lang="uk-UA" dirty="0" err="1" smtClean="0"/>
              <a:t>хотя</a:t>
            </a:r>
            <a:r>
              <a:rPr lang="uk-UA" dirty="0" smtClean="0"/>
              <a:t> </a:t>
            </a:r>
            <a:r>
              <a:rPr lang="uk-UA" dirty="0" err="1" smtClean="0"/>
              <a:t>бы</a:t>
            </a:r>
            <a:r>
              <a:rPr lang="uk-UA" dirty="0" smtClean="0"/>
              <a:t> одна </a:t>
            </a:r>
            <a:r>
              <a:rPr lang="uk-UA" dirty="0" err="1" smtClean="0"/>
              <a:t>одинаково</a:t>
            </a:r>
            <a:r>
              <a:rPr lang="uk-UA" dirty="0" smtClean="0"/>
              <a:t> выровненная </a:t>
            </a:r>
            <a:r>
              <a:rPr lang="uk-UA" dirty="0" err="1" smtClean="0"/>
              <a:t>позиция</a:t>
            </a:r>
            <a:r>
              <a:rPr lang="uk-UA" dirty="0" smtClean="0"/>
              <a:t>,  то блоки </a:t>
            </a:r>
            <a:r>
              <a:rPr lang="uk-UA" dirty="0" err="1" smtClean="0"/>
              <a:t>выровнены</a:t>
            </a:r>
            <a:r>
              <a:rPr lang="uk-UA" dirty="0" smtClean="0"/>
              <a:t> </a:t>
            </a:r>
            <a:r>
              <a:rPr lang="uk-UA" dirty="0" err="1" smtClean="0"/>
              <a:t>одинаково</a:t>
            </a:r>
            <a:endParaRPr lang="uk-UA" dirty="0" smtClean="0"/>
          </a:p>
          <a:p>
            <a:pPr marL="0" indent="0">
              <a:buNone/>
            </a:pPr>
            <a:r>
              <a:rPr lang="ru-RU" dirty="0" smtClean="0"/>
              <a:t>3. Если колонка букв в выравнивании </a:t>
            </a:r>
            <a:r>
              <a:rPr lang="en-US" dirty="0" smtClean="0"/>
              <a:t>A </a:t>
            </a:r>
            <a:r>
              <a:rPr lang="ru-RU" dirty="0" smtClean="0"/>
              <a:t>отличается хотя бы одной буквой от колонки букв в выравнивании </a:t>
            </a:r>
            <a:r>
              <a:rPr lang="en-US" dirty="0" smtClean="0"/>
              <a:t>B, </a:t>
            </a:r>
            <a:r>
              <a:rPr lang="ru-RU" dirty="0" smtClean="0"/>
              <a:t>то они выровнены не одинаково.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13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Следствие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Два выравнивания </a:t>
            </a:r>
            <a:r>
              <a:rPr lang="en-US" dirty="0" smtClean="0"/>
              <a:t>A </a:t>
            </a:r>
            <a:r>
              <a:rPr lang="ru-RU" dirty="0" smtClean="0"/>
              <a:t>и </a:t>
            </a:r>
            <a:r>
              <a:rPr lang="en-US" dirty="0" smtClean="0"/>
              <a:t>B </a:t>
            </a:r>
            <a:r>
              <a:rPr lang="ru-RU" dirty="0" smtClean="0"/>
              <a:t>тех </a:t>
            </a:r>
            <a:r>
              <a:rPr lang="ru-RU" dirty="0" smtClean="0"/>
              <a:t>же последовательностей совпадают если в каждой колонке </a:t>
            </a:r>
            <a:r>
              <a:rPr lang="en-US" dirty="0" err="1"/>
              <a:t>i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 = 1, 2, …, N)</a:t>
            </a:r>
            <a:br>
              <a:rPr lang="en-US" dirty="0" smtClean="0"/>
            </a:br>
            <a:r>
              <a:rPr lang="ru-RU" dirty="0" smtClean="0"/>
              <a:t>выравниваний </a:t>
            </a:r>
            <a:r>
              <a:rPr lang="en-US" dirty="0" smtClean="0"/>
              <a:t>A </a:t>
            </a:r>
            <a:r>
              <a:rPr lang="ru-RU" dirty="0" smtClean="0"/>
              <a:t>и </a:t>
            </a:r>
            <a:r>
              <a:rPr lang="en-US" dirty="0" smtClean="0"/>
              <a:t>B </a:t>
            </a:r>
            <a:r>
              <a:rPr lang="ru-RU" dirty="0" smtClean="0"/>
              <a:t>стоят те же самые буквы. Буквы не в смысле </a:t>
            </a:r>
            <a:r>
              <a:rPr lang="ru-RU" dirty="0" err="1" smtClean="0"/>
              <a:t>а.к.о</a:t>
            </a:r>
            <a:r>
              <a:rPr lang="ru-RU" dirty="0" smtClean="0"/>
              <a:t>., а в смысле номера буквы в последовательности (рис. 1.)</a:t>
            </a:r>
          </a:p>
          <a:p>
            <a:r>
              <a:rPr lang="ru-RU" dirty="0" smtClean="0"/>
              <a:t>Различие выравниваний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B </a:t>
            </a:r>
            <a:r>
              <a:rPr lang="ru-RU" dirty="0" smtClean="0"/>
              <a:t>определяется числом колонок, для которых это не так и их расположением</a:t>
            </a:r>
          </a:p>
        </p:txBody>
      </p:sp>
    </p:spTree>
    <p:extLst>
      <p:ext uri="{BB962C8B-B14F-4D97-AF65-F5344CB8AC3E}">
        <p14:creationId xmlns:p14="http://schemas.microsoft.com/office/powerpoint/2010/main" val="984414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55374"/>
          </a:xfrm>
        </p:spPr>
        <p:txBody>
          <a:bodyPr>
            <a:normAutofit/>
          </a:bodyPr>
          <a:lstStyle/>
          <a:p>
            <a:r>
              <a:rPr lang="ru-RU" dirty="0" smtClean="0"/>
              <a:t>1. Гомология </a:t>
            </a:r>
            <a:r>
              <a:rPr lang="ru-RU" dirty="0" smtClean="0"/>
              <a:t>белков?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348" t="14094" r="20869" b="8881"/>
          <a:stretch/>
        </p:blipFill>
        <p:spPr>
          <a:xfrm>
            <a:off x="39609" y="755374"/>
            <a:ext cx="9195564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07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839" y="86831"/>
            <a:ext cx="8253204" cy="996534"/>
          </a:xfrm>
        </p:spPr>
        <p:txBody>
          <a:bodyPr>
            <a:noAutofit/>
          </a:bodyPr>
          <a:lstStyle/>
          <a:p>
            <a:pPr algn="ctr"/>
            <a:r>
              <a:rPr lang="uk-UA" sz="2400" dirty="0"/>
              <a:t>Алгоритм </a:t>
            </a:r>
            <a:r>
              <a:rPr lang="uk-UA" sz="2400" dirty="0" err="1" smtClean="0"/>
              <a:t>сравнения</a:t>
            </a:r>
            <a:r>
              <a:rPr lang="uk-UA" sz="2400" dirty="0" smtClean="0"/>
              <a:t> </a:t>
            </a:r>
            <a:r>
              <a:rPr lang="uk-UA" sz="2400" dirty="0" err="1" smtClean="0"/>
              <a:t>двух</a:t>
            </a:r>
            <a:r>
              <a:rPr lang="uk-UA" sz="2400" dirty="0" smtClean="0"/>
              <a:t> </a:t>
            </a:r>
            <a:r>
              <a:rPr lang="uk-UA" sz="2400" dirty="0" err="1" smtClean="0"/>
              <a:t>выравниваний</a:t>
            </a:r>
            <a:r>
              <a:rPr lang="uk-UA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ru-RU" sz="2400" dirty="0" smtClean="0"/>
              <a:t>и </a:t>
            </a:r>
            <a:r>
              <a:rPr lang="en-US" sz="2400" dirty="0" smtClean="0"/>
              <a:t>B 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uk-UA" sz="2400" dirty="0" err="1" smtClean="0"/>
              <a:t>тех</a:t>
            </a:r>
            <a:r>
              <a:rPr lang="uk-UA" sz="2400" dirty="0" smtClean="0"/>
              <a:t> же</a:t>
            </a:r>
            <a:r>
              <a:rPr lang="en-US" sz="2400" dirty="0" smtClean="0"/>
              <a:t> </a:t>
            </a:r>
            <a:r>
              <a:rPr lang="en-US" sz="2400" b="1" dirty="0" smtClean="0"/>
              <a:t>n</a:t>
            </a:r>
            <a:r>
              <a:rPr lang="uk-UA" sz="2400" dirty="0" smtClean="0"/>
              <a:t> </a:t>
            </a:r>
            <a:r>
              <a:rPr lang="uk-UA" sz="2400" dirty="0" err="1" smtClean="0"/>
              <a:t>последовательностей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102" y="1308790"/>
            <a:ext cx="8706678" cy="51118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dirty="0" smtClean="0"/>
              <a:t>1. </a:t>
            </a:r>
            <a:r>
              <a:rPr lang="ru-RU" sz="5600" dirty="0" smtClean="0"/>
              <a:t>Сортировка последовательностей по </a:t>
            </a:r>
            <a:r>
              <a:rPr lang="en-US" sz="5600" dirty="0" smtClean="0"/>
              <a:t>ID </a:t>
            </a:r>
            <a:r>
              <a:rPr lang="ru-RU" sz="5600" dirty="0" smtClean="0"/>
              <a:t>в обеих выравниваниях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5600" dirty="0" smtClean="0"/>
              <a:t>2. </a:t>
            </a:r>
            <a:r>
              <a:rPr lang="ru-RU" sz="5600" dirty="0" smtClean="0"/>
              <a:t>Для выравнивания </a:t>
            </a:r>
            <a:r>
              <a:rPr lang="en-US" sz="5600" dirty="0" smtClean="0"/>
              <a:t>A </a:t>
            </a:r>
            <a:r>
              <a:rPr lang="ru-RU" sz="5600" dirty="0" smtClean="0"/>
              <a:t>шифруем каждую колонку</a:t>
            </a:r>
            <a:r>
              <a:rPr lang="en-US" sz="5600" dirty="0" smtClean="0"/>
              <a:t> </a:t>
            </a:r>
            <a:r>
              <a:rPr lang="en-US" sz="5600" dirty="0" err="1" smtClean="0"/>
              <a:t>i</a:t>
            </a:r>
            <a:r>
              <a:rPr lang="ru-RU" sz="5600" dirty="0" smtClean="0"/>
              <a:t> вектором</a:t>
            </a:r>
            <a:r>
              <a:rPr lang="en-US" sz="5600" dirty="0" smtClean="0"/>
              <a:t> A(</a:t>
            </a:r>
            <a:r>
              <a:rPr lang="en-US" sz="5600" dirty="0" err="1" smtClean="0"/>
              <a:t>i</a:t>
            </a:r>
            <a:r>
              <a:rPr lang="en-US" sz="5600" dirty="0" smtClean="0"/>
              <a:t>)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en-US" sz="5600" dirty="0" smtClean="0"/>
              <a:t>                                     (</a:t>
            </a:r>
            <a:r>
              <a:rPr lang="en-US" sz="5600" dirty="0" err="1" smtClean="0"/>
              <a:t>i</a:t>
            </a:r>
            <a:r>
              <a:rPr lang="en-US" sz="5600" dirty="0" smtClean="0"/>
              <a:t>;</a:t>
            </a:r>
            <a:r>
              <a:rPr lang="uk-UA" sz="5600" dirty="0" smtClean="0"/>
              <a:t> </a:t>
            </a:r>
            <a:r>
              <a:rPr lang="en-US" sz="5600" dirty="0"/>
              <a:t>A</a:t>
            </a:r>
            <a:r>
              <a:rPr lang="en-US" sz="5600" dirty="0" smtClean="0"/>
              <a:t>(</a:t>
            </a:r>
            <a:r>
              <a:rPr lang="en-US" sz="5600" dirty="0" err="1" smtClean="0"/>
              <a:t>i</a:t>
            </a:r>
            <a:r>
              <a:rPr lang="en-US" sz="5600" dirty="0" smtClean="0"/>
              <a:t>) ), A(</a:t>
            </a:r>
            <a:r>
              <a:rPr lang="en-US" sz="5600" dirty="0" err="1" smtClean="0"/>
              <a:t>i</a:t>
            </a:r>
            <a:r>
              <a:rPr lang="en-US" sz="5600" dirty="0"/>
              <a:t>) </a:t>
            </a:r>
            <a:r>
              <a:rPr lang="en-US" sz="5600" dirty="0" smtClean="0"/>
              <a:t>= (s</a:t>
            </a:r>
            <a:r>
              <a:rPr lang="en-US" sz="5600" baseline="-25000" dirty="0" smtClean="0"/>
              <a:t>1</a:t>
            </a:r>
            <a:r>
              <a:rPr lang="en-US" sz="5600" dirty="0"/>
              <a:t>,</a:t>
            </a:r>
            <a:r>
              <a:rPr lang="ru-RU" sz="5600" dirty="0"/>
              <a:t> </a:t>
            </a:r>
            <a:r>
              <a:rPr lang="en-US" sz="5600" dirty="0"/>
              <a:t>s</a:t>
            </a:r>
            <a:r>
              <a:rPr lang="en-US" sz="5600" baseline="-25000" dirty="0"/>
              <a:t>2</a:t>
            </a:r>
            <a:r>
              <a:rPr lang="en-US" sz="5600" dirty="0"/>
              <a:t>,</a:t>
            </a:r>
            <a:r>
              <a:rPr lang="ru-RU" sz="5600" dirty="0"/>
              <a:t> </a:t>
            </a:r>
            <a:r>
              <a:rPr lang="en-US" sz="5600" dirty="0"/>
              <a:t>…., </a:t>
            </a:r>
            <a:r>
              <a:rPr lang="en-US" sz="5600" dirty="0" err="1" smtClean="0"/>
              <a:t>s</a:t>
            </a:r>
            <a:r>
              <a:rPr lang="en-US" sz="5600" baseline="-25000" dirty="0" err="1" smtClean="0"/>
              <a:t>n</a:t>
            </a:r>
            <a:r>
              <a:rPr lang="en-US" sz="5600" dirty="0" smtClean="0"/>
              <a:t>)</a:t>
            </a:r>
            <a:br>
              <a:rPr lang="en-US" sz="5600" dirty="0" smtClean="0"/>
            </a:br>
            <a:r>
              <a:rPr lang="en-US" sz="5600" dirty="0" smtClean="0"/>
              <a:t>     n = </a:t>
            </a:r>
            <a:r>
              <a:rPr lang="ru-RU" sz="5600" dirty="0" smtClean="0"/>
              <a:t>число последовательностей</a:t>
            </a:r>
            <a:br>
              <a:rPr lang="ru-RU" sz="5600" dirty="0" smtClean="0"/>
            </a:br>
            <a:r>
              <a:rPr lang="en-US" sz="5600" dirty="0" smtClean="0"/>
              <a:t>     </a:t>
            </a:r>
            <a:r>
              <a:rPr lang="en-US" sz="5600" dirty="0" err="1" smtClean="0"/>
              <a:t>s</a:t>
            </a:r>
            <a:r>
              <a:rPr lang="en-US" sz="5600" baseline="-25000" dirty="0" err="1" smtClean="0"/>
              <a:t>k</a:t>
            </a:r>
            <a:r>
              <a:rPr lang="en-US" sz="5600" dirty="0" smtClean="0"/>
              <a:t>  </a:t>
            </a:r>
            <a:r>
              <a:rPr lang="ru-RU" sz="5600" dirty="0" smtClean="0"/>
              <a:t> зависит от того, стоит ли в колонке </a:t>
            </a:r>
            <a:r>
              <a:rPr lang="en-US" sz="5600" dirty="0" err="1" smtClean="0"/>
              <a:t>i</a:t>
            </a:r>
            <a:r>
              <a:rPr lang="en-US" sz="5600" dirty="0" smtClean="0"/>
              <a:t>  </a:t>
            </a:r>
            <a:r>
              <a:rPr lang="ru-RU" sz="5600" dirty="0" smtClean="0"/>
              <a:t>в последовательности </a:t>
            </a:r>
            <a:r>
              <a:rPr lang="en-US" sz="5600" dirty="0" err="1"/>
              <a:t>s</a:t>
            </a:r>
            <a:r>
              <a:rPr lang="en-US" sz="5600" baseline="-25000" dirty="0" err="1"/>
              <a:t>k</a:t>
            </a:r>
            <a:r>
              <a:rPr lang="en-US" sz="5600" dirty="0"/>
              <a:t> </a:t>
            </a:r>
            <a:r>
              <a:rPr lang="ru-RU" sz="5600" dirty="0" smtClean="0"/>
              <a:t>буква или </a:t>
            </a:r>
            <a:r>
              <a:rPr lang="ru-RU" sz="5600" dirty="0" err="1" smtClean="0"/>
              <a:t>гэп</a:t>
            </a:r>
            <a:r>
              <a:rPr lang="ru-RU" sz="5600" dirty="0" smtClean="0"/>
              <a:t> (-);</a:t>
            </a:r>
            <a:r>
              <a:rPr lang="en-US" sz="5600" dirty="0"/>
              <a:t/>
            </a:r>
            <a:br>
              <a:rPr lang="en-US" sz="5600" dirty="0"/>
            </a:br>
            <a:r>
              <a:rPr lang="en-US" sz="5600" dirty="0" smtClean="0"/>
              <a:t>           </a:t>
            </a:r>
            <a:r>
              <a:rPr lang="ru-RU" sz="5600" dirty="0" smtClean="0"/>
              <a:t>если буква, то </a:t>
            </a:r>
            <a:r>
              <a:rPr lang="en-US" sz="5600" dirty="0" err="1"/>
              <a:t>s</a:t>
            </a:r>
            <a:r>
              <a:rPr lang="en-US" sz="5600" baseline="-25000" dirty="0" err="1"/>
              <a:t>k</a:t>
            </a:r>
            <a:r>
              <a:rPr lang="en-US" sz="5600" dirty="0"/>
              <a:t> </a:t>
            </a:r>
            <a:r>
              <a:rPr lang="ru-RU" sz="5600" dirty="0" smtClean="0"/>
              <a:t>= номер этой буквы в последовательности </a:t>
            </a:r>
            <a:r>
              <a:rPr lang="en-US" sz="5600" dirty="0" err="1" smtClean="0"/>
              <a:t>s</a:t>
            </a:r>
            <a:r>
              <a:rPr lang="en-US" sz="5600" baseline="-25000" dirty="0" err="1" smtClean="0"/>
              <a:t>k</a:t>
            </a:r>
            <a:r>
              <a:rPr lang="ru-RU" sz="5600" dirty="0" smtClean="0"/>
              <a:t> ;</a:t>
            </a:r>
            <a:br>
              <a:rPr lang="ru-RU" sz="5600" dirty="0" smtClean="0"/>
            </a:br>
            <a:r>
              <a:rPr lang="en-US" sz="5600" dirty="0" smtClean="0"/>
              <a:t>           </a:t>
            </a:r>
            <a:r>
              <a:rPr lang="ru-RU" sz="5600" dirty="0" smtClean="0"/>
              <a:t>если </a:t>
            </a:r>
            <a:r>
              <a:rPr lang="ru-RU" sz="5600" dirty="0" err="1" smtClean="0"/>
              <a:t>гэп</a:t>
            </a:r>
            <a:r>
              <a:rPr lang="ru-RU" sz="5600" dirty="0" smtClean="0"/>
              <a:t>, то минус номер последней буквы прочтенной </a:t>
            </a:r>
            <a:r>
              <a:rPr lang="ru-RU" sz="5600" dirty="0"/>
              <a:t>в последовательности </a:t>
            </a:r>
            <a:r>
              <a:rPr lang="en-US" sz="5600" dirty="0" err="1" smtClean="0"/>
              <a:t>s</a:t>
            </a:r>
            <a:r>
              <a:rPr lang="en-US" sz="5600" baseline="-25000" dirty="0" err="1" smtClean="0"/>
              <a:t>k</a:t>
            </a:r>
            <a:endParaRPr lang="en-US" sz="56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sz="5600" dirty="0" smtClean="0"/>
              <a:t>3. </a:t>
            </a:r>
            <a:r>
              <a:rPr lang="ru-RU" sz="5600" dirty="0" smtClean="0"/>
              <a:t>Аналогично определяем  (</a:t>
            </a:r>
            <a:r>
              <a:rPr lang="en-US" sz="5600" dirty="0" smtClean="0"/>
              <a:t>j, B(j) 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5600" dirty="0" smtClean="0"/>
              <a:t>Позиция </a:t>
            </a:r>
            <a:r>
              <a:rPr lang="en-US" sz="5600" dirty="0" err="1" smtClean="0"/>
              <a:t>i</a:t>
            </a:r>
            <a:r>
              <a:rPr lang="en-US" sz="5600" dirty="0" smtClean="0"/>
              <a:t>  </a:t>
            </a:r>
            <a:r>
              <a:rPr lang="ru-RU" sz="5600" dirty="0" smtClean="0"/>
              <a:t>выравнивания </a:t>
            </a:r>
            <a:r>
              <a:rPr lang="en-US" sz="5600" dirty="0" smtClean="0"/>
              <a:t>A </a:t>
            </a:r>
            <a:r>
              <a:rPr lang="ru-RU" sz="5600" dirty="0" smtClean="0"/>
              <a:t>одинаково выровнена с позицией </a:t>
            </a:r>
            <a:r>
              <a:rPr lang="en-US" sz="5600" dirty="0" smtClean="0"/>
              <a:t>j </a:t>
            </a:r>
            <a:r>
              <a:rPr lang="ru-RU" sz="5600" dirty="0" smtClean="0"/>
              <a:t>выравнивания </a:t>
            </a:r>
            <a:r>
              <a:rPr lang="en-US" sz="5600" dirty="0" smtClean="0"/>
              <a:t>B </a:t>
            </a:r>
            <a:r>
              <a:rPr lang="ru-RU" sz="5600" dirty="0" smtClean="0"/>
              <a:t>если </a:t>
            </a:r>
            <a:r>
              <a:rPr lang="en-US" sz="5600" dirty="0"/>
              <a:t>A</a:t>
            </a:r>
            <a:r>
              <a:rPr lang="en-US" sz="5600" dirty="0" smtClean="0"/>
              <a:t>(</a:t>
            </a:r>
            <a:r>
              <a:rPr lang="en-US" sz="5600" dirty="0" err="1" smtClean="0"/>
              <a:t>i</a:t>
            </a:r>
            <a:r>
              <a:rPr lang="en-US" sz="5600" dirty="0" smtClean="0"/>
              <a:t>) = B(j)</a:t>
            </a:r>
            <a:br>
              <a:rPr lang="en-US" sz="5600" dirty="0" smtClean="0"/>
            </a:br>
            <a:r>
              <a:rPr lang="en-US" sz="5600" dirty="0" err="1" smtClean="0"/>
              <a:t>i</a:t>
            </a:r>
            <a:r>
              <a:rPr lang="en-US" sz="5600" dirty="0" smtClean="0"/>
              <a:t> </a:t>
            </a:r>
            <a:r>
              <a:rPr lang="ru-RU" sz="5600" dirty="0" smtClean="0"/>
              <a:t>может быть равно </a:t>
            </a:r>
            <a:r>
              <a:rPr lang="en-US" sz="5600" dirty="0" smtClean="0"/>
              <a:t>j, </a:t>
            </a:r>
            <a:r>
              <a:rPr lang="ru-RU" sz="5600" dirty="0" smtClean="0"/>
              <a:t>может быть не равно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5600" dirty="0" smtClean="0"/>
              <a:t>4. Вычисляем список одинаково выровненных позиций (</a:t>
            </a:r>
            <a:r>
              <a:rPr lang="en-US" sz="5600" dirty="0" err="1" smtClean="0"/>
              <a:t>i,j</a:t>
            </a:r>
            <a:r>
              <a:rPr lang="en-US" sz="5600" dirty="0" smtClean="0"/>
              <a:t>)</a:t>
            </a:r>
            <a:r>
              <a:rPr lang="ru-RU" sz="5600" dirty="0" smtClean="0"/>
              <a:t>.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5600" dirty="0"/>
              <a:t> </a:t>
            </a:r>
            <a:r>
              <a:rPr lang="ru-RU" sz="5600" dirty="0" smtClean="0"/>
              <a:t>    Процент длины этого списка от длины выравнивания – мера совпадения </a:t>
            </a:r>
            <a:r>
              <a:rPr lang="ru-RU" sz="5600" dirty="0" smtClean="0"/>
              <a:t>выравниваний</a:t>
            </a:r>
            <a:r>
              <a:rPr lang="ru-RU" sz="5600" dirty="0" smtClean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5600" dirty="0" smtClean="0"/>
              <a:t>     </a:t>
            </a:r>
            <a:r>
              <a:rPr lang="ru-RU" sz="5600" dirty="0" smtClean="0"/>
              <a:t>П</a:t>
            </a:r>
            <a:r>
              <a:rPr lang="ru-RU" sz="5600" dirty="0" smtClean="0"/>
              <a:t>орядок позиций </a:t>
            </a:r>
            <a:r>
              <a:rPr lang="en-US" sz="5600" dirty="0" smtClean="0"/>
              <a:t>(</a:t>
            </a:r>
            <a:r>
              <a:rPr lang="en-US" sz="5600" dirty="0" err="1" smtClean="0"/>
              <a:t>i</a:t>
            </a:r>
            <a:r>
              <a:rPr lang="en-US" sz="5600" dirty="0" smtClean="0"/>
              <a:t>, j)  </a:t>
            </a:r>
            <a:r>
              <a:rPr lang="ru-RU" sz="5600" dirty="0" smtClean="0"/>
              <a:t>в одном из выравниваний описывает </a:t>
            </a:r>
            <a:r>
              <a:rPr lang="ru-RU" sz="5600" dirty="0" smtClean="0"/>
              <a:t>расположение совпадающих частей выравнивания.</a:t>
            </a:r>
          </a:p>
          <a:p>
            <a:pPr marL="0" indent="0">
              <a:lnSpc>
                <a:spcPct val="170000"/>
              </a:lnSpc>
              <a:buNone/>
            </a:pPr>
            <a:endParaRPr lang="ru-RU" sz="5600" dirty="0" smtClean="0"/>
          </a:p>
        </p:txBody>
      </p:sp>
    </p:spTree>
    <p:extLst>
      <p:ext uri="{BB962C8B-B14F-4D97-AF65-F5344CB8AC3E}">
        <p14:creationId xmlns:p14="http://schemas.microsoft.com/office/powerpoint/2010/main" val="3391310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8220269" cy="1547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Готовые программы для сравнения выравниваний тех же последовательностей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331" y="2338808"/>
            <a:ext cx="7886700" cy="4351338"/>
          </a:xfrm>
        </p:spPr>
        <p:txBody>
          <a:bodyPr/>
          <a:lstStyle/>
          <a:p>
            <a:r>
              <a:rPr lang="ru-RU" sz="2400" dirty="0" smtClean="0">
                <a:latin typeface="arial" panose="020B0604020202020204" pitchFamily="34" charset="0"/>
              </a:rPr>
              <a:t>Нашел одну</a:t>
            </a:r>
            <a:br>
              <a:rPr lang="ru-RU" sz="2400" dirty="0" smtClean="0">
                <a:latin typeface="arial" panose="020B0604020202020204" pitchFamily="34" charset="0"/>
              </a:rPr>
            </a:br>
            <a:r>
              <a:rPr lang="en-US" sz="2400" dirty="0" err="1" smtClean="0">
                <a:latin typeface="arial" panose="020B0604020202020204" pitchFamily="34" charset="0"/>
              </a:rPr>
              <a:t>VerAlign</a:t>
            </a:r>
            <a:r>
              <a:rPr lang="en-US" sz="2400" dirty="0">
                <a:latin typeface="arial" panose="020B0604020202020204" pitchFamily="34" charset="0"/>
              </a:rPr>
              <a:t>: a multiple sequence alignment assessment tool</a:t>
            </a:r>
            <a:endParaRPr lang="en-US" sz="2400" dirty="0">
              <a:latin typeface="arial" panose="020B0604020202020204" pitchFamily="34" charset="0"/>
              <a:hlinkClick r:id="rId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741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5. </a:t>
            </a:r>
            <a:r>
              <a:rPr lang="ru-RU" sz="4800" dirty="0" smtClean="0"/>
              <a:t>Верификация </a:t>
            </a:r>
            <a:r>
              <a:rPr lang="en-US" sz="4800" dirty="0" smtClean="0"/>
              <a:t>MSA</a:t>
            </a:r>
            <a:endParaRPr lang="en-US" sz="4800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структуре</a:t>
            </a:r>
            <a:endParaRPr lang="en-US" dirty="0" smtClean="0"/>
          </a:p>
          <a:p>
            <a:pPr lvl="1"/>
            <a:r>
              <a:rPr lang="en-US" dirty="0" err="1" smtClean="0"/>
              <a:t>BaliBase</a:t>
            </a:r>
            <a:endParaRPr lang="ru-RU" dirty="0" smtClean="0"/>
          </a:p>
          <a:p>
            <a:pPr lvl="1"/>
            <a:r>
              <a:rPr lang="ru-RU" dirty="0" smtClean="0"/>
              <a:t>Программа </a:t>
            </a:r>
            <a:r>
              <a:rPr lang="en-US" dirty="0" smtClean="0"/>
              <a:t>FATCAT </a:t>
            </a:r>
            <a:r>
              <a:rPr lang="ru-RU" dirty="0" smtClean="0"/>
              <a:t>множественного совмещения структур белков. </a:t>
            </a:r>
            <a:r>
              <a:rPr lang="ru-RU" dirty="0" smtClean="0">
                <a:solidFill>
                  <a:srgbClr val="FF0000"/>
                </a:solidFill>
              </a:rPr>
              <a:t>Не нашел доступного сервиса.</a:t>
            </a:r>
            <a:r>
              <a:rPr lang="en-US" dirty="0" smtClean="0"/>
              <a:t> </a:t>
            </a:r>
            <a:endParaRPr lang="ru-RU" dirty="0"/>
          </a:p>
          <a:p>
            <a:pPr lvl="1"/>
            <a:r>
              <a:rPr lang="ru-RU" dirty="0" smtClean="0"/>
              <a:t>Реализация </a:t>
            </a:r>
            <a:r>
              <a:rPr lang="en-US" dirty="0" smtClean="0"/>
              <a:t>FATCAT </a:t>
            </a:r>
            <a:r>
              <a:rPr lang="ru-RU" dirty="0" smtClean="0"/>
              <a:t>в </a:t>
            </a:r>
            <a:r>
              <a:rPr lang="en-US" dirty="0" smtClean="0"/>
              <a:t>PDB </a:t>
            </a:r>
            <a:r>
              <a:rPr lang="ru-RU" dirty="0" smtClean="0"/>
              <a:t>для парных сравнений работает.</a:t>
            </a:r>
          </a:p>
          <a:p>
            <a:r>
              <a:rPr lang="ru-RU" dirty="0" smtClean="0"/>
              <a:t>Базы эталонных выравниваний для сравнения программ </a:t>
            </a:r>
            <a:r>
              <a:rPr lang="en-US" dirty="0" smtClean="0"/>
              <a:t>MSA</a:t>
            </a:r>
          </a:p>
          <a:p>
            <a:pPr lvl="1"/>
            <a:r>
              <a:rPr lang="en-US" dirty="0" err="1" smtClean="0"/>
              <a:t>OxBanch</a:t>
            </a:r>
            <a:r>
              <a:rPr lang="en-US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не удалось использовать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740" y="531650"/>
            <a:ext cx="86271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dvPS2AA1"/>
              </a:rPr>
              <a:t>Table 1. </a:t>
            </a:r>
            <a:r>
              <a:rPr lang="en-US" sz="2000" dirty="0">
                <a:latin typeface="AdvPS2A83"/>
              </a:rPr>
              <a:t>The prediction accuracy for alignments of 200 sequences</a:t>
            </a:r>
          </a:p>
          <a:p>
            <a:r>
              <a:rPr lang="en-US" sz="2000" dirty="0">
                <a:latin typeface="AdvPS2A83"/>
              </a:rPr>
              <a:t>for 238 </a:t>
            </a:r>
            <a:r>
              <a:rPr lang="en-US" sz="2000" dirty="0" err="1">
                <a:latin typeface="AdvPS2A83"/>
              </a:rPr>
              <a:t>Pfam</a:t>
            </a:r>
            <a:r>
              <a:rPr lang="en-US" sz="2000" dirty="0">
                <a:latin typeface="AdvPS2A83"/>
              </a:rPr>
              <a:t> </a:t>
            </a:r>
            <a:r>
              <a:rPr lang="en-US" sz="2000" dirty="0" smtClean="0">
                <a:latin typeface="AdvPS2A83"/>
              </a:rPr>
              <a:t>families. </a:t>
            </a:r>
            <a:r>
              <a:rPr lang="en-US" sz="2000" dirty="0" smtClean="0">
                <a:latin typeface="AdvPSSAB-R"/>
              </a:rPr>
              <a:t>Aligner </a:t>
            </a:r>
            <a:r>
              <a:rPr lang="en-US" sz="2000" dirty="0">
                <a:latin typeface="AdvPSSAB-R"/>
              </a:rPr>
              <a:t>settings Prediction Accuracy (in %)</a:t>
            </a:r>
          </a:p>
          <a:p>
            <a:r>
              <a:rPr lang="en-US" sz="2000" dirty="0">
                <a:latin typeface="AdvPSSAB-R"/>
              </a:rPr>
              <a:t>MAFFT L-INS-</a:t>
            </a:r>
            <a:r>
              <a:rPr lang="en-US" sz="2000" dirty="0" err="1">
                <a:latin typeface="AdvPSSAB-R"/>
              </a:rPr>
              <a:t>i</a:t>
            </a:r>
            <a:r>
              <a:rPr lang="en-US" sz="2000" dirty="0">
                <a:latin typeface="AdvPSSAB-R"/>
              </a:rPr>
              <a:t> </a:t>
            </a:r>
            <a:r>
              <a:rPr lang="en-US" sz="2000" dirty="0" smtClean="0">
                <a:latin typeface="AdvPSSAB-R"/>
              </a:rPr>
              <a:t>					78.94 </a:t>
            </a:r>
            <a:r>
              <a:rPr lang="en-US" sz="2000" dirty="0">
                <a:latin typeface="AdvPSSAB-R"/>
              </a:rPr>
              <a:t>*</a:t>
            </a:r>
          </a:p>
          <a:p>
            <a:r>
              <a:rPr lang="en-US" sz="2000" dirty="0" smtClean="0">
                <a:latin typeface="AdvPSSAB-R"/>
              </a:rPr>
              <a:t>MAFFT—Default				 </a:t>
            </a:r>
            <a:r>
              <a:rPr lang="en-US" sz="2000" dirty="0">
                <a:latin typeface="AdvPSSAB-R"/>
              </a:rPr>
              <a:t>78.19</a:t>
            </a:r>
          </a:p>
          <a:p>
            <a:r>
              <a:rPr lang="en-US" sz="2000" dirty="0">
                <a:latin typeface="AdvPSSAB-R"/>
              </a:rPr>
              <a:t>MAFFT—Fast </a:t>
            </a:r>
            <a:r>
              <a:rPr lang="en-US" sz="2000" dirty="0" smtClean="0">
                <a:latin typeface="AdvPSSAB-R"/>
              </a:rPr>
              <a:t>Mode			 </a:t>
            </a:r>
            <a:r>
              <a:rPr lang="en-US" sz="2000" dirty="0">
                <a:latin typeface="AdvPSSAB-R"/>
              </a:rPr>
              <a:t>77.53 *</a:t>
            </a:r>
          </a:p>
          <a:p>
            <a:r>
              <a:rPr lang="en-US" sz="2000" dirty="0" err="1">
                <a:latin typeface="AdvPSSAB-R"/>
              </a:rPr>
              <a:t>Clustal</a:t>
            </a:r>
            <a:r>
              <a:rPr lang="en-US" sz="2000" dirty="0">
                <a:latin typeface="AdvPSSAB-R"/>
              </a:rPr>
              <a:t> Omega—2 </a:t>
            </a:r>
            <a:r>
              <a:rPr lang="en-US" sz="2000" dirty="0" err="1">
                <a:latin typeface="AdvPSSAB-R"/>
              </a:rPr>
              <a:t>iter</a:t>
            </a:r>
            <a:r>
              <a:rPr lang="en-US" sz="2000" dirty="0">
                <a:latin typeface="AdvPSSAB-R"/>
              </a:rPr>
              <a:t> </a:t>
            </a:r>
            <a:r>
              <a:rPr lang="en-US" sz="2000" dirty="0" smtClean="0">
                <a:latin typeface="AdvPSSAB-R"/>
              </a:rPr>
              <a:t>			78.36 </a:t>
            </a:r>
            <a:r>
              <a:rPr lang="en-US" sz="2000" dirty="0">
                <a:latin typeface="AdvPSSAB-R"/>
              </a:rPr>
              <a:t>*</a:t>
            </a:r>
          </a:p>
          <a:p>
            <a:r>
              <a:rPr lang="en-US" sz="2000" dirty="0" err="1">
                <a:latin typeface="AdvPSSAB-R"/>
              </a:rPr>
              <a:t>Clustal</a:t>
            </a:r>
            <a:r>
              <a:rPr lang="en-US" sz="2000" dirty="0">
                <a:latin typeface="AdvPSSAB-R"/>
              </a:rPr>
              <a:t> Omega—1 </a:t>
            </a:r>
            <a:r>
              <a:rPr lang="en-US" sz="2000" dirty="0" err="1">
                <a:latin typeface="AdvPSSAB-R"/>
              </a:rPr>
              <a:t>iter</a:t>
            </a:r>
            <a:r>
              <a:rPr lang="en-US" sz="2000" dirty="0">
                <a:latin typeface="AdvPSSAB-R"/>
              </a:rPr>
              <a:t> </a:t>
            </a:r>
            <a:r>
              <a:rPr lang="en-US" sz="2000" dirty="0" smtClean="0">
                <a:latin typeface="AdvPSSAB-R"/>
              </a:rPr>
              <a:t>			78.56 </a:t>
            </a:r>
            <a:r>
              <a:rPr lang="en-US" sz="2000" dirty="0">
                <a:latin typeface="AdvPSSAB-R"/>
              </a:rPr>
              <a:t>*</a:t>
            </a:r>
          </a:p>
          <a:p>
            <a:r>
              <a:rPr lang="en-US" sz="2000" dirty="0" err="1">
                <a:latin typeface="AdvPSSAB-R"/>
              </a:rPr>
              <a:t>Clustal</a:t>
            </a:r>
            <a:r>
              <a:rPr lang="en-US" sz="2000" dirty="0">
                <a:latin typeface="AdvPSSAB-R"/>
              </a:rPr>
              <a:t> </a:t>
            </a:r>
            <a:r>
              <a:rPr lang="en-US" sz="2000" dirty="0" smtClean="0">
                <a:latin typeface="AdvPSSAB-R"/>
              </a:rPr>
              <a:t>Omega—Default			 </a:t>
            </a:r>
            <a:r>
              <a:rPr lang="en-US" sz="2000" dirty="0">
                <a:latin typeface="AdvPSSAB-R"/>
              </a:rPr>
              <a:t>78.63</a:t>
            </a:r>
          </a:p>
          <a:p>
            <a:r>
              <a:rPr lang="en-US" sz="2000" dirty="0">
                <a:latin typeface="AdvPSSAB-R"/>
              </a:rPr>
              <a:t>MUSCLE—2 </a:t>
            </a:r>
            <a:r>
              <a:rPr lang="en-US" sz="2000" dirty="0" err="1">
                <a:latin typeface="AdvPSSAB-R"/>
              </a:rPr>
              <a:t>iter</a:t>
            </a:r>
            <a:r>
              <a:rPr lang="en-US" sz="2000" dirty="0">
                <a:latin typeface="AdvPSSAB-R"/>
              </a:rPr>
              <a:t> </a:t>
            </a:r>
            <a:r>
              <a:rPr lang="en-US" sz="2000" dirty="0" smtClean="0">
                <a:latin typeface="AdvPSSAB-R"/>
              </a:rPr>
              <a:t>				78.17</a:t>
            </a:r>
            <a:endParaRPr lang="en-US" sz="2000" dirty="0">
              <a:latin typeface="AdvPSSAB-R"/>
            </a:endParaRPr>
          </a:p>
          <a:p>
            <a:r>
              <a:rPr lang="en-US" sz="2000" dirty="0" smtClean="0">
                <a:latin typeface="AdvPSSAB-R"/>
              </a:rPr>
              <a:t>MUSCLE—Default				 </a:t>
            </a:r>
            <a:r>
              <a:rPr lang="en-US" sz="2000" dirty="0">
                <a:latin typeface="AdvPSSAB-R"/>
              </a:rPr>
              <a:t>78.13</a:t>
            </a:r>
          </a:p>
          <a:p>
            <a:r>
              <a:rPr lang="en-US" sz="2000" dirty="0">
                <a:latin typeface="AdvPSSAB-R"/>
              </a:rPr>
              <a:t>MUSCLE—1 </a:t>
            </a:r>
            <a:r>
              <a:rPr lang="en-US" sz="2000" dirty="0" err="1">
                <a:latin typeface="AdvPSSAB-R"/>
              </a:rPr>
              <a:t>iter</a:t>
            </a:r>
            <a:r>
              <a:rPr lang="en-US" sz="2000" dirty="0">
                <a:latin typeface="AdvPSSAB-R"/>
              </a:rPr>
              <a:t> </a:t>
            </a:r>
            <a:r>
              <a:rPr lang="en-US" sz="2000" dirty="0" smtClean="0">
                <a:latin typeface="AdvPSSAB-R"/>
              </a:rPr>
              <a:t>				77.29 </a:t>
            </a:r>
            <a:r>
              <a:rPr lang="en-US" sz="2000" dirty="0">
                <a:latin typeface="AdvPSSAB-R"/>
              </a:rPr>
              <a:t>*</a:t>
            </a:r>
          </a:p>
          <a:p>
            <a:r>
              <a:rPr lang="en-US" sz="2000" dirty="0">
                <a:latin typeface="AdvPSSAB-R"/>
              </a:rPr>
              <a:t>PASTA—Default </a:t>
            </a:r>
            <a:r>
              <a:rPr lang="en-US" sz="2000" dirty="0" smtClean="0">
                <a:latin typeface="AdvPSSAB-R"/>
              </a:rPr>
              <a:t>				78.70</a:t>
            </a:r>
            <a:endParaRPr lang="en-US" sz="2000" dirty="0">
              <a:latin typeface="AdvPSSAB-R"/>
            </a:endParaRPr>
          </a:p>
          <a:p>
            <a:r>
              <a:rPr lang="en-US" sz="2000" dirty="0">
                <a:latin typeface="AdvPSSAB-R"/>
              </a:rPr>
              <a:t>T-Coffee—Default </a:t>
            </a:r>
            <a:r>
              <a:rPr lang="en-US" sz="2000" dirty="0" smtClean="0">
                <a:latin typeface="AdvPSSAB-R"/>
              </a:rPr>
              <a:t>				78.45</a:t>
            </a:r>
            <a:endParaRPr lang="en-US" sz="2000" dirty="0">
              <a:latin typeface="AdvPSSAB-R"/>
            </a:endParaRPr>
          </a:p>
          <a:p>
            <a:r>
              <a:rPr lang="en-US" sz="2000" dirty="0" err="1">
                <a:latin typeface="AdvPSSAB-R"/>
              </a:rPr>
              <a:t>Kalign</a:t>
            </a:r>
            <a:r>
              <a:rPr lang="en-US" sz="2000" dirty="0">
                <a:latin typeface="AdvPSSAB-R"/>
              </a:rPr>
              <a:t> 2—Default </a:t>
            </a:r>
            <a:r>
              <a:rPr lang="en-US" sz="2000" dirty="0" smtClean="0">
                <a:latin typeface="AdvPSSAB-R"/>
              </a:rPr>
              <a:t>				77.93</a:t>
            </a:r>
            <a:endParaRPr lang="en-US" sz="2000" dirty="0">
              <a:latin typeface="AdvPSSAB-R"/>
            </a:endParaRPr>
          </a:p>
          <a:p>
            <a:r>
              <a:rPr lang="en-US" sz="2000" dirty="0" err="1">
                <a:latin typeface="AdvPSSAB-R"/>
              </a:rPr>
              <a:t>Clustal</a:t>
            </a:r>
            <a:r>
              <a:rPr lang="en-US" sz="2000" dirty="0">
                <a:latin typeface="AdvPSSAB-R"/>
              </a:rPr>
              <a:t> W2—Default </a:t>
            </a:r>
            <a:r>
              <a:rPr lang="en-US" sz="2000" dirty="0" smtClean="0">
                <a:latin typeface="AdvPSSAB-R"/>
              </a:rPr>
              <a:t>			77.13</a:t>
            </a:r>
            <a:endParaRPr lang="en-US" sz="2000" dirty="0">
              <a:latin typeface="AdvPSSAB-R"/>
            </a:endParaRPr>
          </a:p>
          <a:p>
            <a:r>
              <a:rPr lang="en-US" sz="2000" dirty="0">
                <a:latin typeface="AdvPSSAB-R"/>
              </a:rPr>
              <a:t>HMMER—Default </a:t>
            </a:r>
            <a:r>
              <a:rPr lang="en-US" sz="2000" dirty="0" smtClean="0">
                <a:latin typeface="AdvPSSAB-R"/>
              </a:rPr>
              <a:t>				77.86</a:t>
            </a:r>
            <a:endParaRPr lang="en-US" sz="2000" dirty="0">
              <a:latin typeface="AdvPSSAB-R"/>
            </a:endParaRPr>
          </a:p>
          <a:p>
            <a:r>
              <a:rPr lang="en-US" sz="2000" dirty="0">
                <a:latin typeface="AdvPSSAB-R"/>
              </a:rPr>
              <a:t>For aligner settings from the same aligner, the sign (*) signifies that the</a:t>
            </a:r>
          </a:p>
          <a:p>
            <a:r>
              <a:rPr lang="en-US" sz="2000" dirty="0">
                <a:latin typeface="AdvPSSAB-R"/>
              </a:rPr>
              <a:t>score is significantly different (higher or lower) from the default score with</a:t>
            </a:r>
          </a:p>
          <a:p>
            <a:r>
              <a:rPr lang="en-US" sz="2000" dirty="0">
                <a:latin typeface="AdvPS595D"/>
              </a:rPr>
              <a:t>P</a:t>
            </a:r>
            <a:r>
              <a:rPr lang="en-US" sz="2000" dirty="0">
                <a:latin typeface="AdvP4C4E51"/>
              </a:rPr>
              <a:t>&lt;</a:t>
            </a:r>
            <a:r>
              <a:rPr lang="en-US" sz="2000" dirty="0">
                <a:latin typeface="AdvPSSAB-R"/>
              </a:rPr>
              <a:t>0.01 using the Wilcoxon signed rank test.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8893" y="96770"/>
            <a:ext cx="7886700" cy="5592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 et al.,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081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5</a:t>
            </a:r>
            <a:r>
              <a:rPr lang="en-US" sz="4800" dirty="0" smtClean="0"/>
              <a:t>. </a:t>
            </a:r>
            <a:r>
              <a:rPr lang="ru-RU" sz="4800" dirty="0" smtClean="0"/>
              <a:t>Проект блочного </a:t>
            </a:r>
            <a:r>
              <a:rPr lang="en-US" sz="4800" dirty="0" smtClean="0"/>
              <a:t>MSA</a:t>
            </a:r>
            <a:endParaRPr lang="en-US" sz="4800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Определение. </a:t>
            </a:r>
            <a:r>
              <a:rPr lang="en-US" dirty="0" smtClean="0"/>
              <a:t>MSA = </a:t>
            </a:r>
            <a:r>
              <a:rPr lang="ru-RU" dirty="0" smtClean="0"/>
              <a:t>набор блоков достоверного выравнивания</a:t>
            </a:r>
            <a:r>
              <a:rPr lang="ru-RU" dirty="0"/>
              <a:t> </a:t>
            </a:r>
            <a:r>
              <a:rPr lang="ru-RU" dirty="0" smtClean="0"/>
              <a:t>во всех или части последовательностей</a:t>
            </a:r>
            <a:r>
              <a:rPr lang="en-US" dirty="0" smtClean="0"/>
              <a:t>.                                           </a:t>
            </a:r>
            <a:r>
              <a:rPr lang="ru-RU" dirty="0" smtClean="0"/>
              <a:t>А</a:t>
            </a:r>
            <a:r>
              <a:rPr lang="en-US" dirty="0" smtClean="0"/>
              <a:t>A</a:t>
            </a:r>
            <a:r>
              <a:rPr lang="ru-RU" dirty="0" smtClean="0"/>
              <a:t>л</a:t>
            </a:r>
            <a:endParaRPr lang="en-US" dirty="0" smtClean="0"/>
          </a:p>
          <a:p>
            <a:r>
              <a:rPr lang="ru-RU" dirty="0" smtClean="0"/>
              <a:t>Этап </a:t>
            </a:r>
            <a:r>
              <a:rPr lang="en-US" dirty="0" smtClean="0"/>
              <a:t>I: </a:t>
            </a:r>
            <a:r>
              <a:rPr lang="ru-RU" dirty="0" smtClean="0"/>
              <a:t>во входном выравнивании найти все блоки достоверного выравнивания.</a:t>
            </a:r>
          </a:p>
          <a:p>
            <a:r>
              <a:rPr lang="ru-RU" dirty="0" smtClean="0"/>
              <a:t>Этап </a:t>
            </a:r>
            <a:r>
              <a:rPr lang="en-US" dirty="0" smtClean="0"/>
              <a:t>II: </a:t>
            </a:r>
            <a:r>
              <a:rPr lang="ru-RU" dirty="0" smtClean="0"/>
              <a:t>найти все блоки достоверного выравнивания во входном множестве последовательностей</a:t>
            </a:r>
          </a:p>
          <a:p>
            <a:r>
              <a:rPr lang="ru-RU" dirty="0" smtClean="0"/>
              <a:t>Этап </a:t>
            </a:r>
            <a:r>
              <a:rPr lang="en-US" dirty="0" smtClean="0"/>
              <a:t>III: </a:t>
            </a:r>
            <a:r>
              <a:rPr lang="ru-RU" dirty="0" smtClean="0"/>
              <a:t>создать сервис</a:t>
            </a:r>
            <a:r>
              <a:rPr lang="en-US" dirty="0" smtClean="0"/>
              <a:t> </a:t>
            </a:r>
            <a:r>
              <a:rPr lang="ru-RU" dirty="0" smtClean="0"/>
              <a:t>для блочного </a:t>
            </a:r>
            <a:r>
              <a:rPr lang="en-US" dirty="0" smtClean="0"/>
              <a:t>MSA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27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 блочное выравнивание геномов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45567"/>
          </a:xfrm>
        </p:spPr>
        <p:txBody>
          <a:bodyPr/>
          <a:lstStyle/>
          <a:p>
            <a:r>
              <a:rPr lang="ru-RU" dirty="0" smtClean="0"/>
              <a:t>Борис Нагаев </a:t>
            </a:r>
            <a:r>
              <a:rPr lang="en-US" dirty="0" err="1" smtClean="0"/>
              <a:t>NPGexplorer</a:t>
            </a:r>
            <a:r>
              <a:rPr lang="en-US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147712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931" y="307933"/>
            <a:ext cx="8763674" cy="103479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Визуализация выравнивания 17 геномов </a:t>
            </a:r>
            <a:r>
              <a:rPr lang="ru-RU" sz="3200" dirty="0" err="1" smtClean="0"/>
              <a:t>бруцелл</a:t>
            </a:r>
            <a:r>
              <a:rPr lang="ru-RU" sz="3200" dirty="0" smtClean="0"/>
              <a:t> (рис. из работы </a:t>
            </a:r>
            <a:r>
              <a:rPr lang="ru-RU" sz="3200" dirty="0" err="1" smtClean="0"/>
              <a:t>К.Худяковой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7" name="Рисунок 5" descr="fig_1-4.png"/>
          <p:cNvPicPr>
            <a:picLocks noChangeAspect="1" noChangeArrowheads="1"/>
          </p:cNvPicPr>
          <p:nvPr/>
        </p:nvPicPr>
        <p:blipFill>
          <a:blip r:embed="rId2" cstate="print"/>
          <a:srcRect r="2036" b="4111"/>
          <a:stretch>
            <a:fillRect/>
          </a:stretch>
        </p:blipFill>
        <p:spPr bwMode="auto">
          <a:xfrm>
            <a:off x="48551" y="1342729"/>
            <a:ext cx="9065905" cy="52522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0314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28" y="429863"/>
            <a:ext cx="8957884" cy="1042888"/>
          </a:xfrm>
        </p:spPr>
        <p:txBody>
          <a:bodyPr>
            <a:normAutofit/>
          </a:bodyPr>
          <a:lstStyle/>
          <a:p>
            <a:r>
              <a:rPr lang="ru-RU" sz="3200" dirty="0"/>
              <a:t>Каждая ДНК </a:t>
            </a:r>
            <a:r>
              <a:rPr lang="ru-RU" sz="3200" dirty="0" smtClean="0"/>
              <a:t>представляется последовательностью блоков</a:t>
            </a:r>
            <a:endParaRPr lang="ru-RU" sz="32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32" y="1529395"/>
            <a:ext cx="7886699" cy="38499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932" y="5743838"/>
            <a:ext cx="5286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 типы блоков </a:t>
            </a:r>
            <a:r>
              <a:rPr lang="ru-RU" sz="2400" dirty="0" smtClean="0"/>
              <a:t>следующий  </a:t>
            </a:r>
            <a:r>
              <a:rPr lang="ru-RU" sz="2400" dirty="0"/>
              <a:t>слайд</a:t>
            </a:r>
          </a:p>
        </p:txBody>
      </p:sp>
      <p:sp>
        <p:nvSpPr>
          <p:cNvPr id="4" name="Овал 3"/>
          <p:cNvSpPr/>
          <p:nvPr/>
        </p:nvSpPr>
        <p:spPr>
          <a:xfrm>
            <a:off x="7129083" y="1586039"/>
            <a:ext cx="1488934" cy="558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22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795" y="1"/>
            <a:ext cx="7886700" cy="955964"/>
          </a:xfrm>
        </p:spPr>
        <p:txBody>
          <a:bodyPr/>
          <a:lstStyle/>
          <a:p>
            <a:r>
              <a:rPr lang="ru-RU" dirty="0" smtClean="0"/>
              <a:t>ВЫРАВНИВАНИЕ</a:t>
            </a:r>
            <a:endParaRPr lang="ru-RU" dirty="0"/>
          </a:p>
        </p:txBody>
      </p:sp>
      <p:pic>
        <p:nvPicPr>
          <p:cNvPr id="6" name="Рисунок 5" descr="aln1.png"/>
          <p:cNvPicPr>
            <a:picLocks noChangeAspect="1"/>
          </p:cNvPicPr>
          <p:nvPr/>
        </p:nvPicPr>
        <p:blipFill>
          <a:blip r:embed="rId2" cstate="print"/>
          <a:srcRect b="42641"/>
          <a:stretch>
            <a:fillRect/>
          </a:stretch>
        </p:blipFill>
        <p:spPr>
          <a:xfrm>
            <a:off x="371432" y="1124700"/>
            <a:ext cx="8604276" cy="51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9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95739"/>
          </a:xfrm>
        </p:spPr>
        <p:txBody>
          <a:bodyPr>
            <a:normAutofit/>
          </a:bodyPr>
          <a:lstStyle/>
          <a:p>
            <a:r>
              <a:rPr lang="ru-RU" dirty="0" smtClean="0"/>
              <a:t>Гомология белков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422" y="857758"/>
            <a:ext cx="7886700" cy="1116358"/>
          </a:xfrm>
        </p:spPr>
        <p:txBody>
          <a:bodyPr/>
          <a:lstStyle/>
          <a:p>
            <a:r>
              <a:rPr lang="ru-RU" dirty="0" smtClean="0"/>
              <a:t>С одинаковой доменной архитектурой</a:t>
            </a:r>
          </a:p>
          <a:p>
            <a:r>
              <a:rPr lang="ru-RU" dirty="0" smtClean="0"/>
              <a:t>Доменов из одного семейства из разных белков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348" t="14094" r="20869" b="8881"/>
          <a:stretch/>
        </p:blipFill>
        <p:spPr>
          <a:xfrm>
            <a:off x="712422" y="2536872"/>
            <a:ext cx="6787931" cy="4218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5887" y="3662385"/>
            <a:ext cx="936475" cy="30931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&lt;= 9877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r>
              <a:rPr lang="en-US" dirty="0" smtClean="0"/>
              <a:t>&lt;= 2327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&lt;</a:t>
            </a:r>
            <a:r>
              <a:rPr lang="en-US" dirty="0" smtClean="0"/>
              <a:t>= 1510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r>
              <a:rPr lang="en-US" dirty="0" smtClean="0"/>
              <a:t>&lt;= 506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r>
              <a:rPr lang="en-US" dirty="0" smtClean="0"/>
              <a:t>&lt;= 414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01957" y="2536872"/>
            <a:ext cx="11094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&lt;= 20330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698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 Чего </a:t>
            </a:r>
            <a:r>
              <a:rPr lang="ru-RU" dirty="0" smtClean="0"/>
              <a:t>хотим в результате </a:t>
            </a:r>
            <a:r>
              <a:rPr lang="en-US" dirty="0" smtClean="0"/>
              <a:t>MSA</a:t>
            </a:r>
            <a:r>
              <a:rPr lang="ru-RU" dirty="0" smtClean="0"/>
              <a:t> гомологичных доменов белка?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Семейство доменов – единица локальной эволюции белков (локальная = точечные замены, </a:t>
            </a:r>
            <a:r>
              <a:rPr lang="ru-RU" dirty="0" err="1" smtClean="0"/>
              <a:t>делеции</a:t>
            </a:r>
            <a:r>
              <a:rPr lang="ru-RU" dirty="0" smtClean="0"/>
              <a:t> и вставки; по большей части короткие)</a:t>
            </a:r>
          </a:p>
          <a:p>
            <a:r>
              <a:rPr lang="ru-RU" dirty="0" smtClean="0"/>
              <a:t>В эволюции редко, но бывают также крупные перестройки (слияния и разделения белков, дупликации, рекомбинации, крупные </a:t>
            </a:r>
            <a:r>
              <a:rPr lang="ru-RU" dirty="0" err="1" smtClean="0"/>
              <a:t>делеции</a:t>
            </a:r>
            <a:r>
              <a:rPr lang="ru-RU" dirty="0" smtClean="0"/>
              <a:t>, вставки; много примеров циклических перестановок)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1. Хотим от </a:t>
            </a:r>
            <a:r>
              <a:rPr lang="en-US" dirty="0" smtClean="0">
                <a:solidFill>
                  <a:srgbClr val="FF0000"/>
                </a:solidFill>
              </a:rPr>
              <a:t>MSA </a:t>
            </a:r>
            <a:r>
              <a:rPr lang="ru-RU" dirty="0" smtClean="0">
                <a:solidFill>
                  <a:srgbClr val="FF0000"/>
                </a:solidFill>
              </a:rPr>
              <a:t>реконструкцию эволюции доменов семейства от общего предка: в колонке выравнивания  потомки одного </a:t>
            </a:r>
            <a:r>
              <a:rPr lang="ru-RU" dirty="0" err="1" smtClean="0">
                <a:solidFill>
                  <a:srgbClr val="FF0000"/>
                </a:solidFill>
              </a:rPr>
              <a:t>а.к.о</a:t>
            </a:r>
            <a:r>
              <a:rPr lang="ru-RU" dirty="0" smtClean="0">
                <a:solidFill>
                  <a:srgbClr val="FF0000"/>
                </a:solidFill>
              </a:rPr>
              <a:t>. общего предка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92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Чего хотим в результате </a:t>
            </a:r>
            <a:r>
              <a:rPr lang="en-US" dirty="0" smtClean="0"/>
              <a:t>MSA</a:t>
            </a:r>
            <a:r>
              <a:rPr lang="ru-RU" dirty="0" smtClean="0"/>
              <a:t> гомологичных доменов белка?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D </a:t>
            </a:r>
            <a:r>
              <a:rPr lang="ru-RU" dirty="0" smtClean="0"/>
              <a:t>структура белков консервативнее их </a:t>
            </a:r>
            <a:r>
              <a:rPr lang="ru-RU" dirty="0" smtClean="0"/>
              <a:t>последовательности</a:t>
            </a:r>
            <a:r>
              <a:rPr lang="en-US" dirty="0" smtClean="0"/>
              <a:t>. 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. Хотим от </a:t>
            </a:r>
            <a:r>
              <a:rPr lang="en-US" dirty="0" smtClean="0">
                <a:solidFill>
                  <a:srgbClr val="FF0000"/>
                </a:solidFill>
              </a:rPr>
              <a:t>MSA </a:t>
            </a:r>
            <a:r>
              <a:rPr lang="ru-RU" dirty="0" smtClean="0">
                <a:solidFill>
                  <a:srgbClr val="FF0000"/>
                </a:solidFill>
              </a:rPr>
              <a:t>чтобы </a:t>
            </a:r>
            <a:r>
              <a:rPr lang="en-US" dirty="0" smtClean="0">
                <a:solidFill>
                  <a:srgbClr val="FF0000"/>
                </a:solidFill>
              </a:rPr>
              <a:t>C-alpha </a:t>
            </a:r>
            <a:r>
              <a:rPr lang="ru-RU" dirty="0" smtClean="0">
                <a:solidFill>
                  <a:srgbClr val="FF0000"/>
                </a:solidFill>
              </a:rPr>
              <a:t>атомы </a:t>
            </a:r>
            <a:r>
              <a:rPr lang="ru-RU" dirty="0" err="1" smtClean="0">
                <a:solidFill>
                  <a:srgbClr val="FF0000"/>
                </a:solidFill>
              </a:rPr>
              <a:t>а.к.о</a:t>
            </a:r>
            <a:r>
              <a:rPr lang="ru-RU" dirty="0" smtClean="0">
                <a:solidFill>
                  <a:srgbClr val="FF0000"/>
                </a:solidFill>
              </a:rPr>
              <a:t>. из одной колонки при совмещении </a:t>
            </a:r>
            <a:r>
              <a:rPr lang="en-US" dirty="0" smtClean="0">
                <a:solidFill>
                  <a:srgbClr val="FF0000"/>
                </a:solidFill>
              </a:rPr>
              <a:t>3D </a:t>
            </a:r>
            <a:r>
              <a:rPr lang="ru-RU" dirty="0" smtClean="0">
                <a:solidFill>
                  <a:srgbClr val="FF0000"/>
                </a:solidFill>
              </a:rPr>
              <a:t>структур этих белков оказались в </a:t>
            </a:r>
            <a:r>
              <a:rPr lang="ru-RU" dirty="0" err="1" smtClean="0">
                <a:solidFill>
                  <a:srgbClr val="FF0000"/>
                </a:solidFill>
              </a:rPr>
              <a:t>одномположении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996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917" y="106710"/>
            <a:ext cx="7886700" cy="777874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5" y="1252331"/>
            <a:ext cx="8940102" cy="47906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48879" y="6331225"/>
            <a:ext cx="5575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212121"/>
                </a:solidFill>
                <a:latin typeface="Roboto"/>
              </a:rPr>
              <a:t>Younas</a:t>
            </a:r>
            <a:r>
              <a:rPr lang="en-US" sz="1200" dirty="0" smtClean="0">
                <a:solidFill>
                  <a:srgbClr val="212121"/>
                </a:solidFill>
                <a:latin typeface="Roboto"/>
              </a:rPr>
              <a:t> et al., </a:t>
            </a:r>
            <a:r>
              <a:rPr lang="en-US" sz="1200" dirty="0">
                <a:solidFill>
                  <a:srgbClr val="212121"/>
                </a:solidFill>
                <a:latin typeface="Roboto"/>
              </a:rPr>
              <a:t>A chemosensory protein MsepCSP5 involved in chemoreception of oriental armyworm </a:t>
            </a:r>
            <a:r>
              <a:rPr lang="en-US" sz="1200" i="1" dirty="0" err="1">
                <a:solidFill>
                  <a:srgbClr val="212121"/>
                </a:solidFill>
                <a:latin typeface="Roboto"/>
              </a:rPr>
              <a:t>Mythimna</a:t>
            </a:r>
            <a:r>
              <a:rPr lang="en-US" sz="1200" i="1" dirty="0">
                <a:solidFill>
                  <a:srgbClr val="212121"/>
                </a:solidFill>
                <a:latin typeface="Roboto"/>
              </a:rPr>
              <a:t> </a:t>
            </a:r>
            <a:r>
              <a:rPr lang="en-US" sz="1200" i="1" dirty="0" err="1">
                <a:solidFill>
                  <a:srgbClr val="212121"/>
                </a:solidFill>
                <a:latin typeface="Roboto"/>
              </a:rPr>
              <a:t>separata</a:t>
            </a:r>
            <a:r>
              <a:rPr lang="en-US" sz="1200" dirty="0">
                <a:solidFill>
                  <a:srgbClr val="212121"/>
                </a:solidFill>
                <a:latin typeface="Roboto"/>
              </a:rPr>
              <a:t>. </a:t>
            </a:r>
            <a:r>
              <a:rPr lang="en-US" sz="1200" dirty="0" err="1">
                <a:solidFill>
                  <a:srgbClr val="212121"/>
                </a:solidFill>
                <a:latin typeface="Roboto"/>
              </a:rPr>
              <a:t>Int</a:t>
            </a:r>
            <a:r>
              <a:rPr lang="en-US" sz="1200" dirty="0">
                <a:solidFill>
                  <a:srgbClr val="212121"/>
                </a:solidFill>
                <a:latin typeface="Roboto"/>
              </a:rPr>
              <a:t> J </a:t>
            </a:r>
            <a:r>
              <a:rPr lang="en-US" sz="1200" dirty="0" err="1">
                <a:solidFill>
                  <a:srgbClr val="212121"/>
                </a:solidFill>
                <a:latin typeface="Roboto"/>
              </a:rPr>
              <a:t>Biol</a:t>
            </a:r>
            <a:r>
              <a:rPr lang="en-US" sz="1200" dirty="0">
                <a:solidFill>
                  <a:srgbClr val="212121"/>
                </a:solidFill>
                <a:latin typeface="Roboto"/>
              </a:rPr>
              <a:t> Sci. 2018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85545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539" y="55368"/>
            <a:ext cx="8416212" cy="10922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2.3 Хотим в  </a:t>
            </a:r>
            <a:r>
              <a:rPr lang="ru-RU" sz="3600" dirty="0"/>
              <a:t>результате </a:t>
            </a:r>
            <a:r>
              <a:rPr lang="en-US" sz="3600" dirty="0"/>
              <a:t>MSA</a:t>
            </a:r>
            <a:r>
              <a:rPr lang="ru-RU" sz="3600" dirty="0"/>
              <a:t> гомологичных доменов </a:t>
            </a:r>
            <a:r>
              <a:rPr lang="ru-RU" sz="3600" dirty="0" smtClean="0"/>
              <a:t>белка</a:t>
            </a:r>
            <a:r>
              <a:rPr lang="en-US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39" y="1147666"/>
            <a:ext cx="8350897" cy="547706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800" dirty="0" smtClean="0"/>
              <a:t>1.  </a:t>
            </a:r>
            <a:r>
              <a:rPr lang="ru-RU" sz="3800" dirty="0" smtClean="0"/>
              <a:t>- реконструкцию </a:t>
            </a:r>
            <a:r>
              <a:rPr lang="ru-RU" sz="3800" dirty="0"/>
              <a:t>эволюции доменов семейства от общего предка: в колонке выравнивания  потомки одного </a:t>
            </a:r>
            <a:r>
              <a:rPr lang="ru-RU" sz="3800" dirty="0" err="1"/>
              <a:t>а.к.о</a:t>
            </a:r>
            <a:r>
              <a:rPr lang="ru-RU" sz="3800" dirty="0"/>
              <a:t>. общего </a:t>
            </a:r>
            <a:r>
              <a:rPr lang="ru-RU" sz="3800" dirty="0" smtClean="0"/>
              <a:t>предка</a:t>
            </a:r>
            <a:br>
              <a:rPr lang="ru-RU" sz="3800" dirty="0" smtClean="0"/>
            </a:br>
            <a:r>
              <a:rPr lang="ru-RU" sz="3800" dirty="0" smtClean="0">
                <a:solidFill>
                  <a:srgbClr val="FF0000"/>
                </a:solidFill>
              </a:rPr>
              <a:t>НЕ ПРОВЕРЯЕМО!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800" dirty="0" smtClean="0"/>
              <a:t>2.  </a:t>
            </a:r>
            <a:r>
              <a:rPr lang="ru-RU" sz="3800" dirty="0" smtClean="0"/>
              <a:t>-</a:t>
            </a:r>
            <a:r>
              <a:rPr lang="en-US" sz="3800" dirty="0" smtClean="0"/>
              <a:t> </a:t>
            </a:r>
            <a:r>
              <a:rPr lang="ru-RU" sz="3800" dirty="0"/>
              <a:t>чтобы </a:t>
            </a:r>
            <a:r>
              <a:rPr lang="en-US" sz="3800" dirty="0"/>
              <a:t>C-alpha </a:t>
            </a:r>
            <a:r>
              <a:rPr lang="ru-RU" sz="3800" dirty="0"/>
              <a:t>атомы </a:t>
            </a:r>
            <a:r>
              <a:rPr lang="ru-RU" sz="3800" dirty="0" err="1"/>
              <a:t>а.к.о</a:t>
            </a:r>
            <a:r>
              <a:rPr lang="ru-RU" sz="3800" dirty="0"/>
              <a:t>. из одной колонки при совмещении </a:t>
            </a:r>
            <a:r>
              <a:rPr lang="en-US" sz="3800" dirty="0"/>
              <a:t>3D </a:t>
            </a:r>
            <a:r>
              <a:rPr lang="ru-RU" sz="3800" dirty="0"/>
              <a:t>структур этих белков оказались в </a:t>
            </a:r>
            <a:r>
              <a:rPr lang="ru-RU" sz="3800" dirty="0" smtClean="0"/>
              <a:t>одном положении</a:t>
            </a:r>
            <a:br>
              <a:rPr lang="ru-RU" sz="3800" dirty="0" smtClean="0"/>
            </a:br>
            <a:r>
              <a:rPr lang="ru-RU" sz="3800" dirty="0" smtClean="0">
                <a:solidFill>
                  <a:srgbClr val="FF0000"/>
                </a:solidFill>
              </a:rPr>
              <a:t>ПРОВЕРЯЕМО: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a. </a:t>
            </a:r>
            <a:r>
              <a:rPr lang="ru-RU" sz="3800" dirty="0" smtClean="0">
                <a:solidFill>
                  <a:srgbClr val="FF0000"/>
                </a:solidFill>
              </a:rPr>
              <a:t>Подкопить деньжат на РСА всех белков выравнивания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b</a:t>
            </a:r>
            <a:r>
              <a:rPr lang="en-US" sz="3800" b="1" dirty="0" smtClean="0">
                <a:solidFill>
                  <a:srgbClr val="FF0000"/>
                </a:solidFill>
              </a:rPr>
              <a:t>. </a:t>
            </a:r>
            <a:r>
              <a:rPr lang="ru-RU" sz="3800" b="1" dirty="0" smtClean="0">
                <a:solidFill>
                  <a:srgbClr val="FF0000"/>
                </a:solidFill>
              </a:rPr>
              <a:t>Проверить на белках с известной </a:t>
            </a:r>
            <a:r>
              <a:rPr lang="en-US" sz="3800" b="1" dirty="0" smtClean="0">
                <a:solidFill>
                  <a:srgbClr val="FF0000"/>
                </a:solidFill>
              </a:rPr>
              <a:t>3D</a:t>
            </a:r>
            <a:endParaRPr lang="ru-RU" sz="3800" b="1" dirty="0" smtClean="0">
              <a:solidFill>
                <a:srgbClr val="FF0000"/>
              </a:solidFill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c. </a:t>
            </a:r>
            <a:r>
              <a:rPr lang="ru-RU" sz="3800" dirty="0" smtClean="0">
                <a:solidFill>
                  <a:srgbClr val="FF0000"/>
                </a:solidFill>
              </a:rPr>
              <a:t>Предсказать 3</a:t>
            </a:r>
            <a:r>
              <a:rPr lang="en-US" sz="3800" dirty="0" smtClean="0">
                <a:solidFill>
                  <a:srgbClr val="FF0000"/>
                </a:solidFill>
              </a:rPr>
              <a:t>D </a:t>
            </a:r>
            <a:r>
              <a:rPr lang="ru-RU" sz="3800" dirty="0" smtClean="0">
                <a:solidFill>
                  <a:srgbClr val="FF0000"/>
                </a:solidFill>
              </a:rPr>
              <a:t>структуры всех белков и сравнить их.</a:t>
            </a:r>
            <a:br>
              <a:rPr lang="ru-RU" sz="3800" dirty="0" smtClean="0">
                <a:solidFill>
                  <a:srgbClr val="FF0000"/>
                </a:solidFill>
              </a:rPr>
            </a:br>
            <a:r>
              <a:rPr lang="ru-RU" sz="3800" dirty="0" smtClean="0">
                <a:solidFill>
                  <a:srgbClr val="FF0000"/>
                </a:solidFill>
              </a:rPr>
              <a:t/>
            </a:r>
            <a:br>
              <a:rPr lang="ru-RU" sz="3800" dirty="0" smtClean="0">
                <a:solidFill>
                  <a:srgbClr val="FF0000"/>
                </a:solidFill>
              </a:rPr>
            </a:br>
            <a:r>
              <a:rPr lang="ru-RU" sz="3800" b="1" dirty="0" smtClean="0">
                <a:solidFill>
                  <a:srgbClr val="FF0000"/>
                </a:solidFill>
              </a:rPr>
              <a:t>БЕДА:</a:t>
            </a:r>
            <a:r>
              <a:rPr lang="ru-RU" sz="3800" dirty="0" smtClean="0">
                <a:solidFill>
                  <a:srgbClr val="FF0000"/>
                </a:solidFill>
              </a:rPr>
              <a:t> основой предсказания служит сходство фрагментов последовательности с фрагментами белков с известной </a:t>
            </a:r>
            <a:r>
              <a:rPr lang="en-US" sz="3800" dirty="0" smtClean="0">
                <a:solidFill>
                  <a:srgbClr val="FF0000"/>
                </a:solidFill>
              </a:rPr>
              <a:t>3D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155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539" y="55367"/>
            <a:ext cx="8416212" cy="1325563"/>
          </a:xfrm>
        </p:spPr>
        <p:txBody>
          <a:bodyPr/>
          <a:lstStyle/>
          <a:p>
            <a:r>
              <a:rPr lang="ru-RU" dirty="0" smtClean="0"/>
              <a:t>Хотим в  </a:t>
            </a:r>
            <a:r>
              <a:rPr lang="ru-RU" dirty="0"/>
              <a:t>результате </a:t>
            </a:r>
            <a:r>
              <a:rPr lang="en-US" dirty="0"/>
              <a:t>MSA</a:t>
            </a:r>
            <a:r>
              <a:rPr lang="ru-RU" dirty="0"/>
              <a:t> гомологичных доменов </a:t>
            </a:r>
            <a:r>
              <a:rPr lang="ru-RU" dirty="0" smtClean="0"/>
              <a:t>белка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39" y="1380930"/>
            <a:ext cx="8350897" cy="547706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b="1" dirty="0" smtClean="0"/>
              <a:t>Хотеть не вредно!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dirty="0" smtClean="0">
                <a:solidFill>
                  <a:srgbClr val="FF0000"/>
                </a:solidFill>
              </a:rPr>
              <a:t>Верно ли, что эволюция = сохранение хода полипептидной цепи в 3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dirty="0" smtClean="0"/>
              <a:t>Отчасти, да. Убеждают примеры совмещаемых структур со слабым сходством последовательностей.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dirty="0" smtClean="0"/>
              <a:t>Отчасти нет. См. ниже.</a:t>
            </a:r>
            <a:endParaRPr lang="ru-RU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50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4018</TotalTime>
  <Words>1298</Words>
  <Application>Microsoft Office PowerPoint</Application>
  <PresentationFormat>Экран (4:3)</PresentationFormat>
  <Paragraphs>254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6" baseType="lpstr">
      <vt:lpstr>AdvOTbf7bbdaa</vt:lpstr>
      <vt:lpstr>AdvP4C4E51</vt:lpstr>
      <vt:lpstr>AdvP81CC</vt:lpstr>
      <vt:lpstr>AdvP97CA</vt:lpstr>
      <vt:lpstr>AdvPS2A83</vt:lpstr>
      <vt:lpstr>AdvPS2AA1</vt:lpstr>
      <vt:lpstr>AdvPS595D</vt:lpstr>
      <vt:lpstr>AdvPSSAB-R</vt:lpstr>
      <vt:lpstr>Arial</vt:lpstr>
      <vt:lpstr>Arial</vt:lpstr>
      <vt:lpstr>Calibri</vt:lpstr>
      <vt:lpstr>Calibri Light</vt:lpstr>
      <vt:lpstr>Courier New</vt:lpstr>
      <vt:lpstr>Roboto</vt:lpstr>
      <vt:lpstr>Symbol</vt:lpstr>
      <vt:lpstr>Times New Roman</vt:lpstr>
      <vt:lpstr>Тема Office</vt:lpstr>
      <vt:lpstr>Программы множественного выравнивания</vt:lpstr>
      <vt:lpstr>План</vt:lpstr>
      <vt:lpstr>1. Гомология белков?</vt:lpstr>
      <vt:lpstr>Гомология белков:</vt:lpstr>
      <vt:lpstr>2. Чего хотим в результате MSA гомологичных доменов белка?</vt:lpstr>
      <vt:lpstr>Чего хотим в результате MSA гомологичных доменов белка?</vt:lpstr>
      <vt:lpstr>Презентация PowerPoint</vt:lpstr>
      <vt:lpstr>2.3 Хотим в  результате MSA гомологичных доменов белка:</vt:lpstr>
      <vt:lpstr>Хотим в  результате MSA гомологичных доменов белка</vt:lpstr>
      <vt:lpstr>Chatzou et al., Multiple sequence alignment modeling: methods and applications, 2016</vt:lpstr>
      <vt:lpstr>ПРИМЕР</vt:lpstr>
      <vt:lpstr>Multiple Sequence Alignment of CsCP against Plant CPs</vt:lpstr>
      <vt:lpstr>Conserved Structure of CsCP  Superimposition with Plant CPs</vt:lpstr>
      <vt:lpstr>Overall Topology of CsCP </vt:lpstr>
      <vt:lpstr>KEY Findings …. Identification of S2 Pocket Residues of CSCP</vt:lpstr>
      <vt:lpstr>3. Алгоритмы и программы MSA</vt:lpstr>
      <vt:lpstr> Иерархический алгоритм выравнивания многих последовательностей</vt:lpstr>
      <vt:lpstr>Построение направляющего дерева</vt:lpstr>
      <vt:lpstr>Книга  Multiple Sequence Alignment Methods and Protocols</vt:lpstr>
      <vt:lpstr>Алгоритмы и программы MSA</vt:lpstr>
      <vt:lpstr>Алгоритмы и программы MSA</vt:lpstr>
      <vt:lpstr>Алгоритмы и программы MSA</vt:lpstr>
      <vt:lpstr>Популярные программы</vt:lpstr>
      <vt:lpstr>4. Сравнение двух выравниваний тех же последовательностей</vt:lpstr>
      <vt:lpstr>Какие выравнивания тех же последовательностей  совпадают?</vt:lpstr>
      <vt:lpstr>ПРИМЕР</vt:lpstr>
      <vt:lpstr>Продолжение</vt:lpstr>
      <vt:lpstr>Take home message</vt:lpstr>
      <vt:lpstr>Следствие</vt:lpstr>
      <vt:lpstr>Алгоритм сравнения двух выравниваний  A и B   тех же n последовательностей</vt:lpstr>
      <vt:lpstr>Готовые программы для сравнения выравниваний тех же последовательностей</vt:lpstr>
      <vt:lpstr>5. Верификация MSA</vt:lpstr>
      <vt:lpstr>Le et al., 2016</vt:lpstr>
      <vt:lpstr>5. Проект блочного MSA</vt:lpstr>
      <vt:lpstr>Пример: блочное выравнивание геномов</vt:lpstr>
      <vt:lpstr>Визуализация выравнивания 17 геномов бруцелл (рис. из работы К.Худяковой)</vt:lpstr>
      <vt:lpstr>Каждая ДНК представляется последовательностью блоков</vt:lpstr>
      <vt:lpstr>КОНЕЦ ПРЕЗЕНТАЦИИ</vt:lpstr>
      <vt:lpstr>ВЫРАВНИВАНИЕ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Гомология и выравнивание</dc:title>
  <dc:creator>aba</dc:creator>
  <cp:lastModifiedBy>aba</cp:lastModifiedBy>
  <cp:revision>168</cp:revision>
  <dcterms:created xsi:type="dcterms:W3CDTF">2022-04-21T14:06:05Z</dcterms:created>
  <dcterms:modified xsi:type="dcterms:W3CDTF">2023-04-25T08:44:05Z</dcterms:modified>
</cp:coreProperties>
</file>