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9"/>
  </p:notesMasterIdLst>
  <p:sldIdLst>
    <p:sldId id="272" r:id="rId2"/>
    <p:sldId id="257" r:id="rId3"/>
    <p:sldId id="298" r:id="rId4"/>
    <p:sldId id="259" r:id="rId5"/>
    <p:sldId id="260" r:id="rId6"/>
    <p:sldId id="258" r:id="rId7"/>
    <p:sldId id="271" r:id="rId8"/>
    <p:sldId id="267" r:id="rId9"/>
    <p:sldId id="268" r:id="rId10"/>
    <p:sldId id="270" r:id="rId11"/>
    <p:sldId id="269" r:id="rId12"/>
    <p:sldId id="274" r:id="rId13"/>
    <p:sldId id="299" r:id="rId14"/>
    <p:sldId id="279" r:id="rId15"/>
    <p:sldId id="308" r:id="rId16"/>
    <p:sldId id="300" r:id="rId17"/>
    <p:sldId id="312" r:id="rId18"/>
    <p:sldId id="281" r:id="rId19"/>
    <p:sldId id="304" r:id="rId20"/>
    <p:sldId id="277" r:id="rId21"/>
    <p:sldId id="292" r:id="rId22"/>
    <p:sldId id="293" r:id="rId23"/>
    <p:sldId id="294" r:id="rId24"/>
    <p:sldId id="295" r:id="rId25"/>
    <p:sldId id="296" r:id="rId26"/>
    <p:sldId id="297" r:id="rId27"/>
    <p:sldId id="291" r:id="rId28"/>
    <p:sldId id="302" r:id="rId29"/>
    <p:sldId id="301" r:id="rId30"/>
    <p:sldId id="309" r:id="rId31"/>
    <p:sldId id="310" r:id="rId32"/>
    <p:sldId id="266" r:id="rId33"/>
    <p:sldId id="285" r:id="rId34"/>
    <p:sldId id="319" r:id="rId35"/>
    <p:sldId id="320" r:id="rId36"/>
    <p:sldId id="284" r:id="rId37"/>
    <p:sldId id="288" r:id="rId38"/>
    <p:sldId id="306" r:id="rId39"/>
    <p:sldId id="307" r:id="rId40"/>
    <p:sldId id="282" r:id="rId41"/>
    <p:sldId id="318" r:id="rId42"/>
    <p:sldId id="313" r:id="rId43"/>
    <p:sldId id="264" r:id="rId44"/>
    <p:sldId id="261" r:id="rId45"/>
    <p:sldId id="314" r:id="rId46"/>
    <p:sldId id="317" r:id="rId47"/>
    <p:sldId id="290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35" autoAdjust="0"/>
    <p:restoredTop sz="93923" autoAdjust="0"/>
  </p:normalViewPr>
  <p:slideViewPr>
    <p:cSldViewPr snapToGrid="0">
      <p:cViewPr varScale="1">
        <p:scale>
          <a:sx n="78" d="100"/>
          <a:sy n="78" d="100"/>
        </p:scale>
        <p:origin x="9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A276E-F908-4B8B-961F-67B7E10BB9EA}" type="datetimeFigureOut">
              <a:rPr lang="ru-RU" smtClean="0"/>
              <a:t>18-04-2023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2BCBF-20AE-49CC-BBBF-022286B41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178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2BCBF-20AE-49CC-BBBF-022286B41E0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66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2BCBF-20AE-49CC-BBBF-022286B41E0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029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6D4A3-693E-452E-975E-AA85C69F792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67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Где это выравнивание имеет биологический смысл, а где – нет?</a:t>
            </a: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D86985-BC64-4AFB-8FE7-94FF0A6AB3E2}" type="slidenum">
              <a:rPr lang="ru-RU" altLang="ru-RU"/>
              <a:pPr>
                <a:spcBef>
                  <a:spcPct val="0"/>
                </a:spcBef>
              </a:pPr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489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Два несомненно консервативных участка у всех белков, они удовлетворяют с лихвой всем критериям.</a:t>
            </a:r>
            <a:br>
              <a:rPr lang="ru-RU" dirty="0" smtClean="0"/>
            </a:br>
            <a:r>
              <a:rPr lang="ru-RU" dirty="0" smtClean="0"/>
              <a:t>Значит, все эти белки </a:t>
            </a:r>
            <a:r>
              <a:rPr lang="ru-RU" dirty="0" err="1" smtClean="0"/>
              <a:t>гомологичны</a:t>
            </a:r>
            <a:r>
              <a:rPr lang="ru-RU" dirty="0" smtClean="0"/>
              <a:t>! </a:t>
            </a:r>
            <a:br>
              <a:rPr lang="ru-RU" dirty="0" smtClean="0"/>
            </a:br>
            <a:r>
              <a:rPr lang="ru-RU" dirty="0" smtClean="0"/>
              <a:t>Тогда откуда взялись совершенно непохожие длинные участки?</a:t>
            </a:r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F10040-F4B0-421F-A7DF-506C290C240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780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0A071-5D45-4A38-BC51-26D0D7B42712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306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Выравнивание – это гипотеза о </a:t>
            </a:r>
            <a:r>
              <a:rPr lang="ru-RU" sz="1200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гомологичности</a:t>
            </a:r>
            <a:r>
              <a:rPr lang="ru-RU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 остатков; аминокислотные остатки из одной колонки считаются гомологичными. Колонка </a:t>
            </a:r>
            <a:r>
              <a:rPr lang="en-US" sz="1200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i</a:t>
            </a:r>
            <a:r>
              <a:rPr lang="en-US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выравнивания </a:t>
            </a:r>
            <a:r>
              <a:rPr lang="en-US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X </a:t>
            </a:r>
            <a:r>
              <a:rPr lang="ru-RU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совпадает </a:t>
            </a:r>
            <a:r>
              <a:rPr lang="en-US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c </a:t>
            </a:r>
            <a:r>
              <a:rPr lang="ru-RU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колонкой </a:t>
            </a:r>
            <a:r>
              <a:rPr lang="en-US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j </a:t>
            </a:r>
            <a:r>
              <a:rPr lang="ru-RU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выравнивания </a:t>
            </a:r>
            <a:r>
              <a:rPr lang="en-US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Y </a:t>
            </a:r>
            <a:r>
              <a:rPr lang="ru-RU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если в них – те же самые остатки; те же самые значит – с теми же номерами, а не с теми же буквами!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Совпадают ли четыре выравнивания тех же последовательностей?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2BCBF-20AE-49CC-BBBF-022286B41E00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749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8430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5071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3955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501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6143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2092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4466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7350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7211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5453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1C6-5C1B-457A-B956-83C21AC2827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4818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991C6-5C1B-457A-B956-83C21AC2827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C9DFF-653D-4492-97FA-B8350BEE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8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8.jpeg"/><Relationship Id="rId7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2.png"/><Relationship Id="rId4" Type="http://schemas.openxmlformats.org/officeDocument/2006/relationships/image" Target="../media/image9.jpe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fam.xfam.org/protein/X1WJ92_ACYPI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en.wikipedia.org/wiki/Homeobox#cite_note-5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fam.xfam.org/protein/A0A1I7GYG0_9CLOT" TargetMode="External"/><Relationship Id="rId4" Type="http://schemas.openxmlformats.org/officeDocument/2006/relationships/hyperlink" Target="https://pfam.xfam.org/protein/A0A2Z5QVW5_9MICC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1%80%D0%B5%D0%B2%D0%BD%D0%B5%D0%B3%D1%80%D0%B5%D1%87%D0%B5%D1%81%D0%BA%D0%B8%D0%B9_%D1%8F%D0%B7%D1%8B%D0%B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B%D0%BE%D0%B3%D0%BE%D1%81" TargetMode="External"/><Relationship Id="rId4" Type="http://schemas.openxmlformats.org/officeDocument/2006/relationships/hyperlink" Target="https://ru.wiktionary.org/wiki/%E1%BD%85%CE%BC%CE%BF%CE%B9%CE%BF%CF%82#%D0%94%D1%80%D0%B5%D0%B2%D0%BD%D0%B5%D0%B3%D1%80%D0%B5%D1%87%D0%B5%D1%81%D0%BA%D0%B8%D0%B9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3888" y="1470756"/>
            <a:ext cx="8493480" cy="2852737"/>
          </a:xfrm>
        </p:spPr>
        <p:txBody>
          <a:bodyPr>
            <a:normAutofit/>
          </a:bodyPr>
          <a:lstStyle/>
          <a:p>
            <a:r>
              <a:rPr lang="ru-RU" dirty="0"/>
              <a:t>Гомология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и </a:t>
            </a:r>
            <a:br>
              <a:rPr lang="ru-RU" dirty="0" smtClean="0"/>
            </a:b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ru-RU" dirty="0" smtClean="0"/>
              <a:t>выравнивание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8209394" cy="1500187"/>
          </a:xfrm>
        </p:spPr>
        <p:txBody>
          <a:bodyPr/>
          <a:lstStyle/>
          <a:p>
            <a:r>
              <a:rPr lang="ru-RU" dirty="0" smtClean="0"/>
              <a:t>Множественное выравнивание последовательностей гомологичных  белков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09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142" y="1709739"/>
            <a:ext cx="8770374" cy="2852737"/>
          </a:xfrm>
        </p:spPr>
        <p:txBody>
          <a:bodyPr>
            <a:normAutofit/>
          </a:bodyPr>
          <a:lstStyle/>
          <a:p>
            <a:r>
              <a:rPr lang="ru-RU" sz="4400" dirty="0"/>
              <a:t>4</a:t>
            </a:r>
            <a:r>
              <a:rPr lang="ru-RU" sz="4400" dirty="0" smtClean="0"/>
              <a:t>. Множественное выравнивание последовательностей </a:t>
            </a:r>
            <a:r>
              <a:rPr lang="ru-RU" sz="4400" u="sng" dirty="0" smtClean="0"/>
              <a:t>гомологичных </a:t>
            </a:r>
            <a:r>
              <a:rPr lang="ru-RU" sz="4400" dirty="0" smtClean="0"/>
              <a:t>белков </a:t>
            </a:r>
            <a:br>
              <a:rPr lang="ru-RU" sz="4400" dirty="0" smtClean="0"/>
            </a:br>
            <a:r>
              <a:rPr lang="ru-RU" sz="4400" dirty="0" smtClean="0"/>
              <a:t>(анализ результата выравнивания)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01935" y="4789161"/>
            <a:ext cx="8418787" cy="1500187"/>
          </a:xfrm>
        </p:spPr>
        <p:txBody>
          <a:bodyPr>
            <a:normAutofit/>
          </a:bodyPr>
          <a:lstStyle/>
          <a:p>
            <a:r>
              <a:rPr lang="ru-RU" dirty="0" smtClean="0"/>
              <a:t>Эволюционное выравнивание (редко достижимый идеал) : </a:t>
            </a:r>
            <a:br>
              <a:rPr lang="ru-RU" dirty="0" smtClean="0"/>
            </a:br>
            <a:r>
              <a:rPr lang="ru-RU" dirty="0" smtClean="0"/>
              <a:t>в каждой колонке </a:t>
            </a:r>
            <a:r>
              <a:rPr lang="ru-RU" dirty="0"/>
              <a:t>стоят гомологичные аминокислотные </a:t>
            </a:r>
            <a:r>
              <a:rPr lang="ru-RU" dirty="0" smtClean="0"/>
              <a:t>остатки (или </a:t>
            </a:r>
            <a:r>
              <a:rPr lang="en-US" dirty="0" smtClean="0"/>
              <a:t>“-” – </a:t>
            </a:r>
            <a:r>
              <a:rPr lang="ru-RU" dirty="0" smtClean="0"/>
              <a:t>символы </a:t>
            </a:r>
            <a:r>
              <a:rPr lang="ru-RU" dirty="0" err="1" smtClean="0"/>
              <a:t>гэпа</a:t>
            </a:r>
            <a:r>
              <a:rPr lang="ru-RU" dirty="0" smtClean="0"/>
              <a:t> 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18270" y="311250"/>
            <a:ext cx="3625730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Сокращения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* </a:t>
            </a:r>
            <a:r>
              <a:rPr lang="ru-RU" dirty="0" err="1" smtClean="0"/>
              <a:t>а.к.о</a:t>
            </a:r>
            <a:r>
              <a:rPr lang="ru-RU" dirty="0" smtClean="0"/>
              <a:t>. – аминокислотный остаток</a:t>
            </a:r>
          </a:p>
          <a:p>
            <a:r>
              <a:rPr lang="ru-RU" dirty="0" smtClean="0"/>
              <a:t>* </a:t>
            </a:r>
            <a:r>
              <a:rPr lang="en-US" dirty="0" smtClean="0"/>
              <a:t>a</a:t>
            </a:r>
            <a:r>
              <a:rPr lang="ru-RU" dirty="0" smtClean="0"/>
              <a:t>a – </a:t>
            </a:r>
            <a:r>
              <a:rPr lang="en-US" dirty="0" smtClean="0"/>
              <a:t>amino acid residue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59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6813" y="119320"/>
            <a:ext cx="8770374" cy="80450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Смысл </a:t>
            </a:r>
            <a:r>
              <a:rPr lang="ru-RU" sz="3600" dirty="0" err="1" smtClean="0"/>
              <a:t>выравнивния</a:t>
            </a:r>
            <a:r>
              <a:rPr lang="ru-RU" sz="3600" dirty="0" smtClean="0"/>
              <a:t> последовательностей гомологичных белков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1913" y="999241"/>
            <a:ext cx="8568965" cy="5539673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smtClean="0"/>
              <a:t>Некоторые кодоны </a:t>
            </a:r>
            <a:r>
              <a:rPr lang="ru-RU" sz="2600" dirty="0" err="1" smtClean="0"/>
              <a:t>а.к.о</a:t>
            </a:r>
            <a:r>
              <a:rPr lang="ru-RU" sz="2600" dirty="0" smtClean="0"/>
              <a:t>. гомологичных белков потомков </a:t>
            </a:r>
            <a:r>
              <a:rPr lang="ru-RU" sz="2600" i="1" dirty="0" smtClean="0"/>
              <a:t>произошли  из одного кодона последнего общего предка </a:t>
            </a:r>
            <a:r>
              <a:rPr lang="ru-RU" sz="2600" dirty="0" smtClean="0"/>
              <a:t>этих белков, или </a:t>
            </a:r>
            <a:r>
              <a:rPr lang="ru-RU" sz="2600" dirty="0"/>
              <a:t>б</a:t>
            </a:r>
            <a:r>
              <a:rPr lang="ru-RU" sz="2600" dirty="0" smtClean="0"/>
              <a:t>ыли </a:t>
            </a:r>
            <a:r>
              <a:rPr lang="ru-RU" sz="2600" dirty="0" err="1" smtClean="0"/>
              <a:t>делятированы</a:t>
            </a:r>
            <a:r>
              <a:rPr lang="ru-RU" sz="2600" dirty="0" smtClean="0"/>
              <a:t> в эволюции, или появились в результате вставки новых кодонов</a:t>
            </a:r>
          </a:p>
          <a:p>
            <a:r>
              <a:rPr lang="ru-RU" sz="2600" dirty="0" smtClean="0"/>
              <a:t>Цель программ множественного выравнивания </a:t>
            </a:r>
            <a:r>
              <a:rPr lang="ru-RU" sz="2600" i="1" dirty="0" smtClean="0"/>
              <a:t>последовательностей гомологичных белков </a:t>
            </a:r>
            <a:r>
              <a:rPr lang="ru-RU" sz="2600" dirty="0" smtClean="0"/>
              <a:t>воспроизвести эволюционное выравнивание</a:t>
            </a:r>
          </a:p>
          <a:p>
            <a:r>
              <a:rPr lang="ru-RU" sz="2600" dirty="0" smtClean="0"/>
              <a:t>Это не всегда хорошо получается. Есть проблемы.  </a:t>
            </a:r>
          </a:p>
          <a:p>
            <a:r>
              <a:rPr lang="ru-RU" sz="2600" i="1" dirty="0" smtClean="0"/>
              <a:t>Программы выравнивания основываются на сходстве последовательностей</a:t>
            </a:r>
            <a:r>
              <a:rPr lang="ru-RU" sz="2600" dirty="0" smtClean="0"/>
              <a:t>, так как последовательности белков обычно подвержены стабилизирующему отбору и потому их последовательности изменяются медленно  </a:t>
            </a:r>
          </a:p>
          <a:p>
            <a:r>
              <a:rPr lang="ru-RU" sz="2600" dirty="0" smtClean="0"/>
              <a:t>Сходство может появиться случайно (</a:t>
            </a:r>
            <a:r>
              <a:rPr lang="ru-RU" sz="2600" dirty="0" err="1" smtClean="0"/>
              <a:t>теор</a:t>
            </a:r>
            <a:r>
              <a:rPr lang="ru-RU" sz="2600" dirty="0" smtClean="0"/>
              <a:t>. </a:t>
            </a:r>
            <a:r>
              <a:rPr lang="ru-RU" sz="2600" dirty="0"/>
              <a:t>в</a:t>
            </a:r>
            <a:r>
              <a:rPr lang="ru-RU" sz="2600" dirty="0" smtClean="0"/>
              <a:t>ер.)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/>
            </a:r>
            <a:br>
              <a:rPr lang="ru-RU" sz="2600" b="1" dirty="0" smtClean="0">
                <a:solidFill>
                  <a:srgbClr val="C00000"/>
                </a:solidFill>
              </a:rPr>
            </a:br>
            <a:r>
              <a:rPr lang="ru-RU" sz="2600" b="1" dirty="0" smtClean="0">
                <a:solidFill>
                  <a:srgbClr val="C00000"/>
                </a:solidFill>
              </a:rPr>
              <a:t>Вывод.</a:t>
            </a:r>
            <a:r>
              <a:rPr lang="ru-RU" sz="2600" dirty="0" smtClean="0">
                <a:solidFill>
                  <a:srgbClr val="C00000"/>
                </a:solidFill>
              </a:rPr>
              <a:t> Нужно учиться чему верить </a:t>
            </a:r>
            <a:r>
              <a:rPr lang="ru-RU" sz="2600" dirty="0" smtClean="0"/>
              <a:t>в выравнивании, а</a:t>
            </a:r>
            <a:r>
              <a:rPr lang="ru-RU" sz="2600" dirty="0" smtClean="0">
                <a:solidFill>
                  <a:srgbClr val="C00000"/>
                </a:solidFill>
              </a:rPr>
              <a:t> чему нет! </a:t>
            </a:r>
            <a:br>
              <a:rPr lang="ru-RU" sz="2600" dirty="0" smtClean="0">
                <a:solidFill>
                  <a:srgbClr val="C00000"/>
                </a:solidFill>
              </a:rPr>
            </a:br>
            <a:r>
              <a:rPr lang="ru-RU" sz="2600" dirty="0" smtClean="0">
                <a:solidFill>
                  <a:srgbClr val="C00000"/>
                </a:solidFill>
              </a:rPr>
              <a:t/>
            </a:r>
            <a:br>
              <a:rPr lang="ru-RU" sz="2600" dirty="0" smtClean="0">
                <a:solidFill>
                  <a:srgbClr val="C00000"/>
                </a:solidFill>
              </a:rPr>
            </a:br>
            <a:r>
              <a:rPr lang="ru-RU" sz="2600" dirty="0" smtClean="0"/>
              <a:t>Для этого нужно набираться опыта на примерах</a:t>
            </a:r>
            <a:r>
              <a:rPr lang="ru-RU" sz="2600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9DFF-653D-4492-97FA-B8350BEEB7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8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922" y="56659"/>
            <a:ext cx="8174156" cy="76763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Биологический </a:t>
            </a:r>
            <a:r>
              <a:rPr lang="ru-RU" sz="4000" dirty="0"/>
              <a:t>смысл выравнивания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04189" y="623583"/>
            <a:ext cx="3800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Обсуждаем  смысл колонок и </a:t>
            </a:r>
            <a:r>
              <a:rPr lang="ru-RU" dirty="0" err="1" smtClean="0"/>
              <a:t>гэпов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3957" y="6259811"/>
            <a:ext cx="5200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DNA (cytosine-5-)-</a:t>
            </a:r>
            <a:r>
              <a:rPr lang="ru-RU" altLang="ru-RU" sz="24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methyltransferase</a:t>
            </a:r>
            <a:r>
              <a:rPr lang="ru-RU" altLang="ru-RU" sz="800" dirty="0"/>
              <a:t> </a:t>
            </a:r>
            <a:endParaRPr lang="ru-RU" altLang="ru-RU" sz="4800" dirty="0"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3579"/>
            <a:ext cx="8917058" cy="506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6" y="934064"/>
            <a:ext cx="9140813" cy="55748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943" y="0"/>
            <a:ext cx="7395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 всегда так хорошо как на предыдущем слайде</a:t>
            </a:r>
            <a:br>
              <a:rPr lang="ru-RU" sz="2400" dirty="0" smtClean="0"/>
            </a:br>
            <a:r>
              <a:rPr lang="ru-RU" sz="2400" dirty="0" smtClean="0"/>
              <a:t>Продолжение того же выравнивания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220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564" y="1736727"/>
            <a:ext cx="8313635" cy="2852737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Консервативное значит важное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Консервативное -  то, что длительно существует в эволюции, с несущественными изменениями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68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Классический Американский Большой Современный Автомобиль Грузовик  Транспорта — стоковые фотографии и другие картинки Грузовик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472" y="4838132"/>
            <a:ext cx="2530424" cy="168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Эксперты назвали самый популярный люксовый автомобиль 2020 го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18" y="4875420"/>
            <a:ext cx="26003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Как выглядит телега. Декоративная телега для сада своими руками: как  сделать и где установить. Современные телеги - сферы использова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319" y="4875420"/>
            <a:ext cx="2672177" cy="173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Самый древний автомобиль. / Блог им. burena / Коллективные блоги /  Steampunker.ru - сеть для любителей steampunk'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08" y="2593685"/>
            <a:ext cx="2637359" cy="190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Десять самых старых автомобилей в мире » 1Gai.Ru - Советы и технологии,  автомобили, новости, статьи, фотографи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496" y="2859681"/>
            <a:ext cx="3110132" cy="173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телега — Викисловарь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234" y="2738656"/>
            <a:ext cx="2494348" cy="175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История создания колес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36" y="840828"/>
            <a:ext cx="2454460" cy="167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https://dikon.ru/upload/image/antique_wooden_wheelbarrow_buch_2_3532_1024x52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305" y="840828"/>
            <a:ext cx="2263806" cy="154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6" descr="Колесница - это... Что такое Колесница?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20" y="762386"/>
            <a:ext cx="2375415" cy="162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64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амый древний автомобиль. / Блог им. burena / Коллективные блоги /  Steampunker.ru - сеть для любителей steampunk'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0" y="2593685"/>
            <a:ext cx="2637359" cy="190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есять самых старых автомобилей в мире » 1Gai.Ru - Советы и технологии,  автомобили, новости, статьи, фотограф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764" y="2738656"/>
            <a:ext cx="3110132" cy="173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телега — Викисловар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234" y="2738656"/>
            <a:ext cx="2494348" cy="175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Эксперты назвали самый популярный люксовый автомобиль 2020 год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20" y="4838132"/>
            <a:ext cx="26003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ак выглядит телега. Декоративная телега для сада своими руками: как  сделать и где установить. Современные телеги - сферы использован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320" y="4850737"/>
            <a:ext cx="2672177" cy="173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Классический Американский Большой Современный Автомобиль Грузовик  Транспорта — стоковые фотографии и другие картинки Грузовик - iStoc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472" y="4838132"/>
            <a:ext cx="2530424" cy="168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История создания колес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37" y="840828"/>
            <a:ext cx="2454460" cy="167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s://dikon.ru/upload/image/antique_wooden_wheelbarrow_buch_2_3532_1024x52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305" y="840828"/>
            <a:ext cx="2263806" cy="154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9362" y="41386"/>
            <a:ext cx="5143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LUCA</a:t>
            </a:r>
          </a:p>
          <a:p>
            <a:r>
              <a:rPr lang="en-US" sz="2800" dirty="0" smtClean="0"/>
              <a:t>                 (</a:t>
            </a:r>
            <a:r>
              <a:rPr lang="ru-RU" sz="2800" dirty="0" smtClean="0"/>
              <a:t>колесного транспорта</a:t>
            </a:r>
            <a:r>
              <a:rPr lang="en-US" sz="2800" dirty="0"/>
              <a:t>)</a:t>
            </a:r>
          </a:p>
        </p:txBody>
      </p:sp>
      <p:pic>
        <p:nvPicPr>
          <p:cNvPr id="2074" name="Picture 26" descr="Колесница - это... Что такое Колесница?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6" y="714975"/>
            <a:ext cx="2375415" cy="162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2702093" y="472622"/>
            <a:ext cx="751875" cy="52765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209628" y="473977"/>
            <a:ext cx="326855" cy="49476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733782" y="406011"/>
            <a:ext cx="3616317" cy="5942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0" descr="Эксперты назвали самый популярный люксовый автомобиль 2020 год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19" y="4862815"/>
            <a:ext cx="26003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Как выглядит телега. Декоративная телега для сада своими руками: как  сделать и где установить. Современные телеги - сферы использован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329" y="4824859"/>
            <a:ext cx="2672177" cy="173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96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58" y="3486807"/>
            <a:ext cx="4263001" cy="292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067" y="341273"/>
            <a:ext cx="8509000" cy="13255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РНК зависимая РНК полимераза (</a:t>
            </a:r>
            <a:r>
              <a:rPr lang="en-US" sz="3600" dirty="0" err="1" smtClean="0"/>
              <a:t>RdRP</a:t>
            </a:r>
            <a:r>
              <a:rPr lang="en-US" sz="3600" dirty="0" smtClean="0"/>
              <a:t>)</a:t>
            </a:r>
            <a:r>
              <a:rPr lang="ru-RU" sz="3600" dirty="0" smtClean="0"/>
              <a:t>, консервативные участки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3742"/>
            <a:ext cx="9144000" cy="154525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0692" y="6410807"/>
            <a:ext cx="266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Рисунок мой </a:t>
            </a:r>
            <a:r>
              <a:rPr lang="en-US" dirty="0" smtClean="0"/>
              <a:t>:) </a:t>
            </a:r>
            <a:r>
              <a:rPr lang="ru-RU" dirty="0" smtClean="0"/>
              <a:t>хвастаюсь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 rot="21386962">
            <a:off x="2075652" y="4325883"/>
            <a:ext cx="777125" cy="551351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ыноска 1 21"/>
          <p:cNvSpPr/>
          <p:nvPr/>
        </p:nvSpPr>
        <p:spPr>
          <a:xfrm>
            <a:off x="3744736" y="4948807"/>
            <a:ext cx="1583462" cy="612648"/>
          </a:xfrm>
          <a:prstGeom prst="borderCallout1">
            <a:avLst>
              <a:gd name="adj1" fmla="val 18750"/>
              <a:gd name="adj2" fmla="val -8333"/>
              <a:gd name="adj3" fmla="val -40901"/>
              <a:gd name="adj4" fmla="val -62015"/>
            </a:avLst>
          </a:prstGeom>
          <a:ln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Активный центр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637742" y="3656017"/>
            <a:ext cx="3410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каких участках выравнивание</a:t>
            </a:r>
          </a:p>
          <a:p>
            <a:r>
              <a:rPr lang="ru-RU" dirty="0" smtClean="0"/>
              <a:t>правильное – </a:t>
            </a:r>
            <a:br>
              <a:rPr lang="ru-RU" dirty="0" smtClean="0"/>
            </a:br>
            <a:r>
              <a:rPr lang="ru-RU" dirty="0" smtClean="0"/>
              <a:t>совпадает с эволюционным?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73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861" y="2386601"/>
            <a:ext cx="8571441" cy="3194391"/>
          </a:xfrm>
        </p:spPr>
        <p:txBody>
          <a:bodyPr>
            <a:noAutofit/>
          </a:bodyPr>
          <a:lstStyle/>
          <a:p>
            <a:r>
              <a:rPr lang="ru-RU" sz="5400" dirty="0" smtClean="0"/>
              <a:t>В </a:t>
            </a:r>
            <a:r>
              <a:rPr lang="ru-RU" sz="5400" dirty="0" err="1" smtClean="0"/>
              <a:t>выраниваниях</a:t>
            </a:r>
            <a:r>
              <a:rPr lang="ru-RU" sz="5400" dirty="0" smtClean="0"/>
              <a:t> белков –то же самое</a:t>
            </a:r>
            <a:r>
              <a:rPr lang="en-US" sz="5400" dirty="0" smtClean="0"/>
              <a:t>:</a:t>
            </a:r>
            <a:r>
              <a:rPr lang="ru-RU" sz="5400" dirty="0" smtClean="0"/>
              <a:t> </a:t>
            </a:r>
            <a:br>
              <a:rPr lang="ru-RU" sz="5400" dirty="0" smtClean="0"/>
            </a:br>
            <a:r>
              <a:rPr lang="ru-RU" sz="5400" dirty="0" smtClean="0"/>
              <a:t>Сохраняющееся в эволюции  </a:t>
            </a:r>
            <a:r>
              <a:rPr lang="ru-RU" sz="5400" dirty="0"/>
              <a:t>(консервативное) </a:t>
            </a:r>
            <a:r>
              <a:rPr lang="ru-RU" sz="5400" dirty="0" smtClean="0">
                <a:sym typeface="Symbol" panose="05050102010706020507" pitchFamily="18" charset="2"/>
              </a:rPr>
              <a:t></a:t>
            </a:r>
            <a:r>
              <a:rPr lang="ru-RU" sz="5400" dirty="0" smtClean="0"/>
              <a:t> важно</a:t>
            </a:r>
            <a:endParaRPr lang="ru-RU" sz="5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52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774" y="297444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Смотрим в </a:t>
            </a:r>
            <a:r>
              <a:rPr lang="en-US" dirty="0" err="1" smtClean="0"/>
              <a:t>Pfam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err="1" smtClean="0"/>
              <a:t>Jalview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4774" y="4652907"/>
            <a:ext cx="7886700" cy="1096251"/>
          </a:xfrm>
        </p:spPr>
        <p:txBody>
          <a:bodyPr/>
          <a:lstStyle/>
          <a:p>
            <a:r>
              <a:rPr lang="ru-RU" dirty="0"/>
              <a:t>Файл </a:t>
            </a:r>
            <a:r>
              <a:rPr lang="en-US" dirty="0"/>
              <a:t>PF00145_seed.fasta</a:t>
            </a:r>
          </a:p>
        </p:txBody>
      </p:sp>
    </p:spTree>
    <p:extLst>
      <p:ext uri="{BB962C8B-B14F-4D97-AF65-F5344CB8AC3E}">
        <p14:creationId xmlns:p14="http://schemas.microsoft.com/office/powerpoint/2010/main" val="234838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9951"/>
            <a:ext cx="7886700" cy="805306"/>
          </a:xfrm>
        </p:spPr>
        <p:txBody>
          <a:bodyPr/>
          <a:lstStyle/>
          <a:p>
            <a:r>
              <a:rPr lang="ru-RU" dirty="0" smtClean="0"/>
              <a:t>План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0946" y="832104"/>
            <a:ext cx="7886700" cy="491509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50000"/>
              </a:lnSpc>
              <a:buAutoNum type="arabicPeriod"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Задание</a:t>
            </a:r>
          </a:p>
          <a:p>
            <a:pPr marL="457200" indent="-457200">
              <a:lnSpc>
                <a:spcPct val="50000"/>
              </a:lnSpc>
              <a:buAutoNum type="arabicPeriod"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Гомология   (3 слайда)</a:t>
            </a:r>
          </a:p>
          <a:p>
            <a:pPr marL="914400" lvl="1" indent="-457200">
              <a:lnSpc>
                <a:spcPct val="50000"/>
              </a:lnSpc>
              <a:buAutoNum type="alphaLcPeriod"/>
            </a:pP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Термин</a:t>
            </a:r>
          </a:p>
          <a:p>
            <a:pPr marL="914400" lvl="1" indent="-457200">
              <a:lnSpc>
                <a:spcPct val="50000"/>
              </a:lnSpc>
              <a:buAutoNum type="alphaLcPeriod"/>
            </a:pP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Эволюция геномов бактерий</a:t>
            </a:r>
          </a:p>
          <a:p>
            <a:pPr marL="914400" lvl="1" indent="-457200">
              <a:lnSpc>
                <a:spcPct val="50000"/>
              </a:lnSpc>
              <a:buAutoNum type="alphaLcPeriod"/>
            </a:pP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Гомологию белков и  фрагментов геномов определяют по сходству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914400" lvl="1" indent="-457200">
              <a:lnSpc>
                <a:spcPct val="50000"/>
              </a:lnSpc>
              <a:buAutoNum type="alphaLcPeriod"/>
            </a:pPr>
            <a:endParaRPr lang="en-US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lnSpc>
                <a:spcPct val="50000"/>
              </a:lnSpc>
              <a:buAutoNum type="arabicPeriod"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Эволюционное выравнивание (2)</a:t>
            </a:r>
          </a:p>
          <a:p>
            <a:pPr marL="914400" lvl="1" indent="-457200">
              <a:lnSpc>
                <a:spcPct val="50000"/>
              </a:lnSpc>
              <a:buAutoNum type="arabicPeriod"/>
            </a:pP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Отражение эволюции с помощью выравнивания</a:t>
            </a:r>
          </a:p>
          <a:p>
            <a:pPr marL="914400" lvl="1" indent="-457200">
              <a:lnSpc>
                <a:spcPct val="50000"/>
              </a:lnSpc>
              <a:buAutoNum type="arabicPeriod"/>
            </a:pPr>
            <a:r>
              <a:rPr lang="ru-RU" sz="1400" dirty="0">
                <a:solidFill>
                  <a:schemeClr val="bg2">
                    <a:lumMod val="75000"/>
                  </a:schemeClr>
                </a:solidFill>
              </a:rPr>
              <a:t>Смысл </a:t>
            </a:r>
            <a:r>
              <a:rPr lang="ru-RU" sz="1400" dirty="0" err="1">
                <a:solidFill>
                  <a:schemeClr val="bg2">
                    <a:lumMod val="75000"/>
                  </a:schemeClr>
                </a:solidFill>
              </a:rPr>
              <a:t>выравнивния</a:t>
            </a:r>
            <a:r>
              <a:rPr lang="ru-RU" sz="1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последовательностей </a:t>
            </a:r>
            <a:r>
              <a:rPr lang="ru-RU" sz="1400" dirty="0">
                <a:solidFill>
                  <a:schemeClr val="bg2">
                    <a:lumMod val="75000"/>
                  </a:schemeClr>
                </a:solidFill>
              </a:rPr>
              <a:t>гомологичных 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белков</a:t>
            </a:r>
          </a:p>
          <a:p>
            <a:pPr marL="457200" indent="-457200">
              <a:lnSpc>
                <a:spcPct val="50000"/>
              </a:lnSpc>
              <a:buAutoNum type="arabicPeriod"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Множественное выравнивание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10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 + |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</a:rPr>
              <a:t>Jalview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 demo)</a:t>
            </a:r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914400" lvl="1" indent="-457200">
              <a:lnSpc>
                <a:spcPct val="50000"/>
              </a:lnSpc>
              <a:buAutoNum type="arabicPeriod"/>
            </a:pP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Анализ выравнивания</a:t>
            </a:r>
          </a:p>
          <a:p>
            <a:pPr marL="914400" lvl="1" indent="-457200">
              <a:lnSpc>
                <a:spcPct val="50000"/>
              </a:lnSpc>
              <a:buAutoNum type="arabicPeriod"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Консервативное значит важное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914400" lvl="1" indent="-457200">
              <a:lnSpc>
                <a:spcPct val="50000"/>
              </a:lnSpc>
              <a:buAutoNum type="arabicPeriod"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Множественное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выравнивание против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парного </a:t>
            </a:r>
          </a:p>
          <a:p>
            <a:pPr marL="914400" lvl="1" indent="-457200">
              <a:lnSpc>
                <a:spcPct val="50000"/>
              </a:lnSpc>
              <a:buFont typeface="Arial" panose="020B0604020202020204" pitchFamily="34" charset="0"/>
              <a:buAutoNum type="arabicPeriod"/>
            </a:pP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Алгоритмы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marL="457200" indent="-457200">
              <a:lnSpc>
                <a:spcPct val="50000"/>
              </a:lnSpc>
              <a:buFont typeface="Arial" panose="020B0604020202020204" pitchFamily="34" charset="0"/>
              <a:buAutoNum type="arabicPeriod"/>
            </a:pP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Эволюционные домены</a:t>
            </a:r>
          </a:p>
          <a:p>
            <a:pPr marL="914400" lvl="1" indent="-457200">
              <a:lnSpc>
                <a:spcPct val="50000"/>
              </a:lnSpc>
              <a:buFont typeface="Arial" panose="020B0604020202020204" pitchFamily="34" charset="0"/>
              <a:buAutoNum type="arabicPeriod"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Определение</a:t>
            </a:r>
          </a:p>
          <a:p>
            <a:pPr marL="914400" lvl="1" indent="-457200">
              <a:lnSpc>
                <a:spcPct val="50000"/>
              </a:lnSpc>
              <a:buFont typeface="Arial" panose="020B0604020202020204" pitchFamily="34" charset="0"/>
              <a:buAutoNum type="arabicPeriod"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Примеры из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</a:rPr>
              <a:t>Pfam</a:t>
            </a:r>
            <a:endParaRPr lang="en-US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914400" lvl="1" indent="-457200">
              <a:lnSpc>
                <a:spcPct val="50000"/>
              </a:lnSpc>
              <a:buFont typeface="Arial" panose="020B0604020202020204" pitchFamily="34" charset="0"/>
              <a:buAutoNum type="arabicPeriod"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Как происходят изменения  доменной архитектуры 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457200" indent="-457200">
              <a:lnSpc>
                <a:spcPct val="50000"/>
              </a:lnSpc>
              <a:buAutoNum type="arabicPeriod"/>
            </a:pP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Крупные перестройки в геномах</a:t>
            </a:r>
          </a:p>
          <a:p>
            <a:pPr marL="914400" lvl="1" indent="-457200">
              <a:lnSpc>
                <a:spcPct val="50000"/>
              </a:lnSpc>
              <a:buAutoNum type="arabicPeriod"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Следствия для белков. Карты локального сходства белков</a:t>
            </a:r>
          </a:p>
          <a:p>
            <a:pPr marL="914400" lvl="1" indent="-457200">
              <a:lnSpc>
                <a:spcPct val="50000"/>
              </a:lnSpc>
              <a:buAutoNum type="arabicPeriod"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Эволюционные домены</a:t>
            </a:r>
          </a:p>
          <a:p>
            <a:pPr marL="914400" lvl="1" indent="-457200">
              <a:lnSpc>
                <a:spcPct val="50000"/>
              </a:lnSpc>
              <a:buAutoNum type="arabicPeriod"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БД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</a:rPr>
              <a:t>Pfam</a:t>
            </a:r>
            <a:endParaRPr lang="en-US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lnSpc>
                <a:spcPct val="50000"/>
              </a:lnSpc>
              <a:buAutoNum type="arabicPeriod"/>
            </a:pPr>
            <a:r>
              <a:rPr lang="en-US" sz="2200" dirty="0" err="1" smtClean="0">
                <a:solidFill>
                  <a:schemeClr val="bg2">
                    <a:lumMod val="75000"/>
                  </a:schemeClr>
                </a:solidFill>
              </a:rPr>
              <a:t>Jalview</a:t>
            </a:r>
            <a:endParaRPr lang="ru-RU" sz="22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lnSpc>
                <a:spcPct val="50000"/>
              </a:lnSpc>
              <a:buAutoNum type="arabicPeriod"/>
            </a:pPr>
            <a:endParaRPr lang="ru-RU" sz="2200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lnSpc>
                <a:spcPct val="50000"/>
              </a:lnSpc>
              <a:buAutoNum type="arabicPeriod"/>
            </a:pPr>
            <a:endParaRPr lang="ru-RU" sz="22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914400" lvl="1" indent="-457200">
              <a:lnSpc>
                <a:spcPct val="50000"/>
              </a:lnSpc>
              <a:buAutoNum type="alphaLcPeriod"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Эволюция белков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914400" lvl="1" indent="-457200">
              <a:lnSpc>
                <a:spcPct val="50000"/>
              </a:lnSpc>
              <a:buAutoNum type="alphaLcPeriod"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Эволюционные события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914400" lvl="1" indent="-457200">
              <a:lnSpc>
                <a:spcPct val="50000"/>
              </a:lnSpc>
              <a:buAutoNum type="alphaLcPeriod"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Эволюционные домены</a:t>
            </a:r>
            <a:endParaRPr lang="ru-RU" sz="22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4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466" y="62541"/>
            <a:ext cx="8873067" cy="902660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Множественное даёт аргументы, опровергающие </a:t>
            </a:r>
            <a:r>
              <a:rPr lang="ru-RU" sz="3200" u="sng" dirty="0" smtClean="0"/>
              <a:t>оптимальное</a:t>
            </a:r>
            <a:r>
              <a:rPr lang="ru-RU" sz="3200" dirty="0" smtClean="0"/>
              <a:t> парное выравнивание. Пример.</a:t>
            </a:r>
            <a:endParaRPr lang="ru-RU" sz="32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53" t="33364" r="821" b="-1393"/>
          <a:stretch/>
        </p:blipFill>
        <p:spPr bwMode="auto">
          <a:xfrm>
            <a:off x="135466" y="1046480"/>
            <a:ext cx="8172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30933" b="-29078"/>
          <a:stretch/>
        </p:blipFill>
        <p:spPr>
          <a:xfrm>
            <a:off x="371770" y="4488479"/>
            <a:ext cx="7800230" cy="15480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781252" y="5027757"/>
            <a:ext cx="2250997" cy="4436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95450" y="2961943"/>
            <a:ext cx="1977933" cy="37371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71770" y="5493833"/>
            <a:ext cx="8873067" cy="12276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В красном овале во множественном выравнивании – одна </a:t>
            </a:r>
            <a:r>
              <a:rPr lang="ru-RU" sz="2000" dirty="0" err="1" smtClean="0"/>
              <a:t>делеция</a:t>
            </a:r>
            <a:r>
              <a:rPr lang="ru-RU" sz="2000" dirty="0" smtClean="0"/>
              <a:t>  между консервативными позициями.</a:t>
            </a:r>
            <a:br>
              <a:rPr lang="ru-RU" sz="2000" dirty="0" smtClean="0"/>
            </a:br>
            <a:r>
              <a:rPr lang="ru-RU" sz="2000" dirty="0" smtClean="0"/>
              <a:t>В оптимальном парном  выравнивании первых двух последовательностей в красном овале – четыре </a:t>
            </a:r>
            <a:r>
              <a:rPr lang="ru-RU" sz="2000" dirty="0" err="1" smtClean="0"/>
              <a:t>делеции</a:t>
            </a:r>
            <a:r>
              <a:rPr lang="ru-RU" sz="2000" dirty="0" smtClean="0"/>
              <a:t>. Участки те же.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4408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320272"/>
            <a:ext cx="8323043" cy="2852737"/>
          </a:xfrm>
        </p:spPr>
        <p:txBody>
          <a:bodyPr>
            <a:normAutofit/>
          </a:bodyPr>
          <a:lstStyle/>
          <a:p>
            <a:r>
              <a:rPr lang="ru-RU" sz="4400" dirty="0"/>
              <a:t>5</a:t>
            </a:r>
            <a:r>
              <a:rPr lang="en-US" sz="4400" dirty="0" smtClean="0"/>
              <a:t>. </a:t>
            </a:r>
            <a:r>
              <a:rPr lang="ru-RU" sz="4400" dirty="0" smtClean="0"/>
              <a:t>Наблюдаемый результат крупных перестроек генома:</a:t>
            </a:r>
            <a:br>
              <a:rPr lang="ru-RU" sz="4400" dirty="0" smtClean="0"/>
            </a:br>
            <a:r>
              <a:rPr lang="ru-RU" sz="4400" dirty="0" smtClean="0"/>
              <a:t>домены белков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Семейства </a:t>
            </a:r>
            <a:r>
              <a:rPr lang="ru-RU" dirty="0" smtClean="0"/>
              <a:t>в </a:t>
            </a:r>
            <a:r>
              <a:rPr lang="ru-RU" dirty="0" smtClean="0"/>
              <a:t>БД </a:t>
            </a:r>
            <a:r>
              <a:rPr lang="en-US" dirty="0" err="1" smtClean="0"/>
              <a:t>Pfam</a:t>
            </a:r>
            <a:r>
              <a:rPr lang="ru-RU" dirty="0" smtClean="0"/>
              <a:t> (</a:t>
            </a:r>
            <a:r>
              <a:rPr lang="en-US" dirty="0" smtClean="0"/>
              <a:t>Protein families)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47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624"/>
            <a:ext cx="7886700" cy="70547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Домены белков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" y="733098"/>
            <a:ext cx="8473440" cy="1932327"/>
          </a:xfrm>
        </p:spPr>
        <p:txBody>
          <a:bodyPr>
            <a:noAutofit/>
          </a:bodyPr>
          <a:lstStyle/>
          <a:p>
            <a:r>
              <a:rPr lang="en-US" dirty="0"/>
              <a:t>[</a:t>
            </a:r>
            <a:r>
              <a:rPr lang="ru-RU" dirty="0" smtClean="0"/>
              <a:t>Длинные</a:t>
            </a:r>
            <a:r>
              <a:rPr lang="en-US" dirty="0" smtClean="0"/>
              <a:t>]</a:t>
            </a:r>
            <a:r>
              <a:rPr lang="ru-RU" dirty="0" smtClean="0"/>
              <a:t> гомологичные участки из разных белков, которые эволюционируют только по типу локальных мутаций, 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и максимальной длины, с сохранением этого свойства, </a:t>
            </a:r>
            <a:r>
              <a:rPr lang="ru-RU" dirty="0" smtClean="0"/>
              <a:t>называются  </a:t>
            </a:r>
            <a:br>
              <a:rPr lang="ru-RU" dirty="0" smtClean="0"/>
            </a:br>
            <a:r>
              <a:rPr lang="ru-RU" dirty="0" smtClean="0"/>
              <a:t>                        ЭВОЛЮЦИОННЫМИ ДОМЕНАМИ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335280" y="2797888"/>
            <a:ext cx="8473440" cy="396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Терминологическая проблема.</a:t>
            </a:r>
          </a:p>
          <a:p>
            <a:r>
              <a:rPr lang="ru-RU" dirty="0" smtClean="0"/>
              <a:t>ДОМЕН – набор фрагментов последовательностей и их выравнивание. Имеет короткое название. Например, </a:t>
            </a:r>
            <a:r>
              <a:rPr lang="en-US" dirty="0" smtClean="0"/>
              <a:t>RdRP_1</a:t>
            </a:r>
            <a:endParaRPr lang="ru-RU" dirty="0" smtClean="0"/>
          </a:p>
          <a:p>
            <a:r>
              <a:rPr lang="ru-RU" dirty="0" smtClean="0"/>
              <a:t>ДОМЕН белка – фрагмент последовательности, входящий в определенный домен, например, в </a:t>
            </a:r>
            <a:r>
              <a:rPr lang="en-US" dirty="0" smtClean="0"/>
              <a:t>RdRP_1</a:t>
            </a:r>
            <a:endParaRPr lang="ru-RU" dirty="0"/>
          </a:p>
          <a:p>
            <a:endParaRPr lang="en-US" dirty="0" smtClean="0"/>
          </a:p>
          <a:p>
            <a:r>
              <a:rPr lang="ru-RU" dirty="0" smtClean="0"/>
              <a:t>ДОМЕННАЯ АРХИТЕКТУРА – последовательность  доменов в белке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33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2"/>
          <p:cNvSpPr>
            <a:spLocks noGrp="1"/>
          </p:cNvSpPr>
          <p:nvPr>
            <p:ph type="title"/>
          </p:nvPr>
        </p:nvSpPr>
        <p:spPr>
          <a:xfrm>
            <a:off x="243839" y="1"/>
            <a:ext cx="8651863" cy="822959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+mn-lt"/>
              </a:rPr>
              <a:t>  </a:t>
            </a:r>
            <a:r>
              <a:rPr lang="ru-RU" sz="2800" dirty="0" smtClean="0">
                <a:latin typeface="+mn-lt"/>
              </a:rPr>
              <a:t>ДВА ДОМЕНА </a:t>
            </a:r>
            <a:r>
              <a:rPr lang="ru-RU" sz="2800" dirty="0" err="1" smtClean="0">
                <a:latin typeface="+mn-lt"/>
              </a:rPr>
              <a:t>гомеобелков</a:t>
            </a:r>
            <a:r>
              <a:rPr lang="en-US" sz="2800" dirty="0" smtClean="0">
                <a:latin typeface="+mn-lt"/>
              </a:rPr>
              <a:t>: </a:t>
            </a:r>
            <a:r>
              <a:rPr lang="ru-RU" sz="2800" dirty="0" err="1" smtClean="0">
                <a:latin typeface="+mn-lt"/>
              </a:rPr>
              <a:t>гомеодомен</a:t>
            </a:r>
            <a:r>
              <a:rPr lang="ru-RU" sz="2800" dirty="0" smtClean="0">
                <a:latin typeface="+mn-lt"/>
              </a:rPr>
              <a:t> и </a:t>
            </a:r>
            <a:r>
              <a:rPr lang="en-US" sz="2800" dirty="0" smtClean="0">
                <a:latin typeface="+mn-lt"/>
              </a:rPr>
              <a:t>OAR </a:t>
            </a:r>
            <a:r>
              <a:rPr lang="ru-RU" sz="2800" dirty="0" smtClean="0">
                <a:latin typeface="+mn-lt"/>
              </a:rPr>
              <a:t>домен</a:t>
            </a:r>
            <a:endParaRPr lang="ru-RU" sz="2800" dirty="0">
              <a:latin typeface="+mn-lt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76544" y="822960"/>
            <a:ext cx="8519159" cy="5882640"/>
            <a:chOff x="1187450" y="1051342"/>
            <a:chExt cx="6870700" cy="4283452"/>
          </a:xfrm>
        </p:grpSpPr>
        <p:pic>
          <p:nvPicPr>
            <p:cNvPr id="11266" name="Picture 1026" descr="F:\Common\Education\FBB\Year_02\Term_6\Lectures\3Dcomparison\3Dclassification\HD_OA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450" y="1051342"/>
              <a:ext cx="6870700" cy="428345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</p:pic>
        <p:sp>
          <p:nvSpPr>
            <p:cNvPr id="2" name="Прямоугольник 1"/>
            <p:cNvSpPr/>
            <p:nvPr/>
          </p:nvSpPr>
          <p:spPr>
            <a:xfrm>
              <a:off x="3760969" y="4634428"/>
              <a:ext cx="761026" cy="24237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26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273686"/>
            <a:ext cx="8305800" cy="1325563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Домены принято</a:t>
            </a:r>
            <a:r>
              <a:rPr lang="ru-RU" dirty="0" smtClean="0"/>
              <a:t> </a:t>
            </a:r>
            <a:r>
              <a:rPr lang="ru-RU" dirty="0" smtClean="0">
                <a:latin typeface="+mn-lt"/>
              </a:rPr>
              <a:t>изображать так</a:t>
            </a:r>
            <a:endParaRPr lang="ru-RU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0386"/>
            <a:ext cx="8974078" cy="9782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9200" y="1970485"/>
            <a:ext cx="670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74987"/>
                </a:solidFill>
                <a:hlinkClick r:id="rId3"/>
              </a:rPr>
              <a:t>X1WJ92_ACYPI</a:t>
            </a:r>
            <a:r>
              <a:rPr lang="en-US" sz="2000" dirty="0">
                <a:solidFill>
                  <a:srgbClr val="404040"/>
                </a:solidFill>
              </a:rPr>
              <a:t> [</a:t>
            </a:r>
            <a:r>
              <a:rPr lang="en-US" sz="2000" dirty="0" err="1">
                <a:solidFill>
                  <a:srgbClr val="404040"/>
                </a:solidFill>
              </a:rPr>
              <a:t>Acyrthosiphon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pisum</a:t>
            </a:r>
            <a:r>
              <a:rPr lang="en-US" sz="2000" dirty="0">
                <a:solidFill>
                  <a:srgbClr val="404040"/>
                </a:solidFill>
              </a:rPr>
              <a:t> (Pea aphid</a:t>
            </a:r>
            <a:r>
              <a:rPr lang="en-US" sz="2000" dirty="0" smtClean="0">
                <a:solidFill>
                  <a:srgbClr val="404040"/>
                </a:solidFill>
              </a:rPr>
              <a:t>)]</a:t>
            </a:r>
            <a:r>
              <a:rPr lang="ru-RU" sz="2000" dirty="0" smtClean="0">
                <a:solidFill>
                  <a:srgbClr val="404040"/>
                </a:solidFill>
              </a:rPr>
              <a:t> </a:t>
            </a:r>
            <a:r>
              <a:rPr lang="en-US" sz="2000" dirty="0"/>
              <a:t>Uncharacterized protein </a:t>
            </a:r>
            <a:r>
              <a:rPr lang="en-US" sz="2000" dirty="0" smtClean="0"/>
              <a:t> </a:t>
            </a:r>
            <a:r>
              <a:rPr lang="en-US" sz="2000" dirty="0"/>
              <a:t>(408 residues)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8120" y="4460618"/>
            <a:ext cx="87759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04040"/>
                </a:solidFill>
              </a:rPr>
              <a:t>There are 1836 sequences with the following architecture: </a:t>
            </a:r>
            <a:r>
              <a:rPr lang="en-US" sz="2800" b="1" dirty="0">
                <a:solidFill>
                  <a:srgbClr val="404040"/>
                </a:solidFill>
              </a:rPr>
              <a:t>Homeodomain, OAR</a:t>
            </a:r>
            <a:endParaRPr lang="en-US" sz="2800" b="1" i="0" dirty="0">
              <a:solidFill>
                <a:srgbClr val="404040"/>
              </a:solidFill>
              <a:effectLst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036320" y="3779520"/>
            <a:ext cx="579120" cy="13387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230880" y="3779520"/>
            <a:ext cx="3368040" cy="12331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1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+mn-lt"/>
              </a:rPr>
              <a:t>Гомеодомен</a:t>
            </a:r>
            <a:r>
              <a:rPr lang="ru-RU" dirty="0" smtClean="0">
                <a:latin typeface="+mn-lt"/>
              </a:rPr>
              <a:t> является ДОМЕНОМ</a:t>
            </a:r>
            <a:br>
              <a:rPr lang="ru-RU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Доказательство</a:t>
            </a:r>
            <a:r>
              <a:rPr lang="ru-RU" dirty="0" smtClean="0">
                <a:latin typeface="+mn-lt"/>
              </a:rPr>
              <a:t> 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1479301"/>
            <a:ext cx="4297680" cy="4351338"/>
          </a:xfrm>
        </p:spPr>
        <p:txBody>
          <a:bodyPr>
            <a:noAutofit/>
          </a:bodyPr>
          <a:lstStyle/>
          <a:p>
            <a:r>
              <a:rPr lang="ru-RU" sz="2400" dirty="0" smtClean="0"/>
              <a:t>Выравнивание,  со сходством, свидетельствующим о </a:t>
            </a:r>
            <a:r>
              <a:rPr lang="ru-RU" sz="2400" dirty="0" err="1" smtClean="0"/>
              <a:t>гомологичности</a:t>
            </a:r>
            <a:r>
              <a:rPr lang="ru-RU" sz="2400" dirty="0" smtClean="0"/>
              <a:t> последовательностей</a:t>
            </a: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dirty="0" smtClean="0"/>
              <a:t>Представленность домена </a:t>
            </a:r>
            <a:br>
              <a:rPr lang="ru-RU" sz="2400" dirty="0" smtClean="0"/>
            </a:br>
            <a:r>
              <a:rPr lang="ru-RU" sz="2400" u="sng" dirty="0" smtClean="0"/>
              <a:t>в  негомологичных белках</a:t>
            </a:r>
            <a:r>
              <a:rPr lang="ru-RU" sz="2400" dirty="0" smtClean="0"/>
              <a:t> (обычно, но не обязательно)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509" y="662781"/>
            <a:ext cx="3118907" cy="3840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137" y="4575810"/>
            <a:ext cx="2225649" cy="228219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55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53123"/>
          </a:xfrm>
        </p:spPr>
        <p:txBody>
          <a:bodyPr/>
          <a:lstStyle/>
          <a:p>
            <a:pPr algn="ctr"/>
            <a:r>
              <a:rPr lang="ru-RU" dirty="0" smtClean="0"/>
              <a:t>Эволюционные домены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53123"/>
            <a:ext cx="3943350" cy="4851083"/>
          </a:xfrm>
        </p:spPr>
        <p:txBody>
          <a:bodyPr/>
          <a:lstStyle/>
          <a:p>
            <a:r>
              <a:rPr lang="ru-RU" dirty="0"/>
              <a:t>Имеют определенную функцию (не всегда известна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en-US" sz="2000" dirty="0" smtClean="0"/>
              <a:t>DUF – Domain of Unknown Function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Часто совпадают со структурными доменами </a:t>
            </a:r>
            <a:br>
              <a:rPr lang="ru-RU" dirty="0" smtClean="0"/>
            </a:br>
            <a:r>
              <a:rPr lang="ru-RU" dirty="0" smtClean="0"/>
              <a:t>(но не всегда)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853123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 smtClean="0"/>
              <a:t>Гомеодомен</a:t>
            </a:r>
            <a:r>
              <a:rPr lang="ru-RU" sz="2400" dirty="0" smtClean="0"/>
              <a:t> – ДНК связывающий домен</a:t>
            </a:r>
          </a:p>
          <a:p>
            <a:endParaRPr lang="en-US" sz="1400" dirty="0"/>
          </a:p>
          <a:p>
            <a:r>
              <a:rPr lang="en-US" sz="1400" dirty="0" smtClean="0"/>
              <a:t>Homeodomain </a:t>
            </a:r>
            <a:r>
              <a:rPr lang="en-US" sz="1400" dirty="0"/>
              <a:t>proteins regulate gene expression and cell differentiation during early embryonic development, thus mutations in </a:t>
            </a:r>
            <a:r>
              <a:rPr lang="en-US" sz="1400" dirty="0" err="1"/>
              <a:t>homeobox</a:t>
            </a:r>
            <a:r>
              <a:rPr lang="en-US" sz="1400" dirty="0"/>
              <a:t> genes can cause developmental disorders.</a:t>
            </a:r>
            <a:r>
              <a:rPr lang="en-US" sz="1400" baseline="30000" dirty="0">
                <a:hlinkClick r:id="rId2"/>
              </a:rPr>
              <a:t>[1]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415" y="3005361"/>
            <a:ext cx="2841625" cy="338401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3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2687784"/>
            <a:ext cx="7050228" cy="5875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" y="4926588"/>
            <a:ext cx="7890981" cy="6152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9599" y="1576119"/>
            <a:ext cx="7439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04040"/>
                </a:solidFill>
                <a:latin typeface="Verdana" panose="020B0604030504040204" pitchFamily="34" charset="0"/>
              </a:rPr>
              <a:t>There are 9 sequences with the following architecture: MethyltransfD12, N6_N4_Mtase</a:t>
            </a:r>
          </a:p>
          <a:p>
            <a:r>
              <a:rPr lang="en-US" dirty="0">
                <a:solidFill>
                  <a:srgbClr val="074987"/>
                </a:solidFill>
                <a:latin typeface="Verdana" panose="020B0604030504040204" pitchFamily="34" charset="0"/>
                <a:hlinkClick r:id="rId4"/>
              </a:rPr>
              <a:t>A0A2Z5QVW5_9MICC</a:t>
            </a:r>
            <a:r>
              <a:rPr lang="en-US" dirty="0">
                <a:solidFill>
                  <a:srgbClr val="404040"/>
                </a:solidFill>
                <a:latin typeface="Verdana" panose="020B0604030504040204" pitchFamily="34" charset="0"/>
              </a:rPr>
              <a:t> </a:t>
            </a:r>
            <a:r>
              <a:rPr lang="en-US" dirty="0" smtClean="0">
                <a:solidFill>
                  <a:srgbClr val="404040"/>
                </a:solidFill>
                <a:latin typeface="Verdana" panose="020B0604030504040204" pitchFamily="34" charset="0"/>
              </a:rPr>
              <a:t>[</a:t>
            </a:r>
            <a:r>
              <a:rPr lang="en-US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D12-N6_N4</a:t>
            </a:r>
            <a:r>
              <a:rPr lang="en-US" dirty="0" smtClean="0">
                <a:solidFill>
                  <a:srgbClr val="404040"/>
                </a:solidFill>
                <a:latin typeface="Verdana" panose="020B0604030504040204" pitchFamily="34" charset="0"/>
              </a:rPr>
              <a:t>]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9598" y="3757091"/>
            <a:ext cx="7439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04040"/>
                </a:solidFill>
                <a:latin typeface="Verdana" panose="020B0604030504040204" pitchFamily="34" charset="0"/>
              </a:rPr>
              <a:t>There are 5 sequences with the following architecture: N6_N4_Mtase, MethyltransfD12</a:t>
            </a:r>
          </a:p>
          <a:p>
            <a:r>
              <a:rPr lang="en-US" dirty="0">
                <a:solidFill>
                  <a:srgbClr val="074987"/>
                </a:solidFill>
                <a:latin typeface="Verdana" panose="020B0604030504040204" pitchFamily="34" charset="0"/>
                <a:hlinkClick r:id="rId5"/>
              </a:rPr>
              <a:t>A0A1I7GYG0_9CLOT</a:t>
            </a:r>
            <a:r>
              <a:rPr lang="en-US" dirty="0">
                <a:solidFill>
                  <a:srgbClr val="404040"/>
                </a:solidFill>
                <a:latin typeface="Verdana" panose="020B0604030504040204" pitchFamily="34" charset="0"/>
              </a:rPr>
              <a:t>  </a:t>
            </a:r>
            <a:r>
              <a:rPr lang="en-US" dirty="0" smtClean="0">
                <a:solidFill>
                  <a:srgbClr val="404040"/>
                </a:solidFill>
                <a:latin typeface="Verdana" panose="020B0604030504040204" pitchFamily="34" charset="0"/>
              </a:rPr>
              <a:t>[</a:t>
            </a:r>
            <a:r>
              <a:rPr lang="en-US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N6_N4-D12</a:t>
            </a:r>
            <a:r>
              <a:rPr lang="en-US" dirty="0" smtClean="0">
                <a:solidFill>
                  <a:srgbClr val="404040"/>
                </a:solidFill>
                <a:latin typeface="Verdana" panose="020B0604030504040204" pitchFamily="34" charset="0"/>
              </a:rPr>
              <a:t>]</a:t>
            </a:r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18883" y="156388"/>
            <a:ext cx="8717109" cy="13255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Как выровнять эти две последовательности?</a:t>
            </a:r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7997" y="5951823"/>
            <a:ext cx="7134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Как такое может возникнуть?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7703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085" y="79900"/>
            <a:ext cx="8495931" cy="149144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Лучшее парное выравнивание:</a:t>
            </a:r>
            <a:br>
              <a:rPr lang="ru-RU" sz="3200" dirty="0" smtClean="0"/>
            </a:br>
            <a:r>
              <a:rPr lang="ru-RU" sz="3200" dirty="0" smtClean="0"/>
              <a:t>алгоритм множественных локальных выравниваний. </a:t>
            </a:r>
            <a:endParaRPr lang="en-US" sz="3200" dirty="0"/>
          </a:p>
        </p:txBody>
      </p:sp>
      <p:pic>
        <p:nvPicPr>
          <p:cNvPr id="3074" name="Picture 2" descr="https://blast.ncbi.nlm.nih.gov/hitmatrix/hit_matrix.cgi?rid=6CZF2AB5114&amp;width=600&amp;height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60" y="1691749"/>
            <a:ext cx="7765743" cy="388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6847" y="6294821"/>
            <a:ext cx="5852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Программа </a:t>
            </a:r>
            <a:r>
              <a:rPr lang="en-US" sz="2400" dirty="0" err="1" smtClean="0"/>
              <a:t>BLASTp</a:t>
            </a:r>
            <a:r>
              <a:rPr lang="en-US" sz="2400" dirty="0" smtClean="0"/>
              <a:t>. </a:t>
            </a:r>
            <a:r>
              <a:rPr lang="ru-RU" sz="2400" dirty="0"/>
              <a:t>Визуализация </a:t>
            </a:r>
            <a:r>
              <a:rPr lang="en-US" sz="2400" dirty="0"/>
              <a:t>Dot Plot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42468" y="5892099"/>
            <a:ext cx="1747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N6_N4-D12   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-274197" y="3656868"/>
            <a:ext cx="1770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D12-N6_N4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34424" y="5522767"/>
            <a:ext cx="7791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1=================================</a:t>
            </a:r>
            <a:r>
              <a:rPr lang="en-US" b="1" dirty="0" smtClean="0">
                <a:solidFill>
                  <a:srgbClr val="C0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576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-927722" y="3235199"/>
            <a:ext cx="3890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Verdana" panose="020B0604030504040204" pitchFamily="34" charset="0"/>
              </a:rPr>
              <a:t>1</a:t>
            </a:r>
            <a:r>
              <a:rPr lang="en-US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==============</a:t>
            </a:r>
            <a:r>
              <a:rPr lang="en-US" b="1" dirty="0">
                <a:solidFill>
                  <a:srgbClr val="C0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539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Немного об алгоритмах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Множественное правильнее  парного!</a:t>
            </a:r>
          </a:p>
        </p:txBody>
      </p:sp>
    </p:spTree>
    <p:extLst>
      <p:ext uri="{BB962C8B-B14F-4D97-AF65-F5344CB8AC3E}">
        <p14:creationId xmlns:p14="http://schemas.microsoft.com/office/powerpoint/2010/main" val="421950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817" y="733246"/>
            <a:ext cx="873899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Результат</a:t>
            </a: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</a:rPr>
              <a:t>:</a:t>
            </a:r>
            <a:endParaRPr lang="ru-RU" sz="1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</a:rPr>
              <a:t>Тривиальная часть 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- описание одного семейства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по 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информации из </a:t>
            </a:r>
            <a:r>
              <a:rPr lang="ru-RU" sz="1400" dirty="0" err="1">
                <a:solidFill>
                  <a:srgbClr val="333333"/>
                </a:solidFill>
                <a:latin typeface="Arial" panose="020B0604020202020204" pitchFamily="34" charset="0"/>
              </a:rPr>
              <a:t>Pfam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endParaRPr lang="ru-RU" sz="14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Нетривиальная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(самому или самой надо думать и принимать решения) - одно выравнивание двух подгрупп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белков семейства 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с обоснованием их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различий</a:t>
            </a:r>
          </a:p>
          <a:p>
            <a:r>
              <a:rPr lang="ru-RU" sz="14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Методы:</a:t>
            </a:r>
            <a:endParaRPr lang="ru-RU" sz="14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Сервисы базы данных </a:t>
            </a:r>
            <a:r>
              <a:rPr lang="ru-RU" sz="1400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Pfam</a:t>
            </a:r>
            <a:endParaRPr lang="ru-RU" sz="14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Редактор 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выравниваний </a:t>
            </a:r>
            <a:r>
              <a:rPr lang="ru-RU" sz="1400" dirty="0" err="1">
                <a:solidFill>
                  <a:srgbClr val="333333"/>
                </a:solidFill>
                <a:latin typeface="Arial" panose="020B0604020202020204" pitchFamily="34" charset="0"/>
              </a:rPr>
              <a:t>Jalview</a:t>
            </a:r>
            <a:endParaRPr lang="ru-RU" sz="1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rgbClr val="333333"/>
                </a:solidFill>
                <a:latin typeface="Arial" panose="020B0604020202020204" pitchFamily="34" charset="0"/>
              </a:rPr>
              <a:t>Blast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 выравнивание 2х последовательностей, в формате </a:t>
            </a:r>
            <a:r>
              <a:rPr lang="ru-RU" sz="1400" dirty="0" err="1">
                <a:solidFill>
                  <a:srgbClr val="333333"/>
                </a:solidFill>
                <a:latin typeface="Arial" panose="020B0604020202020204" pitchFamily="34" charset="0"/>
              </a:rPr>
              <a:t>Dot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Arial" panose="020B0604020202020204" pitchFamily="34" charset="0"/>
              </a:rPr>
              <a:t>Plot</a:t>
            </a:r>
            <a:endParaRPr lang="ru-RU" sz="1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rgbClr val="333333"/>
                </a:solidFill>
                <a:latin typeface="Arial" panose="020B0604020202020204" pitchFamily="34" charset="0"/>
              </a:rPr>
              <a:t>Uniprot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 поиск и скачивание результата в табличном формате</a:t>
            </a:r>
          </a:p>
          <a:p>
            <a:r>
              <a:rPr lang="ru-RU" sz="1400" b="1" dirty="0">
                <a:solidFill>
                  <a:srgbClr val="666666"/>
                </a:solidFill>
                <a:latin typeface="Verdana" panose="020B0604030504040204" pitchFamily="34" charset="0"/>
              </a:rPr>
              <a:t>1. Выберите семейство доменов из </a:t>
            </a:r>
            <a:r>
              <a:rPr lang="ru-RU" sz="1400" b="1" dirty="0" err="1">
                <a:solidFill>
                  <a:srgbClr val="666666"/>
                </a:solidFill>
                <a:latin typeface="Verdana" panose="020B0604030504040204" pitchFamily="34" charset="0"/>
              </a:rPr>
              <a:t>Pfam</a:t>
            </a:r>
            <a:r>
              <a:rPr lang="ru-RU" sz="1400" b="1" dirty="0">
                <a:solidFill>
                  <a:srgbClr val="666666"/>
                </a:solidFill>
                <a:latin typeface="Verdana" panose="020B0604030504040204" pitchFamily="34" charset="0"/>
              </a:rPr>
              <a:t> для </a:t>
            </a:r>
            <a:r>
              <a:rPr lang="ru-RU" sz="1400" b="1" dirty="0" smtClean="0">
                <a:solidFill>
                  <a:srgbClr val="666666"/>
                </a:solidFill>
                <a:latin typeface="Verdana" panose="020B0604030504040204" pitchFamily="34" charset="0"/>
              </a:rPr>
              <a:t>анализа</a:t>
            </a:r>
            <a:endParaRPr lang="ru-RU" sz="1400" b="1" dirty="0">
              <a:solidFill>
                <a:srgbClr val="666666"/>
              </a:solidFill>
              <a:latin typeface="Verdana" panose="020B0604030504040204" pitchFamily="34" charset="0"/>
            </a:endParaRPr>
          </a:p>
          <a:p>
            <a:r>
              <a:rPr lang="ru-RU" sz="1400" i="1" dirty="0">
                <a:solidFill>
                  <a:srgbClr val="333333"/>
                </a:solidFill>
                <a:latin typeface="Arial" panose="020B0604020202020204" pitchFamily="34" charset="0"/>
              </a:rPr>
              <a:t>От выбора зависит всё дальнейшее</a:t>
            </a:r>
            <a:endParaRPr lang="ru-RU" sz="1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</a:rPr>
              <a:t>Ограничения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, направлены на то, чтобы обезопасить вас от больших технических трудностей, они не являются абсолютными</a:t>
            </a:r>
          </a:p>
          <a:p>
            <a:r>
              <a:rPr lang="ru-RU" sz="1400" b="1" dirty="0">
                <a:solidFill>
                  <a:srgbClr val="666666"/>
                </a:solidFill>
                <a:latin typeface="Verdana" panose="020B0604030504040204" pitchFamily="34" charset="0"/>
              </a:rPr>
              <a:t>2. Опишите семейство доменов</a:t>
            </a:r>
          </a:p>
          <a:p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Укажите число доменных архитектур с этим доменом</a:t>
            </a:r>
          </a:p>
          <a:p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Выберите две достаточно представленные доменные архитектуры и укажите какие именно выбрали, их названия и число белков с каждой из них</a:t>
            </a:r>
          </a:p>
          <a:p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Укажите число разных белков с доменом семейства, для которых известна 3D структура. </a:t>
            </a:r>
            <a:r>
              <a:rPr lang="ru-RU" sz="1400" i="1" dirty="0">
                <a:solidFill>
                  <a:srgbClr val="333333"/>
                </a:solidFill>
                <a:latin typeface="Arial" panose="020B0604020202020204" pitchFamily="34" charset="0"/>
              </a:rPr>
              <a:t>Разные структуры одного и того же белка (по </a:t>
            </a:r>
            <a:r>
              <a:rPr lang="ru-RU" sz="1400" i="1" dirty="0" err="1">
                <a:solidFill>
                  <a:srgbClr val="333333"/>
                </a:solidFill>
                <a:latin typeface="Arial" panose="020B0604020202020204" pitchFamily="34" charset="0"/>
              </a:rPr>
              <a:t>Uniprot</a:t>
            </a:r>
            <a:r>
              <a:rPr lang="ru-RU" sz="1400" i="1" dirty="0">
                <a:solidFill>
                  <a:srgbClr val="333333"/>
                </a:solidFill>
                <a:latin typeface="Arial" panose="020B0604020202020204" pitchFamily="34" charset="0"/>
              </a:rPr>
              <a:t> ID) считать за одну.</a:t>
            </a:r>
            <a:endParaRPr lang="ru-RU" sz="1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Укажите число белков с доменом по таксонам самого высокого ранга. Типично - по </a:t>
            </a:r>
            <a:r>
              <a:rPr lang="ru-RU" sz="1400" dirty="0" err="1">
                <a:solidFill>
                  <a:srgbClr val="333333"/>
                </a:solidFill>
                <a:latin typeface="Arial" panose="020B0604020202020204" pitchFamily="34" charset="0"/>
              </a:rPr>
              <a:t>суперцарствам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(они же домены жизни) - бактерии, археи, эукариоты.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ru-RU" sz="1400" b="1" dirty="0" smtClean="0">
                <a:solidFill>
                  <a:srgbClr val="666666"/>
                </a:solidFill>
                <a:latin typeface="Verdana" panose="020B0604030504040204" pitchFamily="34" charset="0"/>
              </a:rPr>
              <a:t>3</a:t>
            </a:r>
            <a:r>
              <a:rPr lang="ru-RU" sz="1400" b="1" dirty="0">
                <a:solidFill>
                  <a:srgbClr val="666666"/>
                </a:solidFill>
                <a:latin typeface="Verdana" panose="020B0604030504040204" pitchFamily="34" charset="0"/>
              </a:rPr>
              <a:t>. Постройте карту локального сходства (</a:t>
            </a:r>
            <a:r>
              <a:rPr lang="ru-RU" sz="1400" b="1" dirty="0" err="1">
                <a:solidFill>
                  <a:srgbClr val="666666"/>
                </a:solidFill>
                <a:latin typeface="Verdana" panose="020B0604030504040204" pitchFamily="34" charset="0"/>
              </a:rPr>
              <a:t>Dot</a:t>
            </a:r>
            <a:r>
              <a:rPr lang="ru-RU" sz="1400" b="1" dirty="0">
                <a:solidFill>
                  <a:srgbClr val="666666"/>
                </a:solidFill>
                <a:latin typeface="Verdan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666666"/>
                </a:solidFill>
                <a:latin typeface="Verdana" panose="020B0604030504040204" pitchFamily="34" charset="0"/>
              </a:rPr>
              <a:t>Plot</a:t>
            </a:r>
            <a:r>
              <a:rPr lang="ru-RU" sz="1400" b="1" dirty="0">
                <a:solidFill>
                  <a:srgbClr val="666666"/>
                </a:solidFill>
                <a:latin typeface="Verdana" panose="020B0604030504040204" pitchFamily="34" charset="0"/>
              </a:rPr>
              <a:t>) двух белков </a:t>
            </a:r>
            <a:r>
              <a:rPr lang="ru-RU" sz="1400" b="1" dirty="0" smtClean="0">
                <a:solidFill>
                  <a:srgbClr val="666666"/>
                </a:solidFill>
                <a:latin typeface="Verdana" panose="020B0604030504040204" pitchFamily="34" charset="0"/>
              </a:rPr>
              <a:t>из семейства</a:t>
            </a:r>
            <a:r>
              <a:rPr lang="ru-RU" sz="1400" b="1" dirty="0" smtClean="0">
                <a:solidFill>
                  <a:srgbClr val="666666"/>
                </a:solidFill>
                <a:latin typeface="Verdana" panose="020B0604030504040204" pitchFamily="34" charset="0"/>
              </a:rPr>
              <a:t>, </a:t>
            </a:r>
            <a:r>
              <a:rPr lang="ru-RU" sz="1400" b="1" dirty="0">
                <a:solidFill>
                  <a:srgbClr val="666666"/>
                </a:solidFill>
                <a:latin typeface="Verdana" panose="020B0604030504040204" pitchFamily="34" charset="0"/>
              </a:rPr>
              <a:t>но с разной доменной архитектурой</a:t>
            </a:r>
          </a:p>
          <a:p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Придумайте эволюционный сценарий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наблюдаемого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/>
            </a:r>
            <a:b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ru-RU" sz="1400" b="1" dirty="0">
                <a:solidFill>
                  <a:srgbClr val="666666"/>
                </a:solidFill>
                <a:latin typeface="Verdana" panose="020B0604030504040204" pitchFamily="34" charset="0"/>
              </a:rPr>
              <a:t>4. В выравнивании </a:t>
            </a:r>
            <a:r>
              <a:rPr lang="ru-RU" sz="1400" b="1" dirty="0" smtClean="0">
                <a:solidFill>
                  <a:srgbClr val="666666"/>
                </a:solidFill>
                <a:latin typeface="Verdana" panose="020B0604030504040204" pitchFamily="34" charset="0"/>
              </a:rPr>
              <a:t>семейства </a:t>
            </a:r>
            <a:r>
              <a:rPr lang="ru-RU" sz="1400" b="1" dirty="0">
                <a:solidFill>
                  <a:srgbClr val="666666"/>
                </a:solidFill>
                <a:latin typeface="Verdana" panose="020B0604030504040204" pitchFamily="34" charset="0"/>
              </a:rPr>
              <a:t>выделите на основании сходства две подгруппы доменов </a:t>
            </a:r>
            <a:r>
              <a:rPr lang="ru-RU" sz="1400" b="1" dirty="0" err="1">
                <a:solidFill>
                  <a:srgbClr val="666666"/>
                </a:solidFill>
                <a:latin typeface="Verdana" panose="020B0604030504040204" pitchFamily="34" charset="0"/>
              </a:rPr>
              <a:t>Pfam</a:t>
            </a:r>
            <a:endParaRPr lang="ru-RU" sz="1400" b="1" dirty="0">
              <a:solidFill>
                <a:srgbClr val="666666"/>
              </a:solidFill>
              <a:latin typeface="Verdana" panose="020B0604030504040204" pitchFamily="34" charset="0"/>
            </a:endParaRPr>
          </a:p>
          <a:p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В ответе - выравнивание, содержащее обе подгруппы и обоснование различий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подгрупп</a:t>
            </a:r>
            <a:endParaRPr lang="ru-RU" sz="1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666666"/>
                </a:solidFill>
                <a:latin typeface="Verdana" panose="020B0604030504040204" pitchFamily="34" charset="0"/>
              </a:rPr>
              <a:t>5. Сохраните таблицу со всеми белками из </a:t>
            </a:r>
            <a:r>
              <a:rPr lang="ru-RU" sz="1400" b="1" dirty="0" err="1">
                <a:solidFill>
                  <a:srgbClr val="666666"/>
                </a:solidFill>
                <a:latin typeface="Verdana" panose="020B0604030504040204" pitchFamily="34" charset="0"/>
              </a:rPr>
              <a:t>Uniprot</a:t>
            </a:r>
            <a:r>
              <a:rPr lang="ru-RU" sz="1400" b="1" dirty="0">
                <a:solidFill>
                  <a:srgbClr val="666666"/>
                </a:solidFill>
                <a:latin typeface="Verdana" panose="020B0604030504040204" pitchFamily="34" charset="0"/>
              </a:rPr>
              <a:t> </a:t>
            </a:r>
            <a:r>
              <a:rPr lang="ru-RU" sz="1400" b="1" dirty="0" smtClean="0">
                <a:solidFill>
                  <a:srgbClr val="666666"/>
                </a:solidFill>
                <a:latin typeface="Verdana" panose="020B0604030504040204" pitchFamily="34" charset="0"/>
              </a:rPr>
              <a:t>семейства </a:t>
            </a:r>
            <a:r>
              <a:rPr lang="ru-RU" sz="1400" b="1" dirty="0" err="1" smtClean="0">
                <a:solidFill>
                  <a:srgbClr val="666666"/>
                </a:solidFill>
                <a:latin typeface="Verdana" panose="020B0604030504040204" pitchFamily="34" charset="0"/>
              </a:rPr>
              <a:t>Pfam</a:t>
            </a:r>
            <a:endParaRPr lang="ru-RU" sz="1400" b="1" dirty="0">
              <a:solidFill>
                <a:srgbClr val="666666"/>
              </a:solidFill>
              <a:latin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817" y="0"/>
            <a:ext cx="8572157" cy="8716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1. Задание </a:t>
            </a: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</a:rPr>
              <a:t>по теме "гомология и выравнивание"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065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 Иерархический алгоритм выравнивания многих последовательностей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2108399"/>
            <a:ext cx="6926580" cy="3394472"/>
          </a:xfrm>
        </p:spPr>
        <p:txBody>
          <a:bodyPr>
            <a:noAutofit/>
          </a:bodyPr>
          <a:lstStyle/>
          <a:p>
            <a:r>
              <a:rPr lang="ru-RU" sz="2400" dirty="0" smtClean="0"/>
              <a:t>Основная идея: </a:t>
            </a:r>
            <a:r>
              <a:rPr lang="ru-RU" sz="2400" i="1" u="sng" dirty="0" smtClean="0"/>
              <a:t>выравнивание двух выравниваний</a:t>
            </a:r>
            <a:r>
              <a:rPr lang="ru-RU" sz="2400" dirty="0" smtClean="0"/>
              <a:t> с помощью динамического программирования</a:t>
            </a:r>
          </a:p>
          <a:p>
            <a:r>
              <a:rPr lang="ru-RU" sz="2400" dirty="0" smtClean="0"/>
              <a:t>Этапы алгоритма </a:t>
            </a:r>
          </a:p>
          <a:p>
            <a:pPr lvl="1"/>
            <a:r>
              <a:rPr lang="ru-RU" dirty="0" smtClean="0"/>
              <a:t>Построение направляющего дерева</a:t>
            </a:r>
          </a:p>
          <a:p>
            <a:pPr lvl="1"/>
            <a:r>
              <a:rPr lang="ru-RU" dirty="0" smtClean="0"/>
              <a:t>Итерация выравнивания выравниваний</a:t>
            </a:r>
          </a:p>
          <a:p>
            <a:pPr lvl="1"/>
            <a:r>
              <a:rPr lang="en-US" dirty="0" smtClean="0"/>
              <a:t>“</a:t>
            </a:r>
            <a:r>
              <a:rPr lang="ru-RU" dirty="0" smtClean="0"/>
              <a:t>Рафинирование</a:t>
            </a:r>
            <a:r>
              <a:rPr lang="en-US" dirty="0" smtClean="0"/>
              <a:t>”</a:t>
            </a:r>
            <a:r>
              <a:rPr lang="ru-RU" dirty="0" smtClean="0"/>
              <a:t> (</a:t>
            </a:r>
            <a:r>
              <a:rPr lang="en-US" dirty="0" smtClean="0"/>
              <a:t>refinement) </a:t>
            </a:r>
            <a:r>
              <a:rPr lang="ru-RU" dirty="0" smtClean="0"/>
              <a:t>выравнивания</a:t>
            </a:r>
          </a:p>
          <a:p>
            <a:r>
              <a:rPr lang="ru-RU" sz="2400" dirty="0" smtClean="0"/>
              <a:t>Результат – ГЛОБАЛЬНОЕ множественное выравнивание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30</a:t>
            </a:fld>
            <a:endParaRPr lang="ru-RU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 rot="2368104">
            <a:off x="7288870" y="1617434"/>
            <a:ext cx="1566863" cy="1188244"/>
            <a:chOff x="249" y="119"/>
            <a:chExt cx="1316" cy="998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57" y="572"/>
              <a:ext cx="272" cy="8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431" y="391"/>
              <a:ext cx="226" cy="18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V="1">
              <a:off x="340" y="572"/>
              <a:ext cx="318" cy="9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rot="5400000">
              <a:off x="726" y="459"/>
              <a:ext cx="272" cy="4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rot="5400000">
              <a:off x="860" y="188"/>
              <a:ext cx="227" cy="1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rot="5400000" flipV="1">
              <a:off x="748" y="255"/>
              <a:ext cx="227" cy="4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930" y="663"/>
              <a:ext cx="317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1247" y="845"/>
              <a:ext cx="22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1247" y="845"/>
              <a:ext cx="0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975" y="119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748" y="119"/>
              <a:ext cx="136" cy="136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340" y="300"/>
              <a:ext cx="136" cy="13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249" y="618"/>
              <a:ext cx="136" cy="1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429" y="754"/>
              <a:ext cx="136" cy="13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1202" y="981"/>
              <a:ext cx="136" cy="13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</p:grpSp>
    </p:spTree>
    <p:extLst>
      <p:ext uri="{BB962C8B-B14F-4D97-AF65-F5344CB8AC3E}">
        <p14:creationId xmlns:p14="http://schemas.microsoft.com/office/powerpoint/2010/main" val="9574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728" y="283995"/>
            <a:ext cx="8659585" cy="106583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Построение направляющего дерева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771" y="1676026"/>
            <a:ext cx="8694058" cy="4680325"/>
          </a:xfrm>
        </p:spPr>
        <p:txBody>
          <a:bodyPr>
            <a:noAutofit/>
          </a:bodyPr>
          <a:lstStyle/>
          <a:p>
            <a:r>
              <a:rPr lang="ru-RU" sz="2400" dirty="0"/>
              <a:t>Для ВСЕХ ПАР последовательностей строится парное выравнивание.</a:t>
            </a:r>
          </a:p>
          <a:p>
            <a:r>
              <a:rPr lang="ru-RU" sz="2400" dirty="0"/>
              <a:t>Вес парного выравнивания пересчитывается в расстояние между последовательностями:</a:t>
            </a:r>
            <a:r>
              <a:rPr lang="en-US" sz="2400" dirty="0"/>
              <a:t> </a:t>
            </a:r>
          </a:p>
          <a:p>
            <a:pPr lvl="1"/>
            <a:r>
              <a:rPr lang="ru-RU" dirty="0"/>
              <a:t>чем больше вес, тем меньше расстояние; </a:t>
            </a:r>
            <a:endParaRPr lang="en-US" dirty="0"/>
          </a:p>
          <a:p>
            <a:pPr lvl="1"/>
            <a:r>
              <a:rPr lang="ru-RU" dirty="0"/>
              <a:t>расстояние между совпадающими</a:t>
            </a:r>
            <a:r>
              <a:rPr lang="en-US" dirty="0"/>
              <a:t> </a:t>
            </a:r>
            <a:r>
              <a:rPr lang="ru-RU" dirty="0"/>
              <a:t>последовательностями равно 0.</a:t>
            </a:r>
            <a:endParaRPr lang="en-US" dirty="0"/>
          </a:p>
          <a:p>
            <a:r>
              <a:rPr lang="ru-RU" sz="2400" dirty="0" smtClean="0"/>
              <a:t>Получается </a:t>
            </a:r>
            <a:r>
              <a:rPr lang="ru-RU" sz="2400" dirty="0"/>
              <a:t>матрица расстояний между послед-ми</a:t>
            </a:r>
          </a:p>
          <a:p>
            <a:r>
              <a:rPr lang="ru-RU" sz="2400" dirty="0"/>
              <a:t>Есть алгоритмы, превращающие матрицу попарных расстояний в дерево. </a:t>
            </a:r>
          </a:p>
          <a:p>
            <a:pPr lvl="1"/>
            <a:r>
              <a:rPr lang="ru-RU" dirty="0"/>
              <a:t>Расстояния между листьями по дереву отражают сходство последовательностей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31</a:t>
            </a:fld>
            <a:endParaRPr lang="ru-RU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 rot="20462414">
            <a:off x="7252437" y="611326"/>
            <a:ext cx="1566863" cy="1188244"/>
            <a:chOff x="249" y="119"/>
            <a:chExt cx="1316" cy="998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57" y="572"/>
              <a:ext cx="272" cy="8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431" y="391"/>
              <a:ext cx="226" cy="18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V="1">
              <a:off x="340" y="572"/>
              <a:ext cx="318" cy="9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rot="5400000">
              <a:off x="726" y="459"/>
              <a:ext cx="272" cy="4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rot="5400000">
              <a:off x="860" y="188"/>
              <a:ext cx="227" cy="1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rot="5400000" flipV="1">
              <a:off x="748" y="255"/>
              <a:ext cx="227" cy="4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930" y="663"/>
              <a:ext cx="317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1247" y="845"/>
              <a:ext cx="22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1247" y="845"/>
              <a:ext cx="0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975" y="119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748" y="119"/>
              <a:ext cx="136" cy="136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340" y="300"/>
              <a:ext cx="136" cy="13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249" y="618"/>
              <a:ext cx="136" cy="1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429" y="754"/>
              <a:ext cx="136" cy="13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1202" y="981"/>
              <a:ext cx="136" cy="13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</p:grpSp>
    </p:spTree>
    <p:extLst>
      <p:ext uri="{BB962C8B-B14F-4D97-AF65-F5344CB8AC3E}">
        <p14:creationId xmlns:p14="http://schemas.microsoft.com/office/powerpoint/2010/main" val="165080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6354" y="236473"/>
            <a:ext cx="7886700" cy="66878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Эволюция </a:t>
            </a:r>
            <a:r>
              <a:rPr lang="en-US" sz="3600" dirty="0" smtClean="0"/>
              <a:t> </a:t>
            </a:r>
            <a:r>
              <a:rPr lang="ru-RU" sz="3600" dirty="0" smtClean="0"/>
              <a:t>геномов бактерий</a:t>
            </a:r>
            <a:endParaRPr lang="ru-RU" sz="3600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546354" y="707222"/>
            <a:ext cx="8263102" cy="4745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400" u="sng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u="sng" dirty="0" smtClean="0"/>
              <a:t>Крупные </a:t>
            </a:r>
            <a:r>
              <a:rPr lang="ru-RU" sz="2400" dirty="0" smtClean="0"/>
              <a:t>- единовременные изменения в геномах:</a:t>
            </a:r>
          </a:p>
          <a:p>
            <a:r>
              <a:rPr lang="ru-RU" sz="2400" dirty="0" err="1" smtClean="0"/>
              <a:t>Делеция</a:t>
            </a:r>
            <a:r>
              <a:rPr lang="ru-RU" sz="2400" dirty="0" smtClean="0"/>
              <a:t> большого участка (многие сотни, тысячи и миллионы пар нуклеотидов)</a:t>
            </a:r>
          </a:p>
          <a:p>
            <a:r>
              <a:rPr lang="ru-RU" sz="2400" dirty="0" smtClean="0"/>
              <a:t>Дупликация </a:t>
            </a:r>
            <a:r>
              <a:rPr lang="ru-RU" sz="2400" dirty="0"/>
              <a:t>большого </a:t>
            </a:r>
            <a:r>
              <a:rPr lang="ru-RU" sz="2400" dirty="0" smtClean="0"/>
              <a:t>участка</a:t>
            </a:r>
          </a:p>
          <a:p>
            <a:r>
              <a:rPr lang="ru-RU" sz="2400" dirty="0" smtClean="0"/>
              <a:t>Горизонтальный перенос, т.е. вставка большого участка из чужого генома</a:t>
            </a:r>
          </a:p>
          <a:p>
            <a:r>
              <a:rPr lang="ru-RU" sz="2400" dirty="0" smtClean="0"/>
              <a:t> Инверсия большого участка</a:t>
            </a:r>
          </a:p>
          <a:p>
            <a:r>
              <a:rPr lang="ru-RU" sz="2400" dirty="0" err="1" smtClean="0"/>
              <a:t>Транслокация</a:t>
            </a:r>
            <a:r>
              <a:rPr lang="ru-RU" sz="2400" dirty="0" smtClean="0"/>
              <a:t> </a:t>
            </a:r>
            <a:r>
              <a:rPr lang="ru-RU" sz="2400" dirty="0"/>
              <a:t>большого участка</a:t>
            </a:r>
            <a:endParaRPr lang="ru-RU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065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14885" y="1287606"/>
            <a:ext cx="8240572" cy="4022861"/>
            <a:chOff x="722893" y="989221"/>
            <a:chExt cx="8240572" cy="4022861"/>
          </a:xfrm>
        </p:grpSpPr>
        <p:pic>
          <p:nvPicPr>
            <p:cNvPr id="1026" name="Picture 2" descr="https://blast.ncbi.nlm.nih.gov/hitmatrix/hit_matrix.cgi?rid=6AD8XNRY11N&amp;width=600&amp;height=30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893" y="989221"/>
              <a:ext cx="8045722" cy="4022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/>
            <p:cNvSpPr/>
            <p:nvPr/>
          </p:nvSpPr>
          <p:spPr>
            <a:xfrm rot="5340000">
              <a:off x="7137133" y="1160246"/>
              <a:ext cx="136785" cy="91488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</a:t>
              </a:r>
              <a:endParaRPr lang="ru-RU" dirty="0"/>
            </a:p>
          </p:txBody>
        </p:sp>
        <p:sp>
          <p:nvSpPr>
            <p:cNvPr id="4" name="Овал 3"/>
            <p:cNvSpPr/>
            <p:nvPr/>
          </p:nvSpPr>
          <p:spPr>
            <a:xfrm rot="14520000">
              <a:off x="6185802" y="1037395"/>
              <a:ext cx="227559" cy="1750375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 rot="7080000">
              <a:off x="3937470" y="805127"/>
              <a:ext cx="226175" cy="4488897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 w="38100">
                  <a:solidFill>
                    <a:srgbClr val="00B0F0"/>
                  </a:solidFill>
                </a:ln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 rot="14520000">
              <a:off x="1678238" y="3379748"/>
              <a:ext cx="227559" cy="1750375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4520000">
              <a:off x="7974498" y="487147"/>
              <a:ext cx="227559" cy="1750375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Овал 8"/>
          <p:cNvSpPr/>
          <p:nvPr/>
        </p:nvSpPr>
        <p:spPr>
          <a:xfrm rot="14520000">
            <a:off x="1127267" y="5084841"/>
            <a:ext cx="227559" cy="1750375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7080000">
            <a:off x="4558789" y="4562325"/>
            <a:ext cx="170493" cy="310411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rgbClr val="00B0F0"/>
                </a:solidFill>
              </a:ln>
            </a:endParaRPr>
          </a:p>
        </p:txBody>
      </p:sp>
      <p:sp>
        <p:nvSpPr>
          <p:cNvPr id="12" name="Овал 11"/>
          <p:cNvSpPr/>
          <p:nvPr/>
        </p:nvSpPr>
        <p:spPr>
          <a:xfrm rot="5340000">
            <a:off x="7711877" y="5426222"/>
            <a:ext cx="136785" cy="91488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73254" y="211325"/>
            <a:ext cx="8970745" cy="542416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Карта локального сходства двух геномов родственных штаммов бактерий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173254" y="5871310"/>
            <a:ext cx="2743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Сходство прямых цепочек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066184" y="5640508"/>
            <a:ext cx="3847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Инверсия - сходство прямой цепочки</a:t>
            </a:r>
            <a:br>
              <a:rPr lang="ru-RU" dirty="0" smtClean="0"/>
            </a:br>
            <a:r>
              <a:rPr lang="ru-RU" dirty="0" smtClean="0"/>
              <a:t>с комплементарной второго генома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081221" y="5917507"/>
            <a:ext cx="1964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Делеция</a:t>
            </a:r>
            <a:r>
              <a:rPr lang="ru-RU" dirty="0" smtClean="0"/>
              <a:t> / вставка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59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415510" y="125683"/>
            <a:ext cx="8221602" cy="3988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 anchor="ctr"/>
          <a:lstStyle/>
          <a:p>
            <a:pPr>
              <a:lnSpc>
                <a:spcPct val="100000"/>
              </a:lnSpc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Объяснение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Карт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ы локального сходства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 L"/>
            </a:endParaRPr>
          </a:p>
        </p:txBody>
      </p:sp>
      <p:graphicFrame>
        <p:nvGraphicFramePr>
          <p:cNvPr id="429" name="Table 2"/>
          <p:cNvGraphicFramePr/>
          <p:nvPr>
            <p:extLst/>
          </p:nvPr>
        </p:nvGraphicFramePr>
        <p:xfrm>
          <a:off x="543464" y="820692"/>
          <a:ext cx="8057072" cy="5783107"/>
        </p:xfrm>
        <a:graphic>
          <a:graphicData uri="http://schemas.openxmlformats.org/drawingml/2006/table">
            <a:tbl>
              <a:tblPr/>
              <a:tblGrid>
                <a:gridCol w="8060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60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60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60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60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0600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0600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0600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0600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0306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10565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5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</a:t>
                      </a:r>
                      <a:r>
                        <a:rPr lang="en-US" sz="25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5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</a:t>
                      </a:r>
                      <a:r>
                        <a:rPr lang="en-US" sz="25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30" name="CustomShape 3"/>
          <p:cNvSpPr/>
          <p:nvPr/>
        </p:nvSpPr>
        <p:spPr>
          <a:xfrm>
            <a:off x="3206" y="0"/>
            <a:ext cx="10691837" cy="106996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1" name="Line 4"/>
          <p:cNvSpPr/>
          <p:nvPr/>
        </p:nvSpPr>
        <p:spPr>
          <a:xfrm flipV="1">
            <a:off x="1822502" y="5269994"/>
            <a:ext cx="690765" cy="499466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Line 5"/>
          <p:cNvSpPr/>
          <p:nvPr/>
        </p:nvSpPr>
        <p:spPr>
          <a:xfrm flipV="1">
            <a:off x="2646269" y="4715844"/>
            <a:ext cx="652570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Line 6"/>
          <p:cNvSpPr/>
          <p:nvPr/>
        </p:nvSpPr>
        <p:spPr>
          <a:xfrm flipV="1">
            <a:off x="5082169" y="3520934"/>
            <a:ext cx="652570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Line 7"/>
          <p:cNvSpPr/>
          <p:nvPr/>
        </p:nvSpPr>
        <p:spPr>
          <a:xfrm flipV="1">
            <a:off x="5827569" y="2856433"/>
            <a:ext cx="652244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5" name="Line 8"/>
          <p:cNvSpPr/>
          <p:nvPr/>
        </p:nvSpPr>
        <p:spPr>
          <a:xfrm flipV="1">
            <a:off x="6633244" y="2357293"/>
            <a:ext cx="652570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6" name="Line 9"/>
          <p:cNvSpPr/>
          <p:nvPr/>
        </p:nvSpPr>
        <p:spPr>
          <a:xfrm flipV="1">
            <a:off x="7471890" y="1779446"/>
            <a:ext cx="652570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7" name="Line 10"/>
          <p:cNvSpPr/>
          <p:nvPr/>
        </p:nvSpPr>
        <p:spPr>
          <a:xfrm flipV="1">
            <a:off x="1824134" y="2379887"/>
            <a:ext cx="652244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8" name="Line 11"/>
          <p:cNvSpPr/>
          <p:nvPr/>
        </p:nvSpPr>
        <p:spPr>
          <a:xfrm flipV="1">
            <a:off x="6695165" y="5240875"/>
            <a:ext cx="652570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9" name="CustomShape 12"/>
          <p:cNvSpPr/>
          <p:nvPr/>
        </p:nvSpPr>
        <p:spPr>
          <a:xfrm>
            <a:off x="1323703" y="6001905"/>
            <a:ext cx="7361397" cy="457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0" name="CustomShape 13"/>
          <p:cNvSpPr/>
          <p:nvPr/>
        </p:nvSpPr>
        <p:spPr>
          <a:xfrm>
            <a:off x="1436850" y="894495"/>
            <a:ext cx="326" cy="507594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1" name="Line 14"/>
          <p:cNvSpPr/>
          <p:nvPr/>
        </p:nvSpPr>
        <p:spPr>
          <a:xfrm flipV="1">
            <a:off x="7530988" y="4062978"/>
            <a:ext cx="652244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2" name="Line 15"/>
          <p:cNvSpPr/>
          <p:nvPr/>
        </p:nvSpPr>
        <p:spPr>
          <a:xfrm flipV="1">
            <a:off x="3479228" y="3969930"/>
            <a:ext cx="1484659" cy="563793"/>
          </a:xfrm>
          <a:prstGeom prst="line">
            <a:avLst/>
          </a:prstGeom>
          <a:ln w="22320" cap="rnd">
            <a:solidFill>
              <a:srgbClr val="4A7EBB"/>
            </a:solidFill>
            <a:custDash>
              <a:ds d="100000" sp="100000"/>
            </a:custDash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872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4" name="Table 1"/>
          <p:cNvGraphicFramePr/>
          <p:nvPr>
            <p:extLst/>
          </p:nvPr>
        </p:nvGraphicFramePr>
        <p:xfrm>
          <a:off x="701186" y="718116"/>
          <a:ext cx="7765486" cy="5705980"/>
        </p:xfrm>
        <a:graphic>
          <a:graphicData uri="http://schemas.openxmlformats.org/drawingml/2006/table">
            <a:tbl>
              <a:tblPr/>
              <a:tblGrid>
                <a:gridCol w="7217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99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78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65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85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44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7651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7651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7651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7684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C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C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T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A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G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C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T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A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rgbClr val="C00000"/>
                        </a:solidFill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G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0280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32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32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32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</a:t>
                      </a:r>
                      <a:endParaRPr lang="en-US" sz="32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32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32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45" name="CustomShape 2"/>
          <p:cNvSpPr/>
          <p:nvPr/>
        </p:nvSpPr>
        <p:spPr>
          <a:xfrm>
            <a:off x="415510" y="125684"/>
            <a:ext cx="8336838" cy="4768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 anchor="ctr"/>
          <a:lstStyle/>
          <a:p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Карта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сходства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с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учетом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комплементарной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цепочки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 L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447" name="CustomShape 4"/>
          <p:cNvSpPr/>
          <p:nvPr/>
        </p:nvSpPr>
        <p:spPr>
          <a:xfrm>
            <a:off x="1455526" y="5834087"/>
            <a:ext cx="6801784" cy="51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dirty="0"/>
          </a:p>
        </p:txBody>
      </p:sp>
      <p:sp>
        <p:nvSpPr>
          <p:cNvPr id="448" name="CustomShape 5"/>
          <p:cNvSpPr/>
          <p:nvPr/>
        </p:nvSpPr>
        <p:spPr>
          <a:xfrm flipH="1">
            <a:off x="650298" y="713435"/>
            <a:ext cx="46347" cy="517253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1" name="Line 8"/>
          <p:cNvSpPr/>
          <p:nvPr/>
        </p:nvSpPr>
        <p:spPr>
          <a:xfrm flipV="1">
            <a:off x="1921166" y="2142838"/>
            <a:ext cx="627286" cy="390375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2" name="Line 9"/>
          <p:cNvSpPr/>
          <p:nvPr/>
        </p:nvSpPr>
        <p:spPr>
          <a:xfrm flipH="1">
            <a:off x="1921166" y="4414982"/>
            <a:ext cx="627286" cy="406399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TextBox 12"/>
          <p:cNvSpPr txBox="1"/>
          <p:nvPr/>
        </p:nvSpPr>
        <p:spPr>
          <a:xfrm>
            <a:off x="210058" y="713435"/>
            <a:ext cx="445956" cy="52860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200" b="1" dirty="0" smtClean="0"/>
              <a:t>G</a:t>
            </a:r>
          </a:p>
          <a:p>
            <a:pPr>
              <a:lnSpc>
                <a:spcPts val="4500"/>
              </a:lnSpc>
            </a:pPr>
            <a:r>
              <a:rPr lang="en-US" sz="3200" b="1" dirty="0" smtClean="0"/>
              <a:t>G</a:t>
            </a:r>
            <a:endParaRPr lang="en-US" sz="3200" b="1" dirty="0"/>
          </a:p>
          <a:p>
            <a:pPr>
              <a:lnSpc>
                <a:spcPts val="4500"/>
              </a:lnSpc>
            </a:pPr>
            <a:r>
              <a:rPr lang="en-US" sz="3200" b="1" dirty="0"/>
              <a:t>A</a:t>
            </a:r>
          </a:p>
          <a:p>
            <a:pPr>
              <a:lnSpc>
                <a:spcPts val="4500"/>
              </a:lnSpc>
            </a:pPr>
            <a:r>
              <a:rPr lang="en-US" sz="3200" b="1" dirty="0"/>
              <a:t>T</a:t>
            </a:r>
          </a:p>
          <a:p>
            <a:pPr>
              <a:lnSpc>
                <a:spcPts val="4500"/>
              </a:lnSpc>
            </a:pPr>
            <a:r>
              <a:rPr lang="en-US" sz="3200" b="1" dirty="0"/>
              <a:t>C</a:t>
            </a:r>
          </a:p>
          <a:p>
            <a:pPr>
              <a:lnSpc>
                <a:spcPts val="4500"/>
              </a:lnSpc>
            </a:pPr>
            <a:r>
              <a:rPr lang="en-US" sz="3200" b="1" dirty="0"/>
              <a:t>G</a:t>
            </a:r>
          </a:p>
          <a:p>
            <a:pPr>
              <a:lnSpc>
                <a:spcPts val="4500"/>
              </a:lnSpc>
            </a:pPr>
            <a:r>
              <a:rPr lang="en-US" sz="3200" b="1" dirty="0"/>
              <a:t>A</a:t>
            </a:r>
          </a:p>
          <a:p>
            <a:pPr>
              <a:lnSpc>
                <a:spcPts val="4500"/>
              </a:lnSpc>
            </a:pPr>
            <a:r>
              <a:rPr lang="en-US" sz="3200" b="1" dirty="0"/>
              <a:t>T</a:t>
            </a:r>
          </a:p>
          <a:p>
            <a:pPr>
              <a:lnSpc>
                <a:spcPts val="4500"/>
              </a:lnSpc>
            </a:pPr>
            <a:r>
              <a:rPr lang="en-US" sz="3200" b="1" dirty="0"/>
              <a:t>C</a:t>
            </a:r>
            <a:endParaRPr lang="ru-RU" sz="3200" b="1" dirty="0"/>
          </a:p>
        </p:txBody>
      </p:sp>
      <p:sp>
        <p:nvSpPr>
          <p:cNvPr id="14" name="CustomShape 4"/>
          <p:cNvSpPr/>
          <p:nvPr/>
        </p:nvSpPr>
        <p:spPr>
          <a:xfrm flipV="1">
            <a:off x="1482743" y="598842"/>
            <a:ext cx="54864" cy="519379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dirty="0"/>
          </a:p>
        </p:txBody>
      </p:sp>
      <p:sp>
        <p:nvSpPr>
          <p:cNvPr id="16" name="Line 9"/>
          <p:cNvSpPr/>
          <p:nvPr/>
        </p:nvSpPr>
        <p:spPr>
          <a:xfrm>
            <a:off x="5014926" y="3356466"/>
            <a:ext cx="655508" cy="429280"/>
          </a:xfrm>
          <a:prstGeom prst="line">
            <a:avLst/>
          </a:prstGeom>
          <a:ln w="507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Line 9"/>
          <p:cNvSpPr/>
          <p:nvPr/>
        </p:nvSpPr>
        <p:spPr>
          <a:xfrm>
            <a:off x="5790300" y="3896941"/>
            <a:ext cx="655508" cy="429280"/>
          </a:xfrm>
          <a:prstGeom prst="line">
            <a:avLst/>
          </a:prstGeom>
          <a:ln w="507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Line 9"/>
          <p:cNvSpPr/>
          <p:nvPr/>
        </p:nvSpPr>
        <p:spPr>
          <a:xfrm>
            <a:off x="6589200" y="4479635"/>
            <a:ext cx="655508" cy="429280"/>
          </a:xfrm>
          <a:prstGeom prst="line">
            <a:avLst/>
          </a:prstGeom>
          <a:ln w="507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Line 9"/>
          <p:cNvSpPr/>
          <p:nvPr/>
        </p:nvSpPr>
        <p:spPr>
          <a:xfrm>
            <a:off x="7340583" y="5069204"/>
            <a:ext cx="655508" cy="429280"/>
          </a:xfrm>
          <a:prstGeom prst="line">
            <a:avLst/>
          </a:prstGeom>
          <a:ln w="507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Line 9"/>
          <p:cNvSpPr/>
          <p:nvPr/>
        </p:nvSpPr>
        <p:spPr>
          <a:xfrm>
            <a:off x="7355691" y="2766458"/>
            <a:ext cx="655508" cy="429280"/>
          </a:xfrm>
          <a:prstGeom prst="line">
            <a:avLst/>
          </a:prstGeom>
          <a:ln w="507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Line 9"/>
          <p:cNvSpPr/>
          <p:nvPr/>
        </p:nvSpPr>
        <p:spPr>
          <a:xfrm flipH="1">
            <a:off x="5038608" y="3264742"/>
            <a:ext cx="627286" cy="406399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Line 9"/>
          <p:cNvSpPr/>
          <p:nvPr/>
        </p:nvSpPr>
        <p:spPr>
          <a:xfrm flipH="1">
            <a:off x="5818522" y="2703028"/>
            <a:ext cx="627286" cy="406399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Line 9"/>
          <p:cNvSpPr/>
          <p:nvPr/>
        </p:nvSpPr>
        <p:spPr>
          <a:xfrm flipH="1">
            <a:off x="6598436" y="2141314"/>
            <a:ext cx="627286" cy="406399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Line 9"/>
          <p:cNvSpPr/>
          <p:nvPr/>
        </p:nvSpPr>
        <p:spPr>
          <a:xfrm flipH="1">
            <a:off x="7378350" y="1579600"/>
            <a:ext cx="627286" cy="406399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Line 9"/>
          <p:cNvSpPr/>
          <p:nvPr/>
        </p:nvSpPr>
        <p:spPr>
          <a:xfrm flipH="1">
            <a:off x="7385674" y="3849730"/>
            <a:ext cx="627286" cy="406399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Line 9"/>
          <p:cNvSpPr/>
          <p:nvPr/>
        </p:nvSpPr>
        <p:spPr>
          <a:xfrm>
            <a:off x="1910835" y="2226127"/>
            <a:ext cx="655508" cy="429280"/>
          </a:xfrm>
          <a:prstGeom prst="line">
            <a:avLst/>
          </a:prstGeom>
          <a:ln w="507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Line 9"/>
          <p:cNvSpPr/>
          <p:nvPr/>
        </p:nvSpPr>
        <p:spPr>
          <a:xfrm>
            <a:off x="1913972" y="4471315"/>
            <a:ext cx="655508" cy="429280"/>
          </a:xfrm>
          <a:prstGeom prst="line">
            <a:avLst/>
          </a:prstGeom>
          <a:ln w="507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928239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last.ncbi.nlm.nih.gov/hitmatrix/hit_matrix.cgi?rid=6A29XREK11N&amp;width=600&amp;height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326" y="2325524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видим на этой карте?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8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bioinf.comav.upv.es/courses/biotech3/static/duplicacion_dotmatri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91" y="1794354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Дупликация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833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выполнения задания</a:t>
            </a:r>
            <a:br>
              <a:rPr lang="ru-RU" dirty="0" smtClean="0"/>
            </a:br>
            <a:r>
              <a:rPr lang="ru-RU" dirty="0" smtClean="0"/>
              <a:t>Семейство доменов ….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8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 ПРЕЗЕНТАЦИИ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02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235587"/>
            <a:ext cx="7886700" cy="747393"/>
          </a:xfrm>
        </p:spPr>
        <p:txBody>
          <a:bodyPr>
            <a:normAutofit/>
          </a:bodyPr>
          <a:lstStyle/>
          <a:p>
            <a:r>
              <a:rPr lang="ru-RU" sz="3600" dirty="0"/>
              <a:t>2</a:t>
            </a:r>
            <a:r>
              <a:rPr lang="ru-RU" sz="3600" dirty="0" smtClean="0"/>
              <a:t>. Гомология – наличие общего предка</a:t>
            </a:r>
            <a:endParaRPr lang="ru-RU" sz="3600" dirty="0"/>
          </a:p>
        </p:txBody>
      </p:sp>
      <p:pic>
        <p:nvPicPr>
          <p:cNvPr id="1026" name="Picture 2" descr="https://pikuco.ru/upload/test_stable/d59/d594db044c9988351a66366741056e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2" b="18698"/>
          <a:stretch/>
        </p:blipFill>
        <p:spPr bwMode="auto">
          <a:xfrm>
            <a:off x="628650" y="860327"/>
            <a:ext cx="4512564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0618" y="3862736"/>
            <a:ext cx="544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Последний общий предок </a:t>
            </a:r>
            <a:r>
              <a:rPr lang="ru-RU" dirty="0" smtClean="0"/>
              <a:t>ныне живущих</a:t>
            </a:r>
            <a:r>
              <a:rPr lang="en-US" dirty="0" smtClean="0"/>
              <a:t> </a:t>
            </a:r>
            <a:r>
              <a:rPr lang="ru-RU" dirty="0" smtClean="0"/>
              <a:t>обезьян.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7913" y="5973792"/>
            <a:ext cx="819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Для целых  организмов термин «гомология» не употребляют</a:t>
            </a:r>
            <a:endParaRPr lang="en-US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4406" y="4610387"/>
            <a:ext cx="8631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Гомоло́гия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(</a:t>
            </a:r>
            <a:r>
              <a:rPr lang="ru-RU" u="sng" dirty="0">
                <a:solidFill>
                  <a:srgbClr val="0645AD"/>
                </a:solidFill>
                <a:latin typeface="Arial" panose="020B0604020202020204" pitchFamily="34" charset="0"/>
                <a:hlinkClick r:id="rId3"/>
              </a:rPr>
              <a:t>др.-греч.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 err="1">
                <a:solidFill>
                  <a:srgbClr val="3366BB"/>
                </a:solidFill>
                <a:latin typeface="palatino linotype" panose="02040502050505030304" pitchFamily="18" charset="0"/>
                <a:hlinkClick r:id="rId4" tooltip="wikt:ὅμοιος"/>
              </a:rPr>
              <a:t>ὅμοιος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«подобный, похожий» + </a:t>
            </a:r>
            <a:r>
              <a:rPr lang="ru-RU" dirty="0" err="1">
                <a:solidFill>
                  <a:srgbClr val="0645AD"/>
                </a:solidFill>
                <a:latin typeface="palatino linotype" panose="02040502050505030304" pitchFamily="18" charset="0"/>
                <a:hlinkClick r:id="rId5" tooltip="Логос"/>
              </a:rPr>
              <a:t>λογος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«слово, закон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»)</a:t>
            </a:r>
          </a:p>
          <a:p>
            <a:r>
              <a:rPr lang="ru-RU" dirty="0"/>
              <a:t>в биологии — </a:t>
            </a:r>
            <a:r>
              <a:rPr lang="ru-RU" u="sng" dirty="0"/>
              <a:t>сопоставимость частей </a:t>
            </a:r>
            <a:r>
              <a:rPr lang="ru-RU" dirty="0"/>
              <a:t>сравниваемых биологических объектов, обусловленная </a:t>
            </a:r>
            <a:r>
              <a:rPr lang="ru-RU" u="sng" dirty="0"/>
              <a:t>общностью </a:t>
            </a:r>
            <a:r>
              <a:rPr lang="ru-RU" u="sng" dirty="0" smtClean="0"/>
              <a:t>происхождения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                                                      </a:t>
            </a:r>
            <a:r>
              <a:rPr lang="en-US" dirty="0" smtClean="0"/>
              <a:t>wiki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86397" y="1197682"/>
            <a:ext cx="355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словарик:</a:t>
            </a:r>
          </a:p>
          <a:p>
            <a:r>
              <a:rPr lang="ru-RU" b="1" dirty="0" smtClean="0"/>
              <a:t>* Последний </a:t>
            </a:r>
            <a:r>
              <a:rPr lang="ru-RU" b="1" dirty="0"/>
              <a:t>общий </a:t>
            </a:r>
            <a:r>
              <a:rPr lang="ru-RU" b="1" dirty="0" smtClean="0"/>
              <a:t>предок (</a:t>
            </a:r>
            <a:r>
              <a:rPr lang="en-US" b="1" dirty="0" smtClean="0"/>
              <a:t>LCA)</a:t>
            </a:r>
            <a:endParaRPr lang="ru-RU" dirty="0" smtClean="0"/>
          </a:p>
          <a:p>
            <a:r>
              <a:rPr lang="ru-RU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* Гомология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29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4365"/>
            <a:ext cx="8904278" cy="115098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Какие выравнивания тех </a:t>
            </a:r>
            <a:r>
              <a:rPr lang="ru-RU" sz="3200" dirty="0"/>
              <a:t>же </a:t>
            </a:r>
            <a:r>
              <a:rPr lang="ru-RU" sz="3200" dirty="0" smtClean="0"/>
              <a:t>последовательностей  совпадают?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89976" y="3730868"/>
            <a:ext cx="3888018" cy="1384995"/>
          </a:xfrm>
          <a:prstGeom prst="rect">
            <a:avLst/>
          </a:prstGeom>
          <a:solidFill>
            <a:srgbClr val="FFFF00">
              <a:alpha val="15000"/>
            </a:srgb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Seq1 MKFR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SSHYA-S</a:t>
            </a:r>
          </a:p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Seq2 MKYR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RSHYA-S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Seq3 MEFRRRSHYA-R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9902" y="3749152"/>
            <a:ext cx="3836307" cy="1384995"/>
          </a:xfrm>
          <a:prstGeom prst="rect">
            <a:avLst/>
          </a:prstGeom>
          <a:solidFill>
            <a:srgbClr val="92D050">
              <a:alpha val="15000"/>
            </a:srgb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Seq1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MKFR-SSHYAS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Seq2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MKYR-RSHYAS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Seq3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MEFRRRSHYAR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831" y="1604281"/>
            <a:ext cx="3836308" cy="1472708"/>
          </a:xfrm>
          <a:prstGeom prst="rect">
            <a:avLst/>
          </a:prstGeom>
          <a:solidFill>
            <a:srgbClr val="FF0000">
              <a:alpha val="6000"/>
            </a:srgb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Seq1 MKFR-SSHYA-S</a:t>
            </a:r>
          </a:p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Seq2 MKYRRS-HYA-S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Seq3 MEFRRRSHYA-R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1633" y="1686687"/>
            <a:ext cx="241540" cy="1272384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4909902" y="1625869"/>
            <a:ext cx="3621504" cy="1384995"/>
          </a:xfrm>
          <a:prstGeom prst="rect">
            <a:avLst/>
          </a:prstGeom>
          <a:solidFill>
            <a:schemeClr val="accent2">
              <a:lumMod val="75000"/>
              <a:alpha val="15000"/>
            </a:scheme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Seq1 MKF-RSSHYAS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Seq2 MKYRRS-HYAS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Seq3 MEFRRRSHYAR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94312" y="1717438"/>
            <a:ext cx="241540" cy="1242204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1698738" y="1223296"/>
            <a:ext cx="280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1 2 3 4 5 6 7 8 9 10 11 12 13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984718" y="1300540"/>
            <a:ext cx="257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1 2 3 4 5 6 7 8 9 10 11 12 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999332" y="3381944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1  2  3  4 5   6 7  8  9 101112 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650722" y="3329752"/>
            <a:ext cx="280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1 2 3 4 5  6 7  8  9 10111213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24270" y="5535851"/>
            <a:ext cx="83143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Колонка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выравнивания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X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совпадает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c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колонкой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j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выравнивания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Y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если в них – те же самые остатки; те же самые значит – с теми же номерами, а не с теми же буквами!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13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oc.ugene.net/wiki/download/attachments/4227426/Interpreting%20Dotpl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2" y="1202792"/>
            <a:ext cx="6483221" cy="522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51" y="222709"/>
            <a:ext cx="5605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72B4D"/>
                </a:solidFill>
                <a:latin typeface="-apple-system"/>
              </a:rPr>
              <a:t>Interpreting </a:t>
            </a:r>
            <a:r>
              <a:rPr lang="en-US" dirty="0" err="1">
                <a:solidFill>
                  <a:srgbClr val="172B4D"/>
                </a:solidFill>
                <a:latin typeface="-apple-system"/>
              </a:rPr>
              <a:t>Dotplot</a:t>
            </a:r>
            <a:r>
              <a:rPr lang="en-US" dirty="0">
                <a:solidFill>
                  <a:srgbClr val="172B4D"/>
                </a:solidFill>
                <a:latin typeface="-apple-system"/>
              </a:rPr>
              <a:t>: Identifying Matches, Mutations, </a:t>
            </a:r>
            <a:r>
              <a:rPr lang="en-US" dirty="0" err="1">
                <a:solidFill>
                  <a:srgbClr val="172B4D"/>
                </a:solidFill>
                <a:latin typeface="-apple-system"/>
              </a:rPr>
              <a:t>Invertions</a:t>
            </a:r>
            <a:r>
              <a:rPr lang="en-US" dirty="0">
                <a:solidFill>
                  <a:srgbClr val="172B4D"/>
                </a:solidFill>
                <a:latin typeface="-apple-system"/>
              </a:rPr>
              <a:t>, </a:t>
            </a:r>
            <a:r>
              <a:rPr lang="en-US" dirty="0" err="1" smtClean="0">
                <a:solidFill>
                  <a:srgbClr val="172B4D"/>
                </a:solidFill>
                <a:latin typeface="-apple-system"/>
              </a:rPr>
              <a:t>etc</a:t>
            </a:r>
            <a:r>
              <a:rPr lang="en-US" dirty="0" smtClean="0">
                <a:solidFill>
                  <a:srgbClr val="172B4D"/>
                </a:solidFill>
                <a:latin typeface="-apple-system"/>
              </a:rPr>
              <a:t>  </a:t>
            </a:r>
            <a:r>
              <a:rPr lang="ru-RU" dirty="0" smtClean="0">
                <a:solidFill>
                  <a:srgbClr val="5E6C84"/>
                </a:solidFill>
                <a:latin typeface="-apple-system"/>
              </a:rPr>
              <a:t>Создатель</a:t>
            </a:r>
            <a:r>
              <a:rPr lang="ru-RU" dirty="0">
                <a:solidFill>
                  <a:srgbClr val="5E6C84"/>
                </a:solidFill>
                <a:latin typeface="-apple-system"/>
              </a:rPr>
              <a:t> </a:t>
            </a:r>
            <a:r>
              <a:rPr lang="en-US" dirty="0" err="1">
                <a:solidFill>
                  <a:srgbClr val="5E6C84"/>
                </a:solidFill>
                <a:latin typeface="-apple-system"/>
              </a:rPr>
              <a:t>Yuliya</a:t>
            </a:r>
            <a:r>
              <a:rPr lang="en-US" dirty="0">
                <a:solidFill>
                  <a:srgbClr val="5E6C84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5E6C84"/>
                </a:solidFill>
                <a:latin typeface="-apple-system"/>
              </a:rPr>
              <a:t>Algaer</a:t>
            </a:r>
            <a:r>
              <a:rPr lang="en-US" dirty="0">
                <a:solidFill>
                  <a:srgbClr val="5E6C84"/>
                </a:solidFill>
                <a:latin typeface="-apple-system"/>
              </a:rPr>
              <a:t>, </a:t>
            </a:r>
            <a:r>
              <a:rPr lang="ru-RU" dirty="0" smtClean="0">
                <a:solidFill>
                  <a:srgbClr val="5E6C84"/>
                </a:solidFill>
                <a:latin typeface="-apple-system"/>
              </a:rPr>
              <a:t>2014</a:t>
            </a:r>
            <a:endParaRPr lang="ru-RU" b="0" i="0" dirty="0">
              <a:solidFill>
                <a:srgbClr val="5E6C84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05074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9474"/>
            <a:ext cx="7886700" cy="62162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Какие части укреплять броней?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42</a:t>
            </a:fld>
            <a:endParaRPr lang="ru-RU"/>
          </a:p>
        </p:txBody>
      </p:sp>
      <p:pic>
        <p:nvPicPr>
          <p:cNvPr id="4098" name="Picture 2" descr="https://upload.wikimedia.org/wikipedia/commons/thumb/b/b2/Survivorship-bias.svg/1024px-Survivorship-bia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82" y="1859395"/>
            <a:ext cx="5943568" cy="442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71623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Пробоины на вернувшихся американских самолётах во время второй мировой войны.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021394" y="6385828"/>
            <a:ext cx="429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Слайд заимствовал из презентации </a:t>
            </a:r>
            <a:r>
              <a:rPr lang="ru-RU" dirty="0" smtClean="0"/>
              <a:t>МГ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958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6354" y="236473"/>
            <a:ext cx="7886700" cy="66878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Эволюция </a:t>
            </a:r>
            <a:r>
              <a:rPr lang="en-US" sz="3600" dirty="0" smtClean="0"/>
              <a:t> </a:t>
            </a:r>
            <a:r>
              <a:rPr lang="ru-RU" sz="3600" dirty="0" smtClean="0"/>
              <a:t>белков</a:t>
            </a:r>
            <a:endParaRPr lang="ru-RU" sz="3600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546354" y="1060704"/>
            <a:ext cx="7886700" cy="474573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u="sng" dirty="0"/>
              <a:t>Локальная</a:t>
            </a:r>
            <a:r>
              <a:rPr lang="ru-RU" dirty="0"/>
              <a:t>  - небольшие изменения </a:t>
            </a:r>
            <a:r>
              <a:rPr lang="ru-RU" dirty="0" smtClean="0"/>
              <a:t>в гене </a:t>
            </a:r>
            <a:br>
              <a:rPr lang="ru-RU" dirty="0" smtClean="0"/>
            </a:br>
            <a:r>
              <a:rPr lang="ru-RU" dirty="0" smtClean="0"/>
              <a:t>(Замены </a:t>
            </a:r>
            <a:r>
              <a:rPr lang="ru-RU" dirty="0" err="1" smtClean="0"/>
              <a:t>а.к</a:t>
            </a:r>
            <a:r>
              <a:rPr lang="ru-RU" dirty="0" smtClean="0"/>
              <a:t>. </a:t>
            </a:r>
            <a:r>
              <a:rPr lang="ru-RU" dirty="0" err="1" smtClean="0"/>
              <a:t>Делеции</a:t>
            </a:r>
            <a:r>
              <a:rPr lang="ru-RU" dirty="0" smtClean="0"/>
              <a:t> Вставки)</a:t>
            </a:r>
            <a:endParaRPr lang="ru-RU" dirty="0"/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u="sng" dirty="0" smtClean="0"/>
              <a:t>Большие   изменения</a:t>
            </a:r>
            <a:r>
              <a:rPr lang="ru-RU" dirty="0" smtClean="0"/>
              <a:t>: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Накопленные небольшие изменения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Небольшие изменения гена ведущие к большим изменениям белка</a:t>
            </a:r>
          </a:p>
          <a:p>
            <a:pPr marL="971550" lvl="1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Мутация стоп кодона =</a:t>
            </a:r>
            <a:r>
              <a:rPr lang="en-US" dirty="0" smtClean="0"/>
              <a:t>&gt; </a:t>
            </a:r>
            <a:r>
              <a:rPr lang="ru-RU" dirty="0" smtClean="0"/>
              <a:t>удлинение последовательности белка</a:t>
            </a:r>
          </a:p>
          <a:p>
            <a:pPr marL="971550" lvl="1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Мутация кодона на стоп кодон </a:t>
            </a:r>
            <a:endParaRPr lang="ru-RU" dirty="0"/>
          </a:p>
          <a:p>
            <a:pPr marL="1428750" lvl="2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гибель белка = </a:t>
            </a:r>
            <a:r>
              <a:rPr lang="ru-RU" dirty="0" err="1" smtClean="0"/>
              <a:t>псевдогенизация</a:t>
            </a:r>
            <a:r>
              <a:rPr lang="ru-RU" dirty="0" smtClean="0"/>
              <a:t> или</a:t>
            </a:r>
          </a:p>
          <a:p>
            <a:pPr marL="1428750" lvl="2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Укорочение  последовательности белка</a:t>
            </a:r>
          </a:p>
          <a:p>
            <a:pPr marL="1428750" lvl="2" indent="-514350">
              <a:buFont typeface="Arial" panose="020B0604020202020204" pitchFamily="34" charset="0"/>
              <a:buAutoNum type="arabicParenR"/>
            </a:pPr>
            <a:r>
              <a:rPr lang="ru-RU" dirty="0" err="1" smtClean="0"/>
              <a:t>Программруемый</a:t>
            </a:r>
            <a:r>
              <a:rPr lang="ru-RU" dirty="0" smtClean="0"/>
              <a:t> сдвиг рамки считывания</a:t>
            </a:r>
          </a:p>
          <a:p>
            <a:pPr marL="971550" lvl="1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Мутация в сайте инициации (начала) трансляции</a:t>
            </a:r>
            <a:br>
              <a:rPr lang="ru-RU" dirty="0" smtClean="0"/>
            </a:br>
            <a:endParaRPr lang="ru-RU" dirty="0" smtClean="0"/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Крупные  перестройки генома, затрагивающие гены!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Овал 3"/>
          <p:cNvSpPr/>
          <p:nvPr/>
        </p:nvSpPr>
        <p:spPr>
          <a:xfrm rot="7260000">
            <a:off x="5195265" y="2264583"/>
            <a:ext cx="179660" cy="19405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81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44</a:t>
            </a:fld>
            <a:endParaRPr lang="ru-RU"/>
          </a:p>
        </p:txBody>
      </p:sp>
      <p:pic>
        <p:nvPicPr>
          <p:cNvPr id="4" name="Picture 2"/>
          <p:cNvPicPr/>
          <p:nvPr/>
        </p:nvPicPr>
        <p:blipFill>
          <a:blip r:embed="rId2" cstate="print"/>
          <a:stretch/>
        </p:blipFill>
        <p:spPr>
          <a:xfrm>
            <a:off x="928043" y="1250852"/>
            <a:ext cx="8133787" cy="4758471"/>
          </a:xfrm>
          <a:prstGeom prst="rect">
            <a:avLst/>
          </a:prstGeom>
          <a:ln w="38160">
            <a:solidFill>
              <a:srgbClr val="404040"/>
            </a:solidFill>
            <a:round/>
          </a:ln>
        </p:spPr>
      </p:pic>
      <p:sp>
        <p:nvSpPr>
          <p:cNvPr id="5" name="CustomShape 1"/>
          <p:cNvSpPr/>
          <p:nvPr/>
        </p:nvSpPr>
        <p:spPr>
          <a:xfrm>
            <a:off x="463784" y="437227"/>
            <a:ext cx="8488544" cy="7035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 anchor="ctr"/>
          <a:lstStyle/>
          <a:p>
            <a:r>
              <a:rPr lang="en-US" sz="24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Карта</a:t>
            </a:r>
            <a:r>
              <a:rPr lang="en-US" sz="2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en-US" sz="24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локального</a:t>
            </a:r>
            <a:r>
              <a:rPr lang="en-US" sz="2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en-US" sz="24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сходства</a:t>
            </a:r>
            <a:r>
              <a:rPr lang="en-US" sz="2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en-US" sz="2400" i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геномов</a:t>
            </a:r>
            <a: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en-US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M.capricolum</a:t>
            </a:r>
            <a:r>
              <a:rPr lang="en-US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и </a:t>
            </a:r>
            <a:r>
              <a:rPr lang="en-US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M.mycoides</a:t>
            </a:r>
            <a:r>
              <a:rPr lang="en-US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endParaRPr lang="en-US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stomShape 3"/>
          <p:cNvSpPr/>
          <p:nvPr/>
        </p:nvSpPr>
        <p:spPr>
          <a:xfrm>
            <a:off x="2459317" y="5942354"/>
            <a:ext cx="4204655" cy="413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Mycoplasma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mycoides</a:t>
            </a:r>
            <a:endParaRPr lang="en-US" sz="163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stomShape 4"/>
          <p:cNvSpPr/>
          <p:nvPr/>
        </p:nvSpPr>
        <p:spPr>
          <a:xfrm rot="16199400">
            <a:off x="-1701947" y="3216252"/>
            <a:ext cx="4331461" cy="514809"/>
          </a:xfrm>
          <a:prstGeom prst="rect">
            <a:avLst/>
          </a:prstGeom>
          <a:noFill/>
          <a:ln>
            <a:solidFill>
              <a:srgbClr val="3465A4"/>
            </a:solidFill>
            <a:custDash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Mycoplasma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capricolum</a:t>
            </a:r>
            <a:endParaRPr lang="en-US" sz="163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463784" y="0"/>
            <a:ext cx="7886700" cy="747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2. Парное выравнивание геномов</a:t>
            </a:r>
            <a:endParaRPr lang="ru-RU" sz="3600" dirty="0"/>
          </a:p>
        </p:txBody>
      </p:sp>
      <p:sp>
        <p:nvSpPr>
          <p:cNvPr id="8" name="Овал 7"/>
          <p:cNvSpPr/>
          <p:nvPr/>
        </p:nvSpPr>
        <p:spPr>
          <a:xfrm rot="3540000">
            <a:off x="6986255" y="1446411"/>
            <a:ext cx="164795" cy="1359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850640" y="3931920"/>
            <a:ext cx="1" cy="17843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158240" y="3931920"/>
            <a:ext cx="2692401" cy="596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158240" y="4143192"/>
            <a:ext cx="2672080" cy="833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 rot="7260000">
            <a:off x="5195265" y="2264583"/>
            <a:ext cx="179660" cy="19405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642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0" y="1129822"/>
            <a:ext cx="86106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55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oc.ugene.net/wiki/download/attachments/4227426/Interpreting%20Dotpl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2" y="1202792"/>
            <a:ext cx="6483221" cy="522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51" y="222709"/>
            <a:ext cx="5605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72B4D"/>
                </a:solidFill>
                <a:latin typeface="-apple-system"/>
              </a:rPr>
              <a:t>Interpreting </a:t>
            </a:r>
            <a:r>
              <a:rPr lang="en-US" dirty="0" err="1">
                <a:solidFill>
                  <a:srgbClr val="172B4D"/>
                </a:solidFill>
                <a:latin typeface="-apple-system"/>
              </a:rPr>
              <a:t>Dotplot</a:t>
            </a:r>
            <a:r>
              <a:rPr lang="en-US" dirty="0">
                <a:solidFill>
                  <a:srgbClr val="172B4D"/>
                </a:solidFill>
                <a:latin typeface="-apple-system"/>
              </a:rPr>
              <a:t>: Identifying Matches, Mutations, </a:t>
            </a:r>
            <a:r>
              <a:rPr lang="en-US" dirty="0" err="1">
                <a:solidFill>
                  <a:srgbClr val="172B4D"/>
                </a:solidFill>
                <a:latin typeface="-apple-system"/>
              </a:rPr>
              <a:t>Invertions</a:t>
            </a:r>
            <a:r>
              <a:rPr lang="en-US" dirty="0">
                <a:solidFill>
                  <a:srgbClr val="172B4D"/>
                </a:solidFill>
                <a:latin typeface="-apple-system"/>
              </a:rPr>
              <a:t>, </a:t>
            </a:r>
            <a:r>
              <a:rPr lang="en-US" dirty="0" err="1" smtClean="0">
                <a:solidFill>
                  <a:srgbClr val="172B4D"/>
                </a:solidFill>
                <a:latin typeface="-apple-system"/>
              </a:rPr>
              <a:t>etc</a:t>
            </a:r>
            <a:r>
              <a:rPr lang="en-US" dirty="0" smtClean="0">
                <a:solidFill>
                  <a:srgbClr val="172B4D"/>
                </a:solidFill>
                <a:latin typeface="-apple-system"/>
              </a:rPr>
              <a:t>  </a:t>
            </a:r>
            <a:r>
              <a:rPr lang="ru-RU" dirty="0" smtClean="0">
                <a:solidFill>
                  <a:srgbClr val="5E6C84"/>
                </a:solidFill>
                <a:latin typeface="-apple-system"/>
              </a:rPr>
              <a:t>Создатель</a:t>
            </a:r>
            <a:r>
              <a:rPr lang="ru-RU" dirty="0">
                <a:solidFill>
                  <a:srgbClr val="5E6C84"/>
                </a:solidFill>
                <a:latin typeface="-apple-system"/>
              </a:rPr>
              <a:t> </a:t>
            </a:r>
            <a:r>
              <a:rPr lang="en-US" dirty="0" err="1">
                <a:solidFill>
                  <a:srgbClr val="5E6C84"/>
                </a:solidFill>
                <a:latin typeface="-apple-system"/>
              </a:rPr>
              <a:t>Yuliya</a:t>
            </a:r>
            <a:r>
              <a:rPr lang="en-US" dirty="0">
                <a:solidFill>
                  <a:srgbClr val="5E6C84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5E6C84"/>
                </a:solidFill>
                <a:latin typeface="-apple-system"/>
              </a:rPr>
              <a:t>Algaer</a:t>
            </a:r>
            <a:r>
              <a:rPr lang="en-US" dirty="0">
                <a:solidFill>
                  <a:srgbClr val="5E6C84"/>
                </a:solidFill>
                <a:latin typeface="-apple-system"/>
              </a:rPr>
              <a:t>, </a:t>
            </a:r>
            <a:r>
              <a:rPr lang="ru-RU" dirty="0" smtClean="0">
                <a:solidFill>
                  <a:srgbClr val="5E6C84"/>
                </a:solidFill>
                <a:latin typeface="-apple-system"/>
              </a:rPr>
              <a:t>2014</a:t>
            </a:r>
            <a:endParaRPr lang="ru-RU" b="0" i="0" dirty="0">
              <a:solidFill>
                <a:srgbClr val="5E6C84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72044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795" y="1"/>
            <a:ext cx="7886700" cy="955964"/>
          </a:xfrm>
        </p:spPr>
        <p:txBody>
          <a:bodyPr/>
          <a:lstStyle/>
          <a:p>
            <a:r>
              <a:rPr lang="ru-RU" dirty="0" smtClean="0"/>
              <a:t>ВЫРАВНИВАНИЕ</a:t>
            </a:r>
            <a:endParaRPr lang="ru-RU" dirty="0"/>
          </a:p>
        </p:txBody>
      </p:sp>
      <p:pic>
        <p:nvPicPr>
          <p:cNvPr id="6" name="Рисунок 5" descr="aln1.png"/>
          <p:cNvPicPr>
            <a:picLocks noChangeAspect="1"/>
          </p:cNvPicPr>
          <p:nvPr/>
        </p:nvPicPr>
        <p:blipFill>
          <a:blip r:embed="rId2" cstate="print"/>
          <a:srcRect b="42641"/>
          <a:stretch>
            <a:fillRect/>
          </a:stretch>
        </p:blipFill>
        <p:spPr>
          <a:xfrm>
            <a:off x="371432" y="1124700"/>
            <a:ext cx="8604276" cy="514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19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5639" y="-110359"/>
            <a:ext cx="7886700" cy="66878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Эволюция </a:t>
            </a:r>
            <a:r>
              <a:rPr lang="en-US" sz="3600" dirty="0" smtClean="0"/>
              <a:t> </a:t>
            </a:r>
            <a:r>
              <a:rPr lang="ru-RU" sz="3600" dirty="0" smtClean="0"/>
              <a:t>геномов бактерий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5639" y="749870"/>
            <a:ext cx="87034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Небольшие, локальные </a:t>
            </a:r>
            <a:r>
              <a:rPr lang="ru-RU" sz="2400" dirty="0">
                <a:solidFill>
                  <a:srgbClr val="C00000"/>
                </a:solidFill>
              </a:rPr>
              <a:t>изменения </a:t>
            </a:r>
            <a:r>
              <a:rPr lang="ru-RU" sz="2400" dirty="0" smtClean="0">
                <a:solidFill>
                  <a:srgbClr val="C00000"/>
                </a:solidFill>
              </a:rPr>
              <a:t>от поколения к поколению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Замены нуклеотидов, короткие </a:t>
            </a:r>
            <a:r>
              <a:rPr lang="ru-RU" sz="2400" dirty="0" err="1" smtClean="0"/>
              <a:t>делеции</a:t>
            </a:r>
            <a:r>
              <a:rPr lang="ru-RU" sz="2400" dirty="0" smtClean="0"/>
              <a:t> и вставки</a:t>
            </a:r>
          </a:p>
          <a:p>
            <a:r>
              <a:rPr lang="ru-RU" sz="2400" dirty="0"/>
              <a:t>Изменения локальные, но их может быть </a:t>
            </a:r>
            <a:r>
              <a:rPr lang="ru-RU" sz="2400" dirty="0" smtClean="0"/>
              <a:t>много в эволюции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Происходят случайно. С разной частотой</a:t>
            </a:r>
            <a:r>
              <a:rPr lang="ru-RU" sz="2400" baseline="30000" dirty="0" smtClean="0"/>
              <a:t>*)</a:t>
            </a:r>
            <a:r>
              <a:rPr lang="ru-RU" sz="2400" dirty="0" smtClean="0"/>
              <a:t>     </a:t>
            </a:r>
            <a:br>
              <a:rPr lang="ru-RU" sz="2400" dirty="0" smtClean="0"/>
            </a:br>
            <a:r>
              <a:rPr lang="ru-RU" sz="2400" dirty="0" smtClean="0"/>
              <a:t> </a:t>
            </a:r>
          </a:p>
          <a:p>
            <a:r>
              <a:rPr lang="ru-RU" sz="2400" dirty="0" smtClean="0"/>
              <a:t>Контролируются отбором – носители вредных и слабо вредных мутации удаляются из популяции.</a:t>
            </a:r>
          </a:p>
          <a:p>
            <a:endParaRPr lang="ru-RU" sz="2400" dirty="0"/>
          </a:p>
          <a:p>
            <a:r>
              <a:rPr lang="ru-RU" sz="2400" dirty="0"/>
              <a:t>Накапливаются от поколения к поколению. Пытаются по их числу измерять время от потомков до последнего общего </a:t>
            </a:r>
            <a:r>
              <a:rPr lang="ru-RU" sz="2400" dirty="0" smtClean="0"/>
              <a:t>предка</a:t>
            </a:r>
          </a:p>
          <a:p>
            <a:endParaRPr lang="ru-RU" sz="2400" dirty="0"/>
          </a:p>
          <a:p>
            <a:r>
              <a:rPr lang="ru-RU" sz="2400" dirty="0" smtClean="0">
                <a:solidFill>
                  <a:srgbClr val="FF0000"/>
                </a:solidFill>
              </a:rPr>
              <a:t>Крупные единовременные изменения генома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/>
              <a:t>тем более – под отбором! Сохраняются только удачные.</a:t>
            </a:r>
            <a:br>
              <a:rPr lang="ru-RU" sz="2400" dirty="0" smtClean="0"/>
            </a:br>
            <a:r>
              <a:rPr lang="ru-RU" sz="2400" i="1" dirty="0" smtClean="0"/>
              <a:t>Но из-за огромного количества организмов, мы их видим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639" y="380538"/>
            <a:ext cx="406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Половое размножение отсутствует</a:t>
            </a:r>
            <a:endParaRPr lang="en-US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188724" y="6374072"/>
            <a:ext cx="5504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aseline="30000" dirty="0" smtClean="0"/>
              <a:t>*) </a:t>
            </a:r>
            <a:r>
              <a:rPr lang="ru-RU" dirty="0" smtClean="0"/>
              <a:t>У </a:t>
            </a:r>
            <a:r>
              <a:rPr lang="en-US" i="1" dirty="0" err="1" smtClean="0"/>
              <a:t>Deinococcus</a:t>
            </a:r>
            <a:r>
              <a:rPr lang="en-US" i="1" dirty="0" smtClean="0"/>
              <a:t> </a:t>
            </a:r>
            <a:r>
              <a:rPr lang="en-US" i="1" dirty="0" err="1" smtClean="0"/>
              <a:t>radiodurans</a:t>
            </a:r>
            <a:r>
              <a:rPr lang="en-US" i="1" dirty="0" smtClean="0"/>
              <a:t> </a:t>
            </a:r>
            <a:r>
              <a:rPr lang="ru-RU" dirty="0" smtClean="0"/>
              <a:t>частота повыше. Почему?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42510" y="1872277"/>
            <a:ext cx="7886700" cy="150018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Геномы и белки, как молекулы, определяются </a:t>
            </a:r>
            <a:r>
              <a:rPr lang="en-US" dirty="0" smtClean="0"/>
              <a:t>(</a:t>
            </a:r>
            <a:r>
              <a:rPr lang="ru-RU" u="sng" dirty="0" smtClean="0"/>
              <a:t>почти</a:t>
            </a:r>
            <a:r>
              <a:rPr lang="ru-RU" baseline="30000" dirty="0"/>
              <a:t> *)</a:t>
            </a:r>
            <a:r>
              <a:rPr lang="ru-RU" dirty="0" smtClean="0"/>
              <a:t> однозначно) своей последовательностью</a:t>
            </a:r>
          </a:p>
          <a:p>
            <a:r>
              <a:rPr lang="ru-RU" dirty="0" smtClean="0"/>
              <a:t>Поэтому их гомология определяется похожестью последовательностей</a:t>
            </a:r>
            <a:endParaRPr lang="ru-RU" dirty="0"/>
          </a:p>
          <a:p>
            <a:endParaRPr lang="ru-RU" dirty="0"/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542510" y="59181"/>
            <a:ext cx="8056568" cy="144256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Гомологию</a:t>
            </a:r>
            <a:r>
              <a:rPr lang="en-US" sz="3600" dirty="0" smtClean="0"/>
              <a:t>  </a:t>
            </a:r>
            <a:r>
              <a:rPr lang="ru-RU" sz="3600" dirty="0" smtClean="0"/>
              <a:t>последовательностей нуклеотидов и белков </a:t>
            </a:r>
            <a:br>
              <a:rPr lang="ru-RU" sz="3600" dirty="0" smtClean="0"/>
            </a:br>
            <a:r>
              <a:rPr lang="ru-RU" sz="3600" dirty="0" smtClean="0"/>
              <a:t>выводят из сходства последовательностей</a:t>
            </a:r>
            <a:endParaRPr lang="ru-RU" sz="3600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142352" y="3372464"/>
            <a:ext cx="8687016" cy="303816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ru-RU" dirty="0" smtClean="0">
              <a:solidFill>
                <a:srgbClr val="FF0000"/>
              </a:solidFill>
            </a:endParaRPr>
          </a:p>
          <a:p>
            <a:pPr lvl="1"/>
            <a:endParaRPr lang="ru-RU" dirty="0" smtClean="0">
              <a:solidFill>
                <a:srgbClr val="FF0000"/>
              </a:solidFill>
            </a:endParaRPr>
          </a:p>
          <a:p>
            <a:pPr lvl="1"/>
            <a:r>
              <a:rPr lang="ru-RU" sz="1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говорить можно, и как  нельзя</a:t>
            </a:r>
          </a:p>
          <a:p>
            <a:pPr lvl="1"/>
            <a:endParaRPr lang="ru-RU" dirty="0" smtClean="0">
              <a:solidFill>
                <a:srgbClr val="FF0000"/>
              </a:solidFill>
            </a:endParaRPr>
          </a:p>
          <a:p>
            <a:pPr lvl="1"/>
            <a:r>
              <a:rPr lang="ru-RU" sz="9600" b="1" dirty="0" smtClean="0">
                <a:solidFill>
                  <a:srgbClr val="FF0000"/>
                </a:solidFill>
              </a:rPr>
              <a:t>- </a:t>
            </a:r>
            <a:r>
              <a:rPr lang="ru-RU" sz="9600" dirty="0" smtClean="0">
                <a:solidFill>
                  <a:srgbClr val="FF0000"/>
                </a:solidFill>
              </a:rPr>
              <a:t> Высокая </a:t>
            </a:r>
            <a:r>
              <a:rPr lang="ru-RU" sz="21600" strike="sngStrike" dirty="0" smtClean="0">
                <a:solidFill>
                  <a:srgbClr val="FF0000"/>
                </a:solidFill>
              </a:rPr>
              <a:t>гомология</a:t>
            </a:r>
            <a:r>
              <a:rPr lang="ru-RU" sz="9600" dirty="0" smtClean="0">
                <a:solidFill>
                  <a:srgbClr val="FF0000"/>
                </a:solidFill>
              </a:rPr>
              <a:t> последовательностей</a:t>
            </a:r>
            <a:r>
              <a:rPr lang="ru-RU" sz="9600" strike="sngStrike" dirty="0" smtClean="0">
                <a:solidFill>
                  <a:srgbClr val="FF0000"/>
                </a:solidFill>
              </a:rPr>
              <a:t/>
            </a:r>
            <a:br>
              <a:rPr lang="ru-RU" sz="9600" strike="sngStrike" dirty="0" smtClean="0">
                <a:solidFill>
                  <a:srgbClr val="FF0000"/>
                </a:solidFill>
              </a:rPr>
            </a:br>
            <a:r>
              <a:rPr lang="ru-RU" sz="9600" strike="sngStrike" dirty="0" smtClean="0">
                <a:solidFill>
                  <a:srgbClr val="FF0000"/>
                </a:solidFill>
              </a:rPr>
              <a:t>+</a:t>
            </a:r>
            <a:r>
              <a:rPr lang="ru-RU" sz="17600" dirty="0" smtClean="0"/>
              <a:t>Высокое </a:t>
            </a:r>
            <a:r>
              <a:rPr lang="ru-RU" sz="24000" dirty="0" smtClean="0"/>
              <a:t>сходство</a:t>
            </a:r>
            <a:r>
              <a:rPr lang="ru-RU" sz="17600" dirty="0" smtClean="0"/>
              <a:t> последовательностей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12931" y="6488668"/>
            <a:ext cx="2016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aseline="30000" dirty="0" smtClean="0"/>
              <a:t>*)</a:t>
            </a:r>
            <a:r>
              <a:rPr lang="en-US" baseline="30000" dirty="0"/>
              <a:t> </a:t>
            </a:r>
            <a:r>
              <a:rPr lang="ru-RU" dirty="0" smtClean="0"/>
              <a:t>почему почти?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10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3</a:t>
            </a:r>
            <a:r>
              <a:rPr lang="ru-RU" sz="4400" dirty="0" smtClean="0"/>
              <a:t>. Эволюционное выравнивание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94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960" y="874728"/>
            <a:ext cx="873071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предок                                            1   2   3    4   5   6   7   8    9  10 11 12  13 14 15 16 17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предок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TATGCGAATGCCCTGAA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TATG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GAATGCCCTGAA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внук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GAATGC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правнук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GAAT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вставка 1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праправнуку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прапраправнук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делеция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потомок                                              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4    5  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6   7   8    9 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12  13 14 15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4960" y="0"/>
            <a:ext cx="8829040" cy="101316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Выравнивание последовательностей потомков относительно предка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" y="3553822"/>
            <a:ext cx="9045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err="1" smtClean="0"/>
              <a:t>Нукл</a:t>
            </a:r>
            <a:r>
              <a:rPr lang="ru-RU" sz="2000" i="1" dirty="0" smtClean="0"/>
              <a:t>-ы потомка  с номерами как у предка являются гомологами </a:t>
            </a:r>
            <a:r>
              <a:rPr lang="ru-RU" sz="2000" i="1" dirty="0" err="1" smtClean="0"/>
              <a:t>нукл</a:t>
            </a:r>
            <a:r>
              <a:rPr lang="ru-RU" sz="2000" i="1" dirty="0" smtClean="0"/>
              <a:t>-в предка </a:t>
            </a:r>
            <a:endParaRPr lang="ru-RU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14960" y="3986148"/>
            <a:ext cx="87307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предок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TATGCGAAT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GCCCTGAA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TATG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GAAT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GCCCTGAA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внук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GAAT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правнук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GAAT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праправнуку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прапраправнук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CTGAA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1" y="6311777"/>
            <a:ext cx="873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Выравнивание:  гомологичные нуклеотиды - друг под другом 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85742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171"/>
            <a:ext cx="9065385" cy="117625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Идеальное выравнивание потомков относительно общего предка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9912" y="1892800"/>
            <a:ext cx="6704087" cy="3263662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58775" algn="l"/>
              </a:tabLst>
            </a:pP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GCGAAT-GCCCTGAA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  <a:tabLst>
                <a:tab pos="358775" algn="l"/>
              </a:tabLst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</a:t>
            </a:r>
            <a:endParaRPr lang="ru-RU" sz="2400" b="1" dirty="0" smtClean="0">
              <a:cs typeface="Courier New" panose="02070309020205020404" pitchFamily="49" charset="0"/>
            </a:endParaRPr>
          </a:p>
          <a:p>
            <a:pPr marL="358775" indent="-358775">
              <a:buFont typeface="+mj-lt"/>
              <a:buAutoNum type="arabicPeriod"/>
              <a:tabLst>
                <a:tab pos="358775" algn="l"/>
              </a:tabLst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TAT--GC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cs typeface="Courier New" panose="02070309020205020404" pitchFamily="49" charset="0"/>
              </a:rPr>
              <a:t>4 </a:t>
            </a:r>
            <a:r>
              <a:rPr lang="ru-RU" sz="1600" dirty="0" smtClean="0">
                <a:cs typeface="Courier New" panose="02070309020205020404" pitchFamily="49" charset="0"/>
              </a:rPr>
              <a:t>замены, 1 вставка</a:t>
            </a:r>
            <a:endParaRPr lang="ru-RU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8775" indent="-358775">
              <a:buFont typeface="+mj-lt"/>
              <a:buAutoNum type="arabicPeriod"/>
              <a:tabLst>
                <a:tab pos="358775" algn="l"/>
              </a:tabLst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TAT--GCGAA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-GC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CTGAA</a:t>
            </a:r>
            <a:r>
              <a:rPr lang="ru-RU" sz="2400" dirty="0" smtClean="0">
                <a:cs typeface="Courier New" panose="02070309020205020404" pitchFamily="49" charset="0"/>
              </a:rPr>
              <a:t>   </a:t>
            </a:r>
            <a:r>
              <a:rPr lang="ru-RU" sz="1800" dirty="0" smtClean="0">
                <a:cs typeface="Courier New" panose="02070309020205020404" pitchFamily="49" charset="0"/>
              </a:rPr>
              <a:t>1 </a:t>
            </a:r>
            <a:r>
              <a:rPr lang="ru-RU" sz="1800" dirty="0" err="1" smtClean="0">
                <a:cs typeface="Courier New" panose="02070309020205020404" pitchFamily="49" charset="0"/>
              </a:rPr>
              <a:t>делеция</a:t>
            </a:r>
            <a:r>
              <a:rPr lang="en-US" sz="1800" dirty="0" smtClean="0">
                <a:cs typeface="Courier New" panose="02070309020205020404" pitchFamily="49" charset="0"/>
              </a:rPr>
              <a:t>, 1 </a:t>
            </a:r>
            <a:r>
              <a:rPr lang="ru-RU" sz="1800" dirty="0" smtClean="0">
                <a:cs typeface="Courier New" panose="02070309020205020404" pitchFamily="49" charset="0"/>
              </a:rPr>
              <a:t>замена</a:t>
            </a:r>
            <a:endParaRPr lang="ru-RU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8775" indent="-358775">
              <a:buFont typeface="+mj-lt"/>
              <a:buAutoNum type="arabicPeriod"/>
              <a:tabLst>
                <a:tab pos="358775" algn="l"/>
              </a:tabLst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GCG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800" dirty="0" smtClean="0">
                <a:cs typeface="Courier New" panose="02070309020205020404" pitchFamily="49" charset="0"/>
              </a:rPr>
              <a:t>3 замены, 1 вставка</a:t>
            </a:r>
          </a:p>
          <a:p>
            <a:pPr marL="358775" indent="-358775">
              <a:buFont typeface="+mj-lt"/>
              <a:buAutoNum type="arabicPeriod"/>
              <a:tabLst>
                <a:tab pos="358775" algn="l"/>
              </a:tabLst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TAT--GCGAAT-GC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600" dirty="0" smtClean="0">
                <a:cs typeface="Courier New" panose="02070309020205020404" pitchFamily="49" charset="0"/>
              </a:rPr>
              <a:t>1 </a:t>
            </a:r>
            <a:r>
              <a:rPr lang="ru-RU" sz="1600" dirty="0" err="1" smtClean="0">
                <a:cs typeface="Courier New" panose="02070309020205020404" pitchFamily="49" charset="0"/>
              </a:rPr>
              <a:t>делеция</a:t>
            </a:r>
            <a:r>
              <a:rPr lang="ru-RU" sz="1600" dirty="0" smtClean="0">
                <a:cs typeface="Courier New" panose="02070309020205020404" pitchFamily="49" charset="0"/>
              </a:rPr>
              <a:t> 3 </a:t>
            </a:r>
            <a:r>
              <a:rPr lang="ru-RU" sz="1600" dirty="0" err="1" smtClean="0">
                <a:cs typeface="Courier New" panose="02070309020205020404" pitchFamily="49" charset="0"/>
              </a:rPr>
              <a:t>п.н</a:t>
            </a:r>
            <a:r>
              <a:rPr lang="ru-RU" sz="2400" dirty="0" smtClean="0">
                <a:cs typeface="Courier New" panose="02070309020205020404" pitchFamily="49" charset="0"/>
              </a:rPr>
              <a:t>.</a:t>
            </a:r>
          </a:p>
          <a:p>
            <a:pPr marL="358775" indent="-358775">
              <a:buFont typeface="+mj-lt"/>
              <a:buAutoNum type="arabicPeriod"/>
              <a:tabLst>
                <a:tab pos="358775" algn="l"/>
              </a:tabLst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AAT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GCCCTGAA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ru-RU" sz="1600" dirty="0" smtClean="0">
                <a:cs typeface="Courier New" panose="02070309020205020404" pitchFamily="49" charset="0"/>
              </a:rPr>
              <a:t>вставка 2 </a:t>
            </a:r>
            <a:r>
              <a:rPr lang="ru-RU" sz="1600" dirty="0" err="1" smtClean="0">
                <a:cs typeface="Courier New" panose="02070309020205020404" pitchFamily="49" charset="0"/>
              </a:rPr>
              <a:t>п.н</a:t>
            </a:r>
            <a:r>
              <a:rPr lang="ru-RU" sz="1600" dirty="0" smtClean="0">
                <a:cs typeface="Courier New" panose="02070309020205020404" pitchFamily="49" charset="0"/>
              </a:rPr>
              <a:t>., 1 замена</a:t>
            </a:r>
            <a:endParaRPr lang="ru-RU" sz="16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475" y="1853048"/>
            <a:ext cx="1877437" cy="3246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7000"/>
              </a:lnSpc>
            </a:pPr>
            <a:r>
              <a:rPr lang="ru-RU" sz="2400" dirty="0" smtClean="0"/>
              <a:t>ПРЕДОК</a:t>
            </a:r>
            <a:endParaRPr lang="en-US" sz="2400" dirty="0" smtClean="0"/>
          </a:p>
          <a:p>
            <a:pPr algn="r">
              <a:lnSpc>
                <a:spcPct val="117000"/>
              </a:lnSpc>
            </a:pPr>
            <a:r>
              <a:rPr lang="en-US" sz="2400" dirty="0" smtClean="0"/>
              <a:t>===========</a:t>
            </a:r>
            <a:endParaRPr lang="ru-RU" sz="2400" dirty="0" smtClean="0"/>
          </a:p>
          <a:p>
            <a:pPr algn="r">
              <a:lnSpc>
                <a:spcPct val="124000"/>
              </a:lnSpc>
            </a:pPr>
            <a:r>
              <a:rPr lang="ru-RU" sz="2400" dirty="0" smtClean="0"/>
              <a:t>праправнук1</a:t>
            </a:r>
          </a:p>
          <a:p>
            <a:pPr algn="r">
              <a:lnSpc>
                <a:spcPct val="124000"/>
              </a:lnSpc>
            </a:pPr>
            <a:r>
              <a:rPr lang="ru-RU" sz="2400" dirty="0" smtClean="0"/>
              <a:t>праправнук2</a:t>
            </a:r>
          </a:p>
          <a:p>
            <a:pPr algn="r">
              <a:lnSpc>
                <a:spcPct val="124000"/>
              </a:lnSpc>
            </a:pPr>
            <a:r>
              <a:rPr lang="ru-RU" sz="2400" dirty="0" smtClean="0"/>
              <a:t>праправнук3</a:t>
            </a:r>
          </a:p>
          <a:p>
            <a:pPr algn="r">
              <a:lnSpc>
                <a:spcPct val="124000"/>
              </a:lnSpc>
            </a:pPr>
            <a:r>
              <a:rPr lang="ru-RU" sz="2400" dirty="0" smtClean="0"/>
              <a:t>праправнук4</a:t>
            </a:r>
          </a:p>
          <a:p>
            <a:pPr algn="r">
              <a:lnSpc>
                <a:spcPct val="124000"/>
              </a:lnSpc>
            </a:pPr>
            <a:r>
              <a:rPr lang="ru-RU" sz="2400" dirty="0" smtClean="0"/>
              <a:t>праправнук</a:t>
            </a:r>
            <a:r>
              <a:rPr lang="en-US" sz="2400" dirty="0" smtClean="0"/>
              <a:t>5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2566" y="5299095"/>
            <a:ext cx="8539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Такое выравнивание бывает только в экспериментах по изучению эволюции.  </a:t>
            </a:r>
            <a:r>
              <a:rPr lang="en-US" sz="2400" dirty="0" smtClean="0"/>
              <a:t>E.coli</a:t>
            </a:r>
            <a:r>
              <a:rPr lang="ru-RU" sz="2400" dirty="0" smtClean="0"/>
              <a:t> (Ленский)</a:t>
            </a:r>
            <a:r>
              <a:rPr lang="en-US" sz="2400" dirty="0" smtClean="0"/>
              <a:t>,  </a:t>
            </a:r>
            <a:r>
              <a:rPr lang="ru-RU" sz="2400" dirty="0" err="1" smtClean="0"/>
              <a:t>шизофилум</a:t>
            </a:r>
            <a:r>
              <a:rPr lang="ru-RU" sz="2400" dirty="0" smtClean="0"/>
              <a:t> (</a:t>
            </a:r>
            <a:r>
              <a:rPr lang="ru-RU" sz="2400" dirty="0" err="1" smtClean="0"/>
              <a:t>А.Кондрашов</a:t>
            </a:r>
            <a:r>
              <a:rPr lang="ru-RU" sz="2400" dirty="0" smtClean="0"/>
              <a:t>), др.</a:t>
            </a:r>
            <a:endParaRPr lang="ru-RU" sz="24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382264" y="2310999"/>
            <a:ext cx="0" cy="242079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020498" y="2310999"/>
            <a:ext cx="30243" cy="619666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825754" y="2310999"/>
            <a:ext cx="74070" cy="1065795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516994" y="2266827"/>
            <a:ext cx="84689" cy="1994455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697719" y="2310999"/>
            <a:ext cx="49103" cy="150639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33155" y="692471"/>
            <a:ext cx="2818613" cy="12311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Синий – вставка</a:t>
            </a:r>
          </a:p>
          <a:p>
            <a:r>
              <a:rPr lang="ru-RU" dirty="0" smtClean="0"/>
              <a:t>Красный – замена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- </a:t>
            </a:r>
            <a:r>
              <a:rPr lang="ru-RU" dirty="0" err="1" smtClean="0"/>
              <a:t>Делеция</a:t>
            </a:r>
            <a:endParaRPr lang="ru-RU" dirty="0" smtClean="0"/>
          </a:p>
          <a:p>
            <a:r>
              <a:rPr lang="ru-RU" dirty="0"/>
              <a:t>о</a:t>
            </a:r>
            <a:r>
              <a:rPr lang="ru-RU" dirty="0" smtClean="0"/>
              <a:t>тносительно ПРЕДКА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950117" y="3798433"/>
            <a:ext cx="261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Современные ПОТОМКИ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2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2749</TotalTime>
  <Words>1564</Words>
  <Application>Microsoft Office PowerPoint</Application>
  <PresentationFormat>Экран (4:3)</PresentationFormat>
  <Paragraphs>396</Paragraphs>
  <Slides>47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61" baseType="lpstr">
      <vt:lpstr>Arial Unicode MS</vt:lpstr>
      <vt:lpstr>-apple-system</vt:lpstr>
      <vt:lpstr>Arial</vt:lpstr>
      <vt:lpstr>Calibri</vt:lpstr>
      <vt:lpstr>Calibri Light</vt:lpstr>
      <vt:lpstr>Century Schoolbook L</vt:lpstr>
      <vt:lpstr>Courier New</vt:lpstr>
      <vt:lpstr>DejaVu Sans</vt:lpstr>
      <vt:lpstr>palatino linotype</vt:lpstr>
      <vt:lpstr>Symbol</vt:lpstr>
      <vt:lpstr>Times New Roman</vt:lpstr>
      <vt:lpstr>Verdana</vt:lpstr>
      <vt:lpstr>Wingdings</vt:lpstr>
      <vt:lpstr>Тема Office</vt:lpstr>
      <vt:lpstr>Гомология                  и     выравнивание</vt:lpstr>
      <vt:lpstr>План</vt:lpstr>
      <vt:lpstr>1. Задание по теме "гомология и выравнивание"</vt:lpstr>
      <vt:lpstr>2. Гомология – наличие общего предка</vt:lpstr>
      <vt:lpstr>Эволюция  геномов бактерий</vt:lpstr>
      <vt:lpstr>Гомологию  последовательностей нуклеотидов и белков  выводят из сходства последовательностей</vt:lpstr>
      <vt:lpstr>3. Эволюционное выравнивание</vt:lpstr>
      <vt:lpstr>Выравнивание последовательностей потомков относительно предка</vt:lpstr>
      <vt:lpstr>Идеальное выравнивание потомков относительно общего предка</vt:lpstr>
      <vt:lpstr>4. Множественное выравнивание последовательностей гомологичных белков  (анализ результата выравнивания)</vt:lpstr>
      <vt:lpstr>Смысл выравнивния последовательностей гомологичных белков</vt:lpstr>
      <vt:lpstr> Биологический смысл выравнивания </vt:lpstr>
      <vt:lpstr>Презентация PowerPoint</vt:lpstr>
      <vt:lpstr>Консервативное значит важное</vt:lpstr>
      <vt:lpstr>Презентация PowerPoint</vt:lpstr>
      <vt:lpstr>Презентация PowerPoint</vt:lpstr>
      <vt:lpstr>РНК зависимая РНК полимераза (RdRP), консервативные участки</vt:lpstr>
      <vt:lpstr>В выраниваниях белков –то же самое:  Сохраняющееся в эволюции  (консервативное)  важно</vt:lpstr>
      <vt:lpstr> Смотрим в Pfam и Jalview </vt:lpstr>
      <vt:lpstr>Множественное даёт аргументы, опровергающие оптимальное парное выравнивание. Пример.</vt:lpstr>
      <vt:lpstr>5. Наблюдаемый результат крупных перестроек генома: домены белков</vt:lpstr>
      <vt:lpstr>Домены белков</vt:lpstr>
      <vt:lpstr>  ДВА ДОМЕНА гомеобелков: гомеодомен и OAR домен</vt:lpstr>
      <vt:lpstr>Домены принято изображать так</vt:lpstr>
      <vt:lpstr>Гомеодомен является ДОМЕНОМ Доказательство </vt:lpstr>
      <vt:lpstr>Эволюционные домены</vt:lpstr>
      <vt:lpstr>Как выровнять эти две последовательности?</vt:lpstr>
      <vt:lpstr>Лучшее парное выравнивание: алгоритм множественных локальных выравниваний. </vt:lpstr>
      <vt:lpstr>Немного об алгоритмах</vt:lpstr>
      <vt:lpstr> Иерархический алгоритм выравнивания многих последовательностей</vt:lpstr>
      <vt:lpstr>Построение направляющего дерева</vt:lpstr>
      <vt:lpstr>Эволюция  геномов бактерий</vt:lpstr>
      <vt:lpstr>Карта локального сходства двух геномов родственных штаммов бактерий</vt:lpstr>
      <vt:lpstr>Презентация PowerPoint</vt:lpstr>
      <vt:lpstr>Презентация PowerPoint</vt:lpstr>
      <vt:lpstr>Что видим на этой карте?</vt:lpstr>
      <vt:lpstr>Дупликация </vt:lpstr>
      <vt:lpstr>Пример выполнения задания Семейство доменов ….</vt:lpstr>
      <vt:lpstr>КОНЕЦ ПРЕЗЕНТАЦИИ</vt:lpstr>
      <vt:lpstr>Какие выравнивания тех же последовательностей  совпадают?</vt:lpstr>
      <vt:lpstr>Презентация PowerPoint</vt:lpstr>
      <vt:lpstr>Какие части укреплять броней?</vt:lpstr>
      <vt:lpstr>Эволюция  белков</vt:lpstr>
      <vt:lpstr>Презентация PowerPoint</vt:lpstr>
      <vt:lpstr>Презентация PowerPoint</vt:lpstr>
      <vt:lpstr>Презентация PowerPoint</vt:lpstr>
      <vt:lpstr>ВЫРАВНИВАНИЕ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Гомология и выравнивание</dc:title>
  <dc:creator>aba</dc:creator>
  <cp:lastModifiedBy>aba</cp:lastModifiedBy>
  <cp:revision>113</cp:revision>
  <dcterms:created xsi:type="dcterms:W3CDTF">2022-04-21T14:06:05Z</dcterms:created>
  <dcterms:modified xsi:type="dcterms:W3CDTF">2023-04-18T04:55:55Z</dcterms:modified>
</cp:coreProperties>
</file>