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5"/>
  </p:notesMasterIdLst>
  <p:sldIdLst>
    <p:sldId id="400" r:id="rId2"/>
    <p:sldId id="297" r:id="rId3"/>
    <p:sldId id="259" r:id="rId4"/>
    <p:sldId id="298" r:id="rId5"/>
    <p:sldId id="300" r:id="rId6"/>
    <p:sldId id="308" r:id="rId7"/>
    <p:sldId id="306" r:id="rId8"/>
    <p:sldId id="261" r:id="rId9"/>
    <p:sldId id="305" r:id="rId10"/>
    <p:sldId id="263" r:id="rId11"/>
    <p:sldId id="264" r:id="rId12"/>
    <p:sldId id="265" r:id="rId13"/>
    <p:sldId id="256" r:id="rId14"/>
    <p:sldId id="314" r:id="rId15"/>
    <p:sldId id="318" r:id="rId16"/>
    <p:sldId id="322" r:id="rId17"/>
    <p:sldId id="320" r:id="rId18"/>
    <p:sldId id="319" r:id="rId19"/>
    <p:sldId id="288" r:id="rId20"/>
    <p:sldId id="402" r:id="rId21"/>
    <p:sldId id="403" r:id="rId22"/>
    <p:sldId id="316" r:id="rId23"/>
    <p:sldId id="346" r:id="rId24"/>
    <p:sldId id="292" r:id="rId25"/>
    <p:sldId id="293" r:id="rId26"/>
    <p:sldId id="328" r:id="rId27"/>
    <p:sldId id="347" r:id="rId28"/>
    <p:sldId id="379" r:id="rId29"/>
    <p:sldId id="404" r:id="rId30"/>
    <p:sldId id="349" r:id="rId31"/>
    <p:sldId id="330" r:id="rId32"/>
    <p:sldId id="331" r:id="rId33"/>
    <p:sldId id="359" r:id="rId34"/>
    <p:sldId id="362" r:id="rId35"/>
    <p:sldId id="361" r:id="rId36"/>
    <p:sldId id="407" r:id="rId37"/>
    <p:sldId id="372" r:id="rId38"/>
    <p:sldId id="408" r:id="rId39"/>
    <p:sldId id="406" r:id="rId40"/>
    <p:sldId id="412" r:id="rId41"/>
    <p:sldId id="363" r:id="rId42"/>
    <p:sldId id="364" r:id="rId43"/>
    <p:sldId id="410" r:id="rId44"/>
    <p:sldId id="405" r:id="rId45"/>
    <p:sldId id="413" r:id="rId46"/>
    <p:sldId id="414" r:id="rId47"/>
    <p:sldId id="334" r:id="rId48"/>
    <p:sldId id="385" r:id="rId49"/>
    <p:sldId id="388" r:id="rId50"/>
    <p:sldId id="383" r:id="rId51"/>
    <p:sldId id="386" r:id="rId52"/>
    <p:sldId id="336" r:id="rId53"/>
    <p:sldId id="417" r:id="rId54"/>
    <p:sldId id="339" r:id="rId55"/>
    <p:sldId id="340" r:id="rId56"/>
    <p:sldId id="342" r:id="rId57"/>
    <p:sldId id="343" r:id="rId58"/>
    <p:sldId id="345" r:id="rId59"/>
    <p:sldId id="389" r:id="rId60"/>
    <p:sldId id="390" r:id="rId61"/>
    <p:sldId id="391" r:id="rId62"/>
    <p:sldId id="393" r:id="rId63"/>
    <p:sldId id="394" r:id="rId64"/>
    <p:sldId id="392" r:id="rId65"/>
    <p:sldId id="399" r:id="rId66"/>
    <p:sldId id="416" r:id="rId67"/>
    <p:sldId id="304" r:id="rId68"/>
    <p:sldId id="350" r:id="rId69"/>
    <p:sldId id="351" r:id="rId70"/>
    <p:sldId id="352" r:id="rId71"/>
    <p:sldId id="353" r:id="rId72"/>
    <p:sldId id="354" r:id="rId73"/>
    <p:sldId id="325" r:id="rId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i Vladimirovich Alexeevsky" initials="AV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696363"/>
    <a:srgbClr val="787272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0" autoAdjust="0"/>
    <p:restoredTop sz="94660"/>
  </p:normalViewPr>
  <p:slideViewPr>
    <p:cSldViewPr snapToGrid="0">
      <p:cViewPr>
        <p:scale>
          <a:sx n="75" d="100"/>
          <a:sy n="75" d="100"/>
        </p:scale>
        <p:origin x="2256" y="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F35F6-3857-42FA-9F3F-71504F6A50F8}" type="datetimeFigureOut">
              <a:rPr lang="en-US" smtClean="0"/>
              <a:t>2024-04-12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9ABAE-1160-48B2-8DFC-98BDE6483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04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0848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3634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28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6129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57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0195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13 910 </a:t>
            </a:r>
            <a:r>
              <a:rPr lang="en-US" dirty="0" err="1" smtClean="0"/>
              <a:t>bp</a:t>
            </a:r>
            <a:r>
              <a:rPr lang="en-US" dirty="0" smtClean="0"/>
              <a:t> C/T13910 variant is</a:t>
            </a:r>
            <a:r>
              <a:rPr lang="ru-RU" dirty="0" smtClean="0"/>
              <a:t> </a:t>
            </a:r>
            <a:r>
              <a:rPr lang="en-US" dirty="0" smtClean="0"/>
              <a:t>located 5’ to the lactase gene within intron 13 of the adjacent</a:t>
            </a:r>
            <a:r>
              <a:rPr lang="ru-RU" dirty="0" smtClean="0"/>
              <a:t> </a:t>
            </a:r>
            <a:r>
              <a:rPr lang="en-US" dirty="0" smtClean="0"/>
              <a:t>MCM6 gene (8) on chromosome 2. The intron 13 variant is a</a:t>
            </a:r>
            <a:r>
              <a:rPr lang="ru-RU" dirty="0" smtClean="0"/>
              <a:t> </a:t>
            </a:r>
            <a:r>
              <a:rPr lang="en-US" dirty="0" smtClean="0"/>
              <a:t>single nucleotide polymorphism, C to T.</a:t>
            </a:r>
            <a:endParaRPr lang="ru-RU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70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5172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72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1475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E1E2-6EC3-413A-846C-784BF68F7212}" type="datetime1">
              <a:rPr lang="en-US" smtClean="0"/>
              <a:t>2024-04-12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62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8710-FA07-4B62-935F-061495FF3C39}" type="datetime1">
              <a:rPr lang="en-US" smtClean="0"/>
              <a:t>2024-04-12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0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70C7-54CD-47CC-B841-96FF761D098E}" type="datetime1">
              <a:rPr lang="en-US" smtClean="0"/>
              <a:t>2024-04-12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9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F9DE7-858F-4D7C-A463-BC29F1FB4BCC}" type="datetime1">
              <a:rPr lang="en-US" smtClean="0"/>
              <a:t>2024-04-12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8275-129C-4000-9BFD-BE7AB157CBD7}" type="datetime1">
              <a:rPr lang="en-US" smtClean="0"/>
              <a:t>2024-04-12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24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F9DE7-858F-4D7C-A463-BC29F1FB4BCC}" type="datetime1">
              <a:rPr lang="en-US" smtClean="0"/>
              <a:t>2024-04-12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41974" y="6356351"/>
            <a:ext cx="673376" cy="365125"/>
          </a:xfrm>
          <a:solidFill>
            <a:srgbClr val="CC3300"/>
          </a:solidFill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</a:rPr>
              <a:t>10</a:t>
            </a:r>
            <a:fld id="{73EA0771-C354-4A97-8BCC-B0C727F309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84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1061-8934-44F8-90CA-2B73DA0FB917}" type="datetime1">
              <a:rPr lang="en-US" smtClean="0"/>
              <a:t>2024-04-12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3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5F0-DC77-4EEC-8724-E53628138B4C}" type="datetime1">
              <a:rPr lang="en-US" smtClean="0"/>
              <a:t>2024-04-12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1703-6C31-4439-9868-4D03FC7368C2}" type="datetime1">
              <a:rPr lang="en-US" smtClean="0"/>
              <a:t>2024-04-12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210C-AAE3-427D-BB67-2354658FA642}" type="datetime1">
              <a:rPr lang="en-US" smtClean="0"/>
              <a:t>2024-04-12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FAB0-E56D-4E0A-BB38-7871633272B1}" type="datetime1">
              <a:rPr lang="en-US" smtClean="0"/>
              <a:t>2024-04-12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9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3CD1-0106-4F69-BA24-2AE4268ED4CB}" type="datetime1">
              <a:rPr lang="en-US" smtClean="0"/>
              <a:t>2024-04-12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9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F9DE7-858F-4D7C-A463-BC29F1FB4BCC}" type="datetime1">
              <a:rPr lang="en-US" smtClean="0"/>
              <a:t>2024-04-12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A0771-C354-4A97-8BCC-B0C727F30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3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tubic.org/Ori-Finder2022/public/index.php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lyadenylation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978-981-16-7041-1_9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7/978-981-16-7041-1_9" TargetMode="Externa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848600" y="6356351"/>
            <a:ext cx="666750" cy="365125"/>
          </a:xfrm>
        </p:spPr>
        <p:txBody>
          <a:bodyPr/>
          <a:lstStyle/>
          <a:p>
            <a:fld id="{73EA0771-C354-4A97-8BCC-B0C727F309C9}" type="slidenum">
              <a:rPr lang="en-US" smtClean="0"/>
              <a:t>1</a:t>
            </a:fld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379914"/>
              </p:ext>
            </p:extLst>
          </p:nvPr>
        </p:nvGraphicFramePr>
        <p:xfrm>
          <a:off x="728134" y="2772303"/>
          <a:ext cx="7628465" cy="2935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579">
                  <a:extLst>
                    <a:ext uri="{9D8B030D-6E8A-4147-A177-3AD203B41FA5}">
                      <a16:colId xmlns:a16="http://schemas.microsoft.com/office/drawing/2014/main" val="4105408444"/>
                    </a:ext>
                  </a:extLst>
                </a:gridCol>
                <a:gridCol w="1558794">
                  <a:extLst>
                    <a:ext uri="{9D8B030D-6E8A-4147-A177-3AD203B41FA5}">
                      <a16:colId xmlns:a16="http://schemas.microsoft.com/office/drawing/2014/main" val="3153871781"/>
                    </a:ext>
                  </a:extLst>
                </a:gridCol>
                <a:gridCol w="1077826">
                  <a:extLst>
                    <a:ext uri="{9D8B030D-6E8A-4147-A177-3AD203B41FA5}">
                      <a16:colId xmlns:a16="http://schemas.microsoft.com/office/drawing/2014/main" val="3714620269"/>
                    </a:ext>
                  </a:extLst>
                </a:gridCol>
                <a:gridCol w="1629153">
                  <a:extLst>
                    <a:ext uri="{9D8B030D-6E8A-4147-A177-3AD203B41FA5}">
                      <a16:colId xmlns:a16="http://schemas.microsoft.com/office/drawing/2014/main" val="457788559"/>
                    </a:ext>
                  </a:extLst>
                </a:gridCol>
                <a:gridCol w="1733557">
                  <a:extLst>
                    <a:ext uri="{9D8B030D-6E8A-4147-A177-3AD203B41FA5}">
                      <a16:colId xmlns:a16="http://schemas.microsoft.com/office/drawing/2014/main" val="191885433"/>
                    </a:ext>
                  </a:extLst>
                </a:gridCol>
                <a:gridCol w="1268556">
                  <a:extLst>
                    <a:ext uri="{9D8B030D-6E8A-4147-A177-3AD203B41FA5}">
                      <a16:colId xmlns:a16="http://schemas.microsoft.com/office/drawing/2014/main" val="2860341457"/>
                    </a:ext>
                  </a:extLst>
                </a:gridCol>
              </a:tblGrid>
              <a:tr h="6517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Чей геном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вид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Число молекул ДНК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Длина генома в п.н.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Число генов белков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5409554"/>
                  </a:ext>
                </a:extLst>
              </a:tr>
              <a:tr h="3185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млекопитающие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человек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1449263"/>
                  </a:ext>
                </a:extLst>
              </a:tr>
              <a:tr h="6517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r>
                        <a:rPr lang="en-US" sz="2000" baseline="30000">
                          <a:effectLst/>
                        </a:rPr>
                        <a:t>1)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бактерия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2780453"/>
                  </a:ext>
                </a:extLst>
              </a:tr>
              <a:tr h="6517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r>
                        <a:rPr lang="ru-RU" sz="2000" baseline="30000">
                          <a:effectLst/>
                        </a:rPr>
                        <a:t>2</a:t>
                      </a:r>
                      <a:r>
                        <a:rPr lang="en-US" sz="2000" baseline="30000">
                          <a:effectLst/>
                        </a:rPr>
                        <a:t>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752721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26533" y="1109489"/>
            <a:ext cx="8026400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Гомологичные ДНК (с почти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одинаковыми последовательностями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считать за одну. </a:t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 считается в БД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 genomes NCBI</a:t>
            </a:r>
          </a:p>
        </p:txBody>
      </p:sp>
    </p:spTree>
    <p:extLst>
      <p:ext uri="{BB962C8B-B14F-4D97-AF65-F5344CB8AC3E}">
        <p14:creationId xmlns:p14="http://schemas.microsoft.com/office/powerpoint/2010/main" val="164859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Клетки разных тканей человека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36809"/>
            <a:ext cx="7886700" cy="3878889"/>
          </a:xfrm>
        </p:spPr>
        <p:txBody>
          <a:bodyPr/>
          <a:lstStyle/>
          <a:p>
            <a:r>
              <a:rPr lang="ru-RU" dirty="0" smtClean="0"/>
              <a:t>Имеют одинаковый геном (модификации не в счёт) 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оговорками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ru-RU" dirty="0" err="1" smtClean="0"/>
              <a:t>Протеомы</a:t>
            </a:r>
            <a:r>
              <a:rPr lang="ru-RU" dirty="0" smtClean="0"/>
              <a:t> клеток из разных тканей существенно различаются 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Меряют по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транскриптомам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, mass spectrometry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и др.</a:t>
            </a:r>
          </a:p>
          <a:p>
            <a:r>
              <a:rPr lang="ru-RU" dirty="0" err="1" smtClean="0"/>
              <a:t>Протеом</a:t>
            </a:r>
            <a:r>
              <a:rPr lang="ru-RU" dirty="0" smtClean="0"/>
              <a:t> – совокупность разных белков и их процентное соотношение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Б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елки – разные, если транслируются с разных зрелых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мРНК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, т.е. имеют разные последовательности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а.к.о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10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523453" y="5707916"/>
            <a:ext cx="75172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400" dirty="0" smtClean="0">
                <a:solidFill>
                  <a:srgbClr val="C00000"/>
                </a:solidFill>
              </a:rPr>
              <a:t>Где и как записаны в геноме зародыша составы </a:t>
            </a:r>
            <a:r>
              <a:rPr lang="ru-RU" sz="2400" dirty="0" err="1" smtClean="0">
                <a:solidFill>
                  <a:srgbClr val="C00000"/>
                </a:solidFill>
              </a:rPr>
              <a:t>протеомов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в клетках разных тканей</a:t>
            </a:r>
          </a:p>
        </p:txBody>
      </p:sp>
    </p:spTree>
    <p:extLst>
      <p:ext uri="{BB962C8B-B14F-4D97-AF65-F5344CB8AC3E}">
        <p14:creationId xmlns:p14="http://schemas.microsoft.com/office/powerpoint/2010/main" val="207465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8685" y="316088"/>
            <a:ext cx="7966665" cy="18503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Данные о </a:t>
            </a:r>
            <a:r>
              <a:rPr lang="ru-RU" dirty="0" err="1" smtClean="0"/>
              <a:t>протеомах</a:t>
            </a:r>
            <a:r>
              <a:rPr lang="ru-RU" dirty="0" smtClean="0"/>
              <a:t> разных тканей собираются  в проекте </a:t>
            </a:r>
            <a:br>
              <a:rPr lang="ru-RU" dirty="0" smtClean="0"/>
            </a:br>
            <a:r>
              <a:rPr lang="en-US" dirty="0" smtClean="0"/>
              <a:t>HUPO </a:t>
            </a:r>
            <a:r>
              <a:rPr lang="en-US" dirty="0"/>
              <a:t>Human Proteome </a:t>
            </a: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8650" y="2112258"/>
            <a:ext cx="802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212121"/>
                </a:solidFill>
                <a:latin typeface="Cambria" panose="02040503050406030204" pitchFamily="18" charset="0"/>
              </a:rPr>
              <a:t>Современные технологии позволяют определять </a:t>
            </a:r>
            <a:r>
              <a:rPr lang="ru-RU" sz="2400" dirty="0" err="1" smtClean="0">
                <a:solidFill>
                  <a:srgbClr val="212121"/>
                </a:solidFill>
                <a:latin typeface="Cambria" panose="02040503050406030204" pitchFamily="18" charset="0"/>
              </a:rPr>
              <a:t>протеомы</a:t>
            </a:r>
            <a:r>
              <a:rPr lang="ru-RU" sz="2400" dirty="0" smtClean="0">
                <a:solidFill>
                  <a:srgbClr val="212121"/>
                </a:solidFill>
                <a:latin typeface="Cambria" panose="02040503050406030204" pitchFamily="18" charset="0"/>
              </a:rPr>
              <a:t> клеток отдельных тканей человека. </a:t>
            </a:r>
            <a:endParaRPr lang="en-US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8650" y="5060721"/>
            <a:ext cx="7866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212121"/>
                </a:solidFill>
                <a:latin typeface="BlinkMacSystemFont"/>
              </a:rPr>
              <a:t>I-1. Omenn GS et al., The </a:t>
            </a:r>
            <a:r>
              <a:rPr lang="en-US" sz="1400" dirty="0">
                <a:solidFill>
                  <a:srgbClr val="212121"/>
                </a:solidFill>
                <a:latin typeface="BlinkMacSystemFont"/>
              </a:rPr>
              <a:t>2022 Report on the Human Proteome from the HUPO Human Proteome Project. J Proteome Res. </a:t>
            </a:r>
            <a:r>
              <a:rPr lang="en-US" sz="1400" dirty="0" smtClean="0">
                <a:solidFill>
                  <a:srgbClr val="212121"/>
                </a:solidFill>
                <a:latin typeface="BlinkMacSystemFont"/>
              </a:rPr>
              <a:t>2023</a:t>
            </a:r>
            <a:endParaRPr lang="en-US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8650" y="5646659"/>
            <a:ext cx="7345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12121"/>
                </a:solidFill>
                <a:latin typeface="Roboto"/>
              </a:rPr>
              <a:t>I-2</a:t>
            </a:r>
            <a:r>
              <a:rPr lang="ru-RU" dirty="0" smtClean="0">
                <a:solidFill>
                  <a:srgbClr val="212121"/>
                </a:solidFill>
                <a:latin typeface="Roboto"/>
              </a:rPr>
              <a:t> </a:t>
            </a:r>
            <a:r>
              <a:rPr lang="en-US" dirty="0" err="1" smtClean="0">
                <a:solidFill>
                  <a:srgbClr val="212121"/>
                </a:solidFill>
                <a:latin typeface="Roboto"/>
              </a:rPr>
              <a:t>Adhikari</a:t>
            </a:r>
            <a:r>
              <a:rPr lang="en-US" dirty="0" smtClean="0">
                <a:solidFill>
                  <a:srgbClr val="212121"/>
                </a:solidFill>
                <a:latin typeface="Roboto"/>
              </a:rPr>
              <a:t> </a:t>
            </a:r>
            <a:r>
              <a:rPr lang="en-US" dirty="0">
                <a:solidFill>
                  <a:srgbClr val="212121"/>
                </a:solidFill>
                <a:latin typeface="Roboto"/>
              </a:rPr>
              <a:t>S, </a:t>
            </a:r>
            <a:r>
              <a:rPr lang="en-US" dirty="0" smtClean="0">
                <a:solidFill>
                  <a:srgbClr val="212121"/>
                </a:solidFill>
                <a:latin typeface="Roboto"/>
              </a:rPr>
              <a:t> A </a:t>
            </a:r>
            <a:r>
              <a:rPr lang="en-US" dirty="0">
                <a:solidFill>
                  <a:srgbClr val="212121"/>
                </a:solidFill>
                <a:latin typeface="Roboto"/>
              </a:rPr>
              <a:t>high-stringency blueprint of the human proteome. Nat </a:t>
            </a:r>
            <a:r>
              <a:rPr lang="en-US" dirty="0" err="1">
                <a:solidFill>
                  <a:srgbClr val="212121"/>
                </a:solidFill>
                <a:latin typeface="Roboto"/>
              </a:rPr>
              <a:t>Commun</a:t>
            </a:r>
            <a:r>
              <a:rPr lang="en-US" dirty="0">
                <a:solidFill>
                  <a:srgbClr val="212121"/>
                </a:solidFill>
                <a:latin typeface="Roboto"/>
              </a:rPr>
              <a:t>. 2020 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11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55650" y="3217158"/>
            <a:ext cx="8026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Фантазии.</a:t>
            </a:r>
            <a:r>
              <a:rPr lang="ru-RU" sz="2400" dirty="0" smtClean="0">
                <a:solidFill>
                  <a:srgbClr val="212121"/>
                </a:solidFill>
                <a:latin typeface="Cambria" panose="02040503050406030204" pitchFamily="18" charset="0"/>
              </a:rPr>
              <a:t> Может, когда-нибудь, мутируя методами   генной инженерии геном мышиного зародыша, можно будет направлено изменять состав </a:t>
            </a:r>
            <a:r>
              <a:rPr lang="ru-RU" sz="2400" dirty="0" err="1" smtClean="0">
                <a:solidFill>
                  <a:srgbClr val="212121"/>
                </a:solidFill>
                <a:latin typeface="Cambria" panose="02040503050406030204" pitchFamily="18" charset="0"/>
              </a:rPr>
              <a:t>протеома</a:t>
            </a:r>
            <a:r>
              <a:rPr lang="ru-RU" sz="2400" dirty="0" smtClean="0">
                <a:solidFill>
                  <a:srgbClr val="212121"/>
                </a:solidFill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solidFill>
                  <a:srgbClr val="212121"/>
                </a:solidFill>
                <a:latin typeface="Cambria" panose="02040503050406030204" pitchFamily="18" charset="0"/>
              </a:rPr>
              <a:t>гепатоцитов</a:t>
            </a:r>
            <a:r>
              <a:rPr lang="ru-RU" sz="2400" dirty="0" smtClean="0">
                <a:solidFill>
                  <a:srgbClr val="212121"/>
                </a:solidFill>
                <a:latin typeface="Cambria" panose="02040503050406030204" pitchFamily="18" charset="0"/>
              </a:rPr>
              <a:t>???  </a:t>
            </a:r>
            <a:r>
              <a:rPr lang="ru-RU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Это было бы торжество науки</a:t>
            </a:r>
            <a:r>
              <a:rPr lang="ru-RU" sz="2400" dirty="0" smtClean="0">
                <a:solidFill>
                  <a:srgbClr val="212121"/>
                </a:solidFill>
                <a:latin typeface="Cambria" panose="02040503050406030204" pitchFamily="18" charset="0"/>
              </a:rPr>
              <a:t>!!!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96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0408" y="1648294"/>
            <a:ext cx="828604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Наука знает, что это закодиров</a:t>
            </a:r>
            <a:r>
              <a:rPr lang="ru-RU" sz="2400" dirty="0"/>
              <a:t>а</a:t>
            </a:r>
            <a:r>
              <a:rPr lang="ru-RU" sz="2400" dirty="0" smtClean="0"/>
              <a:t>но в геноме.</a:t>
            </a:r>
            <a:br>
              <a:rPr lang="ru-RU" sz="2400" dirty="0" smtClean="0"/>
            </a:br>
            <a:r>
              <a:rPr lang="ru-RU" sz="2400" dirty="0" smtClean="0"/>
              <a:t>Но КАК?					</a:t>
            </a:r>
          </a:p>
          <a:p>
            <a:r>
              <a:rPr lang="ru-RU" sz="2400" dirty="0" smtClean="0"/>
              <a:t>				</a:t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Фантазии:</a:t>
            </a:r>
            <a:r>
              <a:rPr lang="ru-RU" sz="2400" dirty="0" smtClean="0"/>
              <a:t> </a:t>
            </a:r>
            <a:r>
              <a:rPr lang="ru-RU" sz="2000" dirty="0" smtClean="0"/>
              <a:t>сложно устроенные взаимодействующие </a:t>
            </a:r>
            <a:br>
              <a:rPr lang="ru-RU" sz="2000" dirty="0" smtClean="0"/>
            </a:br>
            <a:r>
              <a:rPr lang="ru-RU" sz="2000" dirty="0" smtClean="0"/>
              <a:t>регуляторные каскады.  Мутируем в зародыше </a:t>
            </a:r>
            <a:br>
              <a:rPr lang="ru-RU" sz="2000" dirty="0" smtClean="0"/>
            </a:br>
            <a:r>
              <a:rPr lang="ru-RU" sz="2000" dirty="0" smtClean="0"/>
              <a:t>регулятор транскрипции (</a:t>
            </a:r>
            <a:r>
              <a:rPr lang="en-US" sz="2000" dirty="0" smtClean="0"/>
              <a:t>TF) A, </a:t>
            </a:r>
            <a:r>
              <a:rPr lang="ru-RU" sz="2000" dirty="0" smtClean="0"/>
              <a:t>он репрессирует </a:t>
            </a:r>
            <a:r>
              <a:rPr lang="en-US" sz="2000" dirty="0" smtClean="0"/>
              <a:t>TF B, </a:t>
            </a:r>
            <a:r>
              <a:rPr lang="ru-RU" sz="2000" dirty="0" smtClean="0"/>
              <a:t>который активирует экспрессию </a:t>
            </a:r>
            <a:r>
              <a:rPr lang="en-US" sz="2000" dirty="0" smtClean="0"/>
              <a:t>TF </a:t>
            </a:r>
            <a:r>
              <a:rPr lang="ru-RU" sz="2000" dirty="0" smtClean="0"/>
              <a:t>С, и ещё пара сотен таких шагов и в результате вырастает мышка с костями  удвоенной длины!!!</a:t>
            </a:r>
            <a:br>
              <a:rPr lang="ru-RU" sz="2000" dirty="0" smtClean="0"/>
            </a:br>
            <a:endParaRPr lang="ru-RU" sz="2400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Современный</a:t>
            </a:r>
            <a:r>
              <a:rPr lang="ru-RU" sz="2400" b="1" dirty="0" smtClean="0"/>
              <a:t> уровень.</a:t>
            </a:r>
            <a:r>
              <a:rPr lang="ru-RU" sz="2400" dirty="0" smtClean="0"/>
              <a:t> Экспериментально показаны способы регуляции экспрессии отдельных генов и генов определённых метаболических путей.</a:t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Важно знать ВСЕ сигналы в геноме и всё о каждом из них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508" y="68750"/>
            <a:ext cx="8286043" cy="17910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Кто и как решает какие белки и в каком количестве </a:t>
            </a:r>
            <a:r>
              <a:rPr lang="ru-RU" dirty="0" err="1" smtClean="0"/>
              <a:t>экспрессировать</a:t>
            </a:r>
            <a:r>
              <a:rPr lang="ru-RU" dirty="0" smtClean="0"/>
              <a:t> в клетках данной ткани?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12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332" t="6685" r="11718" b="3415"/>
          <a:stretch/>
        </p:blipFill>
        <p:spPr>
          <a:xfrm>
            <a:off x="6950873" y="2170488"/>
            <a:ext cx="1895578" cy="14093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950873" y="1843344"/>
            <a:ext cx="183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Факт </a:t>
            </a:r>
            <a:r>
              <a:rPr lang="en-US" dirty="0"/>
              <a:t>“</a:t>
            </a:r>
            <a:r>
              <a:rPr lang="ru-RU" dirty="0"/>
              <a:t>на лице</a:t>
            </a:r>
            <a:r>
              <a:rPr lang="en-US" dirty="0"/>
              <a:t>”: </a:t>
            </a:r>
          </a:p>
        </p:txBody>
      </p:sp>
    </p:spTree>
    <p:extLst>
      <p:ext uri="{BB962C8B-B14F-4D97-AF65-F5344CB8AC3E}">
        <p14:creationId xmlns:p14="http://schemas.microsoft.com/office/powerpoint/2010/main" val="152621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9563"/>
            <a:ext cx="7772400" cy="74453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Характеристики сигнала в геноме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56490" y="1275934"/>
            <a:ext cx="820881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/>
              <a:t>Носитель </a:t>
            </a:r>
            <a:r>
              <a:rPr lang="ru-RU" sz="2400" dirty="0" smtClean="0"/>
              <a:t>– ДНК (по определению)</a:t>
            </a:r>
          </a:p>
          <a:p>
            <a:r>
              <a:rPr lang="ru-RU" sz="2400" b="1" dirty="0" smtClean="0"/>
              <a:t>Вид сигнала </a:t>
            </a:r>
            <a:r>
              <a:rPr lang="ru-RU" sz="2400" dirty="0" smtClean="0"/>
              <a:t> – мотив</a:t>
            </a:r>
            <a:r>
              <a:rPr lang="en-US" sz="2400" dirty="0" smtClean="0"/>
              <a:t>:</a:t>
            </a:r>
            <a:r>
              <a:rPr lang="ru-RU" sz="2400" dirty="0" smtClean="0"/>
              <a:t> характерная последовательность участка ДНК (уточнения в примерах)</a:t>
            </a:r>
            <a:br>
              <a:rPr lang="ru-RU" sz="2400" dirty="0" smtClean="0"/>
            </a:br>
            <a:endParaRPr lang="ru-RU" sz="2400" dirty="0" smtClean="0"/>
          </a:p>
          <a:p>
            <a:r>
              <a:rPr lang="ru-RU" sz="2400" b="1" dirty="0" smtClean="0"/>
              <a:t>Адресат </a:t>
            </a:r>
            <a:r>
              <a:rPr lang="ru-RU" sz="2400" dirty="0" smtClean="0"/>
              <a:t>– чаще всего, определенный  белок или комплекс белков;  РНК тоже может участвовать в узнавании мотива</a:t>
            </a:r>
            <a:br>
              <a:rPr lang="ru-RU" sz="2400" dirty="0" smtClean="0"/>
            </a:br>
            <a:endParaRPr lang="ru-RU" sz="2400" dirty="0" smtClean="0"/>
          </a:p>
          <a:p>
            <a:r>
              <a:rPr lang="ru-RU" sz="2400" b="1" dirty="0" smtClean="0"/>
              <a:t>Реакция</a:t>
            </a:r>
            <a:r>
              <a:rPr lang="ru-RU" sz="2400" dirty="0" smtClean="0"/>
              <a:t> – белок узнаёт мотив и связывается с ДНК в этом месте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Результат</a:t>
            </a:r>
            <a:r>
              <a:rPr lang="ru-RU" sz="2400" dirty="0" smtClean="0"/>
              <a:t> -  зависит от белка</a:t>
            </a:r>
            <a:r>
              <a:rPr lang="en-US" sz="2400" dirty="0" smtClean="0"/>
              <a:t>, </a:t>
            </a:r>
            <a:r>
              <a:rPr lang="ru-RU" sz="2400" dirty="0" smtClean="0"/>
              <a:t>что он делает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Название сигнала </a:t>
            </a:r>
            <a:r>
              <a:rPr lang="ru-RU" sz="2400" dirty="0" smtClean="0"/>
              <a:t>– его важно знать </a:t>
            </a:r>
            <a:br>
              <a:rPr lang="ru-RU" sz="2400" dirty="0" smtClean="0"/>
            </a:br>
            <a:r>
              <a:rPr lang="ru-RU" sz="2400" dirty="0" smtClean="0"/>
              <a:t>(см. дом. задание 1)</a:t>
            </a:r>
            <a:endParaRPr lang="en-US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4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II. </a:t>
            </a:r>
            <a:r>
              <a:rPr lang="ru-RU" dirty="0" smtClean="0"/>
              <a:t>Основные сигналы</a:t>
            </a:r>
            <a:endParaRPr lang="en-US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Следует выучить к коллоквиуму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281" y="189191"/>
            <a:ext cx="7885440" cy="659150"/>
          </a:xfrm>
        </p:spPr>
        <p:txBody>
          <a:bodyPr>
            <a:noAutofit/>
          </a:bodyPr>
          <a:lstStyle/>
          <a:p>
            <a:r>
              <a:rPr lang="ru-RU" sz="3628" dirty="0" smtClean="0"/>
              <a:t>1. Репликация</a:t>
            </a:r>
            <a:r>
              <a:rPr lang="en-US" sz="3628" dirty="0" smtClean="0"/>
              <a:t> </a:t>
            </a:r>
            <a:r>
              <a:rPr lang="ru-RU" sz="3628" dirty="0"/>
              <a:t>у бактерий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274" y="996534"/>
            <a:ext cx="7885440" cy="4564294"/>
          </a:xfrm>
        </p:spPr>
        <p:txBody>
          <a:bodyPr>
            <a:normAutofit fontScale="92500"/>
          </a:bodyPr>
          <a:lstStyle/>
          <a:p>
            <a:pPr marL="483847" lvl="1" indent="-322565">
              <a:buFont typeface="Arial" panose="020B0604020202020204" pitchFamily="34" charset="0"/>
              <a:buAutoNum type="arabicPeriod"/>
            </a:pPr>
            <a:r>
              <a:rPr lang="en-US" dirty="0" smtClean="0"/>
              <a:t>O</a:t>
            </a:r>
            <a:r>
              <a:rPr lang="ru-RU" dirty="0" err="1"/>
              <a:t>rigin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 smtClean="0"/>
              <a:t>replication</a:t>
            </a:r>
            <a:r>
              <a:rPr lang="ru-RU" dirty="0" smtClean="0"/>
              <a:t> (</a:t>
            </a:r>
            <a:r>
              <a:rPr lang="en-US" b="1" dirty="0" err="1" smtClean="0"/>
              <a:t>oriC</a:t>
            </a:r>
            <a:r>
              <a:rPr lang="ru-RU" dirty="0" smtClean="0"/>
              <a:t>).</a:t>
            </a:r>
            <a:endParaRPr lang="ru-RU" dirty="0"/>
          </a:p>
          <a:p>
            <a:pPr marL="161282" lvl="1" indent="0">
              <a:buNone/>
            </a:pPr>
            <a:r>
              <a:rPr lang="ru-RU" dirty="0" smtClean="0"/>
              <a:t>Участок </a:t>
            </a:r>
            <a:r>
              <a:rPr lang="ru-RU" dirty="0"/>
              <a:t>ДНК 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</a:t>
            </a:r>
            <a:r>
              <a:rPr lang="en-US" dirty="0"/>
              <a:t>250 </a:t>
            </a:r>
            <a:r>
              <a:rPr lang="ru-RU" dirty="0" err="1" smtClean="0"/>
              <a:t>п.н</a:t>
            </a:r>
            <a:r>
              <a:rPr lang="ru-RU" dirty="0" smtClean="0"/>
              <a:t>. со многими сайтами </a:t>
            </a:r>
            <a:r>
              <a:rPr lang="ru-RU" dirty="0"/>
              <a:t>определенной последовательности. </a:t>
            </a:r>
            <a:r>
              <a:rPr lang="ru-RU" b="1" dirty="0" smtClean="0"/>
              <a:t>Белки  </a:t>
            </a:r>
            <a:r>
              <a:rPr lang="en-US" b="1" dirty="0" err="1"/>
              <a:t>DnaA</a:t>
            </a:r>
            <a:r>
              <a:rPr lang="en-US" b="1" dirty="0"/>
              <a:t> </a:t>
            </a:r>
            <a:r>
              <a:rPr lang="ru-RU" b="1" dirty="0"/>
              <a:t>– первыми связываются со своими сайтами (</a:t>
            </a:r>
            <a:r>
              <a:rPr lang="en-US" b="1" dirty="0" err="1"/>
              <a:t>DnaA</a:t>
            </a:r>
            <a:r>
              <a:rPr lang="en-US" b="1" dirty="0"/>
              <a:t> boxes) </a:t>
            </a:r>
            <a:r>
              <a:rPr lang="ru-RU" b="1" dirty="0" smtClean="0"/>
              <a:t>и инициируют репликацию </a:t>
            </a:r>
          </a:p>
          <a:p>
            <a:pPr marL="161282" lvl="1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err="1" smtClean="0"/>
              <a:t>Replisoma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ru-RU" dirty="0"/>
              <a:t>комплекс, состоящий из 15—20 различных белков</a:t>
            </a:r>
            <a:r>
              <a:rPr lang="en-US" dirty="0"/>
              <a:t>.</a:t>
            </a:r>
            <a:endParaRPr lang="ru-RU" dirty="0"/>
          </a:p>
          <a:p>
            <a:pPr marL="161282" lvl="1" indent="0">
              <a:buNone/>
            </a:pPr>
            <a:endParaRPr lang="en-US" b="1" dirty="0" smtClean="0"/>
          </a:p>
          <a:p>
            <a:pPr marL="161282" lvl="1" indent="0">
              <a:buNone/>
            </a:pPr>
            <a:r>
              <a:rPr lang="ru-RU" dirty="0" smtClean="0"/>
              <a:t>Вопрос о вариабельности сайта связывания </a:t>
            </a:r>
            <a:r>
              <a:rPr lang="en-US" dirty="0" err="1" smtClean="0"/>
              <a:t>DnaA</a:t>
            </a:r>
            <a:r>
              <a:rPr lang="en-US" dirty="0" smtClean="0"/>
              <a:t> </a:t>
            </a:r>
            <a:r>
              <a:rPr lang="ru-RU" dirty="0" smtClean="0"/>
              <a:t>обсуждается в </a:t>
            </a:r>
            <a:r>
              <a:rPr lang="en-US" dirty="0" smtClean="0"/>
              <a:t>[</a:t>
            </a:r>
            <a:r>
              <a:rPr lang="ru-RU" dirty="0" smtClean="0"/>
              <a:t>1-</a:t>
            </a:r>
            <a:r>
              <a:rPr lang="en-US" dirty="0" smtClean="0"/>
              <a:t>2]</a:t>
            </a:r>
          </a:p>
          <a:p>
            <a:pPr marL="161282" lvl="1" indent="0">
              <a:buNone/>
            </a:pPr>
            <a:endParaRPr lang="ru-RU" dirty="0"/>
          </a:p>
          <a:p>
            <a:pPr marL="161282" lvl="1" indent="0">
              <a:buNone/>
            </a:pPr>
            <a:r>
              <a:rPr lang="ru-RU" i="1" dirty="0"/>
              <a:t>Как решается вопрос когда пора делиться? </a:t>
            </a:r>
            <a:r>
              <a:rPr lang="ru-RU" i="1" dirty="0" smtClean="0"/>
              <a:t>(сигналов не знаю</a:t>
            </a:r>
            <a:r>
              <a:rPr lang="en-US" i="1" dirty="0" smtClean="0"/>
              <a:t> </a:t>
            </a:r>
            <a:r>
              <a:rPr lang="ru-RU" i="1" dirty="0" err="1" smtClean="0"/>
              <a:t>ААл</a:t>
            </a:r>
            <a:r>
              <a:rPr lang="ru-RU" i="1" dirty="0" smtClean="0"/>
              <a:t>)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6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DEEC8EE-03FA-42FE-992C-F282326656FA}" type="slidenum">
              <a:rPr lang="en-US" smtClean="0"/>
              <a:t>16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476259" y="642068"/>
            <a:ext cx="796247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40" i="1" dirty="0">
                <a:solidFill>
                  <a:srgbClr val="000000"/>
                </a:solidFill>
                <a:latin typeface="PMEKG A+ Minion"/>
              </a:rPr>
              <a:t>Область </a:t>
            </a:r>
            <a:r>
              <a:rPr lang="en-US" sz="2540" i="1" dirty="0" err="1">
                <a:solidFill>
                  <a:srgbClr val="000000"/>
                </a:solidFill>
                <a:latin typeface="PMEKG A+ Minion"/>
              </a:rPr>
              <a:t>oriC</a:t>
            </a:r>
            <a:r>
              <a:rPr lang="en-US" sz="2540" i="1" dirty="0">
                <a:solidFill>
                  <a:srgbClr val="000000"/>
                </a:solidFill>
                <a:latin typeface="PMEKG A+ Minion"/>
              </a:rPr>
              <a:t> </a:t>
            </a:r>
            <a:r>
              <a:rPr lang="ru-RU" sz="2540" dirty="0">
                <a:solidFill>
                  <a:srgbClr val="000000"/>
                </a:solidFill>
                <a:latin typeface="PMEKG A+ Minion"/>
              </a:rPr>
              <a:t>вариабельна у бактерий.</a:t>
            </a:r>
          </a:p>
          <a:p>
            <a:r>
              <a:rPr lang="ru-RU" sz="2540" dirty="0">
                <a:solidFill>
                  <a:srgbClr val="000000"/>
                </a:solidFill>
                <a:latin typeface="PMEKA I+ Minion"/>
              </a:rPr>
              <a:t>Общее у всех – три функциональных участка</a:t>
            </a:r>
            <a:endParaRPr lang="en-US" sz="2540" dirty="0">
              <a:solidFill>
                <a:srgbClr val="000000"/>
              </a:solidFill>
              <a:latin typeface="PMEKA I+ Minion"/>
            </a:endParaRPr>
          </a:p>
          <a:p>
            <a:endParaRPr lang="ru-RU" sz="2540" dirty="0">
              <a:solidFill>
                <a:srgbClr val="000000"/>
              </a:solidFill>
              <a:latin typeface="PMEKA I+ Minion"/>
            </a:endParaRPr>
          </a:p>
          <a:p>
            <a:pPr marL="311045" indent="-311045">
              <a:buAutoNum type="arabicParenBoth"/>
            </a:pPr>
            <a:r>
              <a:rPr lang="ru-RU" sz="2540" dirty="0">
                <a:solidFill>
                  <a:srgbClr val="000000"/>
                </a:solidFill>
                <a:latin typeface="PMEKA I+ Minion"/>
              </a:rPr>
              <a:t>Кластер сайтов связывания белка </a:t>
            </a:r>
            <a:r>
              <a:rPr lang="en-US" sz="2540" dirty="0" err="1">
                <a:solidFill>
                  <a:srgbClr val="000000"/>
                </a:solidFill>
                <a:latin typeface="PMEKA I+ Minion"/>
              </a:rPr>
              <a:t>DnaA</a:t>
            </a:r>
            <a:r>
              <a:rPr lang="en-US" sz="2540" dirty="0">
                <a:solidFill>
                  <a:srgbClr val="000000"/>
                </a:solidFill>
                <a:latin typeface="PMEKA I+ Minion"/>
              </a:rPr>
              <a:t> </a:t>
            </a:r>
            <a:r>
              <a:rPr lang="ru-RU" sz="2540" dirty="0">
                <a:solidFill>
                  <a:srgbClr val="000000"/>
                </a:solidFill>
                <a:latin typeface="PMEKA I+ Minion"/>
              </a:rPr>
              <a:t>(</a:t>
            </a:r>
            <a:r>
              <a:rPr lang="en-US" sz="2540" dirty="0" err="1">
                <a:solidFill>
                  <a:srgbClr val="000000"/>
                </a:solidFill>
                <a:latin typeface="PMEKA I+ Minion"/>
              </a:rPr>
              <a:t>DnaA</a:t>
            </a:r>
            <a:r>
              <a:rPr lang="en-US" sz="2540" dirty="0">
                <a:solidFill>
                  <a:srgbClr val="000000"/>
                </a:solidFill>
                <a:latin typeface="PMEKA I+ Minion"/>
              </a:rPr>
              <a:t> boxes)</a:t>
            </a:r>
            <a:br>
              <a:rPr lang="en-US" sz="2540" dirty="0">
                <a:solidFill>
                  <a:srgbClr val="000000"/>
                </a:solidFill>
                <a:latin typeface="PMEKA I+ Minion"/>
              </a:rPr>
            </a:br>
            <a:endParaRPr lang="ru-RU" sz="2540" dirty="0">
              <a:solidFill>
                <a:srgbClr val="000000"/>
              </a:solidFill>
              <a:latin typeface="PMEKA I+ Minion"/>
            </a:endParaRPr>
          </a:p>
          <a:p>
            <a:pPr marL="311045" indent="-311045">
              <a:buAutoNum type="arabicParenBoth"/>
            </a:pPr>
            <a:r>
              <a:rPr lang="ru-RU" sz="2540" dirty="0">
                <a:solidFill>
                  <a:srgbClr val="000000"/>
                </a:solidFill>
                <a:latin typeface="PMEKA I+ Minion"/>
              </a:rPr>
              <a:t>Участок </a:t>
            </a:r>
            <a:r>
              <a:rPr lang="en-US" sz="2540" dirty="0">
                <a:solidFill>
                  <a:srgbClr val="000000"/>
                </a:solidFill>
                <a:latin typeface="PMEKA I+ Minion"/>
              </a:rPr>
              <a:t>DUE (</a:t>
            </a:r>
            <a:r>
              <a:rPr lang="en-US" sz="2540" dirty="0"/>
              <a:t>DNA unwinding element) A-T </a:t>
            </a:r>
            <a:r>
              <a:rPr lang="ru-RU" sz="2540" dirty="0"/>
              <a:t>богатый</a:t>
            </a:r>
            <a:r>
              <a:rPr lang="en-US" sz="2540" dirty="0"/>
              <a:t/>
            </a:r>
            <a:br>
              <a:rPr lang="en-US" sz="2540" dirty="0"/>
            </a:br>
            <a:endParaRPr lang="ru-RU" sz="2540" dirty="0"/>
          </a:p>
          <a:p>
            <a:pPr marL="311045" indent="-311045">
              <a:buAutoNum type="arabicParenBoth"/>
            </a:pPr>
            <a:r>
              <a:rPr lang="ru-RU" sz="2540" dirty="0"/>
              <a:t>Последовательности, узнаваемые другими регуляторными белками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6259" y="4904851"/>
            <a:ext cx="8912633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smtClean="0"/>
              <a:t>[</a:t>
            </a:r>
            <a:r>
              <a:rPr lang="ru-RU" sz="1633" dirty="0" smtClean="0"/>
              <a:t>1-2</a:t>
            </a:r>
            <a:r>
              <a:rPr lang="en-US" sz="1633" dirty="0" smtClean="0"/>
              <a:t>] </a:t>
            </a:r>
            <a:r>
              <a:rPr lang="en-US" sz="1633" dirty="0" err="1"/>
              <a:t>Wolanski</a:t>
            </a:r>
            <a:r>
              <a:rPr lang="en-US" sz="1633" dirty="0"/>
              <a:t> et al., </a:t>
            </a:r>
            <a:r>
              <a:rPr lang="en-US" sz="1633" dirty="0" err="1"/>
              <a:t>oriC</a:t>
            </a:r>
            <a:r>
              <a:rPr lang="en-US" sz="1633" dirty="0"/>
              <a:t>-encoded instructions for the initiation of bacterial chromosome replication,</a:t>
            </a:r>
          </a:p>
          <a:p>
            <a:r>
              <a:rPr lang="en-US" sz="1633" dirty="0"/>
              <a:t>     2015</a:t>
            </a:r>
            <a:endParaRPr lang="ru-RU" sz="1633" dirty="0"/>
          </a:p>
        </p:txBody>
      </p:sp>
    </p:spTree>
    <p:extLst>
      <p:ext uri="{BB962C8B-B14F-4D97-AF65-F5344CB8AC3E}">
        <p14:creationId xmlns:p14="http://schemas.microsoft.com/office/powerpoint/2010/main" val="73767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2612" r="14256" b="62544"/>
          <a:stretch/>
        </p:blipFill>
        <p:spPr>
          <a:xfrm>
            <a:off x="217418" y="189190"/>
            <a:ext cx="8458569" cy="49599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DEEC8EE-03FA-42FE-992C-F282326656FA}" type="slidenum">
              <a:rPr lang="en-US" smtClean="0"/>
              <a:t>17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6773" y="5299235"/>
            <a:ext cx="2289741" cy="15676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04" y="5360941"/>
            <a:ext cx="2579877" cy="13558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16691" y="313715"/>
            <a:ext cx="1954959" cy="53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3" dirty="0" err="1">
                <a:solidFill>
                  <a:srgbClr val="FF0000"/>
                </a:solidFill>
              </a:rPr>
              <a:t>DnaA</a:t>
            </a:r>
            <a:r>
              <a:rPr lang="en-US" sz="2903" dirty="0">
                <a:solidFill>
                  <a:srgbClr val="FF0000"/>
                </a:solidFill>
              </a:rPr>
              <a:t> boxes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676534" y="661730"/>
            <a:ext cx="1752421" cy="400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970942" y="732987"/>
            <a:ext cx="949211" cy="372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643972" y="720739"/>
            <a:ext cx="434231" cy="416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676534" y="720739"/>
            <a:ext cx="1434477" cy="416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8" idx="1"/>
          </p:cNvCxnSpPr>
          <p:nvPr/>
        </p:nvCxnSpPr>
        <p:spPr>
          <a:xfrm flipH="1">
            <a:off x="2186498" y="578936"/>
            <a:ext cx="2830193" cy="468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078995" y="706930"/>
            <a:ext cx="317945" cy="430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416574" y="637052"/>
            <a:ext cx="1554368" cy="407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760493" y="637052"/>
            <a:ext cx="2256197" cy="433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94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1752" y="1215656"/>
            <a:ext cx="646611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12529"/>
                </a:solidFill>
                <a:latin typeface="inherit"/>
              </a:rPr>
              <a:t>[1-1] Ori-Finder </a:t>
            </a:r>
            <a:r>
              <a:rPr lang="en-US" dirty="0">
                <a:solidFill>
                  <a:srgbClr val="212529"/>
                </a:solidFill>
                <a:latin typeface="inherit"/>
              </a:rPr>
              <a:t>2022</a:t>
            </a:r>
          </a:p>
          <a:p>
            <a:r>
              <a:rPr lang="en-US" dirty="0">
                <a:solidFill>
                  <a:srgbClr val="212529"/>
                </a:solidFill>
                <a:latin typeface="inherit"/>
              </a:rPr>
              <a:t>A Comprehensive Web Server for Prediction and Analysis of Bacterial Replication </a:t>
            </a:r>
            <a:r>
              <a:rPr lang="en-US" dirty="0" smtClean="0">
                <a:solidFill>
                  <a:srgbClr val="212529"/>
                </a:solidFill>
                <a:latin typeface="inherit"/>
              </a:rPr>
              <a:t>Origins</a:t>
            </a:r>
            <a:endParaRPr lang="en-US" dirty="0">
              <a:solidFill>
                <a:srgbClr val="212529"/>
              </a:solidFill>
              <a:latin typeface="inherit"/>
            </a:endParaRPr>
          </a:p>
          <a:p>
            <a:r>
              <a:rPr lang="en-US" dirty="0">
                <a:solidFill>
                  <a:srgbClr val="212529"/>
                </a:solidFill>
                <a:latin typeface="inherit"/>
                <a:hlinkClick r:id="rId2"/>
              </a:rPr>
              <a:t>https://tubic.org/Ori-Finder2022/public/index.php</a:t>
            </a:r>
            <a:endParaRPr lang="en-US" dirty="0">
              <a:solidFill>
                <a:srgbClr val="212529"/>
              </a:solidFill>
              <a:latin typeface="inherit"/>
            </a:endParaRPr>
          </a:p>
          <a:p>
            <a:endParaRPr lang="en-US" dirty="0" smtClean="0">
              <a:solidFill>
                <a:srgbClr val="212529"/>
              </a:solidFill>
              <a:latin typeface="inherit"/>
            </a:endParaRPr>
          </a:p>
          <a:p>
            <a:endParaRPr lang="en-US" dirty="0" smtClean="0">
              <a:solidFill>
                <a:srgbClr val="212529"/>
              </a:solidFill>
              <a:latin typeface="inherit"/>
            </a:endParaRPr>
          </a:p>
          <a:p>
            <a:r>
              <a:rPr lang="en-US" dirty="0" smtClean="0"/>
              <a:t>[1-2] </a:t>
            </a:r>
            <a:r>
              <a:rPr lang="en-US" dirty="0" err="1" smtClean="0"/>
              <a:t>Wolański</a:t>
            </a:r>
            <a:r>
              <a:rPr lang="en-US" dirty="0" smtClean="0"/>
              <a:t> </a:t>
            </a:r>
            <a:r>
              <a:rPr lang="en-US" dirty="0"/>
              <a:t>M, </a:t>
            </a:r>
            <a:r>
              <a:rPr lang="en-US" dirty="0" err="1"/>
              <a:t>Donczew</a:t>
            </a:r>
            <a:r>
              <a:rPr lang="en-US" dirty="0"/>
              <a:t> R, </a:t>
            </a:r>
            <a:r>
              <a:rPr lang="en-US" dirty="0" err="1"/>
              <a:t>Zawilak-Pawlik</a:t>
            </a:r>
            <a:r>
              <a:rPr lang="en-US" dirty="0"/>
              <a:t> A, </a:t>
            </a:r>
            <a:r>
              <a:rPr lang="en-US" dirty="0" err="1"/>
              <a:t>Zakrzewska-Czerwińska</a:t>
            </a:r>
            <a:r>
              <a:rPr lang="en-US" dirty="0"/>
              <a:t> J. </a:t>
            </a:r>
            <a:r>
              <a:rPr lang="en-US" dirty="0" err="1"/>
              <a:t>oriC</a:t>
            </a:r>
            <a:r>
              <a:rPr lang="en-US" dirty="0"/>
              <a:t>-encoded instructions for the initiation of bacterial chromosome replication. Front </a:t>
            </a:r>
            <a:r>
              <a:rPr lang="en-US" dirty="0" err="1"/>
              <a:t>Microbiol</a:t>
            </a:r>
            <a:r>
              <a:rPr lang="en-US" dirty="0"/>
              <a:t>. 2015 Jan 6;5:735. </a:t>
            </a:r>
            <a:r>
              <a:rPr lang="en-US" dirty="0" err="1"/>
              <a:t>doi</a:t>
            </a:r>
            <a:r>
              <a:rPr lang="en-US" dirty="0"/>
              <a:t>: 10.3389/fmicb.2014.00735. PMID: 25610430; PMCID: PMC4285127.</a:t>
            </a:r>
            <a:r>
              <a:rPr lang="en-US" dirty="0">
                <a:solidFill>
                  <a:srgbClr val="212529"/>
                </a:solidFill>
                <a:latin typeface="-apple-system"/>
              </a:rPr>
              <a:t> </a:t>
            </a:r>
            <a:endParaRPr lang="en-US" dirty="0" smtClean="0">
              <a:solidFill>
                <a:srgbClr val="212529"/>
              </a:solidFill>
              <a:latin typeface="-apple-system"/>
            </a:endParaRPr>
          </a:p>
          <a:p>
            <a:endParaRPr lang="en-US" dirty="0">
              <a:solidFill>
                <a:srgbClr val="212529"/>
              </a:solidFill>
              <a:latin typeface="-apple-system"/>
            </a:endParaRPr>
          </a:p>
          <a:p>
            <a:r>
              <a:rPr lang="en-US" dirty="0" smtClean="0">
                <a:solidFill>
                  <a:srgbClr val="212121"/>
                </a:solidFill>
                <a:latin typeface="BlinkMacSystemFont"/>
              </a:rPr>
              <a:t>[1-3] </a:t>
            </a:r>
            <a:r>
              <a:rPr lang="en-US" dirty="0" err="1" smtClean="0">
                <a:solidFill>
                  <a:srgbClr val="212121"/>
                </a:solidFill>
                <a:latin typeface="BlinkMacSystemFont"/>
              </a:rPr>
              <a:t>Wegrzyn</a:t>
            </a:r>
            <a:r>
              <a:rPr lang="en-US" dirty="0" smtClean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KE, Gross M,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Uciechowska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U,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Konieczny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I. Replisome Assembly at Bacterial Chromosomes and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Iteron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Plasmids. Front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Mol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Biosci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. 2016 </a:t>
            </a:r>
            <a:endParaRPr lang="en-US" dirty="0" smtClean="0">
              <a:solidFill>
                <a:srgbClr val="212121"/>
              </a:solidFill>
              <a:latin typeface="BlinkMacSystemFont"/>
            </a:endParaRPr>
          </a:p>
          <a:p>
            <a:endParaRPr lang="en-US" dirty="0">
              <a:solidFill>
                <a:srgbClr val="212121"/>
              </a:solidFill>
              <a:latin typeface="BlinkMacSystemFont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BlinkMacSystemFont"/>
              </a:rPr>
              <a:t>[1-4]</a:t>
            </a:r>
            <a:r>
              <a:rPr lang="en-US" dirty="0" smtClean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en-US" dirty="0" err="1"/>
              <a:t>Wegrzyn</a:t>
            </a:r>
            <a:r>
              <a:rPr lang="en-US" dirty="0"/>
              <a:t> K, </a:t>
            </a:r>
            <a:r>
              <a:rPr lang="en-US" dirty="0" err="1"/>
              <a:t>Konieczny</a:t>
            </a:r>
            <a:r>
              <a:rPr lang="en-US" dirty="0"/>
              <a:t> I. Toward an understanding of the DNA replication initiation in bacteria. Front </a:t>
            </a:r>
            <a:r>
              <a:rPr lang="en-US" dirty="0" err="1"/>
              <a:t>Microbiol</a:t>
            </a:r>
            <a:r>
              <a:rPr lang="en-US" dirty="0"/>
              <a:t>. 2024 </a:t>
            </a:r>
            <a:endParaRPr lang="ru-RU" dirty="0"/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1752" y="58716"/>
            <a:ext cx="7886700" cy="602436"/>
          </a:xfrm>
        </p:spPr>
        <p:txBody>
          <a:bodyPr>
            <a:normAutofit fontScale="90000"/>
          </a:bodyPr>
          <a:lstStyle/>
          <a:p>
            <a:r>
              <a:rPr lang="ru-RU" dirty="0"/>
              <a:t>Литература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0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281" y="189191"/>
            <a:ext cx="7635405" cy="993194"/>
          </a:xfrm>
        </p:spPr>
        <p:txBody>
          <a:bodyPr>
            <a:normAutofit/>
          </a:bodyPr>
          <a:lstStyle/>
          <a:p>
            <a:r>
              <a:rPr lang="ru-RU" dirty="0" smtClean="0"/>
              <a:t>2. Старт </a:t>
            </a:r>
            <a:r>
              <a:rPr lang="ru-RU" dirty="0"/>
              <a:t>транскрипции</a:t>
            </a:r>
            <a:endParaRPr lang="en-US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6726" y="1182384"/>
            <a:ext cx="8239124" cy="5294616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ru-RU" b="1" dirty="0" smtClean="0"/>
              <a:t>Промотор</a:t>
            </a:r>
            <a:r>
              <a:rPr lang="ru-RU" dirty="0" smtClean="0"/>
              <a:t> – участок перед стартом транскрипции </a:t>
            </a:r>
            <a:r>
              <a:rPr lang="en-US" dirty="0" smtClean="0"/>
              <a:t>(TSS) </a:t>
            </a:r>
            <a:r>
              <a:rPr lang="ru-RU" dirty="0" smtClean="0"/>
              <a:t>содержащий много сигналов, регуляции транскрипции (длина примерно 200 </a:t>
            </a:r>
            <a:r>
              <a:rPr lang="ru-RU" dirty="0" err="1" smtClean="0"/>
              <a:t>п.н</a:t>
            </a:r>
            <a:r>
              <a:rPr lang="ru-RU" dirty="0" smtClean="0"/>
              <a:t>.)</a:t>
            </a:r>
          </a:p>
          <a:p>
            <a:pPr marL="514350" indent="-514350">
              <a:buAutoNum type="arabicPeriod"/>
            </a:pPr>
            <a:r>
              <a:rPr lang="ru-RU" dirty="0" smtClean="0"/>
              <a:t>Для начала транскрипции на промоторе должен собраться </a:t>
            </a:r>
            <a:r>
              <a:rPr lang="ru-RU" b="1" dirty="0" smtClean="0"/>
              <a:t>комплекс – РНК полимераза </a:t>
            </a:r>
            <a:r>
              <a:rPr lang="ru-RU" dirty="0" smtClean="0"/>
              <a:t>– состоящая из нескольких субъединиц. </a:t>
            </a:r>
            <a:r>
              <a:rPr lang="en-US" b="1" dirty="0" smtClean="0"/>
              <a:t>RNAP</a:t>
            </a:r>
            <a:r>
              <a:rPr lang="ru-RU" b="1" dirty="0" smtClean="0"/>
              <a:t> </a:t>
            </a:r>
            <a:r>
              <a:rPr lang="ru-RU" dirty="0" err="1" smtClean="0"/>
              <a:t>холоэнзим</a:t>
            </a:r>
            <a:r>
              <a:rPr lang="ru-RU" dirty="0" smtClean="0"/>
              <a:t> состоит из субъединиц </a:t>
            </a:r>
            <a:r>
              <a:rPr lang="el-GR" dirty="0" smtClean="0"/>
              <a:t>ααββ’ωσ </a:t>
            </a:r>
            <a:endParaRPr lang="ru-RU" b="1" dirty="0"/>
          </a:p>
          <a:p>
            <a:pPr marL="514350" indent="-514350">
              <a:buAutoNum type="arabicPeriod"/>
            </a:pPr>
            <a:r>
              <a:rPr lang="ru-RU" dirty="0" smtClean="0"/>
              <a:t>Первой с промотором связывается </a:t>
            </a:r>
            <a:r>
              <a:rPr lang="ru-RU" b="1" dirty="0" smtClean="0">
                <a:sym typeface="Symbol" panose="05050102010706020507" pitchFamily="18" charset="2"/>
              </a:rPr>
              <a:t>-суб</a:t>
            </a:r>
            <a:r>
              <a:rPr lang="ru-RU" b="1" dirty="0">
                <a:sym typeface="Symbol" panose="05050102010706020507" pitchFamily="18" charset="2"/>
              </a:rPr>
              <a:t>ъ</a:t>
            </a:r>
            <a:r>
              <a:rPr lang="ru-RU" b="1" dirty="0" smtClean="0">
                <a:sym typeface="Symbol" panose="05050102010706020507" pitchFamily="18" charset="2"/>
              </a:rPr>
              <a:t>единица </a:t>
            </a:r>
            <a:r>
              <a:rPr lang="ru-RU" dirty="0" smtClean="0">
                <a:sym typeface="Symbol" panose="05050102010706020507" pitchFamily="18" charset="2"/>
              </a:rPr>
              <a:t>и инициирует сборку </a:t>
            </a:r>
            <a:r>
              <a:rPr lang="en-US" dirty="0" smtClean="0">
                <a:sym typeface="Symbol" panose="05050102010706020507" pitchFamily="18" charset="2"/>
              </a:rPr>
              <a:t>RNAP</a:t>
            </a:r>
            <a:endParaRPr lang="ru-RU" dirty="0" smtClean="0">
              <a:sym typeface="Symbol" panose="05050102010706020507" pitchFamily="18" charset="2"/>
            </a:endParaRPr>
          </a:p>
          <a:p>
            <a:pPr marL="514350" indent="-514350">
              <a:buAutoNum type="arabicPeriod"/>
            </a:pPr>
            <a:r>
              <a:rPr lang="ru-RU" dirty="0" smtClean="0"/>
              <a:t>Бывают </a:t>
            </a:r>
            <a:r>
              <a:rPr lang="ru-RU" dirty="0"/>
              <a:t>разные </a:t>
            </a:r>
            <a:r>
              <a:rPr lang="en-US" dirty="0"/>
              <a:t>sigma </a:t>
            </a:r>
            <a:r>
              <a:rPr lang="ru-RU" dirty="0"/>
              <a:t>факторы, сигма-70 самый распространенный у бактерий.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В </a:t>
            </a:r>
            <a:r>
              <a:rPr lang="ru-RU" dirty="0"/>
              <a:t>одном геноме в промоторах </a:t>
            </a:r>
            <a:r>
              <a:rPr lang="ru-RU" dirty="0" err="1"/>
              <a:t>мРНК</a:t>
            </a:r>
            <a:r>
              <a:rPr lang="ru-RU" dirty="0"/>
              <a:t> транскрибируемых с одним сигма фактором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последовательности </a:t>
            </a:r>
            <a:r>
              <a:rPr lang="ru-RU" dirty="0">
                <a:solidFill>
                  <a:srgbClr val="C00000"/>
                </a:solidFill>
              </a:rPr>
              <a:t>-10  и -35 консервативны</a:t>
            </a:r>
            <a:r>
              <a:rPr lang="ru-RU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всегда в эволюции, те же сигналы в геномах близкородственных бактерий имеют больше шансов быть похожими.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8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5153" y="3428736"/>
            <a:ext cx="7886700" cy="1334601"/>
          </a:xfrm>
        </p:spPr>
        <p:txBody>
          <a:bodyPr/>
          <a:lstStyle/>
          <a:p>
            <a:pPr algn="ctr"/>
            <a:r>
              <a:rPr lang="en-US" dirty="0" smtClean="0"/>
              <a:t>I.</a:t>
            </a:r>
            <a:r>
              <a:rPr lang="ru-RU" dirty="0" smtClean="0"/>
              <a:t>Сигналы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45153" y="4950971"/>
            <a:ext cx="7886700" cy="1500187"/>
          </a:xfrm>
        </p:spPr>
        <p:txBody>
          <a:bodyPr/>
          <a:lstStyle/>
          <a:p>
            <a:pPr algn="ctr"/>
            <a:r>
              <a:rPr lang="ru-RU" dirty="0" smtClean="0"/>
              <a:t>Их роль в жизни и в геноме</a:t>
            </a:r>
            <a:endParaRPr lang="en-US" dirty="0"/>
          </a:p>
        </p:txBody>
      </p:sp>
      <p:pic>
        <p:nvPicPr>
          <p:cNvPr id="1030" name="Picture 6" descr="Невербальные сигнал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3" y="934069"/>
            <a:ext cx="3086268" cy="1835475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2522" y="2775233"/>
            <a:ext cx="308626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/>
              <a:t>https://vrnikc.ru/wp-content/uploads/2021/04/neverbalnye-1024x640.jpg</a:t>
            </a:r>
          </a:p>
        </p:txBody>
      </p:sp>
      <p:pic>
        <p:nvPicPr>
          <p:cNvPr id="7" name="Picture 4" descr="Передача сигнала (биология)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215" y="950478"/>
            <a:ext cx="2477728" cy="1819066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60215" y="2775233"/>
            <a:ext cx="24777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/>
              <a:t>https://upload.wikimedia.org/wikipedia/commons/thumb/f/fb/Signal_transduction_pathways.png/1200px-Signal_transduction_pathways.png</a:t>
            </a:r>
          </a:p>
        </p:txBody>
      </p:sp>
      <p:pic>
        <p:nvPicPr>
          <p:cNvPr id="9" name="Picture 8" descr="Механизм синтеза рнк во многом напоминает синтез дн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015" y="950478"/>
            <a:ext cx="2419985" cy="1814989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343015" y="2829599"/>
            <a:ext cx="24065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/>
              <a:t>https://studfile.net/html/2706/365/html_TMQTMVH3gQ.IAMF/htmlconvd-eRHp66_html_c67aaedb6bd877a8.png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2562" y="66446"/>
            <a:ext cx="323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Понятно, до некоторой степени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378278" y="75323"/>
            <a:ext cx="3015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клетке – чёрт ногу сломит!</a:t>
            </a:r>
            <a:br>
              <a:rPr lang="ru-RU" dirty="0" smtClean="0"/>
            </a:br>
            <a:r>
              <a:rPr lang="ru-RU" dirty="0" smtClean="0"/>
              <a:t>Показана примитивная схема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343015" y="87172"/>
            <a:ext cx="2800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геноме – </a:t>
            </a:r>
            <a:br>
              <a:rPr lang="ru-RU" dirty="0" smtClean="0"/>
            </a:br>
            <a:r>
              <a:rPr lang="ru-RU" dirty="0" smtClean="0"/>
              <a:t>кажется, что понятно, но...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43015" y="3201508"/>
            <a:ext cx="2419985" cy="1738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наша тема</a:t>
            </a:r>
            <a:endParaRPr lang="en-US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20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08" y="738050"/>
            <a:ext cx="5400675" cy="23622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74" y="3697489"/>
            <a:ext cx="5371709" cy="2699063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373275" y="187323"/>
            <a:ext cx="7886700" cy="444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Сигналы сборки </a:t>
            </a:r>
            <a:r>
              <a:rPr lang="en-US" dirty="0" smtClean="0">
                <a:sym typeface="Symbol" panose="05050102010706020507" pitchFamily="18" charset="2"/>
              </a:rPr>
              <a:t>RNAP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508" y="3107399"/>
            <a:ext cx="532158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</a:t>
            </a:r>
            <a:r>
              <a:rPr lang="ru-RU" sz="1600" dirty="0" smtClean="0"/>
              <a:t>. Кружками одного цвета изображены домены одного </a:t>
            </a:r>
          </a:p>
          <a:p>
            <a:r>
              <a:rPr lang="ru-RU" sz="1600" dirty="0" smtClean="0"/>
              <a:t>и того же белка</a:t>
            </a:r>
            <a:endParaRPr lang="en-US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39577" y="5754965"/>
            <a:ext cx="27138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212121"/>
                </a:solidFill>
                <a:latin typeface="BlinkMacSystemFont"/>
              </a:rPr>
              <a:t>[2-1] Deal C</a:t>
            </a:r>
            <a:r>
              <a:rPr lang="ru-RU" sz="1000" dirty="0" smtClean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en-US" sz="1000" dirty="0" smtClean="0">
                <a:solidFill>
                  <a:srgbClr val="212121"/>
                </a:solidFill>
                <a:latin typeface="BlinkMacSystemFont"/>
              </a:rPr>
              <a:t>et al., </a:t>
            </a:r>
            <a:r>
              <a:rPr lang="en-US" sz="1000" dirty="0">
                <a:solidFill>
                  <a:srgbClr val="212121"/>
                </a:solidFill>
                <a:latin typeface="BlinkMacSystemFont"/>
              </a:rPr>
              <a:t>Towards a rational approach to promoter engineering: understanding the complexity of transcription initiation in prokaryotes. FEMS </a:t>
            </a:r>
            <a:r>
              <a:rPr lang="en-US" sz="1000" dirty="0" err="1">
                <a:solidFill>
                  <a:srgbClr val="212121"/>
                </a:solidFill>
                <a:latin typeface="BlinkMacSystemFont"/>
              </a:rPr>
              <a:t>Microbiol</a:t>
            </a:r>
            <a:r>
              <a:rPr lang="en-US" sz="1000" dirty="0">
                <a:solidFill>
                  <a:srgbClr val="212121"/>
                </a:solidFill>
                <a:latin typeface="BlinkMacSystemFont"/>
              </a:rPr>
              <a:t> Rev. 2024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5981700" y="738050"/>
            <a:ext cx="2671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 Сначала </a:t>
            </a:r>
            <a:r>
              <a:rPr lang="ru-RU" dirty="0" smtClean="0">
                <a:sym typeface="Symbol" panose="05050102010706020507" pitchFamily="18" charset="2"/>
              </a:rPr>
              <a:t>-фактор сзывается специфически с  -10 и -35 </a:t>
            </a:r>
            <a:r>
              <a:rPr lang="ru-RU" dirty="0" smtClean="0"/>
              <a:t> боксами</a:t>
            </a:r>
          </a:p>
          <a:p>
            <a:endParaRPr lang="ru-RU" dirty="0" smtClean="0"/>
          </a:p>
          <a:p>
            <a:r>
              <a:rPr lang="ru-RU" dirty="0" smtClean="0"/>
              <a:t>2)Потом собирается закрытый комплекс </a:t>
            </a:r>
            <a:r>
              <a:rPr lang="en-US" dirty="0" smtClean="0"/>
              <a:t>RNAP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 smtClean="0"/>
          </a:p>
          <a:p>
            <a:r>
              <a:rPr lang="ru-RU" dirty="0" smtClean="0"/>
              <a:t>3) Потом расплавляется ДНК и образуется раскрытый комплекс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Самыми консервативными являются сайты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-10 = </a:t>
            </a:r>
            <a:r>
              <a:rPr lang="en-US" dirty="0" err="1">
                <a:solidFill>
                  <a:srgbClr val="C00000"/>
                </a:solidFill>
              </a:rPr>
              <a:t>Pribnow</a:t>
            </a:r>
            <a:r>
              <a:rPr lang="en-US" dirty="0">
                <a:solidFill>
                  <a:srgbClr val="C00000"/>
                </a:solidFill>
              </a:rPr>
              <a:t> box 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-35 box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6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31777"/>
            <a:ext cx="7886700" cy="4921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 </a:t>
            </a:r>
            <a:r>
              <a:rPr lang="ru-RU" dirty="0" err="1" smtClean="0"/>
              <a:t>хочите</a:t>
            </a:r>
            <a:r>
              <a:rPr lang="ru-RU" dirty="0" smtClean="0"/>
              <a:t> </a:t>
            </a:r>
            <a:r>
              <a:rPr lang="ru-RU" dirty="0" smtClean="0">
                <a:sym typeface="Symbol" panose="05050102010706020507" pitchFamily="18" charset="2"/>
              </a:rPr>
              <a:t>?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21</a:t>
            </a:fld>
            <a:endParaRPr lang="en-US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28650" y="723901"/>
            <a:ext cx="7886700" cy="492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Их есть у меня!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1216025"/>
            <a:ext cx="5915025" cy="47148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8650" y="5930900"/>
            <a:ext cx="6479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sz="1050" dirty="0"/>
              <a:t>2-4] Murakami KS, </a:t>
            </a:r>
            <a:r>
              <a:rPr lang="en-US" sz="1050" dirty="0" err="1"/>
              <a:t>Darst</a:t>
            </a:r>
            <a:r>
              <a:rPr lang="en-US" sz="1050" dirty="0"/>
              <a:t> SA. Bacterial RNA polymerases: the </a:t>
            </a:r>
            <a:r>
              <a:rPr lang="en-US" sz="1050" dirty="0" err="1"/>
              <a:t>wholo</a:t>
            </a:r>
            <a:r>
              <a:rPr lang="en-US" sz="1050" dirty="0"/>
              <a:t> story. </a:t>
            </a:r>
            <a:r>
              <a:rPr lang="en-US" sz="1050" dirty="0" err="1"/>
              <a:t>Curr</a:t>
            </a:r>
            <a:r>
              <a:rPr lang="en-US" sz="1050" dirty="0"/>
              <a:t> </a:t>
            </a:r>
            <a:r>
              <a:rPr lang="en-US" sz="1050" dirty="0" err="1"/>
              <a:t>Opin</a:t>
            </a:r>
            <a:r>
              <a:rPr lang="en-US" sz="1050" dirty="0"/>
              <a:t> </a:t>
            </a:r>
            <a:r>
              <a:rPr lang="en-US" sz="1050" dirty="0" err="1"/>
              <a:t>Struct</a:t>
            </a:r>
            <a:r>
              <a:rPr lang="en-US" sz="1050" dirty="0"/>
              <a:t> Biol. 2003</a:t>
            </a:r>
          </a:p>
        </p:txBody>
      </p:sp>
    </p:spTree>
    <p:extLst>
      <p:ext uri="{BB962C8B-B14F-4D97-AF65-F5344CB8AC3E}">
        <p14:creationId xmlns:p14="http://schemas.microsoft.com/office/powerpoint/2010/main" val="41905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202" y="5462563"/>
            <a:ext cx="8708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SigB</a:t>
            </a:r>
            <a:r>
              <a:rPr lang="en-US" sz="2400" dirty="0" smtClean="0"/>
              <a:t>  </a:t>
            </a:r>
            <a:r>
              <a:rPr lang="ru-RU" sz="2400" dirty="0" smtClean="0"/>
              <a:t>используется транскрипции </a:t>
            </a:r>
            <a:r>
              <a:rPr lang="en-US" sz="2400" dirty="0" smtClean="0"/>
              <a:t>&gt;150 </a:t>
            </a:r>
            <a:r>
              <a:rPr lang="ru-RU" sz="2400" dirty="0" smtClean="0"/>
              <a:t>генов, важных для ответов на стрессы и выживания</a:t>
            </a:r>
            <a:endParaRPr lang="en-US" sz="11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3808" y="0"/>
            <a:ext cx="8543924" cy="843875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Последовательности -10 и -35 для сигма-фактора </a:t>
            </a:r>
            <a:r>
              <a:rPr lang="en-US" sz="2400" dirty="0" err="1" smtClean="0"/>
              <a:t>SigB</a:t>
            </a:r>
            <a:r>
              <a:rPr lang="ru-RU" sz="2400" dirty="0" smtClean="0"/>
              <a:t> отличны от  таковых для </a:t>
            </a:r>
            <a:r>
              <a:rPr lang="en-US" sz="2400" dirty="0" smtClean="0"/>
              <a:t>sigma-70 [2-2]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273701"/>
              </p:ext>
            </p:extLst>
          </p:nvPr>
        </p:nvGraphicFramePr>
        <p:xfrm>
          <a:off x="203202" y="902459"/>
          <a:ext cx="8606969" cy="437640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481942">
                  <a:extLst>
                    <a:ext uri="{9D8B030D-6E8A-4147-A177-3AD203B41FA5}">
                      <a16:colId xmlns:a16="http://schemas.microsoft.com/office/drawing/2014/main" val="254727519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033334615"/>
                    </a:ext>
                  </a:extLst>
                </a:gridCol>
                <a:gridCol w="407283">
                  <a:extLst>
                    <a:ext uri="{9D8B030D-6E8A-4147-A177-3AD203B41FA5}">
                      <a16:colId xmlns:a16="http://schemas.microsoft.com/office/drawing/2014/main" val="346406168"/>
                    </a:ext>
                  </a:extLst>
                </a:gridCol>
                <a:gridCol w="908534">
                  <a:extLst>
                    <a:ext uri="{9D8B030D-6E8A-4147-A177-3AD203B41FA5}">
                      <a16:colId xmlns:a16="http://schemas.microsoft.com/office/drawing/2014/main" val="4158578260"/>
                    </a:ext>
                  </a:extLst>
                </a:gridCol>
                <a:gridCol w="2028905">
                  <a:extLst>
                    <a:ext uri="{9D8B030D-6E8A-4147-A177-3AD203B41FA5}">
                      <a16:colId xmlns:a16="http://schemas.microsoft.com/office/drawing/2014/main" val="3096977945"/>
                    </a:ext>
                  </a:extLst>
                </a:gridCol>
                <a:gridCol w="1713505">
                  <a:extLst>
                    <a:ext uri="{9D8B030D-6E8A-4147-A177-3AD203B41FA5}">
                      <a16:colId xmlns:a16="http://schemas.microsoft.com/office/drawing/2014/main" val="3778269974"/>
                    </a:ext>
                  </a:extLst>
                </a:gridCol>
              </a:tblGrid>
              <a:tr h="666228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u="none" strike="noStrike" dirty="0">
                          <a:effectLst/>
                        </a:rPr>
                        <a:t>gene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vert="vert27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>
                          <a:effectLst/>
                        </a:rPr>
                        <a:t>-35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vert="vert27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u="none" strike="noStrike" dirty="0">
                          <a:effectLst/>
                        </a:rPr>
                        <a:t>spacer(</a:t>
                      </a:r>
                      <a:r>
                        <a:rPr lang="en-US" sz="1600" u="none" strike="noStrike" dirty="0" err="1">
                          <a:effectLst/>
                        </a:rPr>
                        <a:t>bp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vert="vert27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>
                          <a:effectLst/>
                        </a:rPr>
                        <a:t>-10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vert="vert27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u="none" strike="noStrike" dirty="0">
                          <a:effectLst/>
                        </a:rPr>
                        <a:t>Species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vert="vert27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u="none" strike="noStrike" dirty="0">
                          <a:effectLst/>
                        </a:rPr>
                        <a:t>reference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vert="vert270" anchor="b"/>
                </a:tc>
                <a:extLst>
                  <a:ext uri="{0D108BD9-81ED-4DB2-BD59-A6C34878D82A}">
                    <a16:rowId xmlns:a16="http://schemas.microsoft.com/office/drawing/2014/main" val="1980680333"/>
                  </a:ext>
                </a:extLst>
              </a:tr>
              <a:tr h="37199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ctc</a:t>
                      </a:r>
                      <a:r>
                        <a:rPr lang="en-US" sz="2000" u="none" strike="noStrike" dirty="0">
                          <a:effectLst/>
                        </a:rPr>
                        <a:t> General stress protein,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GTTTAA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14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GGGTAT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B.Subtilis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 smtClean="0">
                          <a:effectLst/>
                        </a:rPr>
                        <a:t>Reder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>
                          <a:effectLst/>
                        </a:rPr>
                        <a:t>et al., 2012a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extLst>
                  <a:ext uri="{0D108BD9-81ED-4DB2-BD59-A6C34878D82A}">
                    <a16:rowId xmlns:a16="http://schemas.microsoft.com/office/drawing/2014/main" val="644947970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gspA</a:t>
                      </a:r>
                      <a:r>
                        <a:rPr lang="en-US" sz="2000" u="none" strike="noStrike" dirty="0">
                          <a:effectLst/>
                        </a:rPr>
                        <a:t> General stress protein,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GTTT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14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GGGTAT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B.Subtilis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 smtClean="0">
                          <a:effectLst/>
                        </a:rPr>
                        <a:t>Reder</a:t>
                      </a:r>
                      <a:r>
                        <a:rPr lang="en-US" sz="2000" u="none" strike="noStrike" dirty="0" smtClean="0">
                          <a:effectLst/>
                        </a:rPr>
                        <a:t> et al., 2012a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extLst>
                  <a:ext uri="{0D108BD9-81ED-4DB2-BD59-A6C34878D82A}">
                    <a16:rowId xmlns:a16="http://schemas.microsoft.com/office/drawing/2014/main" val="921085607"/>
                  </a:ext>
                </a:extLst>
              </a:tr>
              <a:tr h="18745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trxA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Thioredoxin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GTTT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16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GGGCAT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B.Subtilis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 smtClean="0">
                          <a:effectLst/>
                        </a:rPr>
                        <a:t>Reder</a:t>
                      </a:r>
                      <a:r>
                        <a:rPr lang="en-US" sz="2000" u="none" strike="noStrike" dirty="0" smtClean="0">
                          <a:effectLst/>
                        </a:rPr>
                        <a:t> et al., 2012a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extLst>
                  <a:ext uri="{0D108BD9-81ED-4DB2-BD59-A6C34878D82A}">
                    <a16:rowId xmlns:a16="http://schemas.microsoft.com/office/drawing/2014/main" val="3189130734"/>
                  </a:ext>
                </a:extLst>
              </a:tr>
              <a:tr h="2259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usfx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SigF</a:t>
                      </a:r>
                      <a:r>
                        <a:rPr lang="en-US" sz="2000" u="none" strike="noStrike" dirty="0">
                          <a:effectLst/>
                        </a:rPr>
                        <a:t> anti-sigma factor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GTTTC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15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GGGTAT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M.tuberculosis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Williams et al., 2007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extLst>
                  <a:ext uri="{0D108BD9-81ED-4DB2-BD59-A6C34878D82A}">
                    <a16:rowId xmlns:a16="http://schemas.microsoft.com/office/drawing/2014/main" val="316529522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phoY1 </a:t>
                      </a:r>
                      <a:r>
                        <a:rPr lang="en-US" sz="2000" u="none" strike="noStrike" dirty="0" smtClean="0">
                          <a:effectLst/>
                        </a:rPr>
                        <a:t>transcriptional regulatory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GGATTG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16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GGGTAT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M.tuberculosis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Williams et al., 2007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extLst>
                  <a:ext uri="{0D108BD9-81ED-4DB2-BD59-A6C34878D82A}">
                    <a16:rowId xmlns:a16="http://schemas.microsoft.com/office/drawing/2014/main" val="1314990936"/>
                  </a:ext>
                </a:extLst>
              </a:tr>
              <a:tr h="2503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Rv2884 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>
                          <a:effectLst/>
                        </a:rPr>
                        <a:t>transcriptional </a:t>
                      </a:r>
                      <a:r>
                        <a:rPr lang="en-US" sz="2000" u="none" strike="noStrike" dirty="0" smtClean="0">
                          <a:effectLst/>
                        </a:rPr>
                        <a:t>regulatory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AGTTGG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18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GGGTAC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M.tuberculosis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Williams et al., 2007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3" marR="8763" marT="8763" marB="0" anchor="b"/>
                </a:tc>
                <a:extLst>
                  <a:ext uri="{0D108BD9-81ED-4DB2-BD59-A6C34878D82A}">
                    <a16:rowId xmlns:a16="http://schemas.microsoft.com/office/drawing/2014/main" val="2997342955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5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915" y="258801"/>
            <a:ext cx="7886700" cy="6662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9915" y="1435395"/>
            <a:ext cx="620808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12121"/>
                </a:solidFill>
                <a:latin typeface="BlinkMacSystemFont"/>
              </a:rPr>
              <a:t>[2-1] Deal C et al., Towards 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a rational approach to promoter </a:t>
            </a:r>
            <a:r>
              <a:rPr lang="en-US" sz="2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: understanding the complexity of transcription initiation in prokaryotes. FEMS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Microbiol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Rev. </a:t>
            </a:r>
            <a:r>
              <a:rPr lang="en-US" dirty="0" smtClean="0">
                <a:solidFill>
                  <a:srgbClr val="212121"/>
                </a:solidFill>
                <a:latin typeface="BlinkMacSystemFont"/>
              </a:rPr>
              <a:t>2024</a:t>
            </a:r>
          </a:p>
          <a:p>
            <a:endParaRPr lang="en-US" dirty="0" smtClean="0">
              <a:solidFill>
                <a:srgbClr val="212121"/>
              </a:solidFill>
              <a:latin typeface="BlinkMacSystemFont"/>
            </a:endParaRPr>
          </a:p>
          <a:p>
            <a:r>
              <a:rPr lang="en-US" dirty="0" smtClean="0">
                <a:solidFill>
                  <a:srgbClr val="212121"/>
                </a:solidFill>
                <a:latin typeface="BlinkMacSystemFont"/>
              </a:rPr>
              <a:t>[2-2] </a:t>
            </a:r>
            <a:r>
              <a:rPr lang="en-US" dirty="0">
                <a:solidFill>
                  <a:srgbClr val="212121"/>
                </a:solidFill>
                <a:latin typeface="Roboto"/>
              </a:rPr>
              <a:t>Rodriguez et al. The Stress-Responsive Alternative Sigma Factor </a:t>
            </a:r>
            <a:r>
              <a:rPr lang="en-US" dirty="0" err="1">
                <a:solidFill>
                  <a:srgbClr val="212121"/>
                </a:solidFill>
                <a:latin typeface="Roboto"/>
              </a:rPr>
              <a:t>SigB</a:t>
            </a:r>
            <a:r>
              <a:rPr lang="en-US" dirty="0">
                <a:solidFill>
                  <a:srgbClr val="212121"/>
                </a:solidFill>
                <a:latin typeface="Roboto"/>
              </a:rPr>
              <a:t> of </a:t>
            </a:r>
            <a:r>
              <a:rPr lang="en-US" i="1" dirty="0">
                <a:solidFill>
                  <a:srgbClr val="212121"/>
                </a:solidFill>
                <a:latin typeface="Roboto"/>
              </a:rPr>
              <a:t>Bacillus subtilis</a:t>
            </a:r>
            <a:r>
              <a:rPr lang="en-US" dirty="0">
                <a:solidFill>
                  <a:srgbClr val="212121"/>
                </a:solidFill>
                <a:latin typeface="Roboto"/>
              </a:rPr>
              <a:t> and Its Relatives: An Old Friend With New Functions. Front </a:t>
            </a:r>
            <a:r>
              <a:rPr lang="en-US" dirty="0" err="1">
                <a:solidFill>
                  <a:srgbClr val="212121"/>
                </a:solidFill>
                <a:latin typeface="Roboto"/>
              </a:rPr>
              <a:t>Microbiol</a:t>
            </a:r>
            <a:r>
              <a:rPr lang="en-US" dirty="0">
                <a:solidFill>
                  <a:srgbClr val="212121"/>
                </a:solidFill>
                <a:latin typeface="Roboto"/>
              </a:rPr>
              <a:t>. </a:t>
            </a:r>
            <a:r>
              <a:rPr lang="en-US" dirty="0" smtClean="0">
                <a:solidFill>
                  <a:srgbClr val="212121"/>
                </a:solidFill>
                <a:latin typeface="Roboto"/>
              </a:rPr>
              <a:t>2020</a:t>
            </a:r>
          </a:p>
          <a:p>
            <a:endParaRPr lang="en-US" dirty="0">
              <a:solidFill>
                <a:srgbClr val="212121"/>
              </a:solidFill>
              <a:latin typeface="Roboto"/>
            </a:endParaRPr>
          </a:p>
          <a:p>
            <a:r>
              <a:rPr lang="en-US" dirty="0" smtClean="0">
                <a:solidFill>
                  <a:srgbClr val="212121"/>
                </a:solidFill>
                <a:latin typeface="Roboto"/>
              </a:rPr>
              <a:t>[2-3] </a:t>
            </a:r>
            <a:r>
              <a:rPr lang="en-US" dirty="0" smtClean="0"/>
              <a:t>Jensen </a:t>
            </a:r>
            <a:r>
              <a:rPr lang="en-US" dirty="0"/>
              <a:t>and </a:t>
            </a:r>
            <a:r>
              <a:rPr lang="en-US" dirty="0" err="1"/>
              <a:t>Galburta</a:t>
            </a:r>
            <a:r>
              <a:rPr lang="en-US" dirty="0"/>
              <a:t>, The Context-Dependent Influence of Promoter Sequence </a:t>
            </a:r>
            <a:r>
              <a:rPr lang="en-US" dirty="0" smtClean="0"/>
              <a:t>Motifs on </a:t>
            </a:r>
            <a:r>
              <a:rPr lang="en-US" dirty="0"/>
              <a:t>Transcription Initiation Kinetics and Regulation, 2021</a:t>
            </a:r>
          </a:p>
          <a:p>
            <a:endParaRPr lang="ru-RU" dirty="0" smtClean="0"/>
          </a:p>
          <a:p>
            <a:r>
              <a:rPr lang="en-US" dirty="0" smtClean="0"/>
              <a:t>[2-4] </a:t>
            </a:r>
            <a:r>
              <a:rPr lang="en-US" dirty="0"/>
              <a:t>Murakami KS, </a:t>
            </a:r>
            <a:r>
              <a:rPr lang="en-US" dirty="0" err="1"/>
              <a:t>Darst</a:t>
            </a:r>
            <a:r>
              <a:rPr lang="en-US" dirty="0"/>
              <a:t> SA. Bacterial RNA polymerases: the </a:t>
            </a:r>
            <a:r>
              <a:rPr lang="en-US" dirty="0" err="1"/>
              <a:t>wholo</a:t>
            </a:r>
            <a:r>
              <a:rPr lang="en-US" dirty="0"/>
              <a:t> story. </a:t>
            </a:r>
            <a:r>
              <a:rPr lang="en-US" dirty="0" err="1"/>
              <a:t>Curr</a:t>
            </a:r>
            <a:r>
              <a:rPr lang="en-US" dirty="0"/>
              <a:t> </a:t>
            </a:r>
            <a:r>
              <a:rPr lang="en-US" dirty="0" err="1"/>
              <a:t>Opin</a:t>
            </a:r>
            <a:r>
              <a:rPr lang="en-US" dirty="0"/>
              <a:t> </a:t>
            </a:r>
            <a:r>
              <a:rPr lang="en-US" dirty="0" err="1"/>
              <a:t>Struct</a:t>
            </a:r>
            <a:r>
              <a:rPr lang="en-US" dirty="0"/>
              <a:t> Biol. 2003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3.Терминация транскрипции у прокариот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8651" y="1825795"/>
            <a:ext cx="7886700" cy="1527005"/>
          </a:xfrm>
        </p:spPr>
        <p:txBody>
          <a:bodyPr>
            <a:normAutofit fontScale="77500" lnSpcReduction="20000"/>
          </a:bodyPr>
          <a:lstStyle/>
          <a:p>
            <a:pPr marL="675632" lvl="1" indent="-514350">
              <a:buAutoNum type="arabicPeriod"/>
            </a:pPr>
            <a:r>
              <a:rPr lang="en-US" sz="2903" dirty="0" smtClean="0"/>
              <a:t>Rho-</a:t>
            </a:r>
            <a:r>
              <a:rPr lang="ru-RU" sz="2903" dirty="0"/>
              <a:t>зависимая </a:t>
            </a:r>
            <a:r>
              <a:rPr lang="ru-RU" sz="2903" dirty="0" err="1" smtClean="0"/>
              <a:t>терминация</a:t>
            </a:r>
            <a:r>
              <a:rPr lang="en-US" sz="2903" dirty="0" smtClean="0"/>
              <a:t>. Rho – </a:t>
            </a:r>
            <a:r>
              <a:rPr lang="ru-RU" sz="2903" dirty="0" smtClean="0"/>
              <a:t>белок, узнаёт </a:t>
            </a:r>
            <a:r>
              <a:rPr lang="en-US" sz="2903" dirty="0" smtClean="0"/>
              <a:t>rut</a:t>
            </a:r>
            <a:r>
              <a:rPr lang="ru-RU" sz="2903" dirty="0" smtClean="0"/>
              <a:t>-сайт в </a:t>
            </a:r>
            <a:r>
              <a:rPr lang="en-US" sz="2903" dirty="0" smtClean="0"/>
              <a:t>mRNA</a:t>
            </a:r>
            <a:r>
              <a:rPr lang="ru-RU" sz="2903" dirty="0" smtClean="0"/>
              <a:t> </a:t>
            </a:r>
            <a:r>
              <a:rPr lang="en-US" sz="2903" dirty="0" smtClean="0"/>
              <a:t>(</a:t>
            </a:r>
            <a:r>
              <a:rPr lang="ru-RU" sz="2903" dirty="0" smtClean="0"/>
              <a:t>длинный </a:t>
            </a:r>
            <a:r>
              <a:rPr lang="en-US" sz="2903" dirty="0" smtClean="0"/>
              <a:t>78</a:t>
            </a:r>
            <a:r>
              <a:rPr lang="ru-RU" sz="2903" dirty="0" err="1" smtClean="0"/>
              <a:t>нукл</a:t>
            </a:r>
            <a:r>
              <a:rPr lang="ru-RU" sz="2903" dirty="0" smtClean="0"/>
              <a:t>. с С</a:t>
            </a:r>
            <a:r>
              <a:rPr lang="en-US" sz="2903" dirty="0" smtClean="0"/>
              <a:t>&gt;G, </a:t>
            </a:r>
            <a:r>
              <a:rPr lang="ru-RU" sz="2903" dirty="0" smtClean="0"/>
              <a:t>потом шпилька </a:t>
            </a:r>
            <a:r>
              <a:rPr lang="en-US" sz="2903" dirty="0" smtClean="0"/>
              <a:t>RNA</a:t>
            </a:r>
            <a:r>
              <a:rPr lang="ru-RU" sz="2903" dirty="0"/>
              <a:t> </a:t>
            </a:r>
            <a:r>
              <a:rPr lang="en-US" sz="2903" dirty="0" smtClean="0"/>
              <a:t>[</a:t>
            </a:r>
            <a:r>
              <a:rPr lang="ru-RU" sz="2903" dirty="0" smtClean="0"/>
              <a:t>3-</a:t>
            </a:r>
            <a:r>
              <a:rPr lang="en-US" sz="2903" dirty="0" smtClean="0"/>
              <a:t>2])</a:t>
            </a:r>
            <a:br>
              <a:rPr lang="en-US" sz="2903" dirty="0" smtClean="0"/>
            </a:br>
            <a:endParaRPr lang="ru-RU" sz="2903" dirty="0" smtClean="0"/>
          </a:p>
          <a:p>
            <a:pPr marL="675632" lvl="1" indent="-514350">
              <a:buAutoNum type="arabicPeriod"/>
            </a:pPr>
            <a:r>
              <a:rPr lang="ru-RU" sz="2903" dirty="0" smtClean="0"/>
              <a:t> </a:t>
            </a:r>
            <a:r>
              <a:rPr lang="en-US" sz="2903" dirty="0"/>
              <a:t>Rho – </a:t>
            </a:r>
            <a:r>
              <a:rPr lang="ru-RU" sz="2903" dirty="0" smtClean="0"/>
              <a:t>независимая</a:t>
            </a:r>
            <a:r>
              <a:rPr lang="en-US" sz="2903" dirty="0" smtClean="0"/>
              <a:t>. </a:t>
            </a:r>
            <a:r>
              <a:rPr lang="ru-RU" sz="2903" dirty="0" smtClean="0"/>
              <a:t>Сложная шпилька </a:t>
            </a:r>
            <a:r>
              <a:rPr lang="ru-RU" sz="2903" dirty="0" err="1" smtClean="0"/>
              <a:t>мРНК</a:t>
            </a:r>
            <a:r>
              <a:rPr lang="ru-RU" sz="2903" dirty="0" smtClean="0"/>
              <a:t> </a:t>
            </a:r>
            <a:r>
              <a:rPr lang="en-US" sz="2903" dirty="0" smtClean="0"/>
              <a:t>[</a:t>
            </a:r>
            <a:r>
              <a:rPr lang="ru-RU" sz="2903" dirty="0" smtClean="0"/>
              <a:t>3-</a:t>
            </a:r>
            <a:r>
              <a:rPr lang="en-US" sz="2903" dirty="0" smtClean="0"/>
              <a:t>1]</a:t>
            </a:r>
            <a:br>
              <a:rPr lang="en-US" sz="2903" dirty="0" smtClean="0"/>
            </a:br>
            <a:r>
              <a:rPr lang="en-US" sz="2200" dirty="0" smtClean="0"/>
              <a:t>web service:</a:t>
            </a:r>
            <a:r>
              <a:rPr lang="ru-RU" sz="2200" dirty="0" smtClean="0"/>
              <a:t> </a:t>
            </a:r>
            <a:r>
              <a:rPr lang="en-US" sz="1600" dirty="0" smtClean="0"/>
              <a:t>http</a:t>
            </a:r>
            <a:r>
              <a:rPr lang="en-US" sz="1600" dirty="0"/>
              <a:t>://rssf.i2bc.paris-saclay.fr/toolbox/arnold/</a:t>
            </a: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24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781611" y="4213289"/>
            <a:ext cx="7733739" cy="2508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[</a:t>
            </a:r>
            <a:r>
              <a:rPr lang="ru-RU" dirty="0" smtClean="0"/>
              <a:t>3-</a:t>
            </a:r>
            <a:r>
              <a:rPr lang="en-US" dirty="0" smtClean="0"/>
              <a:t>1] </a:t>
            </a:r>
            <a:r>
              <a:rPr lang="en-US" dirty="0" err="1"/>
              <a:t>Naville</a:t>
            </a:r>
            <a:r>
              <a:rPr lang="en-US" dirty="0"/>
              <a:t> </a:t>
            </a:r>
            <a:r>
              <a:rPr lang="en-US" dirty="0" smtClean="0"/>
              <a:t>M et al.,  </a:t>
            </a:r>
            <a:r>
              <a:rPr lang="en-US" dirty="0" err="1"/>
              <a:t>ARNold</a:t>
            </a:r>
            <a:r>
              <a:rPr lang="en-US" dirty="0"/>
              <a:t>: a web tool for the prediction of Rho-independent transcription terminators. RNA Biol. 2011</a:t>
            </a: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ru-RU" dirty="0" smtClean="0"/>
              <a:t>3-</a:t>
            </a:r>
            <a:r>
              <a:rPr lang="en-US" dirty="0" smtClean="0"/>
              <a:t>2]Di </a:t>
            </a:r>
            <a:r>
              <a:rPr lang="en-US" dirty="0"/>
              <a:t>Salvo </a:t>
            </a:r>
            <a:r>
              <a:rPr lang="en-US" dirty="0" smtClean="0"/>
              <a:t>M et al., </a:t>
            </a:r>
            <a:r>
              <a:rPr lang="en-US" b="1" dirty="0" err="1"/>
              <a:t>RhoTermPredict</a:t>
            </a:r>
            <a:r>
              <a:rPr lang="en-US" b="1" dirty="0"/>
              <a:t>: an algorithm </a:t>
            </a:r>
            <a:r>
              <a:rPr lang="en-US" dirty="0"/>
              <a:t>for predicting Rho-dependent transcription terminators based on Escherichia coli, Bacillus subtilis and Salmonella </a:t>
            </a:r>
            <a:r>
              <a:rPr lang="en-US" dirty="0" err="1"/>
              <a:t>enterica</a:t>
            </a:r>
            <a:r>
              <a:rPr lang="en-US" dirty="0"/>
              <a:t> databases. BMC Bioinformatics. 2019</a:t>
            </a:r>
            <a:endParaRPr lang="en-US" sz="1633" dirty="0" smtClean="0"/>
          </a:p>
          <a:p>
            <a:r>
              <a:rPr lang="en-US" sz="1633" dirty="0" smtClean="0"/>
              <a:t/>
            </a:r>
            <a:br>
              <a:rPr lang="en-US" sz="1633" dirty="0" smtClean="0"/>
            </a:br>
            <a:r>
              <a:rPr lang="en-US" sz="1633" dirty="0" smtClean="0"/>
              <a:t>[3</a:t>
            </a:r>
            <a:r>
              <a:rPr lang="ru-RU" sz="1633" dirty="0" smtClean="0"/>
              <a:t>-3</a:t>
            </a:r>
            <a:r>
              <a:rPr lang="en-US" sz="1633" dirty="0" smtClean="0"/>
              <a:t>] </a:t>
            </a:r>
            <a:r>
              <a:rPr lang="uk-UA" sz="1633" dirty="0" err="1" smtClean="0"/>
              <a:t>Неплохой</a:t>
            </a:r>
            <a:r>
              <a:rPr lang="uk-UA" sz="1633" dirty="0" smtClean="0"/>
              <a:t> </a:t>
            </a:r>
            <a:r>
              <a:rPr lang="uk-UA" sz="1633" dirty="0"/>
              <a:t>текст в </a:t>
            </a:r>
            <a:r>
              <a:rPr lang="uk-UA" sz="1633" dirty="0" err="1"/>
              <a:t>википедии</a:t>
            </a:r>
            <a:r>
              <a:rPr lang="uk-UA" sz="1633" dirty="0"/>
              <a:t> про </a:t>
            </a:r>
            <a:r>
              <a:rPr lang="ru-RU" sz="1633" dirty="0"/>
              <a:t>это</a:t>
            </a:r>
            <a:endParaRPr lang="uk-UA" sz="1633" dirty="0"/>
          </a:p>
          <a:p>
            <a:r>
              <a:rPr lang="en-US" sz="1633" dirty="0"/>
              <a:t>https://en.wikipedia.org/wiki/Terminator_(genetics)</a:t>
            </a:r>
          </a:p>
        </p:txBody>
      </p:sp>
    </p:spTree>
    <p:extLst>
      <p:ext uri="{BB962C8B-B14F-4D97-AF65-F5344CB8AC3E}">
        <p14:creationId xmlns:p14="http://schemas.microsoft.com/office/powerpoint/2010/main" val="103810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12909" y="1278090"/>
            <a:ext cx="3438695" cy="1055077"/>
          </a:xfrm>
        </p:spPr>
        <p:txBody>
          <a:bodyPr>
            <a:normAutofit fontScale="90000"/>
          </a:bodyPr>
          <a:lstStyle/>
          <a:p>
            <a:r>
              <a:rPr lang="en-US" altLang="en-US" sz="2700" dirty="0"/>
              <a:t>Termination of transcription in </a:t>
            </a:r>
            <a:r>
              <a:rPr lang="en-US" altLang="en-US" sz="2700" i="1" dirty="0"/>
              <a:t>E. coli</a:t>
            </a:r>
            <a:r>
              <a:rPr lang="en-US" altLang="en-US" sz="2700" dirty="0"/>
              <a:t>: Rho-</a:t>
            </a:r>
            <a:r>
              <a:rPr lang="en-US" altLang="en-US" sz="2700" b="1" dirty="0"/>
              <a:t>independent</a:t>
            </a:r>
            <a:r>
              <a:rPr lang="en-US" altLang="en-US" sz="2700" dirty="0"/>
              <a:t> site</a:t>
            </a:r>
            <a:endParaRPr lang="en-US" alt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092" y="2535179"/>
            <a:ext cx="5253034" cy="404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031" t="2193" r="1601" b="1633"/>
          <a:stretch/>
        </p:blipFill>
        <p:spPr>
          <a:xfrm>
            <a:off x="3531765" y="83889"/>
            <a:ext cx="5612235" cy="3850547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531765" y="3934436"/>
            <a:ext cx="5478011" cy="562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200" dirty="0" smtClean="0"/>
              <a:t>Termination of transcription Rho-</a:t>
            </a:r>
            <a:r>
              <a:rPr lang="en-US" altLang="en-US" sz="2200" b="1" dirty="0" smtClean="0"/>
              <a:t>dependent.</a:t>
            </a:r>
            <a:br>
              <a:rPr lang="en-US" altLang="en-US" sz="2200" b="1" dirty="0" smtClean="0"/>
            </a:br>
            <a:r>
              <a:rPr lang="en-US" altLang="en-US" sz="2200" b="1" dirty="0" smtClean="0"/>
              <a:t>Rut-</a:t>
            </a:r>
            <a:r>
              <a:rPr lang="en-US" altLang="en-US" sz="2200" dirty="0" smtClean="0"/>
              <a:t>site (C</a:t>
            </a:r>
            <a:r>
              <a:rPr lang="ru-RU" altLang="en-US" sz="2200" dirty="0" smtClean="0"/>
              <a:t>/</a:t>
            </a:r>
            <a:r>
              <a:rPr lang="en-US" altLang="en-US" sz="2200" dirty="0" smtClean="0"/>
              <a:t>G&gt;1 </a:t>
            </a:r>
            <a:r>
              <a:rPr lang="ru-RU" altLang="en-US" sz="2200" dirty="0" smtClean="0"/>
              <a:t>и шпилька</a:t>
            </a:r>
            <a:r>
              <a:rPr lang="en-US" altLang="en-US" sz="2200" dirty="0" smtClean="0"/>
              <a:t>. </a:t>
            </a:r>
            <a:r>
              <a:rPr lang="ru-RU" altLang="en-US" sz="2200" dirty="0" smtClean="0"/>
              <a:t>Алгоритм </a:t>
            </a:r>
            <a:r>
              <a:rPr lang="en-US" altLang="en-US" sz="2200" dirty="0" smtClean="0"/>
              <a:t>[</a:t>
            </a:r>
            <a:r>
              <a:rPr lang="ru-RU" altLang="en-US" sz="2200" dirty="0" smtClean="0"/>
              <a:t>3-1</a:t>
            </a:r>
            <a:r>
              <a:rPr lang="en-US" altLang="en-US" sz="2200" dirty="0" smtClean="0"/>
              <a:t>]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97847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839" y="159392"/>
            <a:ext cx="8544711" cy="129676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4.Сигнал старта трансляции у прокариот </a:t>
            </a:r>
            <a:r>
              <a:rPr lang="ru-RU" sz="4000" dirty="0"/>
              <a:t>- последовательность </a:t>
            </a:r>
            <a:r>
              <a:rPr lang="en-US" sz="4000" dirty="0"/>
              <a:t>Shine-</a:t>
            </a:r>
            <a:r>
              <a:rPr lang="en-US" sz="4000" dirty="0" err="1"/>
              <a:t>Dalgarno</a:t>
            </a:r>
            <a:r>
              <a:rPr lang="en-US" sz="4000" dirty="0"/>
              <a:t>  (SD)</a:t>
            </a:r>
            <a:r>
              <a:rPr lang="ru-RU" sz="4900" dirty="0"/>
              <a:t/>
            </a:r>
            <a:br>
              <a:rPr lang="ru-RU" sz="4900" dirty="0"/>
            </a:b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26</a:t>
            </a:fld>
            <a:endParaRPr lang="en-US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88774" y="1389993"/>
            <a:ext cx="8159926" cy="29248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Shine </a:t>
            </a:r>
            <a:r>
              <a:rPr lang="ru-RU" sz="2400" dirty="0" smtClean="0"/>
              <a:t>и </a:t>
            </a:r>
            <a:r>
              <a:rPr lang="en-US" sz="2400" dirty="0" err="1" smtClean="0"/>
              <a:t>Dalgarno</a:t>
            </a:r>
            <a:r>
              <a:rPr lang="en-US" sz="2400" dirty="0" smtClean="0"/>
              <a:t> </a:t>
            </a:r>
            <a:r>
              <a:rPr lang="ru-RU" sz="2400" dirty="0" smtClean="0"/>
              <a:t>обнаружили, что у </a:t>
            </a:r>
            <a:r>
              <a:rPr lang="en-US" sz="2400" i="1" dirty="0" smtClean="0"/>
              <a:t>E.coli </a:t>
            </a:r>
            <a:r>
              <a:rPr lang="ru-RU" sz="2400" dirty="0" smtClean="0"/>
              <a:t>мотив </a:t>
            </a:r>
            <a:r>
              <a:rPr lang="en-US" sz="2400" dirty="0" smtClean="0"/>
              <a:t>GGAGG</a:t>
            </a:r>
            <a:r>
              <a:rPr lang="en-US" sz="2400" dirty="0"/>
              <a:t>U</a:t>
            </a:r>
            <a:r>
              <a:rPr lang="en-US" sz="2400" dirty="0" smtClean="0"/>
              <a:t> </a:t>
            </a:r>
            <a:r>
              <a:rPr lang="ru-RU" sz="2400" dirty="0" smtClean="0"/>
              <a:t>посадки Рибосомы на </a:t>
            </a:r>
            <a:r>
              <a:rPr lang="ru-RU" sz="2400" dirty="0" err="1" smtClean="0"/>
              <a:t>мРНК</a:t>
            </a:r>
            <a:r>
              <a:rPr lang="ru-RU" sz="2400" dirty="0" smtClean="0"/>
              <a:t> комплементарен последовательности 3</a:t>
            </a:r>
            <a:r>
              <a:rPr lang="en-US" sz="2400" dirty="0" smtClean="0"/>
              <a:t>’ </a:t>
            </a:r>
            <a:r>
              <a:rPr lang="ru-RU" sz="2400" dirty="0" smtClean="0"/>
              <a:t>конца</a:t>
            </a:r>
            <a:r>
              <a:rPr lang="en-US" sz="2400" dirty="0" smtClean="0"/>
              <a:t> 16S </a:t>
            </a:r>
            <a:r>
              <a:rPr lang="en-US" sz="2400" dirty="0" err="1" smtClean="0"/>
              <a:t>rRNA</a:t>
            </a:r>
            <a:r>
              <a:rPr lang="en-US" sz="2400" dirty="0" smtClean="0"/>
              <a:t> (ACCUCCUUA in E. coli) [4-1]</a:t>
            </a:r>
            <a:r>
              <a:rPr lang="ru-RU" sz="2400" dirty="0" smtClean="0"/>
              <a:t>. </a:t>
            </a:r>
            <a:endParaRPr lang="en-US" sz="2400" dirty="0" smtClean="0"/>
          </a:p>
          <a:p>
            <a:pPr marL="0" indent="0">
              <a:buNone/>
            </a:pPr>
            <a:r>
              <a:rPr lang="ru-RU" sz="2400" dirty="0" smtClean="0"/>
              <a:t>С тех пор </a:t>
            </a:r>
            <a:r>
              <a:rPr lang="en-US" sz="2400" dirty="0" smtClean="0"/>
              <a:t> </a:t>
            </a:r>
            <a:r>
              <a:rPr lang="ru-RU" sz="2400" dirty="0" smtClean="0"/>
              <a:t>сайт посадки Рибосомы называется </a:t>
            </a:r>
            <a:r>
              <a:rPr lang="en-US" sz="2400" dirty="0" smtClean="0"/>
              <a:t>SD, </a:t>
            </a:r>
            <a:r>
              <a:rPr lang="ru-RU" sz="2400" dirty="0" smtClean="0"/>
              <a:t>а последовательность 3</a:t>
            </a:r>
            <a:r>
              <a:rPr lang="en-US" sz="2400" dirty="0" smtClean="0"/>
              <a:t>’ </a:t>
            </a:r>
            <a:r>
              <a:rPr lang="ru-RU" sz="2400" dirty="0" smtClean="0"/>
              <a:t>конца 16</a:t>
            </a:r>
            <a:r>
              <a:rPr lang="en-US" sz="2400" dirty="0" smtClean="0"/>
              <a:t>S - anti-Shine </a:t>
            </a:r>
            <a:r>
              <a:rPr lang="en-US" sz="2400" dirty="0" err="1" smtClean="0"/>
              <a:t>Dalgarno</a:t>
            </a:r>
            <a:r>
              <a:rPr lang="en-US" sz="2400" dirty="0" smtClean="0"/>
              <a:t> or ASD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ru-RU" sz="2400" dirty="0" smtClean="0"/>
              <a:t>Было обнаружено, что </a:t>
            </a:r>
            <a:r>
              <a:rPr lang="ru-RU" sz="2400" dirty="0" err="1" smtClean="0"/>
              <a:t>комплементарность</a:t>
            </a:r>
            <a:r>
              <a:rPr lang="ru-RU" sz="2400" dirty="0" smtClean="0"/>
              <a:t> </a:t>
            </a:r>
            <a:r>
              <a:rPr lang="en-US" sz="2400" dirty="0" smtClean="0"/>
              <a:t>SD-ASD </a:t>
            </a:r>
            <a:r>
              <a:rPr lang="ru-RU" sz="2400" dirty="0" smtClean="0"/>
              <a:t>способствует эффективности сигнала </a:t>
            </a:r>
            <a:r>
              <a:rPr lang="en-US" sz="2400" dirty="0" smtClean="0"/>
              <a:t>SD </a:t>
            </a:r>
            <a:r>
              <a:rPr lang="ru-RU" sz="2400" dirty="0" smtClean="0"/>
              <a:t>но не я</a:t>
            </a:r>
            <a:r>
              <a:rPr lang="ru-RU" sz="2400" dirty="0"/>
              <a:t>в</a:t>
            </a:r>
            <a:r>
              <a:rPr lang="ru-RU" sz="2400" dirty="0" smtClean="0"/>
              <a:t>ляется строго обязательной </a:t>
            </a:r>
            <a:br>
              <a:rPr lang="ru-RU" sz="2400" dirty="0" smtClean="0"/>
            </a:br>
            <a:r>
              <a:rPr lang="en-US" sz="2400" dirty="0" smtClean="0"/>
              <a:t>[4-3, 4-2]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28613" y="4589020"/>
            <a:ext cx="78057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[</a:t>
            </a:r>
            <a:r>
              <a:rPr lang="ru-RU" dirty="0" smtClean="0"/>
              <a:t>4-1</a:t>
            </a:r>
            <a:r>
              <a:rPr lang="en-US" dirty="0" smtClean="0"/>
              <a:t>] Shine </a:t>
            </a:r>
            <a:r>
              <a:rPr lang="en-US" dirty="0"/>
              <a:t>J, </a:t>
            </a:r>
            <a:r>
              <a:rPr lang="en-US" dirty="0" err="1"/>
              <a:t>Dalgarno</a:t>
            </a:r>
            <a:r>
              <a:rPr lang="en-US" dirty="0"/>
              <a:t> L. The 3'-terminal sequence of Escherichia coli 16S ribosomal RNA: complementarity to nonsense triplets and ribosome binding sites. </a:t>
            </a:r>
            <a:r>
              <a:rPr lang="en-US" dirty="0" err="1"/>
              <a:t>Proc</a:t>
            </a:r>
            <a:r>
              <a:rPr lang="en-US" dirty="0"/>
              <a:t> Natl </a:t>
            </a:r>
            <a:r>
              <a:rPr lang="en-US" dirty="0" err="1"/>
              <a:t>Acad</a:t>
            </a:r>
            <a:r>
              <a:rPr lang="en-US" dirty="0"/>
              <a:t> </a:t>
            </a:r>
            <a:r>
              <a:rPr lang="en-US" dirty="0" err="1"/>
              <a:t>Sci</a:t>
            </a:r>
            <a:r>
              <a:rPr lang="en-US" dirty="0"/>
              <a:t> U S A. 1974 </a:t>
            </a:r>
            <a:endParaRPr lang="ru-RU" sz="2400" dirty="0" smtClean="0"/>
          </a:p>
          <a:p>
            <a:r>
              <a:rPr lang="en-US" dirty="0"/>
              <a:t>[</a:t>
            </a:r>
            <a:r>
              <a:rPr lang="ru-RU" dirty="0"/>
              <a:t>4-</a:t>
            </a:r>
            <a:r>
              <a:rPr lang="en-US" dirty="0"/>
              <a:t>2] Saito K, Green R, </a:t>
            </a:r>
            <a:r>
              <a:rPr lang="en-US" dirty="0" err="1"/>
              <a:t>Buskirk</a:t>
            </a:r>
            <a:r>
              <a:rPr lang="en-US" dirty="0"/>
              <a:t> AR. Translational initiation in </a:t>
            </a:r>
            <a:r>
              <a:rPr lang="en-US" i="1" dirty="0"/>
              <a:t>E. coli</a:t>
            </a:r>
            <a:r>
              <a:rPr lang="en-US" dirty="0"/>
              <a:t> occurs at the correct sites genome-wide in the absence of mRNA-</a:t>
            </a:r>
            <a:r>
              <a:rPr lang="en-US" dirty="0" err="1"/>
              <a:t>rRNA</a:t>
            </a:r>
            <a:r>
              <a:rPr lang="en-US" dirty="0"/>
              <a:t> base-pairing. </a:t>
            </a:r>
            <a:r>
              <a:rPr lang="en-US" dirty="0" err="1"/>
              <a:t>Elife</a:t>
            </a:r>
            <a:r>
              <a:rPr lang="en-US" dirty="0"/>
              <a:t>. </a:t>
            </a:r>
            <a:r>
              <a:rPr lang="en-US" dirty="0" smtClean="0"/>
              <a:t>2020</a:t>
            </a:r>
          </a:p>
          <a:p>
            <a:r>
              <a:rPr lang="en-US" dirty="0"/>
              <a:t>[4-3] Wen JD, </a:t>
            </a:r>
            <a:r>
              <a:rPr lang="en-US" dirty="0" err="1"/>
              <a:t>Kuo</a:t>
            </a:r>
            <a:r>
              <a:rPr lang="en-US" dirty="0"/>
              <a:t> ST, Chou HD. The diversity of Shine-</a:t>
            </a:r>
            <a:r>
              <a:rPr lang="en-US" dirty="0" err="1"/>
              <a:t>Dalgarno</a:t>
            </a:r>
            <a:r>
              <a:rPr lang="en-US" dirty="0"/>
              <a:t> sequences sheds light on the evolution of translation initiation. RNA Biol. 2021 </a:t>
            </a:r>
          </a:p>
        </p:txBody>
      </p:sp>
    </p:spTree>
    <p:extLst>
      <p:ext uri="{BB962C8B-B14F-4D97-AF65-F5344CB8AC3E}">
        <p14:creationId xmlns:p14="http://schemas.microsoft.com/office/powerpoint/2010/main" val="26675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188" t="18889" r="35625" b="41481"/>
          <a:stretch/>
        </p:blipFill>
        <p:spPr>
          <a:xfrm>
            <a:off x="681846" y="418081"/>
            <a:ext cx="7156348" cy="495617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27</a:t>
            </a:fld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681846" y="5521147"/>
            <a:ext cx="7156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[4-3] Wen JD, </a:t>
            </a:r>
            <a:r>
              <a:rPr lang="en-US" dirty="0" err="1"/>
              <a:t>Kuo</a:t>
            </a:r>
            <a:r>
              <a:rPr lang="en-US" dirty="0"/>
              <a:t> ST, Chou HD. The diversity of Shine-</a:t>
            </a:r>
            <a:r>
              <a:rPr lang="en-US" dirty="0" err="1"/>
              <a:t>Dalgarno</a:t>
            </a:r>
            <a:r>
              <a:rPr lang="en-US" dirty="0"/>
              <a:t> sequences sheds light on the evolution of translation initiation. RNA Biol. 2021 </a:t>
            </a:r>
          </a:p>
        </p:txBody>
      </p:sp>
    </p:spTree>
    <p:extLst>
      <p:ext uri="{BB962C8B-B14F-4D97-AF65-F5344CB8AC3E}">
        <p14:creationId xmlns:p14="http://schemas.microsoft.com/office/powerpoint/2010/main" val="392337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5276" y="210420"/>
            <a:ext cx="8284996" cy="124690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5.Последовательность Козак человека в инициации трансляции у эукариот</a:t>
            </a:r>
            <a:endParaRPr lang="ru-RU" sz="36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28</a:t>
            </a:fld>
            <a:endParaRPr lang="en-US"/>
          </a:p>
        </p:txBody>
      </p:sp>
      <p:grpSp>
        <p:nvGrpSpPr>
          <p:cNvPr id="20" name="Группа 19"/>
          <p:cNvGrpSpPr/>
          <p:nvPr/>
        </p:nvGrpSpPr>
        <p:grpSpPr>
          <a:xfrm>
            <a:off x="513994" y="4297770"/>
            <a:ext cx="3117416" cy="2419068"/>
            <a:chOff x="566641" y="4984842"/>
            <a:chExt cx="3033995" cy="2275497"/>
          </a:xfrm>
        </p:grpSpPr>
        <p:pic>
          <p:nvPicPr>
            <p:cNvPr id="19" name="Picture 2" descr="Genteknologi Rasmus Hartmann-Petersen IMB, August Krogh, Protein Science  Section, Room 637, 6th floor Phone: S. - ppt downloa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641" y="4984842"/>
              <a:ext cx="3033995" cy="2275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1251743" y="6891007"/>
              <a:ext cx="1436172" cy="323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33" i="1" dirty="0">
                  <a:solidFill>
                    <a:schemeClr val="bg1"/>
                  </a:solidFill>
                </a:rPr>
                <a:t>Marilyn </a:t>
              </a:r>
              <a:r>
                <a:rPr lang="en-US" sz="1633" i="1" dirty="0" err="1">
                  <a:solidFill>
                    <a:schemeClr val="bg1"/>
                  </a:solidFill>
                </a:rPr>
                <a:t>Kozak</a:t>
              </a:r>
              <a:r>
                <a:rPr lang="ru-RU" sz="1633" i="1" dirty="0">
                  <a:solidFill>
                    <a:schemeClr val="bg1"/>
                  </a:solidFill>
                </a:rPr>
                <a:t>  </a:t>
              </a:r>
              <a:endParaRPr lang="ru-RU" sz="1633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33264" y="1140903"/>
            <a:ext cx="3767617" cy="2935324"/>
            <a:chOff x="146914" y="433229"/>
            <a:chExt cx="4880282" cy="4131567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68" y="724296"/>
              <a:ext cx="4643228" cy="38405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05033" y="3898897"/>
              <a:ext cx="436851" cy="655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66" b="1" dirty="0"/>
                <a:t>0</a:t>
              </a:r>
              <a:endParaRPr lang="ru-RU" sz="3266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6914" y="433229"/>
              <a:ext cx="436851" cy="655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66" b="1" dirty="0"/>
                <a:t>2</a:t>
              </a:r>
              <a:endParaRPr lang="ru-RU" sz="3266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5319" y="2220186"/>
              <a:ext cx="436851" cy="655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66" b="1" dirty="0"/>
                <a:t>1</a:t>
              </a:r>
              <a:endParaRPr lang="ru-RU" sz="3266" b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343400" y="1606855"/>
            <a:ext cx="41719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Marilyn </a:t>
            </a:r>
            <a:r>
              <a:rPr lang="en-US" dirty="0" err="1" smtClean="0"/>
              <a:t>Kozak</a:t>
            </a:r>
            <a:r>
              <a:rPr lang="en-US" dirty="0" smtClean="0"/>
              <a:t> </a:t>
            </a:r>
            <a:r>
              <a:rPr lang="ru-RU" dirty="0" smtClean="0"/>
              <a:t>в 1986 году обнаружила оптимальное окружение старт кодона </a:t>
            </a:r>
            <a:r>
              <a:rPr lang="en-US" dirty="0" smtClean="0"/>
              <a:t>ATG </a:t>
            </a:r>
            <a:r>
              <a:rPr lang="ru-RU" dirty="0" smtClean="0"/>
              <a:t>для эффективности инициации</a:t>
            </a:r>
            <a:r>
              <a:rPr lang="en-US" dirty="0" smtClean="0"/>
              <a:t> </a:t>
            </a:r>
            <a:r>
              <a:rPr lang="ru-RU" dirty="0" smtClean="0"/>
              <a:t>трансляции у эукариот. </a:t>
            </a:r>
            <a:br>
              <a:rPr lang="ru-RU" dirty="0" smtClean="0"/>
            </a:br>
            <a:r>
              <a:rPr lang="ru-RU" dirty="0" smtClean="0"/>
              <a:t>Изображено на рис. </a:t>
            </a:r>
            <a:r>
              <a:rPr lang="en-US" dirty="0" smtClean="0"/>
              <a:t> </a:t>
            </a:r>
            <a:r>
              <a:rPr lang="ru-RU" dirty="0" smtClean="0"/>
              <a:t>слева с помощью </a:t>
            </a:r>
            <a:r>
              <a:rPr lang="en-US" dirty="0" smtClean="0"/>
              <a:t>LOGO.</a:t>
            </a:r>
            <a:r>
              <a:rPr lang="ru-RU" dirty="0" smtClean="0"/>
              <a:t> </a:t>
            </a:r>
            <a:r>
              <a:rPr lang="en-US" dirty="0" smtClean="0"/>
              <a:t>[5-1]</a:t>
            </a:r>
            <a:br>
              <a:rPr lang="en-US" dirty="0" smtClean="0"/>
            </a:br>
            <a:endParaRPr lang="en-US" dirty="0" smtClean="0"/>
          </a:p>
          <a:p>
            <a:r>
              <a:rPr lang="ru-RU" dirty="0" smtClean="0"/>
              <a:t>Неожиданно нашёл недавние ссылки на последовательность Козак в связи с генной инженерией  </a:t>
            </a:r>
            <a:r>
              <a:rPr lang="en-US" dirty="0" smtClean="0"/>
              <a:t>[5-2],  </a:t>
            </a:r>
            <a:r>
              <a:rPr lang="ru-RU" dirty="0" err="1" smtClean="0"/>
              <a:t>иследование</a:t>
            </a:r>
            <a:r>
              <a:rPr lang="ru-RU" dirty="0" smtClean="0"/>
              <a:t> последовательностей Козак у млекопитающих </a:t>
            </a:r>
            <a:r>
              <a:rPr lang="en-US" dirty="0" smtClean="0"/>
              <a:t>[5-3] </a:t>
            </a:r>
            <a:r>
              <a:rPr lang="ru-RU" dirty="0" smtClean="0"/>
              <a:t>и даже бактерий </a:t>
            </a:r>
            <a:r>
              <a:rPr lang="en-US" dirty="0" smtClean="0"/>
              <a:t>[5-4]</a:t>
            </a:r>
            <a:br>
              <a:rPr lang="en-US" dirty="0" smtClean="0"/>
            </a:br>
            <a:endParaRPr lang="en-US" dirty="0" smtClean="0"/>
          </a:p>
          <a:p>
            <a:r>
              <a:rPr lang="ru-RU" dirty="0" smtClean="0"/>
              <a:t>Поэтому решил оставить такое задание для выбора.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39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49" y="299530"/>
            <a:ext cx="8524875" cy="126170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 последовательность Козак в геноме </a:t>
            </a:r>
            <a:r>
              <a:rPr lang="en-US" sz="3600" dirty="0" smtClean="0"/>
              <a:t>SARS-Cov-2 – </a:t>
            </a:r>
            <a:r>
              <a:rPr lang="ru-RU" sz="3600" dirty="0" smtClean="0"/>
              <a:t>пропустим. Надоел </a:t>
            </a:r>
            <a:endParaRPr lang="en-US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29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31569" y="5342505"/>
            <a:ext cx="4406591" cy="126496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2540" dirty="0"/>
              <a:t>Контекст (окружение) </a:t>
            </a:r>
            <a:r>
              <a:rPr lang="en-US" sz="2540" dirty="0"/>
              <a:t>ATG </a:t>
            </a:r>
            <a:r>
              <a:rPr lang="ru-RU" sz="2540" dirty="0"/>
              <a:t>в позиции </a:t>
            </a:r>
            <a:r>
              <a:rPr lang="en-US" sz="2540" dirty="0"/>
              <a:t>266 </a:t>
            </a:r>
            <a:r>
              <a:rPr lang="ru-RU" sz="2540" dirty="0"/>
              <a:t>более похож на последовательностью Козак</a:t>
            </a:r>
            <a:endParaRPr lang="en-US" sz="254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200540" y="1840888"/>
            <a:ext cx="4599464" cy="2996823"/>
            <a:chOff x="4925097" y="751618"/>
            <a:chExt cx="5070590" cy="3303789"/>
          </a:xfrm>
          <a:solidFill>
            <a:srgbClr val="7030A0"/>
          </a:solidFill>
        </p:grpSpPr>
        <p:sp>
          <p:nvSpPr>
            <p:cNvPr id="6" name="TextBox 5"/>
            <p:cNvSpPr txBox="1"/>
            <p:nvPr/>
          </p:nvSpPr>
          <p:spPr>
            <a:xfrm>
              <a:off x="4925097" y="751618"/>
              <a:ext cx="5070590" cy="133275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28" b="1" dirty="0"/>
                <a:t>ATG</a:t>
              </a:r>
              <a:r>
                <a:rPr lang="en-US" sz="3628" dirty="0"/>
                <a:t> </a:t>
              </a:r>
              <a:r>
                <a:rPr lang="ru-RU" sz="3628" dirty="0"/>
                <a:t>между 1 и 269</a:t>
              </a:r>
              <a:br>
                <a:rPr lang="ru-RU" sz="3628" dirty="0"/>
              </a:br>
              <a:r>
                <a:rPr lang="en-US" sz="3628" dirty="0"/>
                <a:t> </a:t>
              </a:r>
              <a:r>
                <a:rPr lang="ru-RU" sz="3628" dirty="0"/>
                <a:t>в геноме </a:t>
              </a:r>
              <a:r>
                <a:rPr lang="en-US" sz="3628" dirty="0"/>
                <a:t>SARS-CoV-2: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47042" y="2312566"/>
              <a:ext cx="4370709" cy="71727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28" dirty="0"/>
                <a:t>104-TGC </a:t>
              </a:r>
              <a:r>
                <a:rPr lang="en-US" sz="3628" b="1" dirty="0"/>
                <a:t>ATG</a:t>
              </a:r>
              <a:r>
                <a:rPr lang="en-US" sz="3628" dirty="0"/>
                <a:t> C -110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9304" y="3338136"/>
              <a:ext cx="4501906" cy="71727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28" dirty="0"/>
                <a:t>263-</a:t>
              </a:r>
              <a:r>
                <a:rPr lang="en-US" sz="3628" dirty="0">
                  <a:solidFill>
                    <a:srgbClr val="FF0000"/>
                  </a:solidFill>
                </a:rPr>
                <a:t>A</a:t>
              </a:r>
              <a:r>
                <a:rPr lang="en-US" sz="3628" dirty="0"/>
                <a:t>AG </a:t>
              </a:r>
              <a:r>
                <a:rPr lang="en-US" sz="3628" b="1" dirty="0"/>
                <a:t>ATG</a:t>
              </a:r>
              <a:r>
                <a:rPr lang="en-US" sz="3628" dirty="0"/>
                <a:t> </a:t>
              </a:r>
              <a:r>
                <a:rPr lang="en-US" sz="3628" dirty="0">
                  <a:solidFill>
                    <a:srgbClr val="FF0000"/>
                  </a:solidFill>
                </a:rPr>
                <a:t>G</a:t>
              </a:r>
              <a:r>
                <a:rPr lang="en-US" sz="3628" dirty="0"/>
                <a:t> -269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00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249" y="9642"/>
            <a:ext cx="7801773" cy="1135597"/>
          </a:xfrm>
        </p:spPr>
        <p:txBody>
          <a:bodyPr/>
          <a:lstStyle/>
          <a:p>
            <a:r>
              <a:rPr lang="ru-RU" dirty="0" smtClean="0"/>
              <a:t>Сигнал несет информацию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03096" y="6477239"/>
            <a:ext cx="512253" cy="244237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ctr"/>
            <a:fld id="{8DEEC8EE-03FA-42FE-992C-F282326656FA}" type="slidenum">
              <a:rPr lang="en-US" sz="2000" smtClean="0">
                <a:solidFill>
                  <a:schemeClr val="bg1"/>
                </a:solidFill>
              </a:rPr>
              <a:pPr algn="ctr"/>
              <a:t>3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8" name="Picture 4" descr="Штраф на переход на красный свет: сколько придется заплатить пешехо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9" y="935915"/>
            <a:ext cx="3628800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82557" y="4510995"/>
            <a:ext cx="5232793" cy="19662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Бродячие собаки тоже переходят улицу</a:t>
            </a:r>
            <a:endParaRPr lang="en-US" sz="2000" dirty="0"/>
          </a:p>
          <a:p>
            <a:r>
              <a:rPr lang="en-US" sz="2000" dirty="0"/>
              <a:t>“</a:t>
            </a:r>
            <a:r>
              <a:rPr lang="ru-RU" sz="2000" dirty="0"/>
              <a:t>Нет колбочек, воспринимающих красный цвет: </a:t>
            </a:r>
            <a:r>
              <a:rPr lang="ru-RU" sz="2000" dirty="0" smtClean="0"/>
              <a:t>собаки </a:t>
            </a:r>
            <a:r>
              <a:rPr lang="ru-RU" sz="2000" dirty="0"/>
              <a:t>не отличают красный цвет от </a:t>
            </a:r>
            <a:r>
              <a:rPr lang="ru-RU" sz="2000" dirty="0" smtClean="0"/>
              <a:t>зеленого </a:t>
            </a:r>
            <a:r>
              <a:rPr lang="ru-RU" sz="2000" dirty="0"/>
              <a:t>и могут спутать оба этих цвета с желтым или оранжевым.</a:t>
            </a:r>
            <a:r>
              <a:rPr lang="en-US" sz="2000" dirty="0"/>
              <a:t>”</a:t>
            </a:r>
            <a:endParaRPr lang="ru-RU" sz="2000" dirty="0"/>
          </a:p>
          <a:p>
            <a:r>
              <a:rPr lang="ru-RU" sz="2177" dirty="0"/>
              <a:t> </a:t>
            </a:r>
            <a:r>
              <a:rPr lang="ru-RU" sz="1200" dirty="0"/>
              <a:t>(</a:t>
            </a:r>
            <a:r>
              <a:rPr lang="en-US" sz="1200" dirty="0"/>
              <a:t>https://vetsas.by/base/stati/zrenie-sobak-kak-vidyat-sobaki</a:t>
            </a:r>
            <a:r>
              <a:rPr lang="ru-RU" sz="1200" dirty="0"/>
              <a:t>)</a:t>
            </a:r>
            <a:endParaRPr lang="en-US" sz="1200" dirty="0"/>
          </a:p>
        </p:txBody>
      </p:sp>
      <p:pic>
        <p:nvPicPr>
          <p:cNvPr id="9" name="Picture 2" descr="Какие цвета видят собаки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6" y="3551556"/>
            <a:ext cx="2577913" cy="17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 1 7"/>
          <p:cNvSpPr/>
          <p:nvPr/>
        </p:nvSpPr>
        <p:spPr>
          <a:xfrm>
            <a:off x="222770" y="5919339"/>
            <a:ext cx="2164957" cy="713934"/>
          </a:xfrm>
          <a:prstGeom prst="borderCallout1">
            <a:avLst>
              <a:gd name="adj1" fmla="val -1564"/>
              <a:gd name="adj2" fmla="val 42614"/>
              <a:gd name="adj3" fmla="val -113689"/>
              <a:gd name="adj4" fmla="val 946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Так видит собак</a:t>
            </a:r>
            <a:r>
              <a:rPr lang="ru-RU" sz="1633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4049" y="912274"/>
            <a:ext cx="5014723" cy="3477875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Носитель сигнала – светофор</a:t>
            </a:r>
          </a:p>
          <a:p>
            <a:r>
              <a:rPr lang="ru-RU" sz="2800" dirty="0" smtClean="0"/>
              <a:t>Какие значения</a:t>
            </a:r>
            <a:r>
              <a:rPr lang="en-US" sz="2800" dirty="0" smtClean="0"/>
              <a:t> –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>красный, зелёный, не работает</a:t>
            </a:r>
            <a:endParaRPr lang="ru-RU" sz="2000" dirty="0"/>
          </a:p>
          <a:p>
            <a:r>
              <a:rPr lang="ru-RU" sz="2800" dirty="0" smtClean="0"/>
              <a:t>Инфа. </a:t>
            </a:r>
            <a:r>
              <a:rPr lang="en-US" sz="2800" dirty="0" smtClean="0"/>
              <a:t>–</a:t>
            </a:r>
            <a:r>
              <a:rPr lang="ru-RU" sz="2800" dirty="0" smtClean="0"/>
              <a:t> </a:t>
            </a:r>
            <a:r>
              <a:rPr lang="ru-RU" sz="2000" dirty="0" smtClean="0"/>
              <a:t>можно ли переходить улицу</a:t>
            </a:r>
          </a:p>
          <a:p>
            <a:r>
              <a:rPr lang="ru-RU" sz="2800" dirty="0" smtClean="0"/>
              <a:t>Кому </a:t>
            </a:r>
            <a:r>
              <a:rPr lang="en-US" sz="2800" dirty="0"/>
              <a:t>–</a:t>
            </a:r>
            <a:r>
              <a:rPr lang="ru-RU" sz="2800" dirty="0"/>
              <a:t> </a:t>
            </a:r>
            <a:r>
              <a:rPr lang="ru-RU" sz="2800" dirty="0" smtClean="0"/>
              <a:t> пешеходу </a:t>
            </a:r>
            <a:br>
              <a:rPr lang="ru-RU" sz="2800" dirty="0" smtClean="0"/>
            </a:br>
            <a:r>
              <a:rPr lang="ru-RU" sz="2000" dirty="0" smtClean="0"/>
              <a:t>и любому, кто реагирует на сигнал</a:t>
            </a:r>
          </a:p>
          <a:p>
            <a:r>
              <a:rPr lang="ru-RU" sz="2800" dirty="0"/>
              <a:t>Правильная </a:t>
            </a:r>
            <a:r>
              <a:rPr lang="ru-RU" sz="2800" dirty="0" smtClean="0"/>
              <a:t>реакция – </a:t>
            </a:r>
            <a:br>
              <a:rPr lang="ru-RU" sz="2800" dirty="0" smtClean="0"/>
            </a:br>
            <a:r>
              <a:rPr lang="en-US" sz="2000" dirty="0" smtClean="0"/>
              <a:t>“</a:t>
            </a:r>
            <a:r>
              <a:rPr lang="ru-RU" sz="2000" dirty="0" smtClean="0"/>
              <a:t>красный</a:t>
            </a:r>
            <a:r>
              <a:rPr lang="en-US" sz="2000" dirty="0" smtClean="0"/>
              <a:t>”</a:t>
            </a:r>
            <a:r>
              <a:rPr lang="ru-RU" sz="2000" dirty="0" smtClean="0"/>
              <a:t> стой, </a:t>
            </a:r>
            <a:r>
              <a:rPr lang="en-US" sz="2000" dirty="0" smtClean="0"/>
              <a:t>“</a:t>
            </a:r>
            <a:r>
              <a:rPr lang="ru-RU" sz="2000" dirty="0" smtClean="0"/>
              <a:t>зелёный</a:t>
            </a:r>
            <a:r>
              <a:rPr lang="en-US" sz="2000" dirty="0" smtClean="0"/>
              <a:t>”</a:t>
            </a:r>
            <a:r>
              <a:rPr lang="ru-RU" sz="2000" dirty="0" smtClean="0"/>
              <a:t> иди, </a:t>
            </a:r>
            <a:br>
              <a:rPr lang="ru-RU" sz="2000" dirty="0" smtClean="0"/>
            </a:br>
            <a:r>
              <a:rPr lang="en-US" sz="2000" dirty="0" smtClean="0"/>
              <a:t>“</a:t>
            </a:r>
            <a:r>
              <a:rPr lang="ru-RU" sz="2000" dirty="0" smtClean="0"/>
              <a:t>не</a:t>
            </a:r>
            <a:r>
              <a:rPr lang="en-US" sz="2000" dirty="0" smtClean="0"/>
              <a:t> </a:t>
            </a:r>
            <a:r>
              <a:rPr lang="ru-RU" sz="2000" dirty="0" smtClean="0"/>
              <a:t>работает</a:t>
            </a:r>
            <a:r>
              <a:rPr lang="en-US" sz="2000" dirty="0" smtClean="0"/>
              <a:t>” -  ???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499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915" y="258801"/>
            <a:ext cx="7886700" cy="6662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9915" y="1185705"/>
            <a:ext cx="620808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[5-1] </a:t>
            </a:r>
            <a:r>
              <a:rPr lang="en-US" dirty="0" err="1"/>
              <a:t>Kozak</a:t>
            </a:r>
            <a:r>
              <a:rPr lang="en-US" dirty="0"/>
              <a:t> M. Influences of mRNA secondary structure on initiation by eukaryotic ribosomes. </a:t>
            </a:r>
            <a:r>
              <a:rPr lang="en-US" dirty="0" err="1"/>
              <a:t>Proc</a:t>
            </a:r>
            <a:r>
              <a:rPr lang="en-US" dirty="0"/>
              <a:t> Natl </a:t>
            </a:r>
            <a:r>
              <a:rPr lang="en-US" dirty="0" err="1"/>
              <a:t>Acad</a:t>
            </a:r>
            <a:r>
              <a:rPr lang="en-US" dirty="0"/>
              <a:t> </a:t>
            </a:r>
            <a:r>
              <a:rPr lang="en-US" dirty="0" err="1"/>
              <a:t>Sci</a:t>
            </a:r>
            <a:r>
              <a:rPr lang="en-US" dirty="0"/>
              <a:t> U S A. </a:t>
            </a:r>
            <a:r>
              <a:rPr lang="en-US" dirty="0" smtClean="0"/>
              <a:t>1986</a:t>
            </a:r>
          </a:p>
          <a:p>
            <a:r>
              <a:rPr lang="en-US" dirty="0" smtClean="0"/>
              <a:t>[5-2] </a:t>
            </a:r>
            <a:r>
              <a:rPr lang="en-US" dirty="0" err="1"/>
              <a:t>Kondratov</a:t>
            </a:r>
            <a:r>
              <a:rPr lang="en-US" dirty="0"/>
              <a:t> O, </a:t>
            </a:r>
            <a:r>
              <a:rPr lang="en-US" dirty="0" err="1"/>
              <a:t>Zolotukhin</a:t>
            </a:r>
            <a:r>
              <a:rPr lang="en-US" dirty="0"/>
              <a:t> S. Exploring the Comprehensive </a:t>
            </a:r>
            <a:r>
              <a:rPr lang="en-US" dirty="0" err="1"/>
              <a:t>Kozak</a:t>
            </a:r>
            <a:r>
              <a:rPr lang="en-US" dirty="0"/>
              <a:t> Sequence Landscape for AAV Production in Sf9 System. Viruses. 2023 Sep 23;15(10)</a:t>
            </a:r>
          </a:p>
          <a:p>
            <a:r>
              <a:rPr lang="en-US" dirty="0" smtClean="0"/>
              <a:t>[5-3] </a:t>
            </a:r>
            <a:r>
              <a:rPr lang="en-US" dirty="0" err="1"/>
              <a:t>Noderer</a:t>
            </a:r>
            <a:r>
              <a:rPr lang="en-US" dirty="0"/>
              <a:t> WL, </a:t>
            </a:r>
            <a:r>
              <a:rPr lang="en-US" dirty="0" err="1"/>
              <a:t>Flockhart</a:t>
            </a:r>
            <a:r>
              <a:rPr lang="en-US" dirty="0"/>
              <a:t> RJ, </a:t>
            </a:r>
            <a:r>
              <a:rPr lang="en-US" dirty="0" err="1"/>
              <a:t>Bhaduri</a:t>
            </a:r>
            <a:r>
              <a:rPr lang="en-US" dirty="0"/>
              <a:t> A, Diaz de Arce AJ, Zhang J, Khavari PA, Wang CL. Quantitative analysis of mammalian translation initiation sites by FACS-seq. </a:t>
            </a:r>
            <a:r>
              <a:rPr lang="en-US" dirty="0" err="1"/>
              <a:t>Mol</a:t>
            </a:r>
            <a:r>
              <a:rPr lang="en-US" dirty="0"/>
              <a:t> </a:t>
            </a:r>
            <a:r>
              <a:rPr lang="en-US" dirty="0" err="1"/>
              <a:t>Syst</a:t>
            </a:r>
            <a:r>
              <a:rPr lang="en-US" dirty="0"/>
              <a:t> Biol. 2014</a:t>
            </a:r>
            <a:endParaRPr lang="ru-RU" dirty="0"/>
          </a:p>
          <a:p>
            <a:r>
              <a:rPr lang="en-US" dirty="0" smtClean="0"/>
              <a:t>[5</a:t>
            </a:r>
            <a:r>
              <a:rPr lang="ru-RU" dirty="0" smtClean="0"/>
              <a:t>-</a:t>
            </a:r>
            <a:r>
              <a:rPr lang="en-US" dirty="0" smtClean="0"/>
              <a:t>4] </a:t>
            </a:r>
            <a:r>
              <a:rPr lang="en-US" dirty="0"/>
              <a:t>Saito K, Green R, </a:t>
            </a:r>
            <a:r>
              <a:rPr lang="en-US" dirty="0" err="1"/>
              <a:t>Buskirk</a:t>
            </a:r>
            <a:r>
              <a:rPr lang="en-US" dirty="0"/>
              <a:t> AR. Translational initiation in E. coli occurs at the correct sites genome-wide in the absence of mRNA-</a:t>
            </a:r>
            <a:r>
              <a:rPr lang="en-US" dirty="0" err="1"/>
              <a:t>rRNA</a:t>
            </a:r>
            <a:r>
              <a:rPr lang="en-US" dirty="0"/>
              <a:t> base-pairing. </a:t>
            </a:r>
            <a:r>
              <a:rPr lang="en-US" dirty="0" err="1"/>
              <a:t>Elife</a:t>
            </a:r>
            <a:r>
              <a:rPr lang="en-US" dirty="0"/>
              <a:t>. 2020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9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346881"/>
            <a:ext cx="7886700" cy="2852737"/>
          </a:xfrm>
        </p:spPr>
        <p:txBody>
          <a:bodyPr/>
          <a:lstStyle/>
          <a:p>
            <a:pPr algn="ctr"/>
            <a:r>
              <a:rPr lang="en-US" dirty="0" smtClean="0"/>
              <a:t>III. </a:t>
            </a:r>
            <a:r>
              <a:rPr lang="ru-RU" dirty="0" smtClean="0"/>
              <a:t>Технологии поиска и описания сигналов в геноме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Сегодня разбираем случаи, когда для сигнала есть материал обучения – несколько</a:t>
            </a:r>
            <a:r>
              <a:rPr lang="en-US" dirty="0" smtClean="0"/>
              <a:t> </a:t>
            </a:r>
            <a:r>
              <a:rPr lang="ru-RU" dirty="0" smtClean="0"/>
              <a:t>десятков последовательностей сигнала известны.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674" y="126273"/>
            <a:ext cx="8604654" cy="107886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Способы описания мотива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111" y="1205138"/>
            <a:ext cx="8378217" cy="4944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Мотив – биологически значимый сигнал для адресата, чаще всего, белка</a:t>
            </a:r>
            <a:r>
              <a:rPr lang="en-US" dirty="0" smtClean="0"/>
              <a:t>. </a:t>
            </a:r>
            <a:r>
              <a:rPr lang="ru-RU" dirty="0" smtClean="0"/>
              <a:t>Мотивы бывают разные</a:t>
            </a:r>
          </a:p>
          <a:p>
            <a:pPr marL="0" indent="0">
              <a:buNone/>
            </a:pPr>
            <a:r>
              <a:rPr lang="ru-RU" sz="2400" dirty="0" smtClean="0"/>
              <a:t>(</a:t>
            </a:r>
            <a:r>
              <a:rPr lang="en-US" sz="2400" dirty="0" err="1" smtClean="0"/>
              <a:t>i</a:t>
            </a:r>
            <a:r>
              <a:rPr lang="en-US" sz="2400" dirty="0" smtClean="0"/>
              <a:t>) </a:t>
            </a:r>
            <a:r>
              <a:rPr lang="ru-RU" sz="2400" dirty="0" smtClean="0"/>
              <a:t>Известна точная последовательность мотива</a:t>
            </a:r>
          </a:p>
          <a:p>
            <a:pPr marL="0" indent="0">
              <a:buNone/>
            </a:pPr>
            <a:r>
              <a:rPr lang="ru-RU" sz="2400" dirty="0" smtClean="0"/>
              <a:t>(</a:t>
            </a:r>
            <a:r>
              <a:rPr lang="en-US" sz="2400" dirty="0" smtClean="0"/>
              <a:t>ii) </a:t>
            </a:r>
            <a:r>
              <a:rPr lang="ru-RU" sz="2400" dirty="0" smtClean="0"/>
              <a:t>Паттерн –  способ описать последовательности, известных мотивов в случае если они похожи, но есть различия (</a:t>
            </a:r>
            <a:r>
              <a:rPr lang="ru-RU" sz="2400" i="1" dirty="0" smtClean="0"/>
              <a:t>так</a:t>
            </a:r>
            <a:r>
              <a:rPr lang="ru-RU" sz="2400" i="1" dirty="0"/>
              <a:t>, чтобы программа  могла находить предполагаемые мотивы в других </a:t>
            </a:r>
            <a:r>
              <a:rPr lang="ru-RU" sz="2400" i="1" dirty="0" smtClean="0"/>
              <a:t> ДНК</a:t>
            </a:r>
            <a:r>
              <a:rPr lang="ru-RU" sz="2400" dirty="0" smtClean="0"/>
              <a:t>)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(</a:t>
            </a:r>
            <a:r>
              <a:rPr lang="en-US" sz="2400" dirty="0" smtClean="0"/>
              <a:t>iii) </a:t>
            </a:r>
            <a:r>
              <a:rPr lang="ru-RU" sz="2400" dirty="0" smtClean="0"/>
              <a:t>Позиционная весовая матрица </a:t>
            </a:r>
            <a:r>
              <a:rPr lang="en-US" sz="2400" dirty="0" smtClean="0"/>
              <a:t>(PWM)</a:t>
            </a:r>
            <a:r>
              <a:rPr lang="ru-RU" sz="2400" dirty="0" smtClean="0"/>
              <a:t> для описания выравнивания сигналов с более различающимися последовательностями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(iv) </a:t>
            </a:r>
            <a:r>
              <a:rPr lang="ru-RU" sz="2400" dirty="0" smtClean="0"/>
              <a:t>Другие (3</a:t>
            </a:r>
            <a:r>
              <a:rPr lang="en-US" sz="2400" dirty="0" smtClean="0"/>
              <a:t>D </a:t>
            </a:r>
            <a:r>
              <a:rPr lang="ru-RU" sz="2400" dirty="0" smtClean="0"/>
              <a:t>структ</a:t>
            </a:r>
            <a:r>
              <a:rPr lang="ru-RU" sz="2400" dirty="0"/>
              <a:t>у</a:t>
            </a:r>
            <a:r>
              <a:rPr lang="ru-RU" sz="2400" dirty="0" smtClean="0"/>
              <a:t>ра</a:t>
            </a:r>
            <a:r>
              <a:rPr lang="en-US" sz="2400" dirty="0" smtClean="0"/>
              <a:t> </a:t>
            </a:r>
            <a:r>
              <a:rPr lang="ru-RU" sz="2400" dirty="0" smtClean="0"/>
              <a:t>РНК или ДНК, повторы, ….)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670" y="1"/>
            <a:ext cx="8604654" cy="88582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1.</a:t>
            </a:r>
            <a:r>
              <a:rPr lang="en-US" sz="3200" dirty="0" smtClean="0"/>
              <a:t> </a:t>
            </a:r>
            <a:r>
              <a:rPr lang="ru-RU" sz="3200" dirty="0"/>
              <a:t>Точная </a:t>
            </a:r>
            <a:r>
              <a:rPr lang="ru-RU" sz="3200" dirty="0" smtClean="0"/>
              <a:t>последовательность</a:t>
            </a:r>
            <a:r>
              <a:rPr lang="en-US" sz="3200" dirty="0" smtClean="0"/>
              <a:t>. </a:t>
            </a:r>
            <a:r>
              <a:rPr lang="ru-RU" sz="3200" dirty="0" smtClean="0"/>
              <a:t>Поли-</a:t>
            </a:r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482" y="1363039"/>
            <a:ext cx="8665029" cy="211965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dirty="0" smtClean="0"/>
              <a:t>1) </a:t>
            </a:r>
            <a:r>
              <a:rPr lang="en-US" dirty="0" smtClean="0"/>
              <a:t>AAAAAAAAAAAAAAAAAA</a:t>
            </a:r>
            <a:r>
              <a:rPr lang="ru-RU" dirty="0" smtClean="0"/>
              <a:t>ААА (от десятков до сотен букв</a:t>
            </a:r>
            <a:r>
              <a:rPr lang="en-US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 smtClean="0"/>
          </a:p>
          <a:p>
            <a:pPr marL="457200" lvl="1" indent="0">
              <a:buNone/>
            </a:pPr>
            <a:endParaRPr lang="en-US" sz="700" dirty="0" smtClean="0"/>
          </a:p>
          <a:p>
            <a:pPr marL="457200" lvl="1" indent="0">
              <a:buNone/>
            </a:pPr>
            <a:endParaRPr lang="en-US" sz="700" dirty="0"/>
          </a:p>
          <a:p>
            <a:pPr marL="457200" lvl="1" indent="0">
              <a:buNone/>
            </a:pPr>
            <a:r>
              <a:rPr lang="en-US" sz="700" dirty="0" smtClean="0"/>
              <a:t>https</a:t>
            </a:r>
            <a:r>
              <a:rPr lang="en-US" sz="700" dirty="0"/>
              <a:t>://en.wikipedia.org/wiki/Polyadenylation#/media/File:MRNA_structure.svg</a:t>
            </a:r>
            <a:endParaRPr lang="en-US" sz="700" dirty="0" smtClean="0"/>
          </a:p>
          <a:p>
            <a:pPr marL="457200" lvl="1" indent="0">
              <a:buNone/>
            </a:pPr>
            <a:endParaRPr lang="ru-RU" dirty="0"/>
          </a:p>
          <a:p>
            <a:pPr marL="457200" lvl="1" indent="0">
              <a:buNone/>
            </a:pPr>
            <a:r>
              <a:rPr lang="ru-RU" dirty="0" smtClean="0"/>
              <a:t>Сигнал зрелой </a:t>
            </a:r>
            <a:r>
              <a:rPr lang="ru-RU" dirty="0" err="1" smtClean="0"/>
              <a:t>мРНК</a:t>
            </a:r>
            <a:r>
              <a:rPr lang="ru-RU" dirty="0" smtClean="0"/>
              <a:t> у эукариот.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33</a:t>
            </a:fld>
            <a:endParaRPr lang="en-US"/>
          </a:p>
        </p:txBody>
      </p:sp>
      <p:pic>
        <p:nvPicPr>
          <p:cNvPr id="2050" name="Picture 2" descr="https://upload.wikimedia.org/wikipedia/commons/thumb/b/ba/MRNA_structure.svg/430px-MRNA_structure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r="1952"/>
          <a:stretch/>
        </p:blipFill>
        <p:spPr bwMode="auto">
          <a:xfrm>
            <a:off x="478971" y="1865025"/>
            <a:ext cx="8490858" cy="103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4318" y="3759484"/>
            <a:ext cx="7841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[</a:t>
            </a:r>
            <a:r>
              <a:rPr lang="ru-RU" sz="2000" dirty="0" smtClean="0"/>
              <a:t>1-</a:t>
            </a:r>
            <a:r>
              <a:rPr lang="en-US" sz="2000" dirty="0" smtClean="0"/>
              <a:t>1] wiki  </a:t>
            </a: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en.wikipedia.org/wiki/Polyadenylation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[</a:t>
            </a:r>
            <a:r>
              <a:rPr lang="ru-RU" sz="2000" dirty="0" smtClean="0"/>
              <a:t>1-</a:t>
            </a:r>
            <a:r>
              <a:rPr lang="en-US" sz="2000" dirty="0" smtClean="0"/>
              <a:t>2] Rodríguez-Molina </a:t>
            </a:r>
            <a:r>
              <a:rPr lang="en-US" sz="2000" dirty="0"/>
              <a:t>JB, </a:t>
            </a:r>
            <a:r>
              <a:rPr lang="en-US" sz="2000" dirty="0" err="1"/>
              <a:t>Turtola</a:t>
            </a:r>
            <a:r>
              <a:rPr lang="en-US" sz="2000" dirty="0"/>
              <a:t> M. Birth of a poly(A) tail: mechanisms and control </a:t>
            </a:r>
            <a:r>
              <a:rPr lang="en-US" sz="2000" dirty="0" smtClean="0"/>
              <a:t>of </a:t>
            </a:r>
            <a:r>
              <a:rPr lang="en-US" sz="2000" dirty="0"/>
              <a:t>mRNA polyadenylation. FEBS Open Bio. 2023</a:t>
            </a:r>
          </a:p>
        </p:txBody>
      </p:sp>
    </p:spTree>
    <p:extLst>
      <p:ext uri="{BB962C8B-B14F-4D97-AF65-F5344CB8AC3E}">
        <p14:creationId xmlns:p14="http://schemas.microsoft.com/office/powerpoint/2010/main" val="125017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037487" y="498042"/>
            <a:ext cx="3799945" cy="58169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61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Метилирование</a:t>
            </a:r>
            <a:r>
              <a:rPr kumimoji="0" lang="ru-RU" altLang="ru-RU" sz="1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ДНК типа </a:t>
            </a:r>
            <a:r>
              <a:rPr kumimoji="0" lang="en-US" altLang="ru-RU" sz="1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mC5 </a:t>
            </a:r>
            <a:r>
              <a:rPr kumimoji="0" lang="ru-RU" altLang="ru-RU" sz="1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см.</a:t>
            </a:r>
            <a:r>
              <a:rPr kumimoji="0" lang="ru-RU" altLang="ru-RU" sz="18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на рисунке.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0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b="0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0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altLang="ru-RU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млекопитающих 60-80% сайтов </a:t>
            </a:r>
            <a:r>
              <a:rPr lang="en-US" altLang="ru-RU" b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CpG</a:t>
            </a:r>
            <a:r>
              <a:rPr lang="en-US" altLang="ru-RU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метилированы</a:t>
            </a:r>
            <a:r>
              <a:rPr lang="ru-RU" altLang="ru-RU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Метилированные</a:t>
            </a:r>
            <a:r>
              <a:rPr lang="ru-RU" altLang="ru-RU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цитозины</a:t>
            </a:r>
            <a:r>
              <a:rPr lang="ru-RU" altLang="ru-RU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смотрят в большую борозду ДНК, не нарушают структуру ДНК</a:t>
            </a:r>
            <a:r>
              <a:rPr lang="en-US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сохраняется возможность основных операций с ДНК (</a:t>
            </a:r>
            <a:r>
              <a:rPr lang="ru-RU" altLang="ru-RU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реплиация</a:t>
            </a: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 и т.п.)</a:t>
            </a:r>
            <a:endParaRPr lang="ru-RU" altLang="ru-RU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Метилированные</a:t>
            </a:r>
            <a:r>
              <a:rPr lang="ru-RU" altLang="ru-RU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цитозины</a:t>
            </a:r>
            <a:r>
              <a:rPr lang="ru-RU" altLang="ru-RU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являются важными сигналами для разных процессов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/>
            <a:r>
              <a:rPr lang="en-US" sz="1600" b="1" baseline="30000" dirty="0" smtClean="0"/>
              <a:t>1)</a:t>
            </a:r>
            <a:r>
              <a:rPr lang="ru-RU" sz="1600" b="1" baseline="30000" dirty="0" smtClean="0"/>
              <a:t> </a:t>
            </a:r>
            <a:r>
              <a:rPr lang="en-US" sz="1600" dirty="0" err="1" smtClean="0"/>
              <a:t>CpG</a:t>
            </a:r>
            <a:r>
              <a:rPr lang="en-US" sz="1600" dirty="0" smtClean="0"/>
              <a:t> </a:t>
            </a:r>
            <a:r>
              <a:rPr lang="en-US" sz="1600" dirty="0"/>
              <a:t>– </a:t>
            </a:r>
            <a:r>
              <a:rPr lang="ru-RU" sz="1600" dirty="0" err="1"/>
              <a:t>динуклеотид</a:t>
            </a:r>
            <a:r>
              <a:rPr lang="ru-RU" sz="1600" dirty="0"/>
              <a:t>; </a:t>
            </a:r>
            <a:r>
              <a:rPr lang="en-US" sz="1600" b="1" baseline="30000" dirty="0"/>
              <a:t> </a:t>
            </a:r>
            <a:r>
              <a:rPr lang="en-US" sz="1600" dirty="0"/>
              <a:t>p </a:t>
            </a:r>
            <a:r>
              <a:rPr lang="ru-RU" sz="1600" dirty="0" smtClean="0"/>
              <a:t>значит</a:t>
            </a:r>
          </a:p>
          <a:p>
            <a:pPr lvl="0" algn="just" defTabSz="914400"/>
            <a:r>
              <a:rPr lang="ru-RU" sz="1600" dirty="0" smtClean="0"/>
              <a:t>фосфат</a:t>
            </a:r>
            <a:r>
              <a:rPr lang="ru-RU" sz="1600" dirty="0"/>
              <a:t>, чтобы не путать с комплементарной парой </a:t>
            </a:r>
            <a:r>
              <a:rPr lang="en-US" sz="1600" dirty="0" smtClean="0"/>
              <a:t>CG</a:t>
            </a:r>
            <a:endParaRPr lang="ru-RU" altLang="ru-RU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6" descr="DNA_mD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4" r="24662" b="22925"/>
          <a:stretch/>
        </p:blipFill>
        <p:spPr bwMode="auto">
          <a:xfrm>
            <a:off x="2263061" y="1375202"/>
            <a:ext cx="2766333" cy="124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NA_mD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6" b="7184"/>
          <a:stretch/>
        </p:blipFill>
        <p:spPr bwMode="auto">
          <a:xfrm>
            <a:off x="385607" y="1131272"/>
            <a:ext cx="1714500" cy="366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96150" y="3336717"/>
            <a:ext cx="28722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https://www.ks.uiuc.edu/Research/methylation/</a:t>
            </a:r>
          </a:p>
        </p:txBody>
      </p:sp>
      <p:sp>
        <p:nvSpPr>
          <p:cNvPr id="9" name="Стрелка углом вверх 8"/>
          <p:cNvSpPr/>
          <p:nvPr/>
        </p:nvSpPr>
        <p:spPr>
          <a:xfrm rot="16200000" flipH="1">
            <a:off x="1968005" y="1260579"/>
            <a:ext cx="1403803" cy="2567286"/>
          </a:xfrm>
          <a:prstGeom prst="bentUpArrow">
            <a:avLst>
              <a:gd name="adj1" fmla="val 0"/>
              <a:gd name="adj2" fmla="val 3053"/>
              <a:gd name="adj3" fmla="val 11232"/>
            </a:avLst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углом вверх 14"/>
          <p:cNvSpPr/>
          <p:nvPr/>
        </p:nvSpPr>
        <p:spPr>
          <a:xfrm rot="16200000" flipH="1">
            <a:off x="1817057" y="1060710"/>
            <a:ext cx="1324702" cy="2948284"/>
          </a:xfrm>
          <a:prstGeom prst="bentUpArrow">
            <a:avLst>
              <a:gd name="adj1" fmla="val 0"/>
              <a:gd name="adj2" fmla="val 6504"/>
              <a:gd name="adj3" fmla="val 10801"/>
            </a:avLst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282" y="86363"/>
            <a:ext cx="7886700" cy="86960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2. Точная последовательность. </a:t>
            </a:r>
            <a:r>
              <a:rPr lang="en-US" sz="3600" dirty="0" smtClean="0"/>
              <a:t>CpG</a:t>
            </a:r>
            <a:r>
              <a:rPr lang="en-US" sz="3600" b="1" baseline="30000" dirty="0"/>
              <a:t>1)</a:t>
            </a:r>
            <a:r>
              <a:rPr lang="en-US" sz="3600" dirty="0" smtClean="0"/>
              <a:t>-methylation in mammals</a:t>
            </a:r>
            <a:r>
              <a:rPr lang="ru-RU" sz="3600" dirty="0" smtClean="0"/>
              <a:t>.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NA methylation assa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67" y="790638"/>
            <a:ext cx="7856311" cy="2738969"/>
          </a:xfrm>
          <a:prstGeom prst="rect">
            <a:avLst/>
          </a:prstGeom>
          <a:solidFill>
            <a:schemeClr val="bg1"/>
          </a:solidFill>
          <a:ln w="28575">
            <a:solidFill>
              <a:srgbClr val="00990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321128" y="3655985"/>
            <a:ext cx="76127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https://www.labclinics.com/wp-content/uploads/2022/12/DNA_Methylation_figure_1-1024x357-1024x357-1.png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867" y="3902206"/>
            <a:ext cx="83869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303030"/>
                </a:solidFill>
                <a:latin typeface="Arial" panose="020B0604020202020204" pitchFamily="34" charset="0"/>
              </a:rPr>
              <a:t>     Паттерны </a:t>
            </a:r>
            <a:r>
              <a:rPr lang="ru-RU" sz="2400" dirty="0" err="1" smtClean="0">
                <a:solidFill>
                  <a:srgbClr val="303030"/>
                </a:solidFill>
                <a:latin typeface="Arial" panose="020B0604020202020204" pitchFamily="34" charset="0"/>
              </a:rPr>
              <a:t>метилирования</a:t>
            </a:r>
            <a:r>
              <a:rPr lang="ru-RU" sz="2400" dirty="0" smtClean="0">
                <a:solidFill>
                  <a:srgbClr val="30303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03030"/>
                </a:solidFill>
                <a:latin typeface="Arial" panose="020B0604020202020204" pitchFamily="34" charset="0"/>
              </a:rPr>
              <a:t>CpG</a:t>
            </a:r>
            <a:r>
              <a:rPr lang="en-US" sz="2400" dirty="0" smtClean="0">
                <a:solidFill>
                  <a:srgbClr val="303030"/>
                </a:solidFill>
                <a:latin typeface="Arial" panose="020B0604020202020204" pitchFamily="34" charset="0"/>
              </a:rPr>
              <a:t>  </a:t>
            </a:r>
            <a:r>
              <a:rPr lang="ru-RU" sz="2400" dirty="0" smtClean="0">
                <a:solidFill>
                  <a:srgbClr val="303030"/>
                </a:solidFill>
                <a:latin typeface="Arial" panose="020B0604020202020204" pitchFamily="34" charset="0"/>
              </a:rPr>
              <a:t>в геномах млекопитающих являются т.н. ЭПИГЕНЕТИЧЕСКИМИ сигналами, влияющими на экспрессию многих генов, и наследующимися при делении клеток.</a:t>
            </a:r>
            <a:br>
              <a:rPr lang="ru-RU" sz="2400" dirty="0" smtClean="0">
                <a:solidFill>
                  <a:srgbClr val="303030"/>
                </a:solidFill>
                <a:latin typeface="Arial" panose="020B0604020202020204" pitchFamily="34" charset="0"/>
              </a:rPr>
            </a:br>
            <a:r>
              <a:rPr lang="ru-RU" sz="2400" dirty="0" smtClean="0">
                <a:solidFill>
                  <a:srgbClr val="303030"/>
                </a:solidFill>
                <a:latin typeface="Arial" panose="020B0604020202020204" pitchFamily="34" charset="0"/>
              </a:rPr>
              <a:t>      Эти паттерны имеют важное значение в нормальном развитии человека, старении, онкогенезе и других заболеваниях.</a:t>
            </a:r>
            <a:endParaRPr lang="ru-RU" sz="2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183642"/>
            <a:ext cx="7886700" cy="5276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Фрагмент паттерна </a:t>
            </a:r>
            <a:r>
              <a:rPr lang="ru-RU" dirty="0" err="1" smtClean="0"/>
              <a:t>метилирования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8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8426"/>
            <a:ext cx="7886700" cy="1325563"/>
          </a:xfrm>
        </p:spPr>
        <p:txBody>
          <a:bodyPr/>
          <a:lstStyle/>
          <a:p>
            <a:r>
              <a:rPr lang="ru-RU" dirty="0" smtClean="0"/>
              <a:t>Три процесса связанные с  Ср</a:t>
            </a:r>
            <a:r>
              <a:rPr lang="en-US" dirty="0" smtClean="0"/>
              <a:t>G</a:t>
            </a:r>
            <a:r>
              <a:rPr lang="ru-RU" dirty="0" smtClean="0"/>
              <a:t>-</a:t>
            </a:r>
            <a:r>
              <a:rPr lang="ru-RU" dirty="0" err="1" smtClean="0"/>
              <a:t>метилированием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0450" y="1423988"/>
            <a:ext cx="4914900" cy="472916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400" dirty="0" err="1" smtClean="0"/>
              <a:t>Метилирование</a:t>
            </a:r>
            <a:r>
              <a:rPr lang="ru-RU" sz="2400" dirty="0" smtClean="0"/>
              <a:t> </a:t>
            </a:r>
            <a:r>
              <a:rPr lang="en-US" sz="2400" dirty="0" err="1" smtClean="0"/>
              <a:t>CpG</a:t>
            </a:r>
            <a:r>
              <a:rPr lang="en-US" sz="2400" dirty="0" smtClean="0"/>
              <a:t> </a:t>
            </a:r>
            <a:r>
              <a:rPr lang="ru-RU" sz="2400" dirty="0" smtClean="0"/>
              <a:t>сайтов и паттернов </a:t>
            </a:r>
            <a:r>
              <a:rPr lang="en-US" sz="2400" dirty="0" err="1" smtClean="0"/>
              <a:t>CpG</a:t>
            </a:r>
            <a:r>
              <a:rPr lang="en-US" sz="2400" dirty="0" smtClean="0"/>
              <a:t> </a:t>
            </a:r>
            <a:r>
              <a:rPr lang="en-US" sz="2400" i="1" dirty="0" smtClean="0"/>
              <a:t>de novo </a:t>
            </a:r>
            <a:r>
              <a:rPr lang="en-US" sz="2400" dirty="0" smtClean="0"/>
              <a:t> </a:t>
            </a:r>
            <a:r>
              <a:rPr lang="ru-RU" sz="2400" dirty="0" smtClean="0"/>
              <a:t>для регуляции экспрессии генов (белки </a:t>
            </a:r>
            <a:r>
              <a:rPr lang="en-US" sz="2400" dirty="0" smtClean="0"/>
              <a:t>DNMT3a, DNMT3b</a:t>
            </a:r>
            <a:r>
              <a:rPr lang="ru-RU" sz="2400" dirty="0" smtClean="0"/>
              <a:t>)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Поддержка паттерна </a:t>
            </a:r>
            <a:r>
              <a:rPr lang="ru-RU" sz="2400" dirty="0" err="1" smtClean="0"/>
              <a:t>метилирования</a:t>
            </a:r>
            <a:r>
              <a:rPr lang="ru-RU" sz="2400" dirty="0" smtClean="0"/>
              <a:t> при делении клеток (</a:t>
            </a:r>
            <a:r>
              <a:rPr lang="en-US" sz="2400" dirty="0" smtClean="0"/>
              <a:t>DNMT1)</a:t>
            </a:r>
          </a:p>
          <a:p>
            <a:pPr marL="514350" indent="-514350">
              <a:buAutoNum type="arabicPeriod"/>
            </a:pPr>
            <a:r>
              <a:rPr lang="ru-RU" sz="2400" dirty="0" err="1" smtClean="0"/>
              <a:t>Деметилирование</a:t>
            </a:r>
            <a:r>
              <a:rPr lang="ru-RU" sz="2400" dirty="0" smtClean="0"/>
              <a:t> </a:t>
            </a:r>
            <a:r>
              <a:rPr lang="en-US" sz="2400" dirty="0" err="1" smtClean="0"/>
              <a:t>CpG</a:t>
            </a:r>
            <a:r>
              <a:rPr lang="en-US" sz="2400" dirty="0" smtClean="0"/>
              <a:t> – </a:t>
            </a:r>
            <a:r>
              <a:rPr lang="ru-RU" sz="2400" dirty="0" smtClean="0"/>
              <a:t>участвую несколько белков (</a:t>
            </a:r>
            <a:r>
              <a:rPr lang="en-US" sz="2400" dirty="0" smtClean="0"/>
              <a:t>BER, TET1, TET2)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36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0" y="1828800"/>
            <a:ext cx="3479550" cy="348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93" y="1622053"/>
            <a:ext cx="3952875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4921" y="1546687"/>
            <a:ext cx="477401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222222"/>
                </a:solidFill>
                <a:latin typeface="-apple-system"/>
              </a:rPr>
              <a:t>Важно, что в </a:t>
            </a:r>
            <a:r>
              <a:rPr lang="en-US" sz="2200" dirty="0" err="1" smtClean="0">
                <a:solidFill>
                  <a:srgbClr val="222222"/>
                </a:solidFill>
                <a:latin typeface="-apple-system"/>
              </a:rPr>
              <a:t>CpG</a:t>
            </a:r>
            <a:r>
              <a:rPr lang="en-US" sz="2200" dirty="0" smtClean="0">
                <a:solidFill>
                  <a:srgbClr val="222222"/>
                </a:solidFill>
                <a:latin typeface="-apple-system"/>
              </a:rPr>
              <a:t> </a:t>
            </a:r>
            <a:r>
              <a:rPr lang="ru-RU" sz="2200" dirty="0" err="1" smtClean="0">
                <a:solidFill>
                  <a:srgbClr val="222222"/>
                </a:solidFill>
                <a:latin typeface="-apple-system"/>
              </a:rPr>
              <a:t>динуклеотиде</a:t>
            </a:r>
            <a:r>
              <a:rPr lang="ru-RU" sz="2200" dirty="0" smtClean="0">
                <a:solidFill>
                  <a:srgbClr val="222222"/>
                </a:solidFill>
                <a:latin typeface="-apple-system"/>
              </a:rPr>
              <a:t> поддерживается </a:t>
            </a:r>
            <a:r>
              <a:rPr lang="ru-RU" sz="2200" dirty="0" err="1" smtClean="0">
                <a:solidFill>
                  <a:srgbClr val="222222"/>
                </a:solidFill>
                <a:latin typeface="-apple-system"/>
              </a:rPr>
              <a:t>метилирование</a:t>
            </a:r>
            <a:r>
              <a:rPr lang="ru-RU" sz="2200" dirty="0" smtClean="0">
                <a:solidFill>
                  <a:srgbClr val="222222"/>
                </a:solidFill>
                <a:latin typeface="-apple-system"/>
              </a:rPr>
              <a:t> обоих </a:t>
            </a:r>
            <a:r>
              <a:rPr lang="ru-RU" sz="2200" dirty="0" err="1" smtClean="0">
                <a:solidFill>
                  <a:srgbClr val="222222"/>
                </a:solidFill>
                <a:latin typeface="-apple-system"/>
              </a:rPr>
              <a:t>цитозинов</a:t>
            </a:r>
            <a:r>
              <a:rPr lang="ru-RU" sz="2200" dirty="0" smtClean="0">
                <a:solidFill>
                  <a:srgbClr val="222222"/>
                </a:solidFill>
                <a:latin typeface="-apple-system"/>
              </a:rPr>
              <a:t>.</a:t>
            </a:r>
          </a:p>
          <a:p>
            <a:endParaRPr lang="ru-RU" sz="2200" dirty="0">
              <a:solidFill>
                <a:srgbClr val="222222"/>
              </a:solidFill>
              <a:latin typeface="-apple-system"/>
            </a:endParaRPr>
          </a:p>
          <a:p>
            <a:r>
              <a:rPr lang="ru-RU" sz="2200" dirty="0" smtClean="0">
                <a:solidFill>
                  <a:srgbClr val="222222"/>
                </a:solidFill>
                <a:latin typeface="-apple-system"/>
              </a:rPr>
              <a:t>Поэтому при репликации в обоих  дочерних ДНК  материнская цепочка </a:t>
            </a:r>
            <a:r>
              <a:rPr lang="ru-RU" sz="2200" dirty="0" err="1" smtClean="0">
                <a:solidFill>
                  <a:srgbClr val="222222"/>
                </a:solidFill>
                <a:latin typeface="-apple-system"/>
              </a:rPr>
              <a:t>метилирована</a:t>
            </a:r>
            <a:r>
              <a:rPr lang="ru-RU" sz="2200" dirty="0" smtClean="0">
                <a:solidFill>
                  <a:srgbClr val="222222"/>
                </a:solidFill>
                <a:latin typeface="-apple-system"/>
              </a:rPr>
              <a:t> а новая – нет </a:t>
            </a:r>
          </a:p>
          <a:p>
            <a:endParaRPr lang="ru-RU" sz="2200" dirty="0" smtClean="0">
              <a:solidFill>
                <a:srgbClr val="222222"/>
              </a:solidFill>
              <a:latin typeface="-apple-system"/>
            </a:endParaRPr>
          </a:p>
          <a:p>
            <a:r>
              <a:rPr lang="ru-RU" sz="2200" dirty="0" smtClean="0">
                <a:solidFill>
                  <a:srgbClr val="222222"/>
                </a:solidFill>
                <a:latin typeface="-apple-system"/>
              </a:rPr>
              <a:t>ДНК </a:t>
            </a:r>
            <a:r>
              <a:rPr lang="ru-RU" sz="2200" dirty="0" err="1" smtClean="0">
                <a:solidFill>
                  <a:srgbClr val="222222"/>
                </a:solidFill>
                <a:latin typeface="-apple-system"/>
              </a:rPr>
              <a:t>метилтрансфераза</a:t>
            </a:r>
            <a:r>
              <a:rPr lang="ru-RU" sz="2200" dirty="0" smtClean="0">
                <a:solidFill>
                  <a:srgbClr val="222222"/>
                </a:solidFill>
                <a:latin typeface="-apple-system"/>
              </a:rPr>
              <a:t> </a:t>
            </a:r>
            <a:r>
              <a:rPr lang="en-US" sz="2200" dirty="0" smtClean="0">
                <a:solidFill>
                  <a:srgbClr val="222222"/>
                </a:solidFill>
                <a:latin typeface="-apple-system"/>
              </a:rPr>
              <a:t>DNMT</a:t>
            </a:r>
            <a:r>
              <a:rPr lang="ru-RU" sz="2200" dirty="0" smtClean="0">
                <a:solidFill>
                  <a:srgbClr val="222222"/>
                </a:solidFill>
                <a:latin typeface="-apple-system"/>
              </a:rPr>
              <a:t>1 ищет такие </a:t>
            </a:r>
            <a:r>
              <a:rPr lang="ru-RU" sz="2200" dirty="0" err="1" smtClean="0">
                <a:solidFill>
                  <a:srgbClr val="222222"/>
                </a:solidFill>
                <a:latin typeface="-apple-system"/>
              </a:rPr>
              <a:t>полуметилиров</a:t>
            </a:r>
            <a:r>
              <a:rPr lang="ru-RU" sz="2200" dirty="0" err="1">
                <a:solidFill>
                  <a:srgbClr val="222222"/>
                </a:solidFill>
                <a:latin typeface="-apple-system"/>
              </a:rPr>
              <a:t>а</a:t>
            </a:r>
            <a:r>
              <a:rPr lang="ru-RU" sz="2200" dirty="0" err="1" smtClean="0">
                <a:solidFill>
                  <a:srgbClr val="222222"/>
                </a:solidFill>
                <a:latin typeface="-apple-system"/>
              </a:rPr>
              <a:t>нные</a:t>
            </a:r>
            <a:r>
              <a:rPr lang="ru-RU" sz="2200" dirty="0" smtClean="0">
                <a:solidFill>
                  <a:srgbClr val="222222"/>
                </a:solidFill>
                <a:latin typeface="-apple-system"/>
              </a:rPr>
              <a:t> сайты и </a:t>
            </a:r>
            <a:r>
              <a:rPr lang="ru-RU" sz="2200" dirty="0" err="1" smtClean="0">
                <a:solidFill>
                  <a:srgbClr val="222222"/>
                </a:solidFill>
                <a:latin typeface="-apple-system"/>
              </a:rPr>
              <a:t>метилирует</a:t>
            </a:r>
            <a:r>
              <a:rPr lang="ru-RU" sz="2200" dirty="0" smtClean="0">
                <a:solidFill>
                  <a:srgbClr val="222222"/>
                </a:solidFill>
                <a:latin typeface="-apple-system"/>
              </a:rPr>
              <a:t> их по второй цепочке рис. </a:t>
            </a:r>
            <a:r>
              <a:rPr lang="en-US" sz="2200" dirty="0" smtClean="0">
                <a:solidFill>
                  <a:srgbClr val="222222"/>
                </a:solidFill>
                <a:latin typeface="-apple-system"/>
              </a:rPr>
              <a:t>b</a:t>
            </a:r>
          </a:p>
          <a:p>
            <a:r>
              <a:rPr lang="en-US" sz="2200" dirty="0" smtClean="0">
                <a:solidFill>
                  <a:srgbClr val="222222"/>
                </a:solidFill>
                <a:latin typeface="-apple-system"/>
              </a:rPr>
              <a:t>[2-4]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733" y="120756"/>
            <a:ext cx="831333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Воспроизведение  паттерна </a:t>
            </a:r>
            <a:r>
              <a:rPr lang="ru-RU" dirty="0" err="1"/>
              <a:t>метилирования</a:t>
            </a:r>
            <a:r>
              <a:rPr lang="ru-RU" dirty="0"/>
              <a:t>  при делении клетки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95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38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534439" y="2171701"/>
            <a:ext cx="7066511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2-1</a:t>
            </a:r>
            <a:r>
              <a:rPr lang="en-US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Cain JA et al., Intragenic </a:t>
            </a:r>
            <a:r>
              <a:rPr lang="en-US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CpG</a:t>
            </a:r>
            <a:r>
              <a:rPr lang="en-US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Islands and Their Impact on Gene Regulation. Front Cell Dev Biol. </a:t>
            </a:r>
            <a:r>
              <a:rPr lang="en-US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br>
              <a:rPr lang="en-US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2-2</a:t>
            </a:r>
            <a:r>
              <a:rPr lang="en-US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]Moore LD et al., DNA </a:t>
            </a:r>
            <a:r>
              <a:rPr lang="en-US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methylation and its basic function. </a:t>
            </a:r>
            <a:r>
              <a:rPr lang="en-US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Neuropsychopharmacology</a:t>
            </a:r>
            <a:r>
              <a:rPr lang="en-US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br>
              <a:rPr lang="en-US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2-3</a:t>
            </a:r>
            <a:r>
              <a:rPr lang="en-US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Sergeeva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et al. Mechanisms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human DNA methylation, alteration of methylation patterns in physiological processes and oncology. Gene. 2023 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212121"/>
                </a:solidFill>
                <a:latin typeface="BlinkMacSystemFont"/>
              </a:rPr>
              <a:t>[</a:t>
            </a:r>
            <a:r>
              <a:rPr lang="ru-RU" dirty="0" smtClean="0">
                <a:solidFill>
                  <a:srgbClr val="212121"/>
                </a:solidFill>
                <a:latin typeface="BlinkMacSystemFont"/>
              </a:rPr>
              <a:t>2-4</a:t>
            </a:r>
            <a:r>
              <a:rPr lang="en-US" dirty="0" smtClean="0">
                <a:solidFill>
                  <a:srgbClr val="212121"/>
                </a:solidFill>
                <a:latin typeface="BlinkMacSystemFont"/>
              </a:rPr>
              <a:t>]</a:t>
            </a:r>
            <a:r>
              <a:rPr lang="ru-RU" dirty="0" smtClean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Moore LD, Le T, Fan G. DNA methylation and its basic function.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Neuropsychopharmacology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. 2013</a:t>
            </a:r>
            <a:endParaRPr lang="en-US" dirty="0"/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9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140" y="152476"/>
            <a:ext cx="8623004" cy="96394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Сайты </a:t>
            </a:r>
            <a:r>
              <a:rPr lang="ru-RU" sz="4000" dirty="0" err="1" smtClean="0"/>
              <a:t>метилирования</a:t>
            </a:r>
            <a:r>
              <a:rPr lang="en-US" sz="4000" dirty="0" smtClean="0"/>
              <a:t> </a:t>
            </a:r>
            <a:r>
              <a:rPr lang="ru-RU" sz="4000" dirty="0" smtClean="0"/>
              <a:t>у прокариот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651" y="943121"/>
            <a:ext cx="8782493" cy="483035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dirty="0" err="1" smtClean="0"/>
              <a:t>Метилирование</a:t>
            </a:r>
            <a:r>
              <a:rPr lang="ru-RU" dirty="0" smtClean="0"/>
              <a:t> ДНК у прокариот гораздо разнообразнее, чем у эукариот.</a:t>
            </a:r>
          </a:p>
          <a:p>
            <a:pPr lvl="1"/>
            <a:r>
              <a:rPr lang="ru-RU" dirty="0" smtClean="0"/>
              <a:t>Кроме </a:t>
            </a:r>
            <a:r>
              <a:rPr lang="ru-RU" dirty="0" err="1" smtClean="0"/>
              <a:t>метилирования</a:t>
            </a:r>
            <a:r>
              <a:rPr lang="ru-RU" dirty="0" smtClean="0"/>
              <a:t> типа </a:t>
            </a:r>
            <a:r>
              <a:rPr lang="en-US" dirty="0" smtClean="0"/>
              <a:t>m5C</a:t>
            </a:r>
            <a:r>
              <a:rPr lang="ru-RU" dirty="0" smtClean="0"/>
              <a:t> – как у эукариот в </a:t>
            </a:r>
            <a:r>
              <a:rPr lang="en-US" dirty="0" err="1" smtClean="0"/>
              <a:t>CpG</a:t>
            </a:r>
            <a:r>
              <a:rPr lang="en-US" dirty="0" smtClean="0"/>
              <a:t> – </a:t>
            </a:r>
            <a:r>
              <a:rPr lang="ru-RU" dirty="0" smtClean="0"/>
              <a:t>есть </a:t>
            </a:r>
            <a:r>
              <a:rPr lang="ru-RU" dirty="0" err="1" smtClean="0"/>
              <a:t>метилирования</a:t>
            </a:r>
            <a:r>
              <a:rPr lang="ru-RU" dirty="0" smtClean="0"/>
              <a:t> ДНК типов </a:t>
            </a:r>
            <a:r>
              <a:rPr lang="en-US" dirty="0" smtClean="0"/>
              <a:t>m4C</a:t>
            </a:r>
            <a:r>
              <a:rPr lang="en-US" dirty="0"/>
              <a:t>, </a:t>
            </a:r>
            <a:r>
              <a:rPr lang="en-US" dirty="0" smtClean="0"/>
              <a:t>m6A</a:t>
            </a:r>
            <a:r>
              <a:rPr lang="ru-RU" dirty="0" smtClean="0"/>
              <a:t>  (*)</a:t>
            </a:r>
          </a:p>
          <a:p>
            <a:pPr lvl="1"/>
            <a:r>
              <a:rPr lang="ru-RU" dirty="0" smtClean="0"/>
              <a:t>Сайты узнавания более разнообразны</a:t>
            </a:r>
            <a:endParaRPr lang="en-US" dirty="0" smtClean="0"/>
          </a:p>
          <a:p>
            <a:pPr marL="457200" lvl="1" indent="0">
              <a:buNone/>
            </a:pPr>
            <a:r>
              <a:rPr lang="ru-RU" dirty="0" smtClean="0"/>
              <a:t>Функции </a:t>
            </a:r>
            <a:r>
              <a:rPr lang="ru-RU" dirty="0" err="1" smtClean="0"/>
              <a:t>метилирования</a:t>
            </a:r>
            <a:r>
              <a:rPr lang="ru-RU" dirty="0" smtClean="0"/>
              <a:t> разнообразны</a:t>
            </a:r>
          </a:p>
          <a:p>
            <a:pPr lvl="1"/>
            <a:r>
              <a:rPr lang="ru-RU" dirty="0" smtClean="0"/>
              <a:t>Выделяется </a:t>
            </a:r>
            <a:r>
              <a:rPr lang="ru-RU" dirty="0" err="1" smtClean="0"/>
              <a:t>метилирование</a:t>
            </a:r>
            <a:r>
              <a:rPr lang="ru-RU" dirty="0" smtClean="0"/>
              <a:t> ДНК в системах рестрикции-модификации (Р-М) как сигнал для </a:t>
            </a:r>
            <a:r>
              <a:rPr lang="ru-RU" dirty="0" err="1" smtClean="0"/>
              <a:t>отличения</a:t>
            </a:r>
            <a:r>
              <a:rPr lang="ru-RU" dirty="0" smtClean="0"/>
              <a:t> своей ДНК от чужеродной – ДНК бактериофагов.</a:t>
            </a:r>
          </a:p>
          <a:p>
            <a:pPr lvl="1"/>
            <a:r>
              <a:rPr lang="ru-RU" dirty="0" smtClean="0"/>
              <a:t>Регуляция транскрипции отдельных генов (менее распространена, чем у эукариот)</a:t>
            </a:r>
          </a:p>
          <a:p>
            <a:pPr lvl="1"/>
            <a:r>
              <a:rPr lang="ru-RU" dirty="0" smtClean="0"/>
              <a:t>Пометка материнской цепочки при делении (ниже)</a:t>
            </a:r>
          </a:p>
          <a:p>
            <a:pPr lvl="1"/>
            <a:r>
              <a:rPr lang="ru-RU" dirty="0" smtClean="0"/>
              <a:t>Другие роли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39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372140" y="6015004"/>
            <a:ext cx="85524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ru-RU" dirty="0" smtClean="0"/>
              <a:t>(*)  В последние годы  </a:t>
            </a:r>
            <a:r>
              <a:rPr lang="ru-RU" dirty="0" err="1" smtClean="0"/>
              <a:t>метилирование</a:t>
            </a:r>
            <a:r>
              <a:rPr lang="ru-RU" dirty="0" smtClean="0"/>
              <a:t> </a:t>
            </a:r>
            <a:r>
              <a:rPr lang="en-US" dirty="0" smtClean="0"/>
              <a:t>m6A  </a:t>
            </a:r>
            <a:r>
              <a:rPr lang="ru-RU" dirty="0" smtClean="0"/>
              <a:t>и   </a:t>
            </a:r>
            <a:r>
              <a:rPr lang="en-US" dirty="0" smtClean="0"/>
              <a:t>m4C  </a:t>
            </a:r>
            <a:r>
              <a:rPr lang="ru-RU" dirty="0" smtClean="0"/>
              <a:t>обнаружены и у эукариот, </a:t>
            </a:r>
          </a:p>
          <a:p>
            <a:pPr lvl="1"/>
            <a:r>
              <a:rPr lang="ru-RU" dirty="0" smtClean="0"/>
              <a:t>но пока они изучены недостаточно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5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576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Много сигналов одновременно влияют на действия пешехода и бродячей собаки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46404" y="2190354"/>
            <a:ext cx="7885440" cy="2479803"/>
          </a:xfrm>
        </p:spPr>
        <p:txBody>
          <a:bodyPr>
            <a:normAutofit/>
          </a:bodyPr>
          <a:lstStyle/>
          <a:p>
            <a:r>
              <a:rPr lang="ru-RU" dirty="0"/>
              <a:t>Красный </a:t>
            </a:r>
            <a:r>
              <a:rPr lang="ru-RU" dirty="0" smtClean="0"/>
              <a:t>цвет</a:t>
            </a:r>
            <a:endParaRPr lang="ru-RU" dirty="0"/>
          </a:p>
          <a:p>
            <a:r>
              <a:rPr lang="ru-RU" dirty="0"/>
              <a:t>Отсутствие </a:t>
            </a:r>
            <a:r>
              <a:rPr lang="ru-RU" dirty="0" smtClean="0"/>
              <a:t>машин</a:t>
            </a:r>
            <a:endParaRPr lang="ru-RU" dirty="0"/>
          </a:p>
          <a:p>
            <a:r>
              <a:rPr lang="ru-RU" dirty="0"/>
              <a:t>Реакция  других </a:t>
            </a:r>
            <a:r>
              <a:rPr lang="ru-RU" dirty="0" smtClean="0"/>
              <a:t>пешеходов</a:t>
            </a:r>
          </a:p>
          <a:p>
            <a:r>
              <a:rPr lang="ru-RU" dirty="0" smtClean="0"/>
              <a:t>Другие – вспомните)))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Про барбоса на другой стороне шоссе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8650" y="4724973"/>
            <a:ext cx="7886700" cy="1576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Так и в клетке, и в геноме.</a:t>
            </a:r>
          </a:p>
          <a:p>
            <a:r>
              <a:rPr lang="ru-RU" dirty="0" smtClean="0"/>
              <a:t>Поэтому </a:t>
            </a:r>
            <a:r>
              <a:rPr lang="ru-RU" dirty="0" smtClean="0">
                <a:solidFill>
                  <a:srgbClr val="C00000"/>
                </a:solidFill>
              </a:rPr>
              <a:t>на каждое правило есть исключения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</a:t>
            </a:r>
            <a:r>
              <a:rPr lang="ru-RU" dirty="0" err="1" smtClean="0"/>
              <a:t>метилирования</a:t>
            </a:r>
            <a:r>
              <a:rPr lang="ru-RU" dirty="0" smtClean="0"/>
              <a:t> ДНК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40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" y="1928812"/>
            <a:ext cx="90582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1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993" y="75583"/>
            <a:ext cx="8383435" cy="1774482"/>
          </a:xfrm>
        </p:spPr>
        <p:txBody>
          <a:bodyPr>
            <a:normAutofit/>
          </a:bodyPr>
          <a:lstStyle/>
          <a:p>
            <a:r>
              <a:rPr lang="en-US" sz="2800" dirty="0"/>
              <a:t>3</a:t>
            </a:r>
            <a:r>
              <a:rPr lang="ru-RU" sz="2800" dirty="0"/>
              <a:t>. </a:t>
            </a:r>
            <a:r>
              <a:rPr lang="ru-RU" sz="2800" dirty="0" err="1"/>
              <a:t>Метилирование</a:t>
            </a:r>
            <a:r>
              <a:rPr lang="ru-RU" sz="2800" dirty="0"/>
              <a:t> </a:t>
            </a:r>
            <a:r>
              <a:rPr lang="en-US" sz="2800" dirty="0" smtClean="0"/>
              <a:t>GATC dam </a:t>
            </a:r>
            <a:r>
              <a:rPr lang="ru-RU" sz="2800" dirty="0" err="1" smtClean="0"/>
              <a:t>метилтрансферазой</a:t>
            </a:r>
            <a:r>
              <a:rPr lang="ru-RU" sz="2800" dirty="0" smtClean="0"/>
              <a:t> - сигнал системе репарации неправильно спаренных о</a:t>
            </a:r>
            <a:r>
              <a:rPr lang="en-US" sz="2800" dirty="0" smtClean="0"/>
              <a:t>c</a:t>
            </a:r>
            <a:r>
              <a:rPr lang="ru-RU" sz="2800" dirty="0" err="1" smtClean="0"/>
              <a:t>нований</a:t>
            </a:r>
            <a:r>
              <a:rPr lang="ru-RU" sz="2800" dirty="0" smtClean="0"/>
              <a:t> ДНК </a:t>
            </a:r>
            <a:r>
              <a:rPr lang="en-US" sz="2800" dirty="0" smtClean="0"/>
              <a:t>(MMR – </a:t>
            </a:r>
            <a:r>
              <a:rPr lang="en-US" sz="2800" dirty="0" err="1" smtClean="0"/>
              <a:t>MisMatches</a:t>
            </a:r>
            <a:r>
              <a:rPr lang="en-US" sz="2800" dirty="0" smtClean="0"/>
              <a:t> Repair)</a:t>
            </a:r>
            <a:r>
              <a:rPr lang="ru-RU" sz="2800" dirty="0" smtClean="0"/>
              <a:t>. </a:t>
            </a:r>
            <a:r>
              <a:rPr lang="en-US" sz="2800" dirty="0" smtClean="0"/>
              <a:t>GATC </a:t>
            </a:r>
            <a:r>
              <a:rPr lang="ru-RU" sz="2800" dirty="0" smtClean="0"/>
              <a:t>есть также в </a:t>
            </a:r>
            <a:r>
              <a:rPr lang="en-US" sz="2800" dirty="0" err="1" smtClean="0"/>
              <a:t>oriC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08" y="3716697"/>
            <a:ext cx="8316408" cy="300477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41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850065"/>
            <a:ext cx="8999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Самая частая мутация в ДНК  С =</a:t>
            </a:r>
            <a:r>
              <a:rPr lang="en-US" dirty="0" smtClean="0"/>
              <a:t>&gt; T </a:t>
            </a:r>
            <a:r>
              <a:rPr lang="ru-RU" dirty="0" smtClean="0"/>
              <a:t>путем спонтанного </a:t>
            </a:r>
            <a:r>
              <a:rPr lang="ru-RU" dirty="0" err="1" smtClean="0"/>
              <a:t>дезаминирования</a:t>
            </a:r>
            <a:r>
              <a:rPr lang="ru-RU" dirty="0" smtClean="0"/>
              <a:t>. Из пары    </a:t>
            </a:r>
          </a:p>
          <a:p>
            <a:r>
              <a:rPr lang="ru-RU" dirty="0" smtClean="0"/>
              <a:t>С                                    </a:t>
            </a:r>
            <a:r>
              <a:rPr lang="en-US" dirty="0" smtClean="0"/>
              <a:t>T</a:t>
            </a:r>
          </a:p>
          <a:p>
            <a:r>
              <a:rPr lang="en-US" dirty="0" smtClean="0"/>
              <a:t>|   </a:t>
            </a:r>
            <a:r>
              <a:rPr lang="ru-RU" dirty="0" smtClean="0"/>
              <a:t>получается пара</a:t>
            </a:r>
            <a:r>
              <a:rPr lang="en-US" dirty="0" smtClean="0"/>
              <a:t> </a:t>
            </a:r>
            <a:r>
              <a:rPr lang="ru-RU" dirty="0" smtClean="0"/>
              <a:t>  </a:t>
            </a:r>
            <a:r>
              <a:rPr lang="en-US" dirty="0" smtClean="0"/>
              <a:t>| </a:t>
            </a:r>
            <a:r>
              <a:rPr lang="ru-RU" dirty="0"/>
              <a:t>К</a:t>
            </a:r>
            <a:r>
              <a:rPr lang="ru-RU" dirty="0" smtClean="0"/>
              <a:t>ак известно, </a:t>
            </a:r>
            <a:r>
              <a:rPr lang="en-US" dirty="0" smtClean="0"/>
              <a:t>G</a:t>
            </a:r>
            <a:r>
              <a:rPr lang="ru-RU" dirty="0" smtClean="0"/>
              <a:t> с </a:t>
            </a:r>
            <a:r>
              <a:rPr lang="en-US" dirty="0" smtClean="0"/>
              <a:t>T </a:t>
            </a:r>
            <a:r>
              <a:rPr lang="ru-RU" dirty="0" smtClean="0"/>
              <a:t>образуют в </a:t>
            </a:r>
            <a:r>
              <a:rPr lang="ru-RU" dirty="0" err="1" smtClean="0"/>
              <a:t>дцДНК</a:t>
            </a:r>
            <a:r>
              <a:rPr lang="ru-RU" dirty="0" smtClean="0"/>
              <a:t>  одну водородную связь </a:t>
            </a:r>
            <a:br>
              <a:rPr lang="ru-RU" dirty="0" smtClean="0"/>
            </a:br>
            <a:r>
              <a:rPr lang="en-US" dirty="0" smtClean="0"/>
              <a:t>G                                   </a:t>
            </a:r>
            <a:r>
              <a:rPr lang="en-US" dirty="0" err="1" smtClean="0"/>
              <a:t>G</a:t>
            </a:r>
            <a:endParaRPr lang="en-US" dirty="0" smtClean="0"/>
          </a:p>
          <a:p>
            <a:r>
              <a:rPr lang="ru-RU" dirty="0" smtClean="0"/>
              <a:t>Такие неправильно спаренные основания часто возникают  в  процессе репликации </a:t>
            </a:r>
          </a:p>
          <a:p>
            <a:r>
              <a:rPr lang="ru-RU" dirty="0" err="1" smtClean="0"/>
              <a:t>Мизмтч</a:t>
            </a:r>
            <a:r>
              <a:rPr lang="ru-RU" dirty="0" smtClean="0"/>
              <a:t> пары </a:t>
            </a:r>
            <a:r>
              <a:rPr lang="en-US" dirty="0" smtClean="0"/>
              <a:t>G-T </a:t>
            </a:r>
            <a:r>
              <a:rPr lang="ru-RU" dirty="0" err="1" smtClean="0"/>
              <a:t>репарируются</a:t>
            </a:r>
            <a:r>
              <a:rPr lang="ru-RU" dirty="0" smtClean="0"/>
              <a:t>. Как решить </a:t>
            </a:r>
            <a:r>
              <a:rPr lang="ru-RU" dirty="0" err="1" smtClean="0"/>
              <a:t>репарировать</a:t>
            </a:r>
            <a:r>
              <a:rPr lang="ru-RU" dirty="0" smtClean="0"/>
              <a:t> в  </a:t>
            </a:r>
            <a:r>
              <a:rPr lang="en-US" dirty="0" smtClean="0"/>
              <a:t>A-T </a:t>
            </a:r>
            <a:r>
              <a:rPr lang="ru-RU" dirty="0" smtClean="0"/>
              <a:t>или </a:t>
            </a:r>
            <a:r>
              <a:rPr lang="en-US" dirty="0" smtClean="0"/>
              <a:t>G-C???</a:t>
            </a:r>
            <a:r>
              <a:rPr lang="ru-RU" dirty="0" smtClean="0"/>
              <a:t> </a:t>
            </a:r>
            <a:r>
              <a:rPr lang="en-US" dirty="0" smtClean="0"/>
              <a:t> [3-1]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4094" y="5956241"/>
            <a:ext cx="26131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https://www.epigentek.com/catalog/images/headers/catdesc/dna-methylation-figure.png</a:t>
            </a:r>
          </a:p>
        </p:txBody>
      </p:sp>
    </p:spTree>
    <p:extLst>
      <p:ext uri="{BB962C8B-B14F-4D97-AF65-F5344CB8AC3E}">
        <p14:creationId xmlns:p14="http://schemas.microsoft.com/office/powerpoint/2010/main" val="193846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NA Mutation, Repair, and Recombination | Springer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8526"/>
            <a:ext cx="4690745" cy="640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2510" y="651222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" dirty="0"/>
              <a:t>https://media.springernature.com/lw685/springer-static/image/chp%3A10.1007%2F978-981-16-7041-1_9/MediaObjects/505724_1_En_9_Fig22_HTML.png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04510" y="210174"/>
            <a:ext cx="4212621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erriweather Sans"/>
              </a:rPr>
              <a:t>Все </a:t>
            </a:r>
            <a:r>
              <a:rPr lang="en-US" dirty="0" smtClean="0">
                <a:latin typeface="Merriweather Sans"/>
              </a:rPr>
              <a:t>GATC </a:t>
            </a:r>
            <a:r>
              <a:rPr lang="ru-RU" dirty="0" smtClean="0">
                <a:latin typeface="Merriweather Sans"/>
              </a:rPr>
              <a:t>в материнской ДНК </a:t>
            </a:r>
            <a:r>
              <a:rPr lang="ru-RU" dirty="0" err="1" smtClean="0">
                <a:latin typeface="Merriweather Sans"/>
              </a:rPr>
              <a:t>метилированы</a:t>
            </a:r>
            <a:r>
              <a:rPr lang="ru-RU" dirty="0" smtClean="0">
                <a:latin typeface="Merriweather Sans"/>
              </a:rPr>
              <a:t> по </a:t>
            </a:r>
            <a:r>
              <a:rPr lang="ru-RU" dirty="0" err="1" smtClean="0">
                <a:latin typeface="Merriweather Sans"/>
              </a:rPr>
              <a:t>Аденину</a:t>
            </a:r>
            <a:r>
              <a:rPr lang="ru-RU" dirty="0" smtClean="0">
                <a:latin typeface="Merriweather Sans"/>
              </a:rPr>
              <a:t> в обеих цепочках.</a:t>
            </a:r>
            <a:r>
              <a:rPr lang="en-US" dirty="0" smtClean="0">
                <a:latin typeface="Merriweather Sans"/>
              </a:rPr>
              <a:t> </a:t>
            </a:r>
            <a:r>
              <a:rPr lang="ru-RU" dirty="0" smtClean="0">
                <a:latin typeface="Merriweather Sans"/>
              </a:rPr>
              <a:t>Значит при репликации </a:t>
            </a:r>
            <a:r>
              <a:rPr lang="en-US" dirty="0" smtClean="0">
                <a:latin typeface="Merriweather Sans"/>
              </a:rPr>
              <a:t>GATC </a:t>
            </a:r>
            <a:r>
              <a:rPr lang="ru-RU" dirty="0" smtClean="0">
                <a:latin typeface="Merriweather Sans"/>
              </a:rPr>
              <a:t>в материнской цепочке </a:t>
            </a:r>
            <a:r>
              <a:rPr lang="ru-RU" dirty="0" err="1" smtClean="0">
                <a:latin typeface="Merriweather Sans"/>
              </a:rPr>
              <a:t>метилирована</a:t>
            </a:r>
            <a:r>
              <a:rPr lang="ru-RU" dirty="0" smtClean="0">
                <a:latin typeface="Merriweather Sans"/>
              </a:rPr>
              <a:t>, а в новой – НЕТ!</a:t>
            </a:r>
          </a:p>
          <a:p>
            <a:endParaRPr lang="ru-RU" dirty="0" smtClean="0">
              <a:latin typeface="Merriweather Sans"/>
            </a:endParaRPr>
          </a:p>
          <a:p>
            <a:r>
              <a:rPr lang="ru-RU" dirty="0" smtClean="0">
                <a:latin typeface="Merriweather Sans"/>
              </a:rPr>
              <a:t>Белок М</a:t>
            </a:r>
            <a:r>
              <a:rPr lang="en-US" dirty="0" err="1" smtClean="0">
                <a:latin typeface="Merriweather Sans"/>
              </a:rPr>
              <a:t>utS</a:t>
            </a:r>
            <a:r>
              <a:rPr lang="en-US" dirty="0" smtClean="0">
                <a:latin typeface="Merriweather Sans"/>
              </a:rPr>
              <a:t> </a:t>
            </a:r>
            <a:r>
              <a:rPr lang="ru-RU" dirty="0" smtClean="0">
                <a:latin typeface="Merriweather Sans"/>
              </a:rPr>
              <a:t>из </a:t>
            </a:r>
            <a:r>
              <a:rPr lang="en-US" dirty="0" smtClean="0">
                <a:latin typeface="Merriweather Sans"/>
              </a:rPr>
              <a:t>MMR </a:t>
            </a:r>
            <a:r>
              <a:rPr lang="ru-RU" dirty="0" smtClean="0">
                <a:latin typeface="Merriweather Sans"/>
              </a:rPr>
              <a:t>узнаёт </a:t>
            </a:r>
            <a:r>
              <a:rPr lang="ru-RU" dirty="0" err="1" smtClean="0">
                <a:latin typeface="Merriweather Sans"/>
              </a:rPr>
              <a:t>мизматч</a:t>
            </a:r>
            <a:endParaRPr lang="ru-RU" dirty="0">
              <a:latin typeface="Merriweather Sans"/>
            </a:endParaRPr>
          </a:p>
          <a:p>
            <a:endParaRPr lang="en-US" dirty="0" smtClean="0">
              <a:latin typeface="Merriweather Sans"/>
            </a:endParaRPr>
          </a:p>
          <a:p>
            <a:r>
              <a:rPr lang="ru-RU" dirty="0" smtClean="0">
                <a:latin typeface="Merriweather Sans"/>
              </a:rPr>
              <a:t>Привлекает </a:t>
            </a:r>
            <a:r>
              <a:rPr lang="en-US" dirty="0" err="1" smtClean="0">
                <a:latin typeface="Merriweather Sans"/>
              </a:rPr>
              <a:t>MutL</a:t>
            </a:r>
            <a:r>
              <a:rPr lang="en-US" dirty="0" smtClean="0">
                <a:latin typeface="Merriweather Sans"/>
              </a:rPr>
              <a:t> </a:t>
            </a:r>
            <a:r>
              <a:rPr lang="ru-RU" dirty="0" smtClean="0">
                <a:latin typeface="Merriweather Sans"/>
              </a:rPr>
              <a:t>и </a:t>
            </a:r>
            <a:r>
              <a:rPr lang="en-US" dirty="0" err="1" smtClean="0">
                <a:latin typeface="Merriweather Sans"/>
              </a:rPr>
              <a:t>MutH</a:t>
            </a:r>
            <a:r>
              <a:rPr lang="en-US" dirty="0" smtClean="0">
                <a:latin typeface="Merriweather Sans"/>
              </a:rPr>
              <a:t>. </a:t>
            </a:r>
            <a:r>
              <a:rPr lang="en-US" dirty="0" err="1" smtClean="0">
                <a:latin typeface="Merriweather Sans"/>
              </a:rPr>
              <a:t>MutH</a:t>
            </a:r>
            <a:r>
              <a:rPr lang="en-US" dirty="0" smtClean="0">
                <a:latin typeface="Merriweather Sans"/>
              </a:rPr>
              <a:t> </a:t>
            </a:r>
            <a:r>
              <a:rPr lang="ru-RU" dirty="0" smtClean="0">
                <a:latin typeface="Merriweather Sans"/>
              </a:rPr>
              <a:t>скользит по  ДНК, изгибая ДНК и сохраняя связь с </a:t>
            </a:r>
            <a:r>
              <a:rPr lang="en-US" dirty="0" err="1" smtClean="0">
                <a:latin typeface="Merriweather Sans"/>
              </a:rPr>
              <a:t>MutS</a:t>
            </a:r>
            <a:r>
              <a:rPr lang="en-US" dirty="0" smtClean="0">
                <a:latin typeface="Merriweather Sans"/>
              </a:rPr>
              <a:t> </a:t>
            </a:r>
            <a:r>
              <a:rPr lang="ru-RU" dirty="0" smtClean="0">
                <a:latin typeface="Merriweather Sans"/>
              </a:rPr>
              <a:t>и </a:t>
            </a:r>
            <a:r>
              <a:rPr lang="en-US" dirty="0" err="1" smtClean="0">
                <a:latin typeface="Merriweather Sans"/>
              </a:rPr>
              <a:t>MutL</a:t>
            </a:r>
            <a:r>
              <a:rPr lang="ru-RU" dirty="0" smtClean="0">
                <a:latin typeface="Merriweather Sans"/>
              </a:rPr>
              <a:t> до встречи </a:t>
            </a:r>
            <a:r>
              <a:rPr lang="en-US" dirty="0" smtClean="0">
                <a:latin typeface="Merriweather Sans"/>
              </a:rPr>
              <a:t>GATC </a:t>
            </a:r>
            <a:r>
              <a:rPr lang="ru-RU" dirty="0" smtClean="0">
                <a:latin typeface="Merriweather Sans"/>
              </a:rPr>
              <a:t>в ДНК. </a:t>
            </a:r>
            <a:endParaRPr lang="en-US" dirty="0" smtClean="0">
              <a:latin typeface="Merriweather Sans"/>
            </a:endParaRPr>
          </a:p>
          <a:p>
            <a:endParaRPr lang="en-US" dirty="0">
              <a:latin typeface="Merriweather Sans"/>
            </a:endParaRPr>
          </a:p>
          <a:p>
            <a:r>
              <a:rPr lang="en-US" dirty="0" err="1" smtClean="0">
                <a:latin typeface="Merriweather Sans"/>
              </a:rPr>
              <a:t>MutH</a:t>
            </a:r>
            <a:r>
              <a:rPr lang="en-US" dirty="0" smtClean="0">
                <a:latin typeface="Merriweather Sans"/>
              </a:rPr>
              <a:t> </a:t>
            </a:r>
            <a:r>
              <a:rPr lang="ru-RU" dirty="0" smtClean="0">
                <a:latin typeface="Merriweather Sans"/>
              </a:rPr>
              <a:t>выбирает цепочку с </a:t>
            </a:r>
            <a:r>
              <a:rPr lang="ru-RU" dirty="0" err="1" smtClean="0">
                <a:latin typeface="Merriweather Sans"/>
              </a:rPr>
              <a:t>неметилированным</a:t>
            </a:r>
            <a:r>
              <a:rPr lang="ru-RU" dirty="0" smtClean="0">
                <a:latin typeface="Merriweather Sans"/>
              </a:rPr>
              <a:t> </a:t>
            </a:r>
            <a:r>
              <a:rPr lang="en-US" dirty="0" smtClean="0">
                <a:latin typeface="Merriweather Sans"/>
              </a:rPr>
              <a:t>GATC </a:t>
            </a:r>
            <a:r>
              <a:rPr lang="ru-RU" dirty="0" smtClean="0">
                <a:latin typeface="Merriweather Sans"/>
              </a:rPr>
              <a:t>и </a:t>
            </a:r>
            <a:r>
              <a:rPr lang="ru-RU" dirty="0" err="1" smtClean="0">
                <a:latin typeface="Merriweather Sans"/>
              </a:rPr>
              <a:t>скушивает</a:t>
            </a:r>
            <a:r>
              <a:rPr lang="ru-RU" dirty="0" smtClean="0">
                <a:latin typeface="Merriweather Sans"/>
              </a:rPr>
              <a:t> её до </a:t>
            </a:r>
            <a:r>
              <a:rPr lang="ru-RU" dirty="0" err="1" smtClean="0">
                <a:latin typeface="Merriweather Sans"/>
              </a:rPr>
              <a:t>мизматча</a:t>
            </a:r>
            <a:r>
              <a:rPr lang="ru-RU" dirty="0" smtClean="0">
                <a:latin typeface="Merriweather Sans"/>
              </a:rPr>
              <a:t> </a:t>
            </a:r>
            <a:endParaRPr lang="en-US" dirty="0" smtClean="0">
              <a:latin typeface="Merriweather Sans"/>
            </a:endParaRPr>
          </a:p>
          <a:p>
            <a:endParaRPr lang="en-US" dirty="0">
              <a:latin typeface="Merriweather Sans"/>
            </a:endParaRPr>
          </a:p>
          <a:p>
            <a:r>
              <a:rPr lang="ru-RU" dirty="0" smtClean="0">
                <a:latin typeface="Merriweather Sans"/>
              </a:rPr>
              <a:t>Привлекается ДНК полимераза </a:t>
            </a:r>
            <a:r>
              <a:rPr lang="en-US" dirty="0" smtClean="0">
                <a:latin typeface="Merriweather Sans"/>
              </a:rPr>
              <a:t>III, </a:t>
            </a:r>
            <a:r>
              <a:rPr lang="ru-RU" dirty="0" smtClean="0">
                <a:latin typeface="Merriweather Sans"/>
              </a:rPr>
              <a:t>которая достраивает вторую цепочку по </a:t>
            </a:r>
            <a:r>
              <a:rPr lang="ru-RU" dirty="0" err="1" smtClean="0">
                <a:latin typeface="Merriweather Sans"/>
              </a:rPr>
              <a:t>комплементарности</a:t>
            </a:r>
            <a:endParaRPr lang="ru-RU" sz="1000" dirty="0" smtClean="0">
              <a:latin typeface="Merriweather Sans"/>
            </a:endParaRPr>
          </a:p>
          <a:p>
            <a:endParaRPr lang="ru-RU" sz="1000" dirty="0">
              <a:latin typeface="Merriweather Sans"/>
            </a:endParaRPr>
          </a:p>
          <a:p>
            <a:r>
              <a:rPr lang="en-US" sz="1000" dirty="0" smtClean="0">
                <a:latin typeface="Merriweather Sans"/>
              </a:rPr>
              <a:t>[</a:t>
            </a:r>
            <a:r>
              <a:rPr lang="ru-RU" sz="1000" dirty="0" smtClean="0">
                <a:latin typeface="Merriweather Sans"/>
              </a:rPr>
              <a:t>3-2</a:t>
            </a:r>
            <a:r>
              <a:rPr lang="en-US" sz="1000" dirty="0" smtClean="0">
                <a:latin typeface="Merriweather Sans"/>
              </a:rPr>
              <a:t> ]</a:t>
            </a:r>
            <a:r>
              <a:rPr lang="en-US" sz="1000" dirty="0" smtClean="0">
                <a:solidFill>
                  <a:srgbClr val="FF0000"/>
                </a:solidFill>
                <a:latin typeface="Merriweather Sans"/>
              </a:rPr>
              <a:t> </a:t>
            </a:r>
            <a:r>
              <a:rPr lang="en-US" sz="1000" dirty="0">
                <a:solidFill>
                  <a:srgbClr val="FF0000"/>
                </a:solidFill>
                <a:latin typeface="Merriweather Sans"/>
              </a:rPr>
              <a:t>Not Free</a:t>
            </a:r>
            <a:r>
              <a:rPr lang="en-US" sz="1000" dirty="0">
                <a:solidFill>
                  <a:srgbClr val="222222"/>
                </a:solidFill>
                <a:latin typeface="Merriweather Sans"/>
              </a:rPr>
              <a:t>. Ray, A. (2022). DNA Mutation, Repair, and Recombination. In: </a:t>
            </a:r>
            <a:r>
              <a:rPr lang="en-US" sz="1000" dirty="0" err="1">
                <a:solidFill>
                  <a:srgbClr val="222222"/>
                </a:solidFill>
                <a:latin typeface="Merriweather Sans"/>
              </a:rPr>
              <a:t>Kar</a:t>
            </a:r>
            <a:r>
              <a:rPr lang="en-US" sz="1000" dirty="0">
                <a:solidFill>
                  <a:srgbClr val="222222"/>
                </a:solidFill>
                <a:latin typeface="Merriweather Sans"/>
              </a:rPr>
              <a:t>, D., Sarkar, S. (</a:t>
            </a:r>
            <a:r>
              <a:rPr lang="en-US" sz="1000" dirty="0" err="1">
                <a:solidFill>
                  <a:srgbClr val="222222"/>
                </a:solidFill>
                <a:latin typeface="Merriweather Sans"/>
              </a:rPr>
              <a:t>eds</a:t>
            </a:r>
            <a:r>
              <a:rPr lang="en-US" sz="1000" dirty="0">
                <a:solidFill>
                  <a:srgbClr val="222222"/>
                </a:solidFill>
                <a:latin typeface="Merriweather Sans"/>
              </a:rPr>
              <a:t>) Genetics Fundamentals Notes. Springer, Singapore. </a:t>
            </a:r>
            <a:r>
              <a:rPr lang="en-US" sz="1000" dirty="0">
                <a:solidFill>
                  <a:srgbClr val="222222"/>
                </a:solidFill>
                <a:latin typeface="Merriweather Sans"/>
                <a:hlinkClick r:id="rId3"/>
              </a:rPr>
              <a:t>https://doi.org/10.1007/978-981-16-7041-1_9</a:t>
            </a:r>
            <a:endParaRPr lang="en-US" sz="1000" dirty="0">
              <a:solidFill>
                <a:srgbClr val="222222"/>
              </a:solidFill>
              <a:latin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189943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43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628650" y="1982995"/>
            <a:ext cx="67716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12121"/>
                </a:solidFill>
                <a:latin typeface="BlinkMacSystemFont"/>
              </a:rPr>
              <a:t>3-1. </a:t>
            </a:r>
            <a:r>
              <a:rPr lang="en-US" dirty="0" smtClean="0">
                <a:solidFill>
                  <a:srgbClr val="212121"/>
                </a:solidFill>
                <a:latin typeface="BlinkMacSystemFont"/>
              </a:rPr>
              <a:t>Putnam 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CD. Strand discrimination in DNA mismatch repair. DNA Repair (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Amst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). </a:t>
            </a:r>
            <a:r>
              <a:rPr lang="en-US" dirty="0" smtClean="0">
                <a:solidFill>
                  <a:srgbClr val="212121"/>
                </a:solidFill>
                <a:latin typeface="BlinkMacSystemFont"/>
              </a:rPr>
              <a:t>2021</a:t>
            </a:r>
          </a:p>
          <a:p>
            <a:endParaRPr lang="en-US" dirty="0">
              <a:solidFill>
                <a:srgbClr val="212121"/>
              </a:solidFill>
              <a:latin typeface="BlinkMacSystemFont"/>
            </a:endParaRPr>
          </a:p>
          <a:p>
            <a:r>
              <a:rPr lang="en-US" dirty="0" smtClean="0">
                <a:latin typeface="Merriweather Sans"/>
              </a:rPr>
              <a:t>3-2.</a:t>
            </a:r>
            <a:r>
              <a:rPr lang="en-US" dirty="0" smtClean="0">
                <a:solidFill>
                  <a:srgbClr val="FF0000"/>
                </a:solidFill>
                <a:latin typeface="Merriweather Sans"/>
              </a:rPr>
              <a:t> </a:t>
            </a:r>
            <a:r>
              <a:rPr lang="en-US" dirty="0">
                <a:solidFill>
                  <a:srgbClr val="FF0000"/>
                </a:solidFill>
                <a:latin typeface="Merriweather Sans"/>
              </a:rPr>
              <a:t>Not Free</a:t>
            </a:r>
            <a:r>
              <a:rPr lang="en-US" dirty="0">
                <a:solidFill>
                  <a:srgbClr val="222222"/>
                </a:solidFill>
                <a:latin typeface="Merriweather Sans"/>
              </a:rPr>
              <a:t>. Ray, A. (2022). DNA Mutation, Repair, and Recombination. In: </a:t>
            </a:r>
            <a:r>
              <a:rPr lang="en-US" dirty="0" err="1">
                <a:solidFill>
                  <a:srgbClr val="222222"/>
                </a:solidFill>
                <a:latin typeface="Merriweather Sans"/>
              </a:rPr>
              <a:t>Kar</a:t>
            </a:r>
            <a:r>
              <a:rPr lang="en-US" dirty="0">
                <a:solidFill>
                  <a:srgbClr val="222222"/>
                </a:solidFill>
                <a:latin typeface="Merriweather Sans"/>
              </a:rPr>
              <a:t>, D., Sarkar, S. (</a:t>
            </a:r>
            <a:r>
              <a:rPr lang="en-US" dirty="0" err="1">
                <a:solidFill>
                  <a:srgbClr val="222222"/>
                </a:solidFill>
                <a:latin typeface="Merriweather Sans"/>
              </a:rPr>
              <a:t>eds</a:t>
            </a:r>
            <a:r>
              <a:rPr lang="en-US" dirty="0">
                <a:solidFill>
                  <a:srgbClr val="222222"/>
                </a:solidFill>
                <a:latin typeface="Merriweather Sans"/>
              </a:rPr>
              <a:t>) Genetics Fundamentals Notes. Springer, Singapore. </a:t>
            </a:r>
            <a:r>
              <a:rPr lang="en-US" dirty="0">
                <a:solidFill>
                  <a:srgbClr val="222222"/>
                </a:solidFill>
                <a:latin typeface="Merriweather Sans"/>
                <a:hlinkClick r:id="rId2"/>
              </a:rPr>
              <a:t>https://doi.org/10.1007/978-981-16-7041-1_9</a:t>
            </a:r>
            <a:endParaRPr lang="en-US" dirty="0">
              <a:solidFill>
                <a:srgbClr val="222222"/>
              </a:solidFill>
              <a:latin typeface="Merriweather 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5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421" y="80071"/>
            <a:ext cx="8552868" cy="1514813"/>
          </a:xfrm>
        </p:spPr>
        <p:txBody>
          <a:bodyPr>
            <a:normAutofit fontScale="90000"/>
          </a:bodyPr>
          <a:lstStyle/>
          <a:p>
            <a:r>
              <a:rPr lang="ru-RU" dirty="0"/>
              <a:t>4</a:t>
            </a:r>
            <a:r>
              <a:rPr lang="ru-RU" sz="4000" dirty="0" smtClean="0"/>
              <a:t>. Разнообразие сайтов </a:t>
            </a:r>
            <a:r>
              <a:rPr lang="ru-RU" sz="4000" dirty="0" err="1" smtClean="0"/>
              <a:t>метилирования</a:t>
            </a:r>
            <a:r>
              <a:rPr lang="ru-RU" sz="4000" dirty="0" smtClean="0"/>
              <a:t> в системах рестрикции-модификации (Р-М)</a:t>
            </a: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44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54773" y="1403610"/>
            <a:ext cx="389151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Условные обозначения</a:t>
            </a:r>
            <a:r>
              <a:rPr lang="ru-RU" sz="2400" dirty="0" smtClean="0"/>
              <a:t>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000" dirty="0" err="1" smtClean="0"/>
              <a:t>Метилируемые</a:t>
            </a:r>
            <a:r>
              <a:rPr lang="ru-RU" sz="2000" dirty="0" smtClean="0"/>
              <a:t> основания, по прямой и </a:t>
            </a:r>
            <a:r>
              <a:rPr lang="ru-RU" sz="2000" dirty="0" smtClean="0">
                <a:solidFill>
                  <a:srgbClr val="FF0000"/>
                </a:solidFill>
              </a:rPr>
              <a:t>по обратной цепочке</a:t>
            </a:r>
            <a:r>
              <a:rPr lang="ru-RU" sz="2000" dirty="0" smtClean="0"/>
              <a:t>, выделены цветом</a:t>
            </a:r>
            <a:endParaRPr lang="en-US" sz="2400" dirty="0" smtClean="0"/>
          </a:p>
          <a:p>
            <a:endParaRPr lang="ru-RU" dirty="0"/>
          </a:p>
          <a:p>
            <a:r>
              <a:rPr lang="ru-RU" dirty="0" smtClean="0"/>
              <a:t> Цвет                 тип </a:t>
            </a:r>
            <a:r>
              <a:rPr lang="ru-RU" dirty="0" err="1" smtClean="0"/>
              <a:t>метилирования</a:t>
            </a:r>
            <a:endParaRPr lang="ru-RU" dirty="0" smtClean="0"/>
          </a:p>
          <a:p>
            <a:r>
              <a:rPr lang="ru-RU" dirty="0" smtClean="0"/>
              <a:t>Фиолетовый    </a:t>
            </a:r>
            <a:r>
              <a:rPr lang="en-US" dirty="0" smtClean="0"/>
              <a:t>m5C</a:t>
            </a:r>
            <a:endParaRPr lang="ru-RU" dirty="0" smtClean="0"/>
          </a:p>
          <a:p>
            <a:r>
              <a:rPr lang="ru-RU" dirty="0" smtClean="0"/>
              <a:t>Синий                </a:t>
            </a:r>
            <a:r>
              <a:rPr lang="en-US" dirty="0" smtClean="0"/>
              <a:t>m6A</a:t>
            </a:r>
          </a:p>
          <a:p>
            <a:r>
              <a:rPr lang="ru-RU" dirty="0" smtClean="0"/>
              <a:t>Оранжевый      </a:t>
            </a:r>
            <a:r>
              <a:rPr lang="en-US" dirty="0" smtClean="0"/>
              <a:t>m4C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34226" t="37652" r="33977" b="13610"/>
          <a:stretch/>
        </p:blipFill>
        <p:spPr>
          <a:xfrm>
            <a:off x="293420" y="1403610"/>
            <a:ext cx="4661352" cy="40189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293420" y="5422606"/>
            <a:ext cx="8221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Выборка </a:t>
            </a:r>
            <a:r>
              <a:rPr lang="ru-RU" b="1" dirty="0" smtClean="0">
                <a:solidFill>
                  <a:srgbClr val="C00000"/>
                </a:solidFill>
              </a:rPr>
              <a:t>паттернов</a:t>
            </a:r>
            <a:r>
              <a:rPr lang="ru-RU" b="1" dirty="0" smtClean="0"/>
              <a:t>, с которыми связывается ДНК </a:t>
            </a:r>
            <a:r>
              <a:rPr lang="ru-RU" b="1" dirty="0" err="1" smtClean="0"/>
              <a:t>метилтрансфераза</a:t>
            </a:r>
            <a:r>
              <a:rPr lang="ru-RU" b="1" dirty="0" smtClean="0"/>
              <a:t> (МТ)</a:t>
            </a:r>
            <a:br>
              <a:rPr lang="ru-RU" b="1" dirty="0" smtClean="0"/>
            </a:br>
            <a:endParaRPr lang="ru-RU" b="1" dirty="0" smtClean="0"/>
          </a:p>
          <a:p>
            <a:r>
              <a:rPr lang="ru-RU" dirty="0" smtClean="0"/>
              <a:t>Всего в БД </a:t>
            </a:r>
            <a:r>
              <a:rPr lang="en-US" dirty="0" smtClean="0"/>
              <a:t>REBASE, </a:t>
            </a:r>
            <a:r>
              <a:rPr lang="ru-RU" dirty="0" smtClean="0"/>
              <a:t>хранящей информацию о системах Р-М и ДНК </a:t>
            </a:r>
            <a:r>
              <a:rPr lang="ru-RU" dirty="0" err="1" smtClean="0"/>
              <a:t>метилтрансферазах</a:t>
            </a:r>
            <a:r>
              <a:rPr lang="ru-RU" dirty="0" smtClean="0"/>
              <a:t>, более 3 тысяч сайтов МТ, определённых экспериментально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52484" y="4529470"/>
            <a:ext cx="2377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ЧТО ЗНАЧАТ БУКВЫ, </a:t>
            </a:r>
          </a:p>
          <a:p>
            <a:r>
              <a:rPr lang="ru-RU" dirty="0" smtClean="0"/>
              <a:t>отличные от </a:t>
            </a:r>
            <a:r>
              <a:rPr lang="en-US" dirty="0" smtClean="0"/>
              <a:t>A, T, G, C?</a:t>
            </a:r>
          </a:p>
          <a:p>
            <a:r>
              <a:rPr lang="ru-RU" dirty="0" smtClean="0"/>
              <a:t>См. след слайд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8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20577"/>
            <a:ext cx="7886700" cy="995841"/>
          </a:xfrm>
        </p:spPr>
        <p:txBody>
          <a:bodyPr/>
          <a:lstStyle/>
          <a:p>
            <a:r>
              <a:rPr lang="en-US" dirty="0" smtClean="0"/>
              <a:t>Ambiguous nucleotide codes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45</a:t>
            </a:fld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5094" r="6149" b="5391"/>
          <a:stretch/>
        </p:blipFill>
        <p:spPr>
          <a:xfrm>
            <a:off x="373469" y="1116418"/>
            <a:ext cx="5644559" cy="529501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024673" y="1807535"/>
            <a:ext cx="292395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Упражнение.</a:t>
            </a:r>
          </a:p>
          <a:p>
            <a:r>
              <a:rPr lang="ru-RU" sz="2000" dirty="0" smtClean="0"/>
              <a:t>На предыдущем слайде </a:t>
            </a:r>
          </a:p>
          <a:p>
            <a:r>
              <a:rPr lang="ru-RU" sz="2000" dirty="0" smtClean="0"/>
              <a:t>найдите палиндромы </a:t>
            </a:r>
          </a:p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(последовательность </a:t>
            </a:r>
          </a:p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комплементарной цепочки совпадает с последовательностью прямой цепочки)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3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222" y="0"/>
            <a:ext cx="7886700" cy="1325563"/>
          </a:xfrm>
        </p:spPr>
        <p:txBody>
          <a:bodyPr>
            <a:normAutofit/>
          </a:bodyPr>
          <a:lstStyle/>
          <a:p>
            <a:r>
              <a:rPr lang="ru-RU" sz="4000" dirty="0"/>
              <a:t>Работа системы рестрикции-модификации на примере </a:t>
            </a:r>
            <a:r>
              <a:rPr lang="en-US" sz="4000" dirty="0" err="1" smtClean="0"/>
              <a:t>EcoRI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46</a:t>
            </a:fld>
            <a:endParaRPr lang="en-US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308344" y="1208423"/>
            <a:ext cx="7608888" cy="2045140"/>
          </a:xfrm>
        </p:spPr>
        <p:txBody>
          <a:bodyPr>
            <a:normAutofit fontScale="92500" lnSpcReduction="10000"/>
          </a:bodyPr>
          <a:lstStyle/>
          <a:p>
            <a:r>
              <a:rPr lang="ru-RU" sz="2540" dirty="0" smtClean="0"/>
              <a:t>Эта система в геноме штаммов </a:t>
            </a:r>
            <a:r>
              <a:rPr lang="en-US" sz="2540" dirty="0" smtClean="0"/>
              <a:t>E.coli (</a:t>
            </a:r>
            <a:r>
              <a:rPr lang="ru-RU" sz="2540" dirty="0" smtClean="0"/>
              <a:t>не всех?)</a:t>
            </a:r>
          </a:p>
          <a:p>
            <a:r>
              <a:rPr lang="ru-RU" sz="2540" dirty="0" smtClean="0"/>
              <a:t>В системе два гена</a:t>
            </a:r>
            <a:r>
              <a:rPr lang="en-US" sz="2540" dirty="0" smtClean="0"/>
              <a:t>: </a:t>
            </a:r>
            <a:br>
              <a:rPr lang="en-US" sz="2540" dirty="0" smtClean="0"/>
            </a:br>
            <a:r>
              <a:rPr lang="en-US" sz="2540" dirty="0" smtClean="0"/>
              <a:t>	R = </a:t>
            </a:r>
            <a:r>
              <a:rPr lang="ru-RU" sz="2540" dirty="0" err="1" smtClean="0"/>
              <a:t>эндонукдеаза</a:t>
            </a:r>
            <a:r>
              <a:rPr lang="ru-RU" sz="2540" dirty="0" smtClean="0"/>
              <a:t> </a:t>
            </a:r>
            <a:r>
              <a:rPr lang="ru-RU" sz="2540" dirty="0" err="1" smtClean="0"/>
              <a:t>рестрикци</a:t>
            </a:r>
            <a:r>
              <a:rPr lang="ru-RU" sz="2540" dirty="0" smtClean="0"/>
              <a:t> </a:t>
            </a:r>
            <a:r>
              <a:rPr lang="en-US" sz="2540" dirty="0" err="1" smtClean="0"/>
              <a:t>EcoRI</a:t>
            </a:r>
            <a:r>
              <a:rPr lang="en-US" sz="2540" dirty="0" smtClean="0"/>
              <a:t/>
            </a:r>
            <a:br>
              <a:rPr lang="en-US" sz="2540" dirty="0" smtClean="0"/>
            </a:br>
            <a:r>
              <a:rPr lang="en-US" sz="2540" dirty="0" smtClean="0"/>
              <a:t>	M =</a:t>
            </a:r>
            <a:r>
              <a:rPr lang="ru-RU" sz="2540" dirty="0" smtClean="0"/>
              <a:t>ДНК </a:t>
            </a:r>
            <a:r>
              <a:rPr lang="ru-RU" sz="2540" dirty="0" err="1" smtClean="0"/>
              <a:t>метилтрансфераза</a:t>
            </a:r>
            <a:r>
              <a:rPr lang="ru-RU" sz="2540" dirty="0" smtClean="0"/>
              <a:t> </a:t>
            </a:r>
            <a:r>
              <a:rPr lang="en-US" sz="2540" dirty="0" err="1" smtClean="0"/>
              <a:t>M.EcoRI</a:t>
            </a:r>
            <a:endParaRPr lang="en-US" sz="2540" dirty="0" smtClean="0"/>
          </a:p>
          <a:p>
            <a:r>
              <a:rPr lang="ru-RU" sz="2540" dirty="0" smtClean="0"/>
              <a:t>Служит для защиты от посторонней – </a:t>
            </a:r>
            <a:r>
              <a:rPr lang="ru-RU" sz="2540" dirty="0" err="1" smtClean="0"/>
              <a:t>фаговой</a:t>
            </a:r>
            <a:r>
              <a:rPr lang="ru-RU" sz="2540" dirty="0" smtClean="0"/>
              <a:t> ДНК</a:t>
            </a:r>
            <a:r>
              <a:rPr lang="en-US" sz="2540" dirty="0" smtClean="0"/>
              <a:t/>
            </a:r>
            <a:br>
              <a:rPr lang="en-US" sz="2540" dirty="0" smtClean="0"/>
            </a:br>
            <a:endParaRPr lang="en-US" sz="2540" dirty="0" smtClean="0"/>
          </a:p>
          <a:p>
            <a:endParaRPr lang="en-US" sz="2540" dirty="0" smtClean="0"/>
          </a:p>
          <a:p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5511" b="2819"/>
          <a:stretch/>
        </p:blipFill>
        <p:spPr>
          <a:xfrm>
            <a:off x="438815" y="3256822"/>
            <a:ext cx="7478417" cy="328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08" y="15007"/>
            <a:ext cx="8883348" cy="98252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5. Позиционная </a:t>
            </a:r>
            <a:r>
              <a:rPr lang="ru-RU" sz="4000" dirty="0"/>
              <a:t>весовая </a:t>
            </a:r>
            <a:r>
              <a:rPr lang="ru-RU" sz="4000" dirty="0" smtClean="0"/>
              <a:t>матрица</a:t>
            </a:r>
            <a:r>
              <a:rPr lang="en-US" sz="4000" dirty="0" smtClean="0"/>
              <a:t> </a:t>
            </a:r>
            <a:r>
              <a:rPr lang="ru-RU" sz="4000" dirty="0" smtClean="0"/>
              <a:t>(</a:t>
            </a:r>
            <a:r>
              <a:rPr lang="en-US" sz="4000" dirty="0"/>
              <a:t>PWM)</a:t>
            </a:r>
            <a:endParaRPr lang="ru-RU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CustomShape 4"/>
          <p:cNvSpPr/>
          <p:nvPr/>
        </p:nvSpPr>
        <p:spPr>
          <a:xfrm>
            <a:off x="5988910" y="1052105"/>
            <a:ext cx="2995479" cy="4668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>
              <a:lnSpc>
                <a:spcPct val="100000"/>
              </a:lnSpc>
            </a:pPr>
            <a:r>
              <a:rPr lang="ru-RU" sz="2177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1234567890123456</a:t>
            </a:r>
          </a:p>
          <a:p>
            <a:pPr>
              <a:lnSpc>
                <a:spcPct val="100000"/>
              </a:lnSpc>
            </a:pPr>
            <a:r>
              <a:rPr lang="ru-RU" sz="2177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ACGCAAACGTTTTCTT</a:t>
            </a:r>
            <a:endParaRPr lang="ru-RU" sz="2177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177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TCGCAAACGTTTGCTT</a:t>
            </a:r>
            <a:endParaRPr lang="ru-RU" sz="2177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177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ACGCAAACGTTTTCGT</a:t>
            </a:r>
            <a:endParaRPr lang="ru-RU" sz="2177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177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ACGCAAACGGTTTCGT</a:t>
            </a:r>
            <a:endParaRPr lang="ru-RU" sz="2177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177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ACGCAACCGTTTTCCT</a:t>
            </a:r>
            <a:endParaRPr lang="ru-RU" sz="2177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177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ACGCAAACGTGTGCGT</a:t>
            </a:r>
            <a:endParaRPr lang="ru-RU" sz="2177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177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ACGCAATCGGTTACCT</a:t>
            </a:r>
            <a:endParaRPr lang="ru-RU" sz="2177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177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GCGCAAACGTTTTCGT</a:t>
            </a:r>
            <a:endParaRPr lang="en-US" sz="2177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DejaVu Sans"/>
            </a:endParaRPr>
          </a:p>
          <a:p>
            <a:r>
              <a:rPr lang="ru-RU" sz="2177" b="1" dirty="0">
                <a:latin typeface="Courier New" pitchFamily="49" charset="0"/>
              </a:rPr>
              <a:t>AGGAAAACGATTGGCT</a:t>
            </a:r>
          </a:p>
          <a:p>
            <a:r>
              <a:rPr lang="ru-RU" sz="2177" b="1" dirty="0">
                <a:latin typeface="Courier New" pitchFamily="49" charset="0"/>
              </a:rPr>
              <a:t>AAGCAAACGGTGATTT</a:t>
            </a:r>
          </a:p>
          <a:p>
            <a:r>
              <a:rPr lang="ru-RU" sz="2177" b="1" dirty="0">
                <a:latin typeface="Courier New" pitchFamily="49" charset="0"/>
              </a:rPr>
              <a:t>ATGCAATCGGTTACGC</a:t>
            </a:r>
          </a:p>
          <a:p>
            <a:r>
              <a:rPr lang="ru-RU" sz="2177" b="1" dirty="0">
                <a:latin typeface="Courier New" pitchFamily="49" charset="0"/>
              </a:rPr>
              <a:t>AGGCAAACGTTTACCT</a:t>
            </a:r>
          </a:p>
          <a:p>
            <a:r>
              <a:rPr lang="ru-RU" sz="2177" b="1" dirty="0">
                <a:latin typeface="Courier New" pitchFamily="49" charset="0"/>
              </a:rPr>
              <a:t>GAGCAAACGTTTCCAC</a:t>
            </a:r>
            <a:endParaRPr lang="ru-RU" sz="2177" dirty="0"/>
          </a:p>
          <a:p>
            <a:pPr>
              <a:lnSpc>
                <a:spcPct val="100000"/>
              </a:lnSpc>
            </a:pPr>
            <a:endParaRPr lang="ru-RU" sz="2177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818" y="881149"/>
            <a:ext cx="57929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Известны несколько последовательностей одного и того же  сигнала одинаковой длины</a:t>
            </a:r>
          </a:p>
          <a:p>
            <a:endParaRPr lang="ru-RU" sz="2400" dirty="0" smtClean="0"/>
          </a:p>
          <a:p>
            <a:r>
              <a:rPr lang="ru-RU" sz="2400" dirty="0" smtClean="0"/>
              <a:t>2.  Получаем выравнивание  БЕЗ ГЭПОВ!!!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3. Строим матрицу </a:t>
            </a:r>
            <a:r>
              <a:rPr lang="en-US" sz="2400" dirty="0" smtClean="0"/>
              <a:t>PWM (</a:t>
            </a:r>
            <a:r>
              <a:rPr lang="ru-RU" sz="2400" dirty="0" smtClean="0"/>
              <a:t>далее)</a:t>
            </a:r>
          </a:p>
          <a:p>
            <a:endParaRPr lang="ru-RU" sz="2400" dirty="0" smtClean="0"/>
          </a:p>
          <a:p>
            <a:r>
              <a:rPr lang="ru-RU" sz="2400" dirty="0" smtClean="0"/>
              <a:t>4. С помощью </a:t>
            </a:r>
            <a:r>
              <a:rPr lang="en-US" sz="2400" dirty="0" smtClean="0"/>
              <a:t>PWM </a:t>
            </a:r>
            <a:r>
              <a:rPr lang="ru-RU" sz="2400" dirty="0" smtClean="0"/>
              <a:t>оцениваем сходство любой последовательности с сигналом. </a:t>
            </a:r>
          </a:p>
          <a:p>
            <a:endParaRPr lang="ru-RU" sz="2400" dirty="0"/>
          </a:p>
          <a:p>
            <a:r>
              <a:rPr lang="ru-RU" sz="2400" dirty="0" smtClean="0"/>
              <a:t>Выбрав порог можем найти все сигналы в геноме.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870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7570" y="17220"/>
            <a:ext cx="8653549" cy="13248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+mn-lt"/>
              </a:rPr>
              <a:t>Почему без </a:t>
            </a:r>
            <a:r>
              <a:rPr lang="ru-RU" sz="2800" dirty="0" err="1" smtClean="0">
                <a:latin typeface="+mn-lt"/>
              </a:rPr>
              <a:t>гэпов</a:t>
            </a:r>
            <a:r>
              <a:rPr lang="ru-RU" sz="2800" dirty="0" smtClean="0">
                <a:latin typeface="+mn-lt"/>
              </a:rPr>
              <a:t>. Белки опознают последовательность ДНК по большой бороздке не расплетая ДНК.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А</a:t>
            </a:r>
            <a:r>
              <a:rPr lang="ru-RU" sz="2000" dirty="0" smtClean="0"/>
              <a:t>томы на поверхности малой бороздки (белая) почти не зависят от последовательности </a:t>
            </a:r>
            <a:endParaRPr lang="en-US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48</a:t>
            </a:fld>
            <a:endParaRPr lang="en-US"/>
          </a:p>
        </p:txBody>
      </p:sp>
      <p:pic>
        <p:nvPicPr>
          <p:cNvPr id="3" name="Picture 2" descr="F:\Common\Education\FBB\Year_02\Term_6\Lectures\3Dcomparison\Examples\1nwq_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274" y="1395498"/>
            <a:ext cx="2672624" cy="533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50014" y="1182847"/>
            <a:ext cx="5727469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Verdana" pitchFamily="34" charset="0"/>
              </a:rPr>
              <a:t>Двойная </a:t>
            </a:r>
            <a:r>
              <a:rPr lang="ru-RU" sz="2000" dirty="0" smtClean="0">
                <a:latin typeface="Verdana" pitchFamily="34" charset="0"/>
              </a:rPr>
              <a:t>спираль ДНК</a:t>
            </a:r>
          </a:p>
          <a:p>
            <a:endParaRPr lang="ru-RU" sz="2000" dirty="0">
              <a:latin typeface="Verdana" pitchFamily="34" charset="0"/>
            </a:endParaRPr>
          </a:p>
          <a:p>
            <a:r>
              <a:rPr lang="ru-RU" sz="2000" dirty="0" smtClean="0">
                <a:latin typeface="Verdana" pitchFamily="34" charset="0"/>
              </a:rPr>
              <a:t>Остов одинаков </a:t>
            </a:r>
          </a:p>
          <a:p>
            <a:endParaRPr lang="ru-RU" sz="2000" dirty="0">
              <a:latin typeface="Verdana" pitchFamily="34" charset="0"/>
            </a:endParaRPr>
          </a:p>
          <a:p>
            <a:r>
              <a:rPr lang="ru-RU" sz="2000" dirty="0" smtClean="0">
                <a:latin typeface="Verdana" pitchFamily="34" charset="0"/>
              </a:rPr>
              <a:t>Разница оснований закодирована расположением атомов</a:t>
            </a:r>
            <a:br>
              <a:rPr lang="ru-RU" sz="2000" dirty="0" smtClean="0">
                <a:latin typeface="Verdana" pitchFamily="34" charset="0"/>
              </a:rPr>
            </a:br>
            <a:r>
              <a:rPr lang="ru-RU" sz="2000" dirty="0" smtClean="0">
                <a:latin typeface="Verdana" pitchFamily="34" charset="0"/>
              </a:rPr>
              <a:t>в большой бороздке:</a:t>
            </a:r>
          </a:p>
          <a:p>
            <a:r>
              <a:rPr lang="ru-RU" sz="2000" dirty="0" smtClean="0">
                <a:latin typeface="Verdana" pitchFamily="34" charset="0"/>
              </a:rPr>
              <a:t>Синий – азот</a:t>
            </a:r>
            <a:br>
              <a:rPr lang="ru-RU" sz="2000" dirty="0" smtClean="0">
                <a:latin typeface="Verdana" pitchFamily="34" charset="0"/>
              </a:rPr>
            </a:br>
            <a:r>
              <a:rPr lang="ru-RU" sz="2000" dirty="0" smtClean="0">
                <a:latin typeface="Verdana" pitchFamily="34" charset="0"/>
              </a:rPr>
              <a:t>красный – кислород</a:t>
            </a:r>
          </a:p>
          <a:p>
            <a:r>
              <a:rPr lang="ru-RU" sz="2000" dirty="0" smtClean="0">
                <a:latin typeface="Verdana" pitchFamily="34" charset="0"/>
              </a:rPr>
              <a:t>Зелёный – углерод</a:t>
            </a:r>
          </a:p>
          <a:p>
            <a:endParaRPr lang="ru-RU" sz="2000" dirty="0">
              <a:latin typeface="Verdana" pitchFamily="34" charset="0"/>
            </a:endParaRPr>
          </a:p>
          <a:p>
            <a:r>
              <a:rPr lang="ru-RU" sz="2000" dirty="0" smtClean="0">
                <a:latin typeface="Verdana" pitchFamily="34" charset="0"/>
              </a:rPr>
              <a:t>Белок узнаёт сине-красный код в 3</a:t>
            </a:r>
            <a:r>
              <a:rPr lang="en-US" sz="2000" dirty="0" smtClean="0">
                <a:latin typeface="Verdana" pitchFamily="34" charset="0"/>
              </a:rPr>
              <a:t>D</a:t>
            </a:r>
            <a:r>
              <a:rPr lang="ru-RU" sz="2000" dirty="0" smtClean="0">
                <a:latin typeface="Verdana" pitchFamily="34" charset="0"/>
              </a:rPr>
              <a:t>, а не нуклеотиды!!!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ru-RU" dirty="0" err="1"/>
              <a:t>Конформация</a:t>
            </a:r>
            <a:r>
              <a:rPr lang="ru-RU" dirty="0"/>
              <a:t> остова ДНК немножко зависит от последовательности </a:t>
            </a:r>
            <a:r>
              <a:rPr lang="ru-RU" dirty="0" smtClean="0"/>
              <a:t>оснований</a:t>
            </a:r>
            <a:r>
              <a:rPr lang="en-US" dirty="0" smtClean="0"/>
              <a:t>. </a:t>
            </a:r>
            <a:endParaRPr lang="ru-RU" sz="2000" dirty="0"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0300" y="5615583"/>
            <a:ext cx="5759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Делеция</a:t>
            </a:r>
            <a:r>
              <a:rPr lang="ru-RU" dirty="0"/>
              <a:t> пары оснований  - </a:t>
            </a:r>
            <a:r>
              <a:rPr lang="ru-RU" dirty="0" smtClean="0"/>
              <a:t> очевидно разрушает </a:t>
            </a:r>
            <a:r>
              <a:rPr lang="ru-RU" dirty="0"/>
              <a:t>этот пространственный </a:t>
            </a:r>
            <a:r>
              <a:rPr lang="ru-RU" dirty="0" smtClean="0"/>
              <a:t>код.  </a:t>
            </a:r>
            <a:r>
              <a:rPr lang="ru-RU" dirty="0" smtClean="0">
                <a:solidFill>
                  <a:srgbClr val="C00000"/>
                </a:solidFill>
              </a:rPr>
              <a:t>Поэтому </a:t>
            </a:r>
            <a:r>
              <a:rPr lang="ru-RU" b="1" dirty="0" smtClean="0">
                <a:solidFill>
                  <a:srgbClr val="C00000"/>
                </a:solidFill>
              </a:rPr>
              <a:t>в коротком сигнале  ДНК не </a:t>
            </a:r>
            <a:r>
              <a:rPr lang="ru-RU" b="1" dirty="0">
                <a:solidFill>
                  <a:srgbClr val="C00000"/>
                </a:solidFill>
              </a:rPr>
              <a:t>может быть </a:t>
            </a:r>
            <a:r>
              <a:rPr lang="ru-RU" b="1" dirty="0" err="1">
                <a:solidFill>
                  <a:srgbClr val="C00000"/>
                </a:solidFill>
              </a:rPr>
              <a:t>делеций</a:t>
            </a:r>
            <a:r>
              <a:rPr lang="ru-RU" b="1" dirty="0">
                <a:solidFill>
                  <a:srgbClr val="C00000"/>
                </a:solidFill>
              </a:rPr>
              <a:t>! 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29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20" y="148685"/>
            <a:ext cx="7885440" cy="1324800"/>
          </a:xfrm>
        </p:spPr>
        <p:txBody>
          <a:bodyPr/>
          <a:lstStyle/>
          <a:p>
            <a:r>
              <a:rPr lang="ru-RU" dirty="0" smtClean="0"/>
              <a:t>Для эукариот дело усложняется доступностью ДНК для белков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4" name="Рисунок 4" descr="nucleosome_1.png"/>
          <p:cNvPicPr>
            <a:picLocks noChangeAspect="1"/>
          </p:cNvPicPr>
          <p:nvPr/>
        </p:nvPicPr>
        <p:blipFill>
          <a:blip r:embed="rId2" cstate="print"/>
          <a:srcRect l="7447" t="787" r="7447" b="1575"/>
          <a:stretch>
            <a:fillRect/>
          </a:stretch>
        </p:blipFill>
        <p:spPr bwMode="auto">
          <a:xfrm rot="16200000">
            <a:off x="968655" y="1306212"/>
            <a:ext cx="3053780" cy="414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47500" y="1786461"/>
            <a:ext cx="3762359" cy="310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177" dirty="0" err="1">
                <a:latin typeface="Verdana" pitchFamily="34" charset="0"/>
              </a:rPr>
              <a:t>Нуклеосома</a:t>
            </a:r>
            <a:r>
              <a:rPr lang="en-US" sz="2177" dirty="0">
                <a:latin typeface="Verdana" pitchFamily="34" charset="0"/>
              </a:rPr>
              <a:t>:</a:t>
            </a:r>
            <a:br>
              <a:rPr lang="en-US" sz="2177" dirty="0">
                <a:latin typeface="Verdana" pitchFamily="34" charset="0"/>
              </a:rPr>
            </a:br>
            <a:r>
              <a:rPr lang="ru-RU" sz="2177" dirty="0">
                <a:latin typeface="Verdana" pitchFamily="34" charset="0"/>
              </a:rPr>
              <a:t>ДНК человека на </a:t>
            </a:r>
            <a:r>
              <a:rPr lang="en-US" sz="2177" dirty="0">
                <a:latin typeface="Verdana" pitchFamily="34" charset="0"/>
              </a:rPr>
              <a:t>“</a:t>
            </a:r>
            <a:r>
              <a:rPr lang="ru-RU" sz="2177" dirty="0">
                <a:latin typeface="Verdana" pitchFamily="34" charset="0"/>
              </a:rPr>
              <a:t>катушке</a:t>
            </a:r>
            <a:r>
              <a:rPr lang="en-US" sz="2177" dirty="0">
                <a:latin typeface="Verdana" pitchFamily="34" charset="0"/>
              </a:rPr>
              <a:t>”</a:t>
            </a:r>
            <a:r>
              <a:rPr lang="ru-RU" sz="2177" dirty="0">
                <a:latin typeface="Verdana" pitchFamily="34" charset="0"/>
              </a:rPr>
              <a:t> из гистонов: вид сбоку</a:t>
            </a:r>
            <a:r>
              <a:rPr lang="en-US" sz="2177" dirty="0">
                <a:latin typeface="Verdana" pitchFamily="34" charset="0"/>
              </a:rPr>
              <a:t> </a:t>
            </a:r>
            <a:r>
              <a:rPr lang="ru-RU" sz="2177" dirty="0">
                <a:latin typeface="Verdana" pitchFamily="34" charset="0"/>
              </a:rPr>
              <a:t>(гистоны – такие белки</a:t>
            </a:r>
            <a:r>
              <a:rPr lang="ru-RU" sz="2177" dirty="0" smtClean="0">
                <a:latin typeface="Verdana" pitchFamily="34" charset="0"/>
              </a:rPr>
              <a:t>)</a:t>
            </a:r>
          </a:p>
          <a:p>
            <a:endParaRPr lang="ru-RU" sz="2177" dirty="0">
              <a:latin typeface="Verdana" pitchFamily="34" charset="0"/>
            </a:endParaRPr>
          </a:p>
          <a:p>
            <a:r>
              <a:rPr lang="en-US" sz="2177" dirty="0" smtClean="0">
                <a:latin typeface="Verdana" pitchFamily="34" charset="0"/>
              </a:rPr>
              <a:t>PDB </a:t>
            </a:r>
            <a:r>
              <a:rPr lang="ru-RU" sz="2177" dirty="0" smtClean="0">
                <a:latin typeface="Verdana" pitchFamily="34" charset="0"/>
              </a:rPr>
              <a:t>код забыл</a:t>
            </a:r>
            <a:r>
              <a:rPr lang="en-US" sz="2177" dirty="0" smtClean="0">
                <a:latin typeface="Verdana" pitchFamily="34" charset="0"/>
              </a:rPr>
              <a:t/>
            </a:r>
            <a:br>
              <a:rPr lang="en-US" sz="2177" dirty="0" smtClean="0">
                <a:latin typeface="Verdana" pitchFamily="34" charset="0"/>
              </a:rPr>
            </a:br>
            <a:r>
              <a:rPr lang="en-US" sz="2177" dirty="0" smtClean="0">
                <a:latin typeface="Verdana" pitchFamily="34" charset="0"/>
              </a:rPr>
              <a:t>3LEL </a:t>
            </a:r>
            <a:r>
              <a:rPr lang="ru-RU" sz="2177" dirty="0" smtClean="0">
                <a:latin typeface="Verdana" pitchFamily="34" charset="0"/>
              </a:rPr>
              <a:t>тоже </a:t>
            </a:r>
            <a:r>
              <a:rPr lang="en-US" sz="2177" dirty="0" smtClean="0">
                <a:latin typeface="Verdana" pitchFamily="34" charset="0"/>
              </a:rPr>
              <a:t>X-ray </a:t>
            </a:r>
            <a:r>
              <a:rPr lang="ru-RU" sz="2177" dirty="0" err="1" smtClean="0">
                <a:latin typeface="Verdana" pitchFamily="34" charset="0"/>
              </a:rPr>
              <a:t>нуклеосомы</a:t>
            </a:r>
            <a:r>
              <a:rPr lang="ru-RU" sz="2177" dirty="0" smtClean="0">
                <a:latin typeface="Verdana" pitchFamily="34" charset="0"/>
              </a:rPr>
              <a:t>, 2019 год </a:t>
            </a:r>
            <a:endParaRPr lang="ru-RU" sz="2177" dirty="0">
              <a:latin typeface="Verdana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6583" y="5111630"/>
            <a:ext cx="7803278" cy="109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177" dirty="0">
                <a:latin typeface="Verdana" pitchFamily="34" charset="0"/>
              </a:rPr>
              <a:t>Ещё </a:t>
            </a:r>
            <a:r>
              <a:rPr lang="ru-RU" sz="2177" dirty="0" smtClean="0">
                <a:latin typeface="Verdana" pitchFamily="34" charset="0"/>
              </a:rPr>
              <a:t>сложнее с доступностью  </a:t>
            </a:r>
            <a:r>
              <a:rPr lang="ru-RU" sz="2177" dirty="0">
                <a:latin typeface="Verdana" pitchFamily="34" charset="0"/>
              </a:rPr>
              <a:t>на более высоких уровнях организации </a:t>
            </a:r>
            <a:r>
              <a:rPr lang="ru-RU" sz="2177" dirty="0" smtClean="0">
                <a:latin typeface="Verdana" pitchFamily="34" charset="0"/>
              </a:rPr>
              <a:t>хроматина. Даже у прокариот начали изучать.</a:t>
            </a:r>
            <a:endParaRPr lang="ru-RU" sz="2177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5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5</a:t>
            </a:fld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type="subTitle" idx="4294967295"/>
          </p:nvPr>
        </p:nvSpPr>
        <p:spPr>
          <a:xfrm>
            <a:off x="788194" y="3303058"/>
            <a:ext cx="7673975" cy="2555875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800" b="1" dirty="0" smtClean="0"/>
              <a:t>Светофор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Д</a:t>
            </a:r>
            <a:r>
              <a:rPr lang="ru-RU" sz="2400" dirty="0" smtClean="0"/>
              <a:t>ля водителя – сильный сигнал (штраф большой)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Для пешехода – несколько слабее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Для бродячей собаки – слабый сигнал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1832" y="1881962"/>
            <a:ext cx="77351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Ч</a:t>
            </a:r>
            <a:r>
              <a:rPr lang="ru-RU" sz="3200" dirty="0" smtClean="0">
                <a:solidFill>
                  <a:srgbClr val="FF0000"/>
                </a:solidFill>
              </a:rPr>
              <a:t>ем </a:t>
            </a:r>
            <a:r>
              <a:rPr lang="ru-RU" sz="3200" dirty="0">
                <a:solidFill>
                  <a:srgbClr val="FF0000"/>
                </a:solidFill>
              </a:rPr>
              <a:t>чаще правильная реакция на сигнал, тем сигнал сильнее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1831" y="365126"/>
            <a:ext cx="778033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Сила сигнала </a:t>
            </a:r>
            <a:r>
              <a:rPr lang="ru-RU" sz="4000" dirty="0"/>
              <a:t>–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одна </a:t>
            </a:r>
            <a:r>
              <a:rPr lang="ru-RU" sz="3200" dirty="0"/>
              <a:t>из важных характеристик сигнала</a:t>
            </a:r>
            <a:r>
              <a:rPr lang="en-US" sz="3200" dirty="0"/>
              <a:t> </a:t>
            </a:r>
            <a:r>
              <a:rPr lang="ru-RU" sz="3200" b="1" dirty="0"/>
              <a:t/>
            </a:r>
            <a:br>
              <a:rPr lang="ru-RU" sz="3200" b="1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7767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7152"/>
            <a:ext cx="8883348" cy="66669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Чем плохи паттерны-1 и -2?</a:t>
            </a:r>
            <a:endParaRPr lang="ru-RU" sz="36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418" y="580604"/>
            <a:ext cx="4006735" cy="4583642"/>
          </a:xfrm>
          <a:prstGeom prst="rect">
            <a:avLst/>
          </a:prstGeom>
        </p:spPr>
      </p:pic>
      <p:sp>
        <p:nvSpPr>
          <p:cNvPr id="9" name="CustomShape 4"/>
          <p:cNvSpPr/>
          <p:nvPr/>
        </p:nvSpPr>
        <p:spPr>
          <a:xfrm>
            <a:off x="178981" y="743844"/>
            <a:ext cx="3143223" cy="4668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>
              <a:lnSpc>
                <a:spcPct val="100000"/>
              </a:lnSpc>
            </a:pPr>
            <a:r>
              <a:rPr lang="ru-R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1234567890123456</a:t>
            </a:r>
          </a:p>
          <a:p>
            <a:pPr>
              <a:lnSpc>
                <a:spcPct val="100000"/>
              </a:lnSpc>
            </a:pPr>
            <a:r>
              <a:rPr lang="ru-R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ACGCAAACGTTTTCTT</a:t>
            </a:r>
            <a:endParaRPr lang="ru-R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ru-R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TCGCAAACGTTTGCTT</a:t>
            </a:r>
            <a:endParaRPr lang="ru-R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ru-R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ACGCAAACGTTTTCGT</a:t>
            </a:r>
            <a:endParaRPr lang="ru-R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ru-R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ACGCAAACGGTTTCGT</a:t>
            </a:r>
            <a:endParaRPr lang="ru-R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ru-R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ACGCAACCGTTTTCCT</a:t>
            </a:r>
            <a:endParaRPr lang="ru-R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ru-R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ACGCAAACGTGTGCGT</a:t>
            </a:r>
            <a:endParaRPr lang="ru-R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ru-R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ACGCAATCGGTTACCT</a:t>
            </a:r>
            <a:endParaRPr lang="ru-R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ru-R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GCGCAAACGTTTTCGT</a:t>
            </a:r>
            <a:endParaRPr lang="en-US" sz="2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 panose="02070309020205020404" pitchFamily="49" charset="0"/>
              <a:ea typeface="DejaVu Sans"/>
              <a:cs typeface="Courier New" panose="02070309020205020404" pitchFamily="49" charset="0"/>
            </a:endParaRPr>
          </a:p>
          <a:p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AGGAAAACGATTGGCT</a:t>
            </a:r>
          </a:p>
          <a:p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AAGCAAACGGTGATTT</a:t>
            </a:r>
          </a:p>
          <a:p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ATGCAATCGGTTACGC</a:t>
            </a:r>
          </a:p>
          <a:p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AGGCAAACGTTTACCT</a:t>
            </a:r>
          </a:p>
          <a:p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GAGCAAACGTTTCCAC</a:t>
            </a:r>
            <a:endParaRPr lang="ru-RU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endParaRPr lang="ru-RU" sz="2177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6649" y="4797615"/>
            <a:ext cx="5063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Паттерн-1</a:t>
            </a:r>
            <a:r>
              <a:rPr lang="en-US" sz="2800" dirty="0" smtClean="0"/>
              <a:t> 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DNGMAAHCGDKKNBNY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5774" y="5059225"/>
            <a:ext cx="5023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Паттерн-2</a:t>
            </a:r>
            <a:r>
              <a:rPr lang="en-US" sz="2800" dirty="0" smtClean="0"/>
              <a:t> </a:t>
            </a:r>
            <a:r>
              <a:rPr lang="en-US" sz="2400" dirty="0" smtClean="0"/>
              <a:t> .  . </a:t>
            </a:r>
            <a:r>
              <a:rPr lang="en-US" sz="2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G.AA.CG.......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05467" y="3405622"/>
            <a:ext cx="3738131" cy="29383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0178" y="5425856"/>
            <a:ext cx="85397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Паттерн-1  сильно изменится, если убрать посл. 9. Он описывает очень большое число возможных последовательностей</a:t>
            </a:r>
          </a:p>
          <a:p>
            <a:r>
              <a:rPr lang="ru-RU" dirty="0" smtClean="0"/>
              <a:t>Паттерн 2   - </a:t>
            </a:r>
            <a:r>
              <a:rPr lang="ru-RU" dirty="0"/>
              <a:t> </a:t>
            </a:r>
            <a:r>
              <a:rPr lang="ru-RU" dirty="0" err="1" smtClean="0"/>
              <a:t>точкизаменяют</a:t>
            </a:r>
            <a:r>
              <a:rPr lang="ru-RU" dirty="0" smtClean="0"/>
              <a:t> </a:t>
            </a:r>
            <a:r>
              <a:rPr lang="en-US" dirty="0" smtClean="0"/>
              <a:t>N</a:t>
            </a:r>
            <a:r>
              <a:rPr lang="ru-RU" dirty="0" smtClean="0"/>
              <a:t>. Всего 5 условий. Колонки с одной заменой несут информацию, но не учитываются в паттерне. По случайным причинам  встретится примерно один раз на 1000 </a:t>
            </a:r>
            <a:r>
              <a:rPr lang="ru-RU" dirty="0" err="1" smtClean="0"/>
              <a:t>п.н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37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57" y="161906"/>
            <a:ext cx="8883348" cy="121979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ИДЕЯ </a:t>
            </a:r>
            <a:r>
              <a:rPr lang="en-US" sz="3600" b="1" dirty="0" smtClean="0">
                <a:solidFill>
                  <a:srgbClr val="C00000"/>
                </a:solidFill>
              </a:rPr>
              <a:t>PWM</a:t>
            </a:r>
            <a:r>
              <a:rPr lang="en-US" sz="3600" b="1" dirty="0" smtClean="0"/>
              <a:t>: </a:t>
            </a:r>
            <a:r>
              <a:rPr lang="ru-RU" sz="3600" b="1" dirty="0" smtClean="0"/>
              <a:t>оценить вес сходства новой последовательности по каждой позиции выравнивания  и сложить</a:t>
            </a:r>
            <a:endParaRPr lang="ru-RU" sz="36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952" y="1577203"/>
            <a:ext cx="4006735" cy="45836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2277" y="5833131"/>
            <a:ext cx="4480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Новая </a:t>
            </a:r>
            <a:r>
              <a:rPr lang="ru-RU" sz="2800" dirty="0" smtClean="0"/>
              <a:t> </a:t>
            </a:r>
            <a:r>
              <a:rPr lang="en-US" sz="2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CCGAACCCTTATTTTT</a:t>
            </a:r>
            <a:endParaRPr lang="en-US" sz="2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02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DEEC8EE-03FA-42FE-992C-F282326656FA}" type="slidenum">
              <a:rPr lang="en-US" smtClean="0"/>
              <a:t>52</a:t>
            </a:fld>
            <a:endParaRPr lang="en-US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241458"/>
              </p:ext>
            </p:extLst>
          </p:nvPr>
        </p:nvGraphicFramePr>
        <p:xfrm>
          <a:off x="2785432" y="993919"/>
          <a:ext cx="6179850" cy="2480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5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7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7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7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71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71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71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71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71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71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571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571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571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5712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5424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b\j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2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3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4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5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6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7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8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9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10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11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12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13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14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15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16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8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u="none" strike="noStrike">
                          <a:effectLst/>
                        </a:rPr>
                        <a:t>A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320" marR="4320" marT="43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10</a:t>
                      </a:r>
                      <a:endParaRPr lang="ru-RU" sz="2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2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10</a:t>
                      </a:r>
                      <a:endParaRPr lang="ru-RU" sz="2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4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8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u="none" strike="noStrike">
                          <a:effectLst/>
                        </a:rPr>
                        <a:t>G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320" marR="4320" marT="43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2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2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4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3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5</a:t>
                      </a:r>
                      <a:endParaRPr lang="ru-RU" sz="2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8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u="none" strike="noStrike">
                          <a:effectLst/>
                        </a:rPr>
                        <a:t>T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320" marR="4320" marT="43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</a:t>
                      </a:r>
                      <a:endParaRPr lang="ru-RU" sz="2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8</a:t>
                      </a:r>
                      <a:endParaRPr lang="ru-RU" sz="2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12</a:t>
                      </a:r>
                      <a:endParaRPr lang="ru-RU" sz="2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12</a:t>
                      </a:r>
                      <a:endParaRPr lang="ru-RU" sz="2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5</a:t>
                      </a:r>
                      <a:endParaRPr lang="ru-RU" sz="2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3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11</a:t>
                      </a:r>
                      <a:endParaRPr lang="ru-RU" sz="2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8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u="none" strike="noStrike">
                          <a:effectLst/>
                        </a:rPr>
                        <a:t>C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320" marR="4320" marT="43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8</a:t>
                      </a:r>
                      <a:endParaRPr lang="ru-RU" sz="2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12</a:t>
                      </a:r>
                      <a:endParaRPr lang="ru-RU" sz="2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</a:t>
                      </a:r>
                      <a:endParaRPr lang="ru-RU" sz="2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11</a:t>
                      </a:r>
                      <a:endParaRPr lang="ru-RU" sz="2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4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2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78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200" u="none" strike="noStrike">
                          <a:effectLst/>
                        </a:rPr>
                        <a:t>Всего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320" marR="4320" marT="43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13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13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13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13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13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13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13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13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13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13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13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13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13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13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13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13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0" marR="4320" marT="43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81000" y="189190"/>
            <a:ext cx="8133721" cy="7569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991" dirty="0" smtClean="0"/>
              <a:t>Подсчёт </a:t>
            </a:r>
            <a:r>
              <a:rPr lang="ru-RU" sz="3991" dirty="0"/>
              <a:t>числа букв</a:t>
            </a:r>
            <a:r>
              <a:rPr lang="en-US" sz="3991" dirty="0"/>
              <a:t>  N(</a:t>
            </a:r>
            <a:r>
              <a:rPr lang="en-US" sz="3991" dirty="0" err="1"/>
              <a:t>b,j</a:t>
            </a:r>
            <a:r>
              <a:rPr lang="en-US" sz="3991" dirty="0" smtClean="0"/>
              <a:t>) </a:t>
            </a:r>
            <a:r>
              <a:rPr lang="ru-RU" sz="3991" dirty="0" smtClean="0"/>
              <a:t>в колонке</a:t>
            </a:r>
            <a:endParaRPr lang="ru-RU" sz="3991" dirty="0"/>
          </a:p>
        </p:txBody>
      </p:sp>
      <p:sp>
        <p:nvSpPr>
          <p:cNvPr id="9" name="CustomShape 4"/>
          <p:cNvSpPr/>
          <p:nvPr/>
        </p:nvSpPr>
        <p:spPr>
          <a:xfrm>
            <a:off x="69409" y="851591"/>
            <a:ext cx="2446963" cy="41653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>
              <a:lnSpc>
                <a:spcPct val="100000"/>
              </a:lnSpc>
            </a:pPr>
            <a:r>
              <a:rPr lang="ru-RU" sz="181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1234567890123456</a:t>
            </a:r>
          </a:p>
          <a:p>
            <a:pPr>
              <a:lnSpc>
                <a:spcPct val="100000"/>
              </a:lnSpc>
            </a:pPr>
            <a:r>
              <a:rPr lang="ru-RU" sz="181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ACGCAAACGTTTTCTT</a:t>
            </a:r>
            <a:endParaRPr lang="ru-RU" sz="1814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1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TCGCAAACGTTTGCTT</a:t>
            </a:r>
            <a:endParaRPr lang="ru-RU" sz="1814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1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ACGCAAACGTTTTCGT</a:t>
            </a:r>
            <a:endParaRPr lang="ru-RU" sz="1814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1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ACGCAAACGGTTTCGT</a:t>
            </a:r>
            <a:endParaRPr lang="ru-RU" sz="1814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1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ACGCAACCGTTTTCCT</a:t>
            </a:r>
            <a:endParaRPr lang="ru-RU" sz="1814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1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ACGCAAACGTGTGCGT</a:t>
            </a:r>
            <a:endParaRPr lang="ru-RU" sz="1814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1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ACGCAATCGGTTACCT</a:t>
            </a:r>
            <a:endParaRPr lang="ru-RU" sz="1814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1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GCGCAAACGTTTTCGT</a:t>
            </a:r>
            <a:endParaRPr lang="en-US" sz="1814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DejaVu Sans"/>
            </a:endParaRPr>
          </a:p>
          <a:p>
            <a:r>
              <a:rPr lang="ru-RU" sz="1814" b="1" dirty="0">
                <a:latin typeface="Courier New" pitchFamily="49" charset="0"/>
              </a:rPr>
              <a:t>AGGAAAACGATTGGCT</a:t>
            </a:r>
          </a:p>
          <a:p>
            <a:r>
              <a:rPr lang="ru-RU" sz="1814" b="1" dirty="0">
                <a:latin typeface="Courier New" pitchFamily="49" charset="0"/>
              </a:rPr>
              <a:t>AAGCAAACGGTGATTT</a:t>
            </a:r>
          </a:p>
          <a:p>
            <a:r>
              <a:rPr lang="ru-RU" sz="1814" b="1" dirty="0">
                <a:latin typeface="Courier New" pitchFamily="49" charset="0"/>
              </a:rPr>
              <a:t>ATGCAATCGGTTACGC</a:t>
            </a:r>
          </a:p>
          <a:p>
            <a:r>
              <a:rPr lang="ru-RU" sz="1814" b="1" dirty="0">
                <a:latin typeface="Courier New" pitchFamily="49" charset="0"/>
              </a:rPr>
              <a:t>AGGCAAACGTTTACCT</a:t>
            </a:r>
          </a:p>
          <a:p>
            <a:r>
              <a:rPr lang="ru-RU" sz="1814" b="1" dirty="0">
                <a:latin typeface="Courier New" pitchFamily="49" charset="0"/>
              </a:rPr>
              <a:t>GAGCAAACGTTTCCAC</a:t>
            </a:r>
            <a:endParaRPr lang="ru-RU" sz="1814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8685" y="3952553"/>
            <a:ext cx="6688639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58" dirty="0">
                <a:solidFill>
                  <a:schemeClr val="accent1"/>
                </a:solidFill>
              </a:rPr>
              <a:t> </a:t>
            </a:r>
            <a:r>
              <a:rPr lang="en-US" sz="2358" dirty="0">
                <a:solidFill>
                  <a:schemeClr val="accent1"/>
                </a:solidFill>
              </a:rPr>
              <a:t>    </a:t>
            </a:r>
            <a:r>
              <a:rPr lang="ru-RU" sz="2358" dirty="0">
                <a:solidFill>
                  <a:schemeClr val="accent1"/>
                </a:solidFill>
              </a:rPr>
              <a:t>     </a:t>
            </a:r>
            <a:r>
              <a:rPr lang="en-US" sz="2358" dirty="0">
                <a:solidFill>
                  <a:schemeClr val="accent1"/>
                </a:solidFill>
              </a:rPr>
              <a:t>  </a:t>
            </a:r>
            <a:r>
              <a:rPr lang="en-US" sz="2358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 C </a:t>
            </a:r>
            <a:r>
              <a:rPr lang="en-US" sz="2358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ru-RU" sz="2358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358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 </a:t>
            </a:r>
            <a:r>
              <a:rPr lang="en-US" sz="2358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C </a:t>
            </a:r>
            <a:r>
              <a:rPr lang="en-US" sz="2358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358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358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358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358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358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T </a:t>
            </a:r>
            <a:r>
              <a:rPr lang="en-US" sz="2358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 </a:t>
            </a:r>
            <a:r>
              <a:rPr lang="en-US" sz="2358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n-US" sz="2358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 </a:t>
            </a:r>
            <a:r>
              <a:rPr lang="en-US" sz="2358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358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358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endParaRPr lang="ru-RU" sz="2358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1280" y="3449579"/>
            <a:ext cx="6688639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58" dirty="0">
                <a:solidFill>
                  <a:schemeClr val="accent1"/>
                </a:solidFill>
              </a:rPr>
              <a:t> </a:t>
            </a:r>
            <a:r>
              <a:rPr lang="en-US" sz="2358" dirty="0">
                <a:solidFill>
                  <a:schemeClr val="accent1"/>
                </a:solidFill>
              </a:rPr>
              <a:t>    </a:t>
            </a:r>
            <a:r>
              <a:rPr lang="ru-RU" sz="2358" dirty="0">
                <a:solidFill>
                  <a:schemeClr val="accent1"/>
                </a:solidFill>
              </a:rPr>
              <a:t>     </a:t>
            </a:r>
            <a:r>
              <a:rPr lang="en-US" sz="2358" dirty="0">
                <a:solidFill>
                  <a:schemeClr val="accent1"/>
                </a:solidFill>
              </a:rPr>
              <a:t>  </a:t>
            </a:r>
            <a:r>
              <a:rPr lang="en-US" sz="2358" b="1" dirty="0">
                <a:solidFill>
                  <a:srgbClr val="002060"/>
                </a:solidFill>
              </a:rPr>
              <a:t>A   C   G  C   A  </a:t>
            </a:r>
            <a:r>
              <a:rPr lang="en-US" sz="2358" b="1" dirty="0" err="1">
                <a:solidFill>
                  <a:srgbClr val="002060"/>
                </a:solidFill>
              </a:rPr>
              <a:t>A</a:t>
            </a:r>
            <a:r>
              <a:rPr lang="en-US" sz="2358" b="1" dirty="0">
                <a:solidFill>
                  <a:srgbClr val="002060"/>
                </a:solidFill>
              </a:rPr>
              <a:t>   </a:t>
            </a:r>
            <a:r>
              <a:rPr lang="en-US" sz="2358" b="1" dirty="0" err="1">
                <a:solidFill>
                  <a:srgbClr val="002060"/>
                </a:solidFill>
              </a:rPr>
              <a:t>A</a:t>
            </a:r>
            <a:r>
              <a:rPr lang="en-US" sz="2358" b="1" dirty="0">
                <a:solidFill>
                  <a:srgbClr val="002060"/>
                </a:solidFill>
              </a:rPr>
              <a:t>   C   G  T   </a:t>
            </a:r>
            <a:r>
              <a:rPr lang="en-US" sz="2358" b="1" dirty="0" err="1">
                <a:solidFill>
                  <a:srgbClr val="002060"/>
                </a:solidFill>
              </a:rPr>
              <a:t>T</a:t>
            </a:r>
            <a:r>
              <a:rPr lang="en-US" sz="2358" b="1" dirty="0">
                <a:solidFill>
                  <a:srgbClr val="002060"/>
                </a:solidFill>
              </a:rPr>
              <a:t>   </a:t>
            </a:r>
            <a:r>
              <a:rPr lang="en-US" sz="2358" b="1" dirty="0" err="1">
                <a:solidFill>
                  <a:srgbClr val="002060"/>
                </a:solidFill>
              </a:rPr>
              <a:t>T</a:t>
            </a:r>
            <a:r>
              <a:rPr lang="en-US" sz="2358" b="1" dirty="0">
                <a:solidFill>
                  <a:srgbClr val="002060"/>
                </a:solidFill>
              </a:rPr>
              <a:t>    </a:t>
            </a:r>
            <a:r>
              <a:rPr lang="en-US" sz="2358" b="1" dirty="0" err="1">
                <a:solidFill>
                  <a:srgbClr val="002060"/>
                </a:solidFill>
              </a:rPr>
              <a:t>t</a:t>
            </a:r>
            <a:r>
              <a:rPr lang="en-US" sz="2358" b="1" dirty="0">
                <a:solidFill>
                  <a:srgbClr val="002060"/>
                </a:solidFill>
              </a:rPr>
              <a:t>   C   g    T</a:t>
            </a:r>
            <a:endParaRPr lang="ru-RU" sz="2358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Выноска 1 2"/>
          <p:cNvSpPr/>
          <p:nvPr/>
        </p:nvSpPr>
        <p:spPr>
          <a:xfrm>
            <a:off x="2103789" y="5564354"/>
            <a:ext cx="2838029" cy="1157122"/>
          </a:xfrm>
          <a:prstGeom prst="borderCallout1">
            <a:avLst>
              <a:gd name="adj1" fmla="val -9111"/>
              <a:gd name="adj2" fmla="val 7260"/>
              <a:gd name="adj3" fmla="val -161508"/>
              <a:gd name="adj4" fmla="val 41962"/>
            </a:avLst>
          </a:prstGeom>
          <a:solidFill>
            <a:srgbClr val="002060"/>
          </a:solidFill>
          <a:ln>
            <a:solidFill>
              <a:srgbClr val="00B0F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Самая частая буква в колонке (консенсус)</a:t>
            </a:r>
            <a:endParaRPr lang="en-US" sz="2400" dirty="0"/>
          </a:p>
        </p:txBody>
      </p:sp>
      <p:sp>
        <p:nvSpPr>
          <p:cNvPr id="10" name="Выноска 1 9"/>
          <p:cNvSpPr/>
          <p:nvPr/>
        </p:nvSpPr>
        <p:spPr>
          <a:xfrm>
            <a:off x="82139" y="4798608"/>
            <a:ext cx="2909709" cy="866948"/>
          </a:xfrm>
          <a:prstGeom prst="borderCallout1">
            <a:avLst>
              <a:gd name="adj1" fmla="val -9111"/>
              <a:gd name="adj2" fmla="val 38334"/>
              <a:gd name="adj3" fmla="val -70492"/>
              <a:gd name="adj4" fmla="val 110608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Проверяемая последовательность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740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933" y="187326"/>
            <a:ext cx="8117417" cy="78634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Вес буквы = </a:t>
            </a:r>
            <a:r>
              <a:rPr lang="en-US" sz="3200" dirty="0"/>
              <a:t>LOG</a:t>
            </a:r>
            <a:r>
              <a:rPr lang="ru-RU" sz="3200" dirty="0"/>
              <a:t>(Отношения правдоподобия)</a:t>
            </a:r>
            <a:r>
              <a:rPr lang="ru-RU" sz="3200" dirty="0" smtClean="0"/>
              <a:t> </a:t>
            </a:r>
            <a:endParaRPr lang="en-US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53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5667" y="1064297"/>
            <a:ext cx="852593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Вес буквы </a:t>
            </a:r>
            <a:r>
              <a:rPr lang="en-US" sz="2000" dirty="0" smtClean="0"/>
              <a:t>b </a:t>
            </a:r>
            <a:r>
              <a:rPr lang="ru-RU" sz="2000" dirty="0" smtClean="0"/>
              <a:t>в колонке </a:t>
            </a:r>
            <a:r>
              <a:rPr lang="en-US" sz="2000" dirty="0" smtClean="0"/>
              <a:t>j </a:t>
            </a:r>
            <a:r>
              <a:rPr lang="ru-RU" sz="2000" dirty="0" smtClean="0"/>
              <a:t>должен зависеть от частоты этой буквы </a:t>
            </a:r>
            <a:br>
              <a:rPr lang="ru-RU" sz="2000" dirty="0" smtClean="0"/>
            </a:br>
            <a:r>
              <a:rPr lang="ru-RU" sz="2000" dirty="0" smtClean="0"/>
              <a:t>                                    </a:t>
            </a:r>
            <a:r>
              <a:rPr lang="en-US" sz="2000" dirty="0" smtClean="0"/>
              <a:t>f(</a:t>
            </a:r>
            <a:r>
              <a:rPr lang="en-US" sz="2000" dirty="0" err="1" smtClean="0"/>
              <a:t>b,j</a:t>
            </a:r>
            <a:r>
              <a:rPr lang="en-US" sz="2000" dirty="0" smtClean="0"/>
              <a:t>)</a:t>
            </a:r>
            <a:r>
              <a:rPr lang="ru-RU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/>
              <a:t> </a:t>
            </a:r>
            <a:r>
              <a:rPr lang="en-US" sz="2000" dirty="0"/>
              <a:t>N(</a:t>
            </a:r>
            <a:r>
              <a:rPr lang="en-US" sz="2000" dirty="0" err="1"/>
              <a:t>b,j</a:t>
            </a:r>
            <a:r>
              <a:rPr lang="en-US" sz="2000" dirty="0"/>
              <a:t>)/N </a:t>
            </a:r>
            <a:r>
              <a:rPr lang="ru-RU" sz="2000" dirty="0" smtClean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где</a:t>
            </a:r>
            <a:r>
              <a:rPr lang="en-US" sz="2000" dirty="0" smtClean="0"/>
              <a:t> N –</a:t>
            </a:r>
            <a:r>
              <a:rPr lang="ru-RU" sz="2000" dirty="0" smtClean="0"/>
              <a:t> число последовательностей, в примере </a:t>
            </a:r>
            <a:r>
              <a:rPr lang="en-US" sz="2000" dirty="0" smtClean="0"/>
              <a:t>N = 13</a:t>
            </a:r>
          </a:p>
          <a:p>
            <a:r>
              <a:rPr lang="en-US" sz="2000" dirty="0" smtClean="0"/>
              <a:t>                     </a:t>
            </a:r>
            <a:r>
              <a:rPr lang="ru-RU" sz="2000" dirty="0" smtClean="0"/>
              <a:t>Большая частота – больший вес</a:t>
            </a:r>
            <a:r>
              <a:rPr lang="en-US" sz="2000" dirty="0" smtClean="0"/>
              <a:t>!</a:t>
            </a:r>
            <a:r>
              <a:rPr lang="ru-RU" sz="2000" dirty="0" smtClean="0"/>
              <a:t> 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Не совсем так. Играет значение не сама частота,</a:t>
            </a:r>
            <a:r>
              <a:rPr lang="en-US" sz="2000" dirty="0" smtClean="0"/>
              <a:t> </a:t>
            </a:r>
            <a:r>
              <a:rPr lang="ru-RU" sz="2000" dirty="0" smtClean="0"/>
              <a:t>а превышение частоты над её базовой частотой – частотой  в геноме!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ru-RU" sz="2600" dirty="0" smtClean="0"/>
              <a:t>Отношение правдоподобия</a:t>
            </a:r>
            <a:r>
              <a:rPr lang="en-US" sz="2600" dirty="0" smtClean="0"/>
              <a:t>: </a:t>
            </a:r>
            <a:r>
              <a:rPr lang="ru-RU" sz="2600" dirty="0" smtClean="0"/>
              <a:t>наблюдаемое/ожидаемое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Для выравнивания  </a:t>
            </a:r>
            <a:r>
              <a:rPr lang="ru-RU" sz="2800" dirty="0" smtClean="0"/>
              <a:t> </a:t>
            </a:r>
            <a:r>
              <a:rPr lang="en-US" sz="2800" dirty="0" smtClean="0"/>
              <a:t>f(</a:t>
            </a:r>
            <a:r>
              <a:rPr lang="en-US" sz="2800" dirty="0" err="1" smtClean="0"/>
              <a:t>b,j</a:t>
            </a:r>
            <a:r>
              <a:rPr lang="en-US" sz="2800" dirty="0" smtClean="0"/>
              <a:t>)</a:t>
            </a:r>
            <a:r>
              <a:rPr lang="ru-RU" sz="2800" dirty="0" smtClean="0"/>
              <a:t>/</a:t>
            </a:r>
            <a:r>
              <a:rPr lang="en-US" sz="2800" dirty="0" smtClean="0"/>
              <a:t>p(b)</a:t>
            </a:r>
            <a:r>
              <a:rPr lang="ru-RU" sz="2000" dirty="0"/>
              <a:t> </a:t>
            </a:r>
            <a:r>
              <a:rPr lang="ru-RU" sz="2000" dirty="0" smtClean="0"/>
              <a:t> где </a:t>
            </a:r>
            <a:r>
              <a:rPr lang="en-US" sz="2000" dirty="0" smtClean="0"/>
              <a:t>p(b) </a:t>
            </a:r>
            <a:r>
              <a:rPr lang="ru-RU" sz="2000" dirty="0" smtClean="0"/>
              <a:t>базовая частота буквы.</a:t>
            </a:r>
          </a:p>
          <a:p>
            <a:endParaRPr lang="ru-RU" sz="2000" dirty="0"/>
          </a:p>
          <a:p>
            <a:r>
              <a:rPr lang="ru-RU" sz="2800" dirty="0" smtClean="0"/>
              <a:t>Значит, </a:t>
            </a:r>
            <a:r>
              <a:rPr lang="en-US" sz="2800" dirty="0" smtClean="0"/>
              <a:t>               </a:t>
            </a:r>
            <a:r>
              <a:rPr lang="ru-RU" sz="2800" dirty="0" smtClean="0"/>
              <a:t> </a:t>
            </a:r>
            <a:r>
              <a:rPr lang="en-US" sz="2800" dirty="0" smtClean="0"/>
              <a:t>W(</a:t>
            </a:r>
            <a:r>
              <a:rPr lang="en-US" sz="2800" dirty="0" err="1" smtClean="0"/>
              <a:t>b,j</a:t>
            </a:r>
            <a:r>
              <a:rPr lang="en-US" sz="2800" dirty="0" smtClean="0"/>
              <a:t>) = ln</a:t>
            </a:r>
            <a:r>
              <a:rPr lang="en-US" sz="2400" dirty="0"/>
              <a:t> f(</a:t>
            </a:r>
            <a:r>
              <a:rPr lang="en-US" sz="2400" dirty="0" err="1"/>
              <a:t>b,j</a:t>
            </a:r>
            <a:r>
              <a:rPr lang="en-US" sz="2400" dirty="0"/>
              <a:t>)</a:t>
            </a:r>
            <a:r>
              <a:rPr lang="ru-RU" sz="2400" dirty="0"/>
              <a:t>/</a:t>
            </a:r>
            <a:r>
              <a:rPr lang="en-US" sz="2400" dirty="0"/>
              <a:t>p(b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ru-RU" dirty="0" smtClean="0"/>
              <a:t>                      Логарифм берется, чтобы веса суммировались </a:t>
            </a:r>
            <a:br>
              <a:rPr lang="ru-RU" dirty="0" smtClean="0"/>
            </a:br>
            <a:r>
              <a:rPr lang="ru-RU" dirty="0" smtClean="0"/>
              <a:t>                             (частоты как вероятности перемножаются</a:t>
            </a:r>
            <a:r>
              <a:rPr lang="ru-RU" dirty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65204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767318" y="6480614"/>
            <a:ext cx="807421" cy="364320"/>
          </a:xfrm>
        </p:spPr>
        <p:txBody>
          <a:bodyPr/>
          <a:lstStyle/>
          <a:p>
            <a:fld id="{8DEEC8EE-03FA-42FE-992C-F282326656FA}" type="slidenum">
              <a:rPr lang="en-US" smtClean="0"/>
              <a:t>54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5600" y="317287"/>
            <a:ext cx="8219139" cy="8007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991" dirty="0" smtClean="0"/>
              <a:t>Матрица </a:t>
            </a:r>
            <a:r>
              <a:rPr lang="ru-RU" sz="3991" dirty="0"/>
              <a:t>весов </a:t>
            </a:r>
            <a:r>
              <a:rPr lang="en-US" sz="3991" dirty="0" smtClean="0"/>
              <a:t>PWM</a:t>
            </a:r>
            <a:r>
              <a:rPr lang="ru-RU" sz="3991" dirty="0" smtClean="0"/>
              <a:t>. Беда с </a:t>
            </a:r>
            <a:r>
              <a:rPr lang="en-US" sz="3991" dirty="0" smtClean="0"/>
              <a:t>f(</a:t>
            </a:r>
            <a:r>
              <a:rPr lang="en-US" sz="3991" dirty="0" err="1" smtClean="0"/>
              <a:t>b,j</a:t>
            </a:r>
            <a:r>
              <a:rPr lang="en-US" sz="3991" dirty="0" smtClean="0"/>
              <a:t>) = 0</a:t>
            </a:r>
            <a:endParaRPr lang="ru-RU" sz="3991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104547"/>
              </p:ext>
            </p:extLst>
          </p:nvPr>
        </p:nvGraphicFramePr>
        <p:xfrm>
          <a:off x="185497" y="1207425"/>
          <a:ext cx="8712008" cy="29494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3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4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41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41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41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41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416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416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416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7416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7416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7416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7416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9352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12576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u="none" strike="noStrike" baseline="50000" dirty="0" smtClean="0">
                          <a:effectLst/>
                        </a:rPr>
                        <a:t>w(</a:t>
                      </a:r>
                      <a:r>
                        <a:rPr lang="en-US" sz="2200" u="none" strike="noStrike" baseline="50000" dirty="0" err="1" smtClean="0">
                          <a:effectLst/>
                        </a:rPr>
                        <a:t>b,j</a:t>
                      </a:r>
                      <a:r>
                        <a:rPr lang="en-US" sz="2200" u="none" strike="noStrike" baseline="50000" dirty="0">
                          <a:effectLst/>
                        </a:rPr>
                        <a:t>)</a:t>
                      </a:r>
                      <a:endParaRPr lang="en-US" sz="2200" b="1" i="0" u="none" strike="noStrike" baseline="50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068" marR="3068" marT="30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baseline="50000" dirty="0" smtClean="0">
                          <a:effectLst/>
                        </a:rPr>
                        <a:t>Баз</a:t>
                      </a:r>
                      <a:r>
                        <a:rPr lang="en-US" sz="2200" u="none" strike="noStrike" baseline="50000" dirty="0" smtClean="0">
                          <a:effectLst/>
                        </a:rPr>
                        <a:t>.</a:t>
                      </a:r>
                      <a:r>
                        <a:rPr lang="ru-RU" sz="2200" u="none" strike="noStrike" baseline="50000" dirty="0" smtClean="0">
                          <a:effectLst/>
                        </a:rPr>
                        <a:t> </a:t>
                      </a:r>
                      <a:r>
                        <a:rPr lang="ru-RU" sz="2200" u="none" strike="noStrike" baseline="50000" dirty="0">
                          <a:effectLst/>
                        </a:rPr>
                        <a:t>частоты </a:t>
                      </a:r>
                      <a:endParaRPr lang="ru-RU" sz="2200" b="1" i="0" u="none" strike="noStrike" baseline="5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8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u="none" strike="noStrike">
                          <a:effectLst/>
                        </a:rPr>
                        <a:t>A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068" marR="3068" marT="30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0.15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1.6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0.0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-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inf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-0.7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1.9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1.9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1.6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-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inf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-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inf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-0.7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-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inf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-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inf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0.7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-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inf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-0.7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-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inf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8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u="none" strike="noStrike">
                          <a:effectLst/>
                        </a:rPr>
                        <a:t>G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068" marR="3068" marT="30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0.35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-0.8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-0.8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1.0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-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inf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-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inf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-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inf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-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inf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-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inf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1.0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-0.1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-1.5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-1.5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-0.4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-1.5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0.1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-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inf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8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u="none" strike="noStrike">
                          <a:effectLst/>
                        </a:rPr>
                        <a:t>T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068" marR="3068" marT="30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0.15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-0.7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-0.7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-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inf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-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inf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-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inf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-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inf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0.0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-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inf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-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inf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1.4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1.8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1.8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0.9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-0.7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0.4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1.7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8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u="none" strike="noStrike">
                          <a:effectLst/>
                        </a:rPr>
                        <a:t>C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068" marR="3068" marT="30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0.35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-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inf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0.6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-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inf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1.0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-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inf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-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inf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-1.5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1.0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-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inf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-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inf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-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inf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</a:rPr>
                        <a:t>-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inf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-1.5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0.9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-0.1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-0.8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844">
                <a:tc>
                  <a:txBody>
                    <a:bodyPr/>
                    <a:lstStyle/>
                    <a:p>
                      <a:pPr algn="l" fontAlgn="b"/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8" marR="3068" marT="3068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5497" y="4448469"/>
            <a:ext cx="8501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ЕСЛИ БУКВА </a:t>
            </a:r>
            <a:r>
              <a:rPr lang="en-US" sz="2000" b="1" dirty="0" smtClean="0"/>
              <a:t>C</a:t>
            </a:r>
            <a:r>
              <a:rPr lang="en-US" sz="2000" dirty="0" smtClean="0"/>
              <a:t> </a:t>
            </a:r>
            <a:r>
              <a:rPr lang="ru-RU" sz="2000" dirty="0" smtClean="0"/>
              <a:t>не встретилась в колонке </a:t>
            </a:r>
            <a:r>
              <a:rPr lang="ru-RU" sz="2000" b="1" dirty="0" smtClean="0"/>
              <a:t>1 </a:t>
            </a:r>
            <a:r>
              <a:rPr lang="ru-RU" sz="2000" dirty="0" smtClean="0"/>
              <a:t>ни разу, то её частота </a:t>
            </a:r>
            <a:r>
              <a:rPr lang="en-US" sz="2000" dirty="0" smtClean="0"/>
              <a:t>f(</a:t>
            </a:r>
            <a:r>
              <a:rPr lang="en-US" sz="2000" b="1" dirty="0" smtClean="0"/>
              <a:t>C,1</a:t>
            </a:r>
            <a:r>
              <a:rPr lang="en-US" sz="2000" dirty="0" smtClean="0"/>
              <a:t>) </a:t>
            </a:r>
            <a:r>
              <a:rPr lang="ru-RU" sz="2000" dirty="0" smtClean="0"/>
              <a:t>равна 0. </a:t>
            </a:r>
            <a:r>
              <a:rPr lang="en-US" sz="2000" dirty="0" smtClean="0"/>
              <a:t> </a:t>
            </a:r>
            <a:r>
              <a:rPr lang="ru-RU" sz="2000" dirty="0" smtClean="0"/>
              <a:t>Значит</a:t>
            </a:r>
            <a:r>
              <a:rPr lang="ru-RU" sz="2000" dirty="0" smtClean="0"/>
              <a:t>, отношение правдоподобия   равно 0. 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Значит,  вес </a:t>
            </a:r>
            <a:r>
              <a:rPr lang="en-US" sz="2000" dirty="0" smtClean="0"/>
              <a:t>W(C,1) </a:t>
            </a:r>
            <a:r>
              <a:rPr lang="en-US" sz="2000" dirty="0" smtClean="0"/>
              <a:t>= </a:t>
            </a:r>
            <a:r>
              <a:rPr lang="ru-RU" sz="2000" dirty="0" smtClean="0"/>
              <a:t>минус</a:t>
            </a:r>
            <a:r>
              <a:rPr lang="en-US" sz="2000" dirty="0" smtClean="0"/>
              <a:t> </a:t>
            </a:r>
            <a:r>
              <a:rPr lang="ru-RU" sz="2000" dirty="0" smtClean="0"/>
              <a:t>бесконечность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673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847" y="160867"/>
            <a:ext cx="8418286" cy="1202268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Псевдоотсчёты</a:t>
            </a:r>
            <a:r>
              <a:rPr lang="ru-RU" sz="4000" dirty="0" smtClean="0"/>
              <a:t>: борьба </a:t>
            </a:r>
            <a:r>
              <a:rPr lang="ru-RU" sz="4000" dirty="0" smtClean="0"/>
              <a:t>с -</a:t>
            </a:r>
            <a:r>
              <a:rPr lang="en-US" sz="4000" dirty="0" err="1" smtClean="0"/>
              <a:t>inf</a:t>
            </a:r>
            <a:r>
              <a:rPr lang="en-US" sz="4000" dirty="0" smtClean="0"/>
              <a:t> </a:t>
            </a:r>
            <a:r>
              <a:rPr lang="ru-RU" sz="4000" dirty="0" smtClean="0"/>
              <a:t>и </a:t>
            </a:r>
            <a:r>
              <a:rPr lang="ru-RU" sz="4000" dirty="0" smtClean="0"/>
              <a:t>не только … </a:t>
            </a:r>
            <a:r>
              <a:rPr lang="en-US" sz="4000" dirty="0" err="1" smtClean="0"/>
              <a:t>Pseudocounts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0847" y="1268508"/>
            <a:ext cx="8418286" cy="545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3" dirty="0"/>
              <a:t>Идея в том, чтобы немножко изменить ЧАСТОТЫ букв.</a:t>
            </a:r>
          </a:p>
          <a:p>
            <a:pPr marL="414726" indent="-414726">
              <a:buAutoNum type="arabicParenBoth"/>
            </a:pPr>
            <a:r>
              <a:rPr lang="ru-RU" sz="2177" dirty="0" smtClean="0"/>
              <a:t>Избавляемся </a:t>
            </a:r>
            <a:r>
              <a:rPr lang="ru-RU" sz="2177" dirty="0"/>
              <a:t>от возможности нулевой частоты буквы</a:t>
            </a:r>
          </a:p>
          <a:p>
            <a:pPr marL="414726" indent="-414726">
              <a:buAutoNum type="arabicParenBoth"/>
            </a:pPr>
            <a:r>
              <a:rPr lang="ru-RU" sz="2177" dirty="0"/>
              <a:t>Если частота </a:t>
            </a:r>
            <a:r>
              <a:rPr lang="en-US" sz="2177" dirty="0"/>
              <a:t>A </a:t>
            </a:r>
            <a:r>
              <a:rPr lang="ru-RU" sz="2177" dirty="0"/>
              <a:t>равна единицы, то разрешим другим буквам </a:t>
            </a:r>
            <a:r>
              <a:rPr lang="ru-RU" sz="2177" dirty="0" smtClean="0"/>
              <a:t>появляться с </a:t>
            </a:r>
            <a:r>
              <a:rPr lang="ru-RU" sz="2177" dirty="0"/>
              <a:t>малой частотой, вдруг у нас просто мало последовательностей, чтобы </a:t>
            </a:r>
            <a:r>
              <a:rPr lang="ru-RU" sz="2177" dirty="0" smtClean="0"/>
              <a:t>все </a:t>
            </a:r>
            <a:r>
              <a:rPr lang="ru-RU" sz="2177" dirty="0"/>
              <a:t>буквы </a:t>
            </a:r>
            <a:r>
              <a:rPr lang="ru-RU" sz="2177" dirty="0" smtClean="0"/>
              <a:t>появились</a:t>
            </a:r>
            <a:endParaRPr lang="ru-RU" sz="2903" dirty="0"/>
          </a:p>
          <a:p>
            <a:r>
              <a:rPr lang="ru-RU" sz="2903" dirty="0" smtClean="0"/>
              <a:t/>
            </a:r>
            <a:br>
              <a:rPr lang="ru-RU" sz="2903" dirty="0" smtClean="0"/>
            </a:br>
            <a:r>
              <a:rPr lang="en-US" sz="2903" dirty="0" smtClean="0"/>
              <a:t>F(</a:t>
            </a:r>
            <a:r>
              <a:rPr lang="en-US" sz="2903" dirty="0" err="1" smtClean="0"/>
              <a:t>b,j</a:t>
            </a:r>
            <a:r>
              <a:rPr lang="en-US" sz="2903" dirty="0"/>
              <a:t>) = [N(</a:t>
            </a:r>
            <a:r>
              <a:rPr lang="en-US" sz="2903" dirty="0" err="1"/>
              <a:t>b,j</a:t>
            </a:r>
            <a:r>
              <a:rPr lang="en-US" sz="2903" dirty="0"/>
              <a:t>) + </a:t>
            </a:r>
            <a:r>
              <a:rPr lang="en-US" sz="2903" dirty="0">
                <a:sym typeface="Symbol" panose="05050102010706020507" pitchFamily="18" charset="2"/>
              </a:rPr>
              <a:t>(b)]  /(N + </a:t>
            </a:r>
            <a:r>
              <a:rPr lang="ru-RU" sz="2903" dirty="0">
                <a:sym typeface="Symbol" panose="05050102010706020507" pitchFamily="18" charset="2"/>
              </a:rPr>
              <a:t>)    вместо</a:t>
            </a:r>
          </a:p>
          <a:p>
            <a:r>
              <a:rPr lang="en-US" sz="2903" dirty="0" smtClean="0">
                <a:sym typeface="Symbol" panose="05050102010706020507" pitchFamily="18" charset="2"/>
              </a:rPr>
              <a:t>f(</a:t>
            </a:r>
            <a:r>
              <a:rPr lang="en-US" sz="2903" dirty="0" err="1" smtClean="0">
                <a:sym typeface="Symbol" panose="05050102010706020507" pitchFamily="18" charset="2"/>
              </a:rPr>
              <a:t>b,j</a:t>
            </a:r>
            <a:r>
              <a:rPr lang="en-US" sz="2903" dirty="0">
                <a:sym typeface="Symbol" panose="05050102010706020507" pitchFamily="18" charset="2"/>
              </a:rPr>
              <a:t>) = N(</a:t>
            </a:r>
            <a:r>
              <a:rPr lang="en-US" sz="2903" dirty="0" err="1">
                <a:sym typeface="Symbol" panose="05050102010706020507" pitchFamily="18" charset="2"/>
              </a:rPr>
              <a:t>b,j</a:t>
            </a:r>
            <a:r>
              <a:rPr lang="en-US" sz="2903" dirty="0">
                <a:sym typeface="Symbol" panose="05050102010706020507" pitchFamily="18" charset="2"/>
              </a:rPr>
              <a:t>)/N </a:t>
            </a:r>
          </a:p>
          <a:p>
            <a:endParaRPr lang="en-US" sz="2903" dirty="0">
              <a:sym typeface="Symbol" panose="05050102010706020507" pitchFamily="18" charset="2"/>
            </a:endParaRPr>
          </a:p>
          <a:p>
            <a:r>
              <a:rPr lang="ru-RU" sz="2903" dirty="0">
                <a:sym typeface="Symbol" panose="05050102010706020507" pitchFamily="18" charset="2"/>
              </a:rPr>
              <a:t>Здесь </a:t>
            </a:r>
            <a:r>
              <a:rPr lang="en-US" sz="2903" dirty="0">
                <a:sym typeface="Symbol" panose="05050102010706020507" pitchFamily="18" charset="2"/>
              </a:rPr>
              <a:t> </a:t>
            </a:r>
            <a:r>
              <a:rPr lang="ru-RU" sz="2903" dirty="0">
                <a:sym typeface="Symbol" panose="05050102010706020507" pitchFamily="18" charset="2"/>
              </a:rPr>
              <a:t> = </a:t>
            </a:r>
            <a:r>
              <a:rPr lang="en-US" sz="2903" dirty="0">
                <a:sym typeface="Symbol" panose="05050102010706020507" pitchFamily="18" charset="2"/>
              </a:rPr>
              <a:t></a:t>
            </a:r>
            <a:r>
              <a:rPr lang="ru-RU" sz="2903" dirty="0">
                <a:sym typeface="Symbol" panose="05050102010706020507" pitchFamily="18" charset="2"/>
              </a:rPr>
              <a:t>(</a:t>
            </a:r>
            <a:r>
              <a:rPr lang="en-US" sz="2903" dirty="0">
                <a:sym typeface="Symbol" panose="05050102010706020507" pitchFamily="18" charset="2"/>
              </a:rPr>
              <a:t>A) + (G) + (T) + (C)</a:t>
            </a:r>
          </a:p>
          <a:p>
            <a:r>
              <a:rPr lang="ru-RU" sz="2903" dirty="0">
                <a:sym typeface="Symbol" panose="05050102010706020507" pitchFamily="18" charset="2"/>
              </a:rPr>
              <a:t>Все </a:t>
            </a:r>
            <a:r>
              <a:rPr lang="en-US" sz="2903" dirty="0">
                <a:sym typeface="Symbol" panose="05050102010706020507" pitchFamily="18" charset="2"/>
              </a:rPr>
              <a:t></a:t>
            </a:r>
            <a:r>
              <a:rPr lang="ru-RU" sz="2903" dirty="0">
                <a:sym typeface="Symbol" panose="05050102010706020507" pitchFamily="18" charset="2"/>
              </a:rPr>
              <a:t>(</a:t>
            </a:r>
            <a:r>
              <a:rPr lang="en-US" sz="2903" dirty="0">
                <a:sym typeface="Symbol" panose="05050102010706020507" pitchFamily="18" charset="2"/>
              </a:rPr>
              <a:t>b) </a:t>
            </a:r>
            <a:r>
              <a:rPr lang="ru-RU" sz="2903" dirty="0">
                <a:sym typeface="Symbol" panose="05050102010706020507" pitchFamily="18" charset="2"/>
              </a:rPr>
              <a:t>маленькие в сравнении с </a:t>
            </a:r>
            <a:r>
              <a:rPr lang="en-US" sz="2903" dirty="0">
                <a:sym typeface="Symbol" panose="05050102010706020507" pitchFamily="18" charset="2"/>
              </a:rPr>
              <a:t>N</a:t>
            </a:r>
          </a:p>
          <a:p>
            <a:r>
              <a:rPr lang="ru-RU" sz="2903" dirty="0">
                <a:sym typeface="Symbol" panose="05050102010706020507" pitchFamily="18" charset="2"/>
              </a:rPr>
              <a:t>Подбираются  опытным путем </a:t>
            </a:r>
            <a:endParaRPr lang="ru-RU" sz="2903" dirty="0"/>
          </a:p>
        </p:txBody>
      </p:sp>
    </p:spTree>
    <p:extLst>
      <p:ext uri="{BB962C8B-B14F-4D97-AF65-F5344CB8AC3E}">
        <p14:creationId xmlns:p14="http://schemas.microsoft.com/office/powerpoint/2010/main" val="113796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767318" y="6480614"/>
            <a:ext cx="807421" cy="364320"/>
          </a:xfrm>
        </p:spPr>
        <p:txBody>
          <a:bodyPr/>
          <a:lstStyle/>
          <a:p>
            <a:fld id="{8DEEC8EE-03FA-42FE-992C-F282326656FA}" type="slidenum">
              <a:rPr lang="en-US" smtClean="0"/>
              <a:t>56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9299" y="317286"/>
            <a:ext cx="7885440" cy="732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991" dirty="0" smtClean="0"/>
              <a:t>Частоты </a:t>
            </a:r>
            <a:r>
              <a:rPr lang="ru-RU" sz="3991" dirty="0"/>
              <a:t>с </a:t>
            </a:r>
            <a:r>
              <a:rPr lang="ru-RU" sz="3991" dirty="0" err="1"/>
              <a:t>псевдоотсчётами</a:t>
            </a:r>
            <a:endParaRPr lang="ru-RU" sz="399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76577"/>
              </p:ext>
            </p:extLst>
          </p:nvPr>
        </p:nvGraphicFramePr>
        <p:xfrm>
          <a:off x="112905" y="1664326"/>
          <a:ext cx="10411103" cy="26984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3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0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0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0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20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03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20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203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055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203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203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0034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8203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2076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8203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9980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u="none" strike="noStrike" dirty="0" smtClean="0">
                          <a:effectLst/>
                        </a:rPr>
                        <a:t>b</a:t>
                      </a:r>
                      <a:r>
                        <a:rPr lang="ru-RU" sz="2200" u="none" strike="noStrike" dirty="0" smtClean="0">
                          <a:effectLst/>
                        </a:rPr>
                        <a:t>/</a:t>
                      </a:r>
                      <a:r>
                        <a:rPr lang="en-US" sz="2200" u="none" strike="noStrike" dirty="0" smtClean="0">
                          <a:effectLst/>
                        </a:rPr>
                        <a:t>j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2703" marR="2703" marT="27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баз. </a:t>
                      </a:r>
                      <a:r>
                        <a:rPr lang="ru-RU" sz="2200" u="none" strike="noStrike" dirty="0" smtClean="0">
                          <a:effectLst/>
                        </a:rPr>
                        <a:t>час-</a:t>
                      </a:r>
                      <a:r>
                        <a:rPr lang="ru-RU" sz="2200" u="none" strike="noStrike" dirty="0" err="1" smtClean="0">
                          <a:effectLst/>
                        </a:rPr>
                        <a:t>тоты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US" sz="2200" u="none" strike="noStrike" dirty="0" smtClean="0">
                          <a:effectLst/>
                        </a:rPr>
                        <a:t>(</a:t>
                      </a:r>
                      <a:r>
                        <a:rPr lang="en-US" sz="2200" u="none" strike="noStrike" dirty="0">
                          <a:effectLst/>
                        </a:rPr>
                        <a:t>b)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2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3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4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5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6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7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8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9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10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11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12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13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14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15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16</a:t>
                      </a:r>
                      <a:endParaRPr lang="ru-RU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4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u="none" strike="noStrike" dirty="0">
                          <a:effectLst/>
                        </a:rPr>
                        <a:t>A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2703" marR="2703" marT="27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0.15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 smtClean="0">
                          <a:effectLst/>
                        </a:rPr>
                        <a:t>0.1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0.75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0.16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0.08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0.98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0.98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0.75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0.08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0.31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0.08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4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u="none" strike="noStrike" dirty="0">
                          <a:effectLst/>
                        </a:rPr>
                        <a:t>G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2703" marR="2703" marT="27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0.35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 smtClean="0">
                          <a:effectLst/>
                        </a:rPr>
                        <a:t>0.1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0.16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0.16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0.98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0.98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0.31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0.08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0.08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0.23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0.08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0.38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4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u="none" strike="noStrike" dirty="0">
                          <a:effectLst/>
                        </a:rPr>
                        <a:t>T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2703" marR="2703" marT="27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0.15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 smtClean="0">
                          <a:effectLst/>
                        </a:rPr>
                        <a:t>0.1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0.08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0.08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0.16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0.60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0.90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0.90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0.38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0.08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0.23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0.83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4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200" u="none" strike="noStrike" dirty="0">
                          <a:effectLst/>
                        </a:rPr>
                        <a:t>C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2703" marR="2703" marT="27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0.35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 smtClean="0">
                          <a:effectLst/>
                        </a:rPr>
                        <a:t>0.1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0.60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0.90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0.08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0.98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0.08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0.83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0.31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</a:rPr>
                        <a:t>0.16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479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sym typeface="Symbol" panose="05050102010706020507" pitchFamily="18" charset="2"/>
                        </a:rPr>
                        <a:t>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1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 smtClean="0">
                          <a:effectLst/>
                        </a:rPr>
                        <a:t>0.4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1.00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1.00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1.00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1.00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1.00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1.00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1.00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1.00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1.00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1.00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1.00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1.00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1.00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1.00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1.00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1.00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4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767318" y="6480614"/>
            <a:ext cx="807421" cy="364320"/>
          </a:xfrm>
        </p:spPr>
        <p:txBody>
          <a:bodyPr/>
          <a:lstStyle/>
          <a:p>
            <a:fld id="{8DEEC8EE-03FA-42FE-992C-F282326656FA}" type="slidenum">
              <a:rPr lang="en-US" smtClean="0"/>
              <a:t>57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8071" y="361"/>
            <a:ext cx="9336225" cy="1126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Матрица </a:t>
            </a:r>
            <a:r>
              <a:rPr lang="en-US" sz="3600" dirty="0"/>
              <a:t>PWM </a:t>
            </a:r>
            <a:r>
              <a:rPr lang="ru-RU" sz="3600" dirty="0"/>
              <a:t>с </a:t>
            </a:r>
            <a:r>
              <a:rPr lang="ru-RU" sz="3600" dirty="0" err="1"/>
              <a:t>псевдоотсчётами</a:t>
            </a:r>
            <a:r>
              <a:rPr lang="en-US" sz="3600" dirty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Вес последовательности относительно </a:t>
            </a:r>
            <a:r>
              <a:rPr lang="en-US" sz="3600" dirty="0" smtClean="0"/>
              <a:t>PWM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967615"/>
              </p:ext>
            </p:extLst>
          </p:nvPr>
        </p:nvGraphicFramePr>
        <p:xfrm>
          <a:off x="111658" y="1126385"/>
          <a:ext cx="8243163" cy="24380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66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66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66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66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66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66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669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669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669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669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669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669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1669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1669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3831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406082">
                <a:tc>
                  <a:txBody>
                    <a:bodyPr/>
                    <a:lstStyle/>
                    <a:p>
                      <a:pPr algn="l" rtl="0" fontAlgn="ctr"/>
                      <a:endParaRPr lang="en-US" sz="1800" u="none" strike="noStrike" dirty="0" smtClean="0">
                        <a:effectLst/>
                      </a:endParaRPr>
                    </a:p>
                    <a:p>
                      <a:pPr algn="l" rtl="0" fontAlgn="ctr"/>
                      <a:r>
                        <a:rPr lang="en-US" sz="1800" u="none" strike="noStrike" dirty="0" smtClean="0">
                          <a:effectLst/>
                        </a:rPr>
                        <a:t>b</a:t>
                      </a:r>
                      <a:r>
                        <a:rPr lang="ru-RU" sz="1800" u="none" strike="noStrike" dirty="0" smtClean="0">
                          <a:effectLst/>
                        </a:rPr>
                        <a:t>/</a:t>
                      </a:r>
                      <a:r>
                        <a:rPr lang="en-US" sz="1800" u="none" strike="noStrike" dirty="0" smtClean="0">
                          <a:effectLst/>
                        </a:rPr>
                        <a:t>j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2764" marR="2764" marT="27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p(b)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US" sz="1800" u="none" strike="noStrike" dirty="0" smtClean="0">
                          <a:effectLst/>
                        </a:rPr>
                        <a:t>(</a:t>
                      </a:r>
                      <a:r>
                        <a:rPr lang="en-US" sz="1800" u="none" strike="noStrike" dirty="0">
                          <a:effectLst/>
                        </a:rPr>
                        <a:t>b)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6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10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12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13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14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16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6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2764" marR="2764" marT="27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0.15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0.1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1.6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0.0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-3.0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-0.6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1.9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1.9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1.6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-3.0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-3.0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-0.6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-3.0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-3.0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0.7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-3.0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-0.6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-3.0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2764" marR="2764" marT="27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0.35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0.1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-0.8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-0.8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1.0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-3.8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-3.8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-3.8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-3.8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-3.8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1.0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-0.1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-1.5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-1.5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-0.4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-1.5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0.1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-3.8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2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2764" marR="2764" marT="27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0.15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0.1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-0.6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-0.6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-3.0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-3.0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-3.0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-3.0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0.0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-3.0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-3.0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1.4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1.8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1.8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0.9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-0.6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0.4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1.7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2764" marR="2764" marT="27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0.35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0.1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-3.8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0.5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-3.8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0.9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-3.8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-3.8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-1.5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1.0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-3.8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-3.8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-3.8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-3.8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-1.5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0.9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-0.1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-0.8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948" y="4365177"/>
            <a:ext cx="9384719" cy="650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28" dirty="0">
                <a:solidFill>
                  <a:schemeClr val="accent1"/>
                </a:solidFill>
              </a:rPr>
              <a:t> </a:t>
            </a:r>
            <a:r>
              <a:rPr lang="en-US" sz="3628" dirty="0">
                <a:solidFill>
                  <a:schemeClr val="accent1"/>
                </a:solidFill>
              </a:rPr>
              <a:t>       </a:t>
            </a:r>
            <a:r>
              <a:rPr lang="en-US" sz="2177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  C </a:t>
            </a:r>
            <a:r>
              <a:rPr lang="en-US" sz="2177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177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 A  </a:t>
            </a:r>
            <a:r>
              <a:rPr lang="en-US" sz="2177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 </a:t>
            </a:r>
            <a:r>
              <a:rPr lang="en-US" sz="2177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177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77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177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77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177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77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 T  </a:t>
            </a:r>
            <a:r>
              <a:rPr lang="en-US" sz="2177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177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77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T </a:t>
            </a:r>
            <a:r>
              <a:rPr lang="en-US" sz="2177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177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77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ru-RU" sz="2903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ru-RU" sz="290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726383"/>
              </p:ext>
            </p:extLst>
          </p:nvPr>
        </p:nvGraphicFramePr>
        <p:xfrm>
          <a:off x="78071" y="5015804"/>
          <a:ext cx="9678340" cy="3380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62">
                  <a:extLst>
                    <a:ext uri="{9D8B030D-6E8A-4147-A177-3AD203B41FA5}">
                      <a16:colId xmlns:a16="http://schemas.microsoft.com/office/drawing/2014/main" val="2843790941"/>
                    </a:ext>
                  </a:extLst>
                </a:gridCol>
                <a:gridCol w="651934">
                  <a:extLst>
                    <a:ext uri="{9D8B030D-6E8A-4147-A177-3AD203B41FA5}">
                      <a16:colId xmlns:a16="http://schemas.microsoft.com/office/drawing/2014/main" val="3011679641"/>
                    </a:ext>
                  </a:extLst>
                </a:gridCol>
                <a:gridCol w="143933">
                  <a:extLst>
                    <a:ext uri="{9D8B030D-6E8A-4147-A177-3AD203B41FA5}">
                      <a16:colId xmlns:a16="http://schemas.microsoft.com/office/drawing/2014/main" val="1535662003"/>
                    </a:ext>
                  </a:extLst>
                </a:gridCol>
                <a:gridCol w="651933">
                  <a:extLst>
                    <a:ext uri="{9D8B030D-6E8A-4147-A177-3AD203B41FA5}">
                      <a16:colId xmlns:a16="http://schemas.microsoft.com/office/drawing/2014/main" val="4010644768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774938723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50178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106967555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69999441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3821068295"/>
                    </a:ext>
                  </a:extLst>
                </a:gridCol>
                <a:gridCol w="448734">
                  <a:extLst>
                    <a:ext uri="{9D8B030D-6E8A-4147-A177-3AD203B41FA5}">
                      <a16:colId xmlns:a16="http://schemas.microsoft.com/office/drawing/2014/main" val="3280932530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59801475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61933008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1415512592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31405158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548522742"/>
                    </a:ext>
                  </a:extLst>
                </a:gridCol>
                <a:gridCol w="448733">
                  <a:extLst>
                    <a:ext uri="{9D8B030D-6E8A-4147-A177-3AD203B41FA5}">
                      <a16:colId xmlns:a16="http://schemas.microsoft.com/office/drawing/2014/main" val="844498755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4882693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52989636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884352868"/>
                    </a:ext>
                  </a:extLst>
                </a:gridCol>
                <a:gridCol w="1349011">
                  <a:extLst>
                    <a:ext uri="{9D8B030D-6E8A-4147-A177-3AD203B41FA5}">
                      <a16:colId xmlns:a16="http://schemas.microsoft.com/office/drawing/2014/main" val="2495320370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sym typeface="Symbol" panose="05050102010706020507" pitchFamily="18" charset="2"/>
                        </a:rPr>
                        <a:t>W=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3" marR="2703" marT="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</a:rPr>
                        <a:t>-0.8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</a:rPr>
                        <a:t>0.5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</a:rPr>
                        <a:t>-3.8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</a:rPr>
                        <a:t>-3.0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-3.8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-3.8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-1.5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1.0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-3.8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</a:rPr>
                        <a:t>-0.6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1.8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1.8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0.9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-0.6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0.4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</a:rPr>
                        <a:t>1.7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4" marR="2764" marT="2764" marB="0" anchor="b"/>
                </a:tc>
                <a:extLst>
                  <a:ext uri="{0D108BD9-81ED-4DB2-BD59-A6C34878D82A}">
                    <a16:rowId xmlns:a16="http://schemas.microsoft.com/office/drawing/2014/main" val="354912575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3200" y="3562378"/>
            <a:ext cx="8371540" cy="958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8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177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 G</a:t>
            </a:r>
            <a:r>
              <a:rPr lang="en-US" sz="2177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77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177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77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177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  A </a:t>
            </a:r>
            <a:r>
              <a:rPr lang="en-US" sz="2177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177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  G </a:t>
            </a:r>
            <a:r>
              <a:rPr lang="en-US" sz="2177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177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  </a:t>
            </a:r>
            <a:r>
              <a:rPr lang="en-US" sz="2177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177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 T </a:t>
            </a:r>
            <a:r>
              <a:rPr lang="en-US" sz="2177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177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77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177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177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 smtClean="0">
                <a:cs typeface="Courier New" panose="02070309020205020404" pitchFamily="49" charset="0"/>
              </a:rPr>
              <a:t>W</a:t>
            </a:r>
            <a:r>
              <a:rPr lang="ru-RU" sz="1400" dirty="0" smtClean="0"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cs typeface="Courier New" panose="02070309020205020404" pitchFamily="49" charset="0"/>
              </a:rPr>
              <a:t>=  </a:t>
            </a:r>
            <a:r>
              <a:rPr lang="en-US" b="1" dirty="0" smtClean="0">
                <a:cs typeface="Courier New" panose="02070309020205020404" pitchFamily="49" charset="0"/>
              </a:rPr>
              <a:t>10.9</a:t>
            </a:r>
            <a:r>
              <a:rPr lang="en-US" sz="1400" dirty="0" smtClean="0">
                <a:cs typeface="Courier New" panose="02070309020205020404" pitchFamily="49" charset="0"/>
              </a:rPr>
              <a:t>               </a:t>
            </a:r>
            <a:r>
              <a:rPr lang="en-US" sz="1400" b="1" dirty="0" smtClean="0">
                <a:cs typeface="Courier New" panose="02070309020205020404" pitchFamily="49" charset="0"/>
              </a:rPr>
              <a:t>1.6     -0.8    1.0     0.9   -3.0     1.9    1.6        1.0      1.0  -0.1  1.8      1.8    0.7      -0.6   0.4    1.7  </a:t>
            </a:r>
            <a:endParaRPr lang="ru-RU" sz="1400" b="1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76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281" y="205497"/>
            <a:ext cx="7885440" cy="7984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6. Информация и энтропия сигнала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281" y="2823712"/>
            <a:ext cx="7885440" cy="333997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Идеалистически,</a:t>
            </a:r>
            <a:r>
              <a:rPr lang="en-US" dirty="0" smtClean="0"/>
              <a:t> IC = </a:t>
            </a:r>
            <a:r>
              <a:rPr lang="en-US" dirty="0" err="1" smtClean="0"/>
              <a:t>Hbefor</a:t>
            </a:r>
            <a:r>
              <a:rPr lang="en-US" dirty="0" smtClean="0"/>
              <a:t> – </a:t>
            </a:r>
            <a:r>
              <a:rPr lang="en-US" dirty="0" err="1" smtClean="0"/>
              <a:t>Hafter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Мера содержания информации в сигнале равна тому, насколько уменьшилась неопределённость (т.е. энтропия) после появления сигнала.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Чем больше </a:t>
            </a:r>
            <a:r>
              <a:rPr lang="en-US" dirty="0" smtClean="0"/>
              <a:t>IC, </a:t>
            </a:r>
            <a:r>
              <a:rPr lang="ru-RU" dirty="0" smtClean="0"/>
              <a:t>тем сильнее сигнал.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Другое дело, как это соображения применить для сигнала, заданного выравниванием последовательностей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58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150" y="955597"/>
            <a:ext cx="7246026" cy="143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77" dirty="0" smtClean="0"/>
              <a:t>Энтропия – мера неупорядоченности  (обозначается </a:t>
            </a:r>
            <a:r>
              <a:rPr lang="en-US" sz="2177" dirty="0" smtClean="0"/>
              <a:t>H)</a:t>
            </a:r>
            <a:r>
              <a:rPr lang="ru-RU" sz="2177" dirty="0" smtClean="0"/>
              <a:t/>
            </a:r>
            <a:br>
              <a:rPr lang="ru-RU" sz="2177" dirty="0" smtClean="0"/>
            </a:br>
            <a:r>
              <a:rPr lang="ru-RU" sz="2177" dirty="0" smtClean="0"/>
              <a:t>Информация противоположна энтропии </a:t>
            </a:r>
            <a:r>
              <a:rPr lang="en-US" sz="2177" dirty="0" smtClean="0"/>
              <a:t> (</a:t>
            </a:r>
            <a:r>
              <a:rPr lang="ru-RU" sz="2177" dirty="0"/>
              <a:t>обозначается </a:t>
            </a:r>
            <a:r>
              <a:rPr lang="en-US" sz="2177" dirty="0" smtClean="0"/>
              <a:t>IC)</a:t>
            </a:r>
            <a:r>
              <a:rPr lang="ru-RU" sz="2177" dirty="0"/>
              <a:t/>
            </a:r>
            <a:br>
              <a:rPr lang="ru-RU" sz="2177" dirty="0"/>
            </a:br>
            <a:r>
              <a:rPr lang="ru-RU" sz="2177" dirty="0" smtClean="0"/>
              <a:t>Чем </a:t>
            </a:r>
            <a:r>
              <a:rPr lang="ru-RU" sz="2177" dirty="0"/>
              <a:t>больше энтропия, тем меньше </a:t>
            </a:r>
            <a:r>
              <a:rPr lang="ru-RU" sz="2177" dirty="0" smtClean="0"/>
              <a:t>информации.</a:t>
            </a:r>
            <a:endParaRPr lang="ru-RU" sz="2177" dirty="0"/>
          </a:p>
          <a:p>
            <a:r>
              <a:rPr lang="ru-RU" sz="2177" dirty="0"/>
              <a:t>Чем больше информации, тем меньше энтропия</a:t>
            </a:r>
            <a:endParaRPr lang="en-US" sz="2177" dirty="0"/>
          </a:p>
        </p:txBody>
      </p:sp>
    </p:spTree>
    <p:extLst>
      <p:ext uri="{BB962C8B-B14F-4D97-AF65-F5344CB8AC3E}">
        <p14:creationId xmlns:p14="http://schemas.microsoft.com/office/powerpoint/2010/main" val="13415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9281" y="84681"/>
            <a:ext cx="7885440" cy="975427"/>
          </a:xfrm>
        </p:spPr>
        <p:txBody>
          <a:bodyPr>
            <a:noAutofit/>
          </a:bodyPr>
          <a:lstStyle/>
          <a:p>
            <a:r>
              <a:rPr lang="ru-RU" sz="2903" dirty="0"/>
              <a:t>Какой из двух наборов представителей одного и того же сигнала взять для построения PWM?</a:t>
            </a:r>
            <a:endParaRPr lang="en-US" sz="2903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59</a:t>
            </a:fld>
            <a:endParaRPr lang="en-US"/>
          </a:p>
        </p:txBody>
      </p:sp>
      <p:pic>
        <p:nvPicPr>
          <p:cNvPr id="6" name="Рисунок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4" t="4162" r="-4487" b="4778"/>
          <a:stretch/>
        </p:blipFill>
        <p:spPr bwMode="auto">
          <a:xfrm>
            <a:off x="426437" y="1756841"/>
            <a:ext cx="2020526" cy="3588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3" t="5785" r="-3989" b="6005"/>
          <a:stretch/>
        </p:blipFill>
        <p:spPr bwMode="auto">
          <a:xfrm>
            <a:off x="2872860" y="1807017"/>
            <a:ext cx="1922390" cy="34878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7418" y="1053962"/>
            <a:ext cx="8848511" cy="76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77" i="1" dirty="0"/>
              <a:t>Сигналы подобраны для не идентичных, но </a:t>
            </a:r>
            <a:r>
              <a:rPr lang="ru-RU" sz="2177" i="1" dirty="0" err="1"/>
              <a:t>бизкородственных</a:t>
            </a:r>
            <a:r>
              <a:rPr lang="ru-RU" sz="2177" i="1" dirty="0"/>
              <a:t> белков –</a:t>
            </a:r>
          </a:p>
          <a:p>
            <a:r>
              <a:rPr lang="ru-RU" sz="2177" i="1" dirty="0"/>
              <a:t>Транскрипционных факторов </a:t>
            </a:r>
            <a:r>
              <a:rPr lang="uk-UA" sz="2177" i="1" dirty="0"/>
              <a:t>(</a:t>
            </a:r>
            <a:r>
              <a:rPr lang="en-US" sz="2177" i="1" dirty="0"/>
              <a:t>TF): </a:t>
            </a:r>
            <a:r>
              <a:rPr lang="en-US" sz="2177" dirty="0"/>
              <a:t>GFI1_HUMAN </a:t>
            </a:r>
            <a:r>
              <a:rPr lang="ru-RU" sz="2177" dirty="0"/>
              <a:t>и </a:t>
            </a:r>
            <a:r>
              <a:rPr lang="en-US" sz="2177" dirty="0"/>
              <a:t>GFI1B_HUMAN [1]</a:t>
            </a:r>
            <a:endParaRPr lang="en-US" sz="2177" i="1" dirty="0"/>
          </a:p>
        </p:txBody>
      </p:sp>
      <p:pic>
        <p:nvPicPr>
          <p:cNvPr id="9" name="Рисунок 8" descr="GFI1_HUMAN.H11MO.0.C_direct.png (1000×200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4" y="5345016"/>
            <a:ext cx="1741833" cy="80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GFI1B_HUMAN.H11MO.0.A_direct.png (1000×200)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860" y="5345016"/>
            <a:ext cx="1803651" cy="88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241011" y="1903289"/>
            <a:ext cx="3379156" cy="1767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77" b="1" dirty="0"/>
              <a:t>Что на интересует: </a:t>
            </a:r>
          </a:p>
          <a:p>
            <a:r>
              <a:rPr lang="ru-RU" sz="2177" dirty="0"/>
              <a:t>Поиск по какой из матриц</a:t>
            </a:r>
          </a:p>
          <a:p>
            <a:r>
              <a:rPr lang="en-US" sz="2177" b="1" dirty="0"/>
              <a:t>PWM</a:t>
            </a:r>
            <a:r>
              <a:rPr lang="en-US" sz="1814" b="1" dirty="0"/>
              <a:t>1</a:t>
            </a:r>
            <a:r>
              <a:rPr lang="en-US" sz="2177" b="1" dirty="0"/>
              <a:t> </a:t>
            </a:r>
            <a:r>
              <a:rPr lang="ru-RU" sz="2177" b="1" dirty="0"/>
              <a:t>или </a:t>
            </a:r>
            <a:r>
              <a:rPr lang="en-US" sz="2177" b="1" dirty="0"/>
              <a:t>PWM</a:t>
            </a:r>
            <a:r>
              <a:rPr lang="en-US" sz="1814" b="1" dirty="0"/>
              <a:t>1b</a:t>
            </a:r>
            <a:br>
              <a:rPr lang="en-US" sz="1814" b="1" dirty="0"/>
            </a:br>
            <a:r>
              <a:rPr lang="ru-RU" sz="2177" dirty="0"/>
              <a:t>даст меньше случайных находок?</a:t>
            </a:r>
            <a:endParaRPr lang="en-US" sz="2177" dirty="0"/>
          </a:p>
        </p:txBody>
      </p:sp>
      <p:sp>
        <p:nvSpPr>
          <p:cNvPr id="12" name="TextBox 11"/>
          <p:cNvSpPr txBox="1"/>
          <p:nvPr/>
        </p:nvSpPr>
        <p:spPr>
          <a:xfrm>
            <a:off x="5245077" y="3786236"/>
            <a:ext cx="3518503" cy="143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77" b="1" dirty="0"/>
              <a:t>Философский ответ:</a:t>
            </a:r>
          </a:p>
          <a:p>
            <a:r>
              <a:rPr lang="ru-RU" sz="2177" dirty="0"/>
              <a:t>По </a:t>
            </a:r>
            <a:r>
              <a:rPr lang="en-US" sz="2177" dirty="0"/>
              <a:t>PWM, </a:t>
            </a:r>
            <a:r>
              <a:rPr lang="ru-RU" sz="2177" dirty="0"/>
              <a:t>построенной по выравниванию, в котором </a:t>
            </a:r>
            <a:r>
              <a:rPr lang="ru-RU" sz="2177" dirty="0">
                <a:solidFill>
                  <a:srgbClr val="FF0000"/>
                </a:solidFill>
              </a:rPr>
              <a:t>больше информации </a:t>
            </a:r>
            <a:r>
              <a:rPr lang="en-US" sz="2177" dirty="0" smtClean="0">
                <a:solidFill>
                  <a:srgbClr val="FF0000"/>
                </a:solidFill>
              </a:rPr>
              <a:t>IC</a:t>
            </a:r>
            <a:endParaRPr lang="en-US" sz="2177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928" y="6325293"/>
            <a:ext cx="6131252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77" b="1" dirty="0"/>
              <a:t>В обеих сигналах по 17 посл. </a:t>
            </a:r>
            <a:r>
              <a:rPr lang="uk-UA" sz="2177" b="1" dirty="0"/>
              <a:t>И по 10 колонок</a:t>
            </a:r>
            <a:r>
              <a:rPr lang="uk-UA" sz="2177" dirty="0"/>
              <a:t>.</a:t>
            </a:r>
            <a:endParaRPr lang="en-US" sz="2177" dirty="0"/>
          </a:p>
        </p:txBody>
      </p:sp>
    </p:spTree>
    <p:extLst>
      <p:ext uri="{BB962C8B-B14F-4D97-AF65-F5344CB8AC3E}">
        <p14:creationId xmlns:p14="http://schemas.microsoft.com/office/powerpoint/2010/main" val="110750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9451" y="648584"/>
            <a:ext cx="8296710" cy="2136561"/>
          </a:xfrm>
        </p:spPr>
        <p:txBody>
          <a:bodyPr>
            <a:normAutofit/>
          </a:bodyPr>
          <a:lstStyle/>
          <a:p>
            <a:r>
              <a:rPr lang="ru-RU" sz="4800" dirty="0"/>
              <a:t>Геном – носитель </a:t>
            </a:r>
            <a:r>
              <a:rPr lang="ru-RU" sz="4800" u="sng" dirty="0"/>
              <a:t>всей</a:t>
            </a:r>
            <a:r>
              <a:rPr lang="ru-RU" sz="4800" dirty="0"/>
              <a:t> </a:t>
            </a:r>
            <a:r>
              <a:rPr lang="ru-RU" sz="4800" dirty="0" smtClean="0"/>
              <a:t>информации, </a:t>
            </a:r>
            <a:r>
              <a:rPr lang="ru-RU" sz="4800" dirty="0"/>
              <a:t>передаваемой от предка к </a:t>
            </a:r>
            <a:r>
              <a:rPr lang="ru-RU" sz="4800" dirty="0" smtClean="0"/>
              <a:t>потомку.</a:t>
            </a:r>
            <a:endParaRPr lang="en-US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675538" y="4428188"/>
            <a:ext cx="3357178" cy="454206"/>
          </a:xfrm>
        </p:spPr>
        <p:txBody>
          <a:bodyPr/>
          <a:lstStyle/>
          <a:p>
            <a:r>
              <a:rPr lang="ru-RU" dirty="0" smtClean="0"/>
              <a:t>А при делении клетки?</a:t>
            </a:r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43068" y="3622032"/>
            <a:ext cx="2101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Всей ли???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6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883071" y="2905857"/>
            <a:ext cx="31496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ВСЕ СОГЛАСНЫ!?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90448" y="5209332"/>
            <a:ext cx="72653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/>
              <a:t>ИНФОРМАЦИЯ НУЖНА ДЛЯ АДРЕСАТОВ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r>
              <a:rPr lang="ru-RU" sz="3200" dirty="0" smtClean="0"/>
              <a:t>в клетке – белков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яйцеклетки)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4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  <p:bldP spid="7" grpId="0"/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34123" y="119517"/>
            <a:ext cx="7885440" cy="973013"/>
          </a:xfrm>
        </p:spPr>
        <p:txBody>
          <a:bodyPr/>
          <a:lstStyle/>
          <a:p>
            <a:r>
              <a:rPr lang="ru-RU" dirty="0" smtClean="0"/>
              <a:t>Энтропия</a:t>
            </a:r>
            <a:r>
              <a:rPr lang="en-US" dirty="0" smtClean="0"/>
              <a:t> H</a:t>
            </a:r>
            <a:r>
              <a:rPr lang="ru-RU" dirty="0" smtClean="0"/>
              <a:t> по Шеннону и </a:t>
            </a:r>
            <a:r>
              <a:rPr lang="en-US" smtClean="0"/>
              <a:t>IC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4383" y="1135559"/>
            <a:ext cx="8467107" cy="462728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Энтропия </a:t>
            </a:r>
            <a:r>
              <a:rPr lang="en-US" sz="2000" b="1" dirty="0" smtClean="0"/>
              <a:t>Hg </a:t>
            </a:r>
            <a:r>
              <a:rPr lang="ru-RU" sz="2000" b="1" dirty="0" smtClean="0"/>
              <a:t>для частот букв в геноме</a:t>
            </a:r>
            <a:r>
              <a:rPr lang="ru-RU" sz="2000" dirty="0" smtClean="0"/>
              <a:t>. Четыре буквы -  четыре частоты </a:t>
            </a:r>
            <a:r>
              <a:rPr lang="en-US" sz="2000" dirty="0" smtClean="0"/>
              <a:t>p(A), p(T), p(G), p(C)                       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H</a:t>
            </a:r>
            <a:r>
              <a:rPr lang="en-US" sz="2000" baseline="-25000" dirty="0" smtClean="0"/>
              <a:t>g</a:t>
            </a:r>
            <a:r>
              <a:rPr lang="en-US" sz="2000" dirty="0" smtClean="0"/>
              <a:t> </a:t>
            </a:r>
            <a:r>
              <a:rPr lang="en-US" sz="2000" dirty="0"/>
              <a:t>=  </a:t>
            </a:r>
            <a:r>
              <a:rPr lang="ru-RU" sz="2000" dirty="0"/>
              <a:t>- </a:t>
            </a:r>
            <a:r>
              <a:rPr lang="ru-RU" sz="2000" dirty="0">
                <a:sym typeface="Symbol" panose="05050102010706020507" pitchFamily="18" charset="2"/>
              </a:rPr>
              <a:t></a:t>
            </a:r>
            <a:r>
              <a:rPr lang="en-US" sz="2000" baseline="-25000" dirty="0"/>
              <a:t>b</a:t>
            </a:r>
            <a:r>
              <a:rPr lang="en-US" sz="2000" dirty="0"/>
              <a:t> </a:t>
            </a:r>
            <a:r>
              <a:rPr lang="en-US" sz="2000" dirty="0" smtClean="0"/>
              <a:t>p(b</a:t>
            </a:r>
            <a:r>
              <a:rPr lang="en-US" sz="2000" dirty="0"/>
              <a:t>) log</a:t>
            </a:r>
            <a:r>
              <a:rPr lang="en-US" sz="2000" baseline="-25000" dirty="0"/>
              <a:t> 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p(b)             b in {A,T,G,C}</a:t>
            </a:r>
            <a:endParaRPr lang="ru-RU" sz="2000" dirty="0"/>
          </a:p>
          <a:p>
            <a:r>
              <a:rPr lang="ru-RU" sz="2000" dirty="0" smtClean="0"/>
              <a:t>Теорема (Шеннон, 1948). </a:t>
            </a:r>
            <a:r>
              <a:rPr lang="en-US" sz="2000" dirty="0" smtClean="0"/>
              <a:t>H </a:t>
            </a:r>
            <a:r>
              <a:rPr lang="ru-RU" sz="2000" dirty="0" smtClean="0"/>
              <a:t>максимальна  если частоты всех букв равны</a:t>
            </a:r>
            <a:r>
              <a:rPr lang="en-US" sz="2000" dirty="0" smtClean="0"/>
              <a:t>       p(A)</a:t>
            </a:r>
            <a:r>
              <a:rPr lang="ru-RU" sz="2000" dirty="0" smtClean="0"/>
              <a:t> =</a:t>
            </a:r>
            <a:r>
              <a:rPr lang="en-US" sz="2000" dirty="0" smtClean="0"/>
              <a:t> </a:t>
            </a:r>
            <a:r>
              <a:rPr lang="en-US" sz="2000" dirty="0"/>
              <a:t>p(T</a:t>
            </a:r>
            <a:r>
              <a:rPr lang="en-US" sz="2000" dirty="0" smtClean="0"/>
              <a:t>)</a:t>
            </a:r>
            <a:r>
              <a:rPr lang="ru-RU" sz="2000" dirty="0" smtClean="0"/>
              <a:t> =</a:t>
            </a:r>
            <a:r>
              <a:rPr lang="en-US" sz="2000" dirty="0" smtClean="0"/>
              <a:t> </a:t>
            </a:r>
            <a:r>
              <a:rPr lang="en-US" sz="2000" dirty="0"/>
              <a:t>p(G</a:t>
            </a:r>
            <a:r>
              <a:rPr lang="en-US" sz="2000" dirty="0" smtClean="0"/>
              <a:t>)</a:t>
            </a:r>
            <a:r>
              <a:rPr lang="ru-RU" sz="2000" dirty="0" smtClean="0"/>
              <a:t> =</a:t>
            </a:r>
            <a:r>
              <a:rPr lang="en-US" sz="2000" dirty="0" smtClean="0"/>
              <a:t> </a:t>
            </a:r>
            <a:r>
              <a:rPr lang="en-US" sz="2000" dirty="0"/>
              <a:t>p(C</a:t>
            </a:r>
            <a:r>
              <a:rPr lang="en-US" sz="2000" dirty="0" smtClean="0"/>
              <a:t>)</a:t>
            </a:r>
            <a:r>
              <a:rPr lang="ru-RU" sz="2000" dirty="0" smtClean="0"/>
              <a:t> = ¼     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g</a:t>
            </a:r>
            <a:r>
              <a:rPr lang="ru-RU" sz="2000" baseline="-25000" dirty="0" smtClean="0"/>
              <a:t>_</a:t>
            </a:r>
            <a:r>
              <a:rPr lang="en-US" sz="2000" baseline="-25000" dirty="0" smtClean="0"/>
              <a:t>max</a:t>
            </a:r>
            <a:r>
              <a:rPr lang="en-US" sz="2000" dirty="0" smtClean="0"/>
              <a:t> = 2</a:t>
            </a:r>
            <a:br>
              <a:rPr lang="en-US" sz="2000" dirty="0" smtClean="0"/>
            </a:br>
            <a:endParaRPr lang="ru-RU" sz="2000" dirty="0"/>
          </a:p>
          <a:p>
            <a:r>
              <a:rPr lang="ru-RU" sz="2000" b="1" dirty="0" smtClean="0"/>
              <a:t>Энтропия </a:t>
            </a:r>
            <a:r>
              <a:rPr lang="en-US" sz="2000" b="1" dirty="0" err="1" smtClean="0"/>
              <a:t>Hj</a:t>
            </a:r>
            <a:r>
              <a:rPr lang="en-US" sz="2000" b="1" dirty="0" smtClean="0"/>
              <a:t> </a:t>
            </a:r>
            <a:r>
              <a:rPr lang="ru-RU" sz="2000" b="1" dirty="0" smtClean="0"/>
              <a:t>частот букв</a:t>
            </a:r>
            <a:r>
              <a:rPr lang="en-US" sz="2000" b="1" dirty="0" smtClean="0"/>
              <a:t> fj(b) </a:t>
            </a:r>
            <a:r>
              <a:rPr lang="ru-RU" sz="2000" b="1" dirty="0" smtClean="0"/>
              <a:t> в колонке </a:t>
            </a:r>
            <a:r>
              <a:rPr lang="en-US" sz="2000" b="1" dirty="0" smtClean="0"/>
              <a:t>j  </a:t>
            </a:r>
            <a:r>
              <a:rPr lang="ru-RU" sz="2000" b="1" dirty="0" smtClean="0"/>
              <a:t>выравнивания  </a:t>
            </a:r>
            <a:r>
              <a:rPr lang="ru-RU" sz="2000" dirty="0" smtClean="0"/>
              <a:t>равна </a:t>
            </a:r>
          </a:p>
          <a:p>
            <a:pPr marL="0" indent="0">
              <a:buNone/>
            </a:pPr>
            <a:r>
              <a:rPr lang="ru-RU" sz="2000" dirty="0" smtClean="0"/>
              <a:t>                       </a:t>
            </a:r>
            <a:r>
              <a:rPr lang="en-US" sz="2000" dirty="0" smtClean="0"/>
              <a:t> 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  </a:t>
            </a:r>
            <a:r>
              <a:rPr lang="en-US" sz="2000" dirty="0"/>
              <a:t>=  </a:t>
            </a:r>
            <a:r>
              <a:rPr lang="ru-RU" sz="2000" dirty="0"/>
              <a:t>- </a:t>
            </a:r>
            <a:r>
              <a:rPr lang="ru-RU" sz="2000" dirty="0">
                <a:sym typeface="Symbol" panose="05050102010706020507" pitchFamily="18" charset="2"/>
              </a:rPr>
              <a:t></a:t>
            </a:r>
            <a:r>
              <a:rPr lang="en-US" sz="2000" baseline="-25000" dirty="0"/>
              <a:t>b</a:t>
            </a:r>
            <a:r>
              <a:rPr lang="en-US" sz="2000" dirty="0"/>
              <a:t> </a:t>
            </a:r>
            <a:r>
              <a:rPr lang="en-US" sz="2000" dirty="0" smtClean="0"/>
              <a:t>f</a:t>
            </a:r>
            <a:r>
              <a:rPr lang="en-US" sz="2000" baseline="-25000" dirty="0" smtClean="0"/>
              <a:t>j</a:t>
            </a:r>
            <a:r>
              <a:rPr lang="en-US" sz="2000" dirty="0" smtClean="0"/>
              <a:t>(b</a:t>
            </a:r>
            <a:r>
              <a:rPr lang="en-US" sz="2000" dirty="0"/>
              <a:t>) log</a:t>
            </a:r>
            <a:r>
              <a:rPr lang="en-US" sz="2000" baseline="-25000" dirty="0"/>
              <a:t> 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f</a:t>
            </a:r>
            <a:r>
              <a:rPr lang="en-US" sz="2000" baseline="-25000" dirty="0" smtClean="0"/>
              <a:t>j</a:t>
            </a:r>
            <a:r>
              <a:rPr lang="en-US" sz="2000" dirty="0" smtClean="0"/>
              <a:t>(b</a:t>
            </a:r>
            <a:r>
              <a:rPr lang="en-US" sz="2000" dirty="0"/>
              <a:t>)             b in {A,T,G,C</a:t>
            </a:r>
            <a:r>
              <a:rPr lang="en-US" sz="2000" dirty="0" smtClean="0"/>
              <a:t>}</a:t>
            </a:r>
            <a:endParaRPr lang="ru-RU" sz="2000" dirty="0" smtClean="0"/>
          </a:p>
          <a:p>
            <a:r>
              <a:rPr lang="ru-RU" sz="2000" b="1" dirty="0" smtClean="0"/>
              <a:t>Первое определение </a:t>
            </a:r>
            <a:r>
              <a:rPr lang="en-US" sz="2000" b="1" dirty="0" smtClean="0"/>
              <a:t>IC </a:t>
            </a:r>
            <a:r>
              <a:rPr lang="ru-RU" sz="2000" b="1" dirty="0" smtClean="0"/>
              <a:t>для колонки выравнивания.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/>
              <a:t> </a:t>
            </a:r>
            <a:r>
              <a:rPr lang="en-US" sz="2000" dirty="0" err="1" smtClean="0"/>
              <a:t>IC</a:t>
            </a:r>
            <a:r>
              <a:rPr lang="en-US" sz="2000" baseline="-25000" dirty="0" err="1" smtClean="0"/>
              <a:t>j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 =   H</a:t>
            </a:r>
            <a:r>
              <a:rPr lang="en-US" sz="2000" baseline="-25000" dirty="0" smtClean="0"/>
              <a:t>g</a:t>
            </a:r>
            <a:r>
              <a:rPr lang="en-US" sz="2000" dirty="0" smtClean="0"/>
              <a:t>  -  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  </a:t>
            </a:r>
            <a:r>
              <a:rPr lang="ru-RU" sz="2000" dirty="0" smtClean="0"/>
              <a:t> </a:t>
            </a:r>
            <a:r>
              <a:rPr lang="en-US" sz="1800" dirty="0" smtClean="0"/>
              <a:t>[ </a:t>
            </a:r>
            <a:r>
              <a:rPr lang="ru-RU" sz="1800" dirty="0" smtClean="0"/>
              <a:t>иногда используют и такую упрощённу оценку</a:t>
            </a:r>
            <a:r>
              <a:rPr lang="ru-RU" sz="2000" dirty="0" smtClean="0"/>
              <a:t> 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g</a:t>
            </a:r>
            <a:r>
              <a:rPr lang="ru-RU" sz="2000" baseline="-25000" dirty="0"/>
              <a:t>_</a:t>
            </a:r>
            <a:r>
              <a:rPr lang="en-US" sz="2000" baseline="-25000" dirty="0" smtClean="0"/>
              <a:t>max</a:t>
            </a:r>
            <a:r>
              <a:rPr lang="en-US" sz="2000" dirty="0" smtClean="0"/>
              <a:t> - 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j</a:t>
            </a:r>
            <a:r>
              <a:rPr lang="ru-RU" sz="2000" dirty="0" smtClean="0"/>
              <a:t>   </a:t>
            </a:r>
            <a:r>
              <a:rPr lang="en-US" sz="2000" dirty="0" smtClean="0"/>
              <a:t>]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en-US" sz="2000" dirty="0" smtClean="0"/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     </a:t>
            </a:r>
            <a:r>
              <a:rPr lang="en-US" sz="2000" b="1" dirty="0" err="1" smtClean="0">
                <a:solidFill>
                  <a:srgbClr val="FF0000"/>
                </a:solidFill>
              </a:rPr>
              <a:t>IC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aln</a:t>
            </a:r>
            <a:r>
              <a:rPr lang="en-US" sz="2000" b="1" dirty="0" smtClean="0">
                <a:solidFill>
                  <a:srgbClr val="FF0000"/>
                </a:solidFill>
              </a:rPr>
              <a:t>  </a:t>
            </a:r>
            <a:r>
              <a:rPr lang="ru-RU" sz="2000" b="1" dirty="0" smtClean="0">
                <a:solidFill>
                  <a:srgbClr val="FF0000"/>
                </a:solidFill>
              </a:rPr>
              <a:t>выравнивания равна </a:t>
            </a:r>
            <a:r>
              <a:rPr lang="en-US" sz="2000" b="1" dirty="0" err="1" smtClean="0">
                <a:solidFill>
                  <a:srgbClr val="FF0000"/>
                </a:solidFill>
              </a:rPr>
              <a:t>IC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aln</a:t>
            </a:r>
            <a:r>
              <a:rPr lang="en-US" sz="2000" b="1" dirty="0" smtClean="0">
                <a:solidFill>
                  <a:srgbClr val="FF0000"/>
                </a:solidFill>
              </a:rPr>
              <a:t> =  </a:t>
            </a:r>
            <a:r>
              <a:rPr lang="ru-RU" sz="2000" b="1" dirty="0">
                <a:solidFill>
                  <a:srgbClr val="FF0000"/>
                </a:solidFill>
                <a:sym typeface="Symbol" panose="05050102010706020507" pitchFamily="18" charset="2"/>
              </a:rPr>
              <a:t></a:t>
            </a:r>
            <a:r>
              <a:rPr lang="en-US" sz="2000" b="1" baseline="-25000" dirty="0">
                <a:solidFill>
                  <a:srgbClr val="FF0000"/>
                </a:solidFill>
              </a:rPr>
              <a:t>j </a:t>
            </a:r>
            <a:r>
              <a:rPr lang="en-US" sz="2000" b="1" dirty="0" err="1" smtClean="0">
                <a:solidFill>
                  <a:srgbClr val="FF0000"/>
                </a:solidFill>
              </a:rPr>
              <a:t>IC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j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 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  </a:t>
            </a:r>
            <a:r>
              <a:rPr lang="ru-RU" sz="2000" b="1" dirty="0" smtClean="0">
                <a:solidFill>
                  <a:srgbClr val="FF0000"/>
                </a:solidFill>
              </a:rPr>
              <a:t>в предположении независимости колонок и в силу аксиом энтропии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4151" y="6056075"/>
            <a:ext cx="6653802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 – </a:t>
            </a:r>
            <a:r>
              <a:rPr lang="ru-RU" sz="2400" dirty="0" smtClean="0"/>
              <a:t>номер колонки, </a:t>
            </a:r>
            <a:r>
              <a:rPr lang="en-US" sz="2400" dirty="0" smtClean="0"/>
              <a:t>b – </a:t>
            </a:r>
            <a:r>
              <a:rPr lang="ru-RU" sz="2400" dirty="0" smtClean="0"/>
              <a:t>буква </a:t>
            </a:r>
            <a:r>
              <a:rPr lang="en-US" sz="2400" dirty="0" smtClean="0"/>
              <a:t>A, T, G </a:t>
            </a:r>
            <a:r>
              <a:rPr lang="ru-RU" sz="2400" dirty="0" smtClean="0"/>
              <a:t>или</a:t>
            </a:r>
            <a:r>
              <a:rPr lang="en-US" sz="2400" dirty="0" smtClean="0"/>
              <a:t> C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54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637" y="158542"/>
            <a:ext cx="8284713" cy="957877"/>
          </a:xfrm>
        </p:spPr>
        <p:txBody>
          <a:bodyPr>
            <a:normAutofit/>
          </a:bodyPr>
          <a:lstStyle/>
          <a:p>
            <a:r>
              <a:rPr lang="ru-RU" sz="2800" dirty="0"/>
              <a:t>Ш</a:t>
            </a:r>
            <a:r>
              <a:rPr lang="ru-RU" sz="2800" dirty="0" smtClean="0"/>
              <a:t>найдер с </a:t>
            </a:r>
            <a:r>
              <a:rPr lang="ru-RU" sz="2800" dirty="0" err="1" smtClean="0"/>
              <a:t>соавт</a:t>
            </a:r>
            <a:r>
              <a:rPr lang="ru-RU" sz="2800" dirty="0" smtClean="0"/>
              <a:t>. в 1986 году предложили формулу для </a:t>
            </a:r>
            <a:r>
              <a:rPr lang="en-US" sz="2800" dirty="0" smtClean="0"/>
              <a:t>IC</a:t>
            </a:r>
            <a:r>
              <a:rPr lang="ru-RU" sz="2800" dirty="0" smtClean="0"/>
              <a:t>, которая с используется как основная </a:t>
            </a:r>
            <a:r>
              <a:rPr lang="en-US" sz="2800" dirty="0" smtClean="0"/>
              <a:t>[</a:t>
            </a:r>
            <a:r>
              <a:rPr lang="ru-RU" sz="2800" dirty="0" smtClean="0"/>
              <a:t>6-1</a:t>
            </a:r>
            <a:r>
              <a:rPr lang="en-US" sz="2800" dirty="0" smtClean="0"/>
              <a:t>]</a:t>
            </a:r>
            <a:r>
              <a:rPr lang="ru-RU" sz="2800" dirty="0" smtClean="0"/>
              <a:t>. </a:t>
            </a:r>
            <a:endParaRPr lang="en-US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975" y="4240694"/>
            <a:ext cx="8778839" cy="252119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f</a:t>
            </a:r>
            <a:r>
              <a:rPr lang="en-US" sz="2400" baseline="-25000" dirty="0"/>
              <a:t>j</a:t>
            </a:r>
            <a:r>
              <a:rPr lang="en-US" sz="2400" dirty="0"/>
              <a:t>(b) </a:t>
            </a:r>
            <a:r>
              <a:rPr lang="en-US" sz="2400" dirty="0" smtClean="0"/>
              <a:t> - </a:t>
            </a:r>
            <a:r>
              <a:rPr lang="ru-RU" sz="2400" dirty="0" smtClean="0"/>
              <a:t>частота буквы</a:t>
            </a:r>
            <a:r>
              <a:rPr lang="en-US" sz="2400" dirty="0" smtClean="0"/>
              <a:t> </a:t>
            </a:r>
            <a:r>
              <a:rPr lang="ru-RU" sz="2400" dirty="0" smtClean="0"/>
              <a:t>в колонке</a:t>
            </a:r>
            <a:r>
              <a:rPr lang="en-US" sz="2400" dirty="0" smtClean="0"/>
              <a:t>,</a:t>
            </a:r>
            <a:r>
              <a:rPr lang="ru-RU" sz="2400" dirty="0" smtClean="0"/>
              <a:t> </a:t>
            </a:r>
            <a:r>
              <a:rPr lang="en-US" sz="2400" dirty="0" smtClean="0"/>
              <a:t>p(b) –</a:t>
            </a:r>
            <a:r>
              <a:rPr lang="ru-RU" sz="2400" dirty="0" smtClean="0"/>
              <a:t> базовая частота буквы </a:t>
            </a:r>
            <a:r>
              <a:rPr lang="en-US" sz="2400" dirty="0" smtClean="0"/>
              <a:t>b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smtClean="0"/>
              <a:t>Есть</a:t>
            </a:r>
            <a:r>
              <a:rPr lang="en-US" sz="2400" dirty="0" smtClean="0"/>
              <a:t>  f</a:t>
            </a:r>
            <a:r>
              <a:rPr lang="en-US" sz="2400" baseline="-25000" dirty="0" smtClean="0"/>
              <a:t>j</a:t>
            </a:r>
            <a:r>
              <a:rPr lang="en-US" sz="2400" dirty="0" smtClean="0"/>
              <a:t>(b</a:t>
            </a:r>
            <a:r>
              <a:rPr lang="en-US" sz="2400" dirty="0"/>
              <a:t>)</a:t>
            </a:r>
            <a:r>
              <a:rPr lang="ru-RU" sz="2400" dirty="0"/>
              <a:t> </a:t>
            </a:r>
            <a:r>
              <a:rPr lang="en-US" sz="2400" dirty="0"/>
              <a:t>&gt;&gt; p(b), </a:t>
            </a:r>
            <a:r>
              <a:rPr lang="ru-RU" sz="2400" dirty="0" smtClean="0"/>
              <a:t>то </a:t>
            </a:r>
            <a:r>
              <a:rPr lang="en-US" sz="2400" dirty="0" err="1"/>
              <a:t>IC</a:t>
            </a:r>
            <a:r>
              <a:rPr lang="en-US" sz="2400" baseline="-25000" dirty="0" err="1"/>
              <a:t>j</a:t>
            </a:r>
            <a:r>
              <a:rPr lang="en-US" sz="2400" baseline="-25000" dirty="0"/>
              <a:t> </a:t>
            </a:r>
            <a:r>
              <a:rPr lang="ru-RU" sz="2400" dirty="0"/>
              <a:t> </a:t>
            </a:r>
            <a:r>
              <a:rPr lang="ru-RU" sz="2400" dirty="0" smtClean="0"/>
              <a:t>большое число. Значит, </a:t>
            </a:r>
            <a:r>
              <a:rPr lang="ru-RU" sz="2400" dirty="0"/>
              <a:t>в сигнале буква </a:t>
            </a:r>
            <a:r>
              <a:rPr lang="en-US" sz="2400" dirty="0"/>
              <a:t>b </a:t>
            </a:r>
            <a:r>
              <a:rPr lang="ru-RU" sz="2400" dirty="0"/>
              <a:t>в этой позиции предпочитаема. </a:t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Если </a:t>
            </a:r>
            <a:r>
              <a:rPr lang="en-US" sz="2400" dirty="0"/>
              <a:t>f</a:t>
            </a:r>
            <a:r>
              <a:rPr lang="en-US" sz="2400" baseline="-25000" dirty="0"/>
              <a:t>j</a:t>
            </a:r>
            <a:r>
              <a:rPr lang="en-US" sz="2400" dirty="0"/>
              <a:t>(b)</a:t>
            </a:r>
            <a:r>
              <a:rPr lang="ru-RU" sz="2400" dirty="0"/>
              <a:t>  </a:t>
            </a:r>
            <a:r>
              <a:rPr lang="ru-RU" sz="2400" dirty="0">
                <a:sym typeface="Symbol" panose="05050102010706020507" pitchFamily="18" charset="2"/>
              </a:rPr>
              <a:t> </a:t>
            </a:r>
            <a:r>
              <a:rPr lang="en-US" sz="2400" dirty="0"/>
              <a:t> p(b), </a:t>
            </a:r>
            <a:r>
              <a:rPr lang="ru-RU" sz="2400" dirty="0"/>
              <a:t>то </a:t>
            </a:r>
            <a:r>
              <a:rPr lang="en-US" sz="2400" dirty="0"/>
              <a:t>log</a:t>
            </a:r>
            <a:r>
              <a:rPr lang="en-US" sz="2400" baseline="-25000" dirty="0"/>
              <a:t> 2 </a:t>
            </a:r>
            <a:r>
              <a:rPr lang="en-US" sz="2400" dirty="0"/>
              <a:t>f</a:t>
            </a:r>
            <a:r>
              <a:rPr lang="en-US" sz="2400" baseline="-25000" dirty="0"/>
              <a:t>i</a:t>
            </a:r>
            <a:r>
              <a:rPr lang="en-US" sz="2400" dirty="0"/>
              <a:t>(b)/p(b</a:t>
            </a:r>
            <a:r>
              <a:rPr lang="en-US" sz="3200" dirty="0" smtClean="0"/>
              <a:t>)</a:t>
            </a:r>
            <a:r>
              <a:rPr lang="ru-RU" sz="3200" dirty="0" smtClean="0"/>
              <a:t> </a:t>
            </a:r>
            <a:r>
              <a:rPr lang="ru-RU" sz="3200" dirty="0" smtClean="0">
                <a:sym typeface="Symbol" panose="05050102010706020507" pitchFamily="18" charset="2"/>
              </a:rPr>
              <a:t> </a:t>
            </a:r>
            <a:r>
              <a:rPr lang="ru-RU" sz="2400" dirty="0" smtClean="0">
                <a:sym typeface="Symbol" panose="05050102010706020507" pitchFamily="18" charset="2"/>
              </a:rPr>
              <a:t>0. Значит, </a:t>
            </a:r>
            <a:r>
              <a:rPr lang="ru-RU" sz="3200" dirty="0" smtClean="0">
                <a:sym typeface="Symbol" panose="05050102010706020507" pitchFamily="18" charset="2"/>
              </a:rPr>
              <a:t> </a:t>
            </a:r>
            <a:r>
              <a:rPr lang="ru-RU" sz="2400" dirty="0" smtClean="0"/>
              <a:t>буква </a:t>
            </a:r>
            <a:r>
              <a:rPr lang="en-US" sz="2400" dirty="0"/>
              <a:t>b </a:t>
            </a:r>
            <a:r>
              <a:rPr lang="ru-RU" sz="2400" dirty="0" smtClean="0"/>
              <a:t>в колонке </a:t>
            </a:r>
            <a:r>
              <a:rPr lang="en-US" sz="2400" dirty="0" smtClean="0"/>
              <a:t> j </a:t>
            </a:r>
            <a:r>
              <a:rPr lang="ru-RU" sz="2400" dirty="0" smtClean="0"/>
              <a:t>не </a:t>
            </a:r>
            <a:r>
              <a:rPr lang="ru-RU" sz="2400" dirty="0"/>
              <a:t>даёт новой информации </a:t>
            </a:r>
            <a:r>
              <a:rPr lang="ru-RU" sz="2400" dirty="0" smtClean="0"/>
              <a:t>–</a:t>
            </a:r>
            <a:r>
              <a:rPr lang="en-US" sz="2400" dirty="0" smtClean="0"/>
              <a:t> </a:t>
            </a:r>
            <a:r>
              <a:rPr lang="ru-RU" sz="2400" dirty="0" smtClean="0"/>
              <a:t>безразлична </a:t>
            </a:r>
            <a:r>
              <a:rPr lang="ru-RU" sz="2400" dirty="0"/>
              <a:t>или даже </a:t>
            </a:r>
            <a:r>
              <a:rPr lang="ru-RU" sz="2400" dirty="0" smtClean="0"/>
              <a:t>избегаема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61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8975" y="3040365"/>
            <a:ext cx="7942521" cy="120032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Преимущества</a:t>
            </a:r>
            <a:r>
              <a:rPr lang="ru-RU" sz="2400" dirty="0" smtClean="0"/>
              <a:t>. Формула Шнайдера простая. Она  правильно отражает интуитивные представления. Она успешно применялась во множестве работ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8975" y="1116419"/>
            <a:ext cx="7506588" cy="1764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33" dirty="0"/>
              <a:t> </a:t>
            </a:r>
            <a:r>
              <a:rPr lang="en-US" sz="2800" dirty="0"/>
              <a:t>IC  = </a:t>
            </a:r>
            <a:r>
              <a:rPr lang="ru-RU" sz="2800" dirty="0">
                <a:sym typeface="Symbol" panose="05050102010706020507" pitchFamily="18" charset="2"/>
              </a:rPr>
              <a:t></a:t>
            </a:r>
            <a:r>
              <a:rPr lang="en-US" sz="2800" baseline="-250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IC</a:t>
            </a:r>
            <a:r>
              <a:rPr lang="en-US" sz="2800" baseline="-25000" dirty="0" err="1"/>
              <a:t>j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IC</a:t>
            </a:r>
            <a:r>
              <a:rPr lang="en-US" sz="2800" baseline="-25000" dirty="0" err="1"/>
              <a:t>j</a:t>
            </a:r>
            <a:r>
              <a:rPr lang="en-US" sz="2800" baseline="-25000" dirty="0"/>
              <a:t> </a:t>
            </a:r>
            <a:r>
              <a:rPr lang="en-US" sz="2800" dirty="0"/>
              <a:t> = </a:t>
            </a:r>
            <a:r>
              <a:rPr lang="ru-RU" sz="2800" dirty="0">
                <a:sym typeface="Symbol" panose="05050102010706020507" pitchFamily="18" charset="2"/>
              </a:rPr>
              <a:t></a:t>
            </a:r>
            <a:r>
              <a:rPr lang="en-US" sz="2800" baseline="-25000" dirty="0"/>
              <a:t>b </a:t>
            </a:r>
            <a:r>
              <a:rPr lang="en-US" sz="2800" dirty="0"/>
              <a:t> f</a:t>
            </a:r>
            <a:r>
              <a:rPr lang="en-US" sz="2800" baseline="-25000" dirty="0"/>
              <a:t>i</a:t>
            </a:r>
            <a:r>
              <a:rPr lang="en-US" sz="2800" dirty="0"/>
              <a:t>(b) log</a:t>
            </a:r>
            <a:r>
              <a:rPr lang="en-US" sz="2800" baseline="-25000" dirty="0"/>
              <a:t> 2 </a:t>
            </a:r>
            <a:r>
              <a:rPr lang="en-US" sz="2800" dirty="0"/>
              <a:t>f</a:t>
            </a:r>
            <a:r>
              <a:rPr lang="en-US" sz="2800" baseline="-25000" dirty="0"/>
              <a:t>i</a:t>
            </a:r>
            <a:r>
              <a:rPr lang="en-US" sz="2800" dirty="0"/>
              <a:t>(b)/p(b</a:t>
            </a:r>
            <a:r>
              <a:rPr lang="en-US" sz="3266" dirty="0" smtClean="0"/>
              <a:t>)</a:t>
            </a:r>
          </a:p>
          <a:p>
            <a:r>
              <a:rPr lang="ru-RU" sz="2400" dirty="0" smtClean="0"/>
              <a:t>Иногда,  </a:t>
            </a:r>
            <a:r>
              <a:rPr lang="ru-RU" sz="2400" dirty="0"/>
              <a:t>для простоты, предполагают, что </a:t>
            </a:r>
            <a:r>
              <a:rPr lang="en-US" sz="2400" dirty="0"/>
              <a:t>p(A) = p(T) = p(C) = p(G) = </a:t>
            </a:r>
            <a:r>
              <a:rPr lang="en-US" sz="2400" dirty="0" smtClean="0"/>
              <a:t>1/4</a:t>
            </a:r>
            <a:endParaRPr lang="en-US" sz="3266" dirty="0"/>
          </a:p>
        </p:txBody>
      </p:sp>
    </p:spTree>
    <p:extLst>
      <p:ext uri="{BB962C8B-B14F-4D97-AF65-F5344CB8AC3E}">
        <p14:creationId xmlns:p14="http://schemas.microsoft.com/office/powerpoint/2010/main" val="299982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804" y="154354"/>
            <a:ext cx="7886700" cy="418040"/>
          </a:xfrm>
        </p:spPr>
        <p:txBody>
          <a:bodyPr>
            <a:normAutofit fontScale="90000"/>
          </a:bodyPr>
          <a:lstStyle/>
          <a:p>
            <a:pPr marL="633038" lvl="2">
              <a:spcBef>
                <a:spcPts val="923"/>
              </a:spcBef>
            </a:pPr>
            <a:r>
              <a:rPr lang="en-US" sz="3323" dirty="0" smtClean="0">
                <a:latin typeface="+mj-lt"/>
              </a:rPr>
              <a:t>IC </a:t>
            </a:r>
            <a:r>
              <a:rPr lang="ru-RU" sz="3323" dirty="0" smtClean="0">
                <a:latin typeface="+mj-lt"/>
              </a:rPr>
              <a:t>слабого и сильного сигналов</a:t>
            </a:r>
            <a:endParaRPr lang="ru-RU" sz="3323" dirty="0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7059" y="879108"/>
            <a:ext cx="8524360" cy="375431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Слабый сигнал:</a:t>
            </a:r>
          </a:p>
          <a:p>
            <a:pPr lvl="1"/>
            <a:r>
              <a:rPr lang="ru-RU" sz="1846" dirty="0" err="1"/>
              <a:t>Гомеодомен</a:t>
            </a:r>
            <a:r>
              <a:rPr lang="ru-RU" sz="1846" dirty="0"/>
              <a:t>  - консервативный </a:t>
            </a:r>
            <a:r>
              <a:rPr lang="ru-RU" sz="1846" dirty="0" err="1"/>
              <a:t>ДНК-узнающий</a:t>
            </a:r>
            <a:r>
              <a:rPr lang="ru-RU" sz="1846" dirty="0"/>
              <a:t> домен многих важных транскрипционных факторов  эукариот</a:t>
            </a:r>
          </a:p>
          <a:p>
            <a:pPr lvl="1"/>
            <a:r>
              <a:rPr lang="ru-RU" sz="1846" dirty="0"/>
              <a:t>Узнаёт короткую последовательность ДНК</a:t>
            </a:r>
          </a:p>
          <a:p>
            <a:pPr lvl="1"/>
            <a:r>
              <a:rPr lang="ru-RU" sz="1846" dirty="0"/>
              <a:t>На основании наложения </a:t>
            </a:r>
            <a:r>
              <a:rPr lang="ru-RU" sz="1846" dirty="0" err="1"/>
              <a:t>структр</a:t>
            </a:r>
            <a:r>
              <a:rPr lang="ru-RU" sz="1846" dirty="0"/>
              <a:t> </a:t>
            </a:r>
            <a:r>
              <a:rPr lang="ru-RU" sz="1846" dirty="0" err="1"/>
              <a:t>гомеодоменов</a:t>
            </a:r>
            <a:r>
              <a:rPr lang="ru-RU" sz="1846" dirty="0"/>
              <a:t> найден единственный общий контакт домена с сайтом ДНК</a:t>
            </a:r>
            <a:r>
              <a:rPr lang="en-US" sz="1846" dirty="0"/>
              <a:t>:</a:t>
            </a:r>
            <a:br>
              <a:rPr lang="en-US" sz="1846" dirty="0"/>
            </a:br>
            <a:r>
              <a:rPr lang="ru-RU" sz="1846" u="sng" dirty="0"/>
              <a:t> </a:t>
            </a:r>
            <a:r>
              <a:rPr lang="en-US" sz="1846" u="sng" dirty="0" smtClean="0"/>
              <a:t>Asn51</a:t>
            </a:r>
            <a:r>
              <a:rPr lang="ru-RU" sz="1846" u="sng" dirty="0" smtClean="0"/>
              <a:t> имеет</a:t>
            </a:r>
            <a:r>
              <a:rPr lang="en-US" sz="1846" u="sng" dirty="0" smtClean="0"/>
              <a:t> </a:t>
            </a:r>
            <a:r>
              <a:rPr lang="ru-RU" sz="1846" u="sng" dirty="0"/>
              <a:t>две водородных связи с </a:t>
            </a:r>
            <a:r>
              <a:rPr lang="ru-RU" sz="1846" u="sng" dirty="0" err="1"/>
              <a:t>аденином</a:t>
            </a:r>
            <a:r>
              <a:rPr lang="ru-RU" sz="1846" u="sng" dirty="0"/>
              <a:t> </a:t>
            </a:r>
            <a:r>
              <a:rPr lang="ru-RU" sz="1846" dirty="0"/>
              <a:t>(!)</a:t>
            </a:r>
            <a:endParaRPr lang="en-US" sz="1846" dirty="0">
              <a:solidFill>
                <a:srgbClr val="FF0000"/>
              </a:solidFill>
            </a:endParaRPr>
          </a:p>
          <a:p>
            <a:pPr lvl="1"/>
            <a:r>
              <a:rPr lang="ru-RU" sz="1846" dirty="0"/>
              <a:t>Сигнал</a:t>
            </a:r>
            <a:r>
              <a:rPr lang="ru-RU" dirty="0" smtClean="0"/>
              <a:t>  </a:t>
            </a:r>
            <a:r>
              <a:rPr lang="en-US" sz="3231" u="sng" dirty="0"/>
              <a:t>NNANN</a:t>
            </a:r>
            <a:r>
              <a:rPr lang="en-US" dirty="0" smtClean="0"/>
              <a:t> </a:t>
            </a:r>
            <a:r>
              <a:rPr lang="ru-RU" dirty="0" smtClean="0"/>
              <a:t>очень слабый , слабее не придумаешь)))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 smtClean="0"/>
          </a:p>
          <a:p>
            <a:pPr lvl="1"/>
            <a:r>
              <a:rPr lang="ru-RU" dirty="0" smtClean="0"/>
              <a:t>по формуле </a:t>
            </a:r>
            <a:r>
              <a:rPr lang="en-US" b="1" dirty="0" smtClean="0"/>
              <a:t>IC = 2</a:t>
            </a:r>
            <a:r>
              <a:rPr lang="ru-RU" b="1" dirty="0" smtClean="0"/>
              <a:t> </a:t>
            </a:r>
            <a:r>
              <a:rPr lang="ru-RU" dirty="0" smtClean="0"/>
              <a:t>при базовых частотах ¼ </a:t>
            </a:r>
            <a:endParaRPr lang="en-US" dirty="0" smtClean="0"/>
          </a:p>
          <a:p>
            <a:pPr lvl="1"/>
            <a:endParaRPr lang="ru-RU" dirty="0" smtClean="0"/>
          </a:p>
          <a:p>
            <a:r>
              <a:rPr lang="ru-RU" dirty="0" smtClean="0"/>
              <a:t>Сильный сигнал:</a:t>
            </a:r>
          </a:p>
          <a:p>
            <a:pPr lvl="1"/>
            <a:r>
              <a:rPr lang="ru-RU" sz="1846" dirty="0" err="1"/>
              <a:t>Эндонуклеаза</a:t>
            </a:r>
            <a:r>
              <a:rPr lang="ru-RU" sz="1846" dirty="0"/>
              <a:t> </a:t>
            </a:r>
            <a:r>
              <a:rPr lang="en-US" sz="1846" dirty="0"/>
              <a:t>I-</a:t>
            </a:r>
            <a:r>
              <a:rPr lang="en-US" sz="1846" dirty="0" err="1"/>
              <a:t>CreI</a:t>
            </a:r>
            <a:r>
              <a:rPr lang="en-US" sz="1846" dirty="0"/>
              <a:t> </a:t>
            </a:r>
            <a:r>
              <a:rPr lang="ru-RU" sz="1846" dirty="0"/>
              <a:t>семейства </a:t>
            </a:r>
            <a:r>
              <a:rPr lang="en-US" sz="1846" dirty="0"/>
              <a:t>LAGLIDADG </a:t>
            </a:r>
            <a:r>
              <a:rPr lang="ru-RU" sz="1846" dirty="0"/>
              <a:t>узнает такую последовательность</a:t>
            </a:r>
            <a:r>
              <a:rPr lang="en-US" sz="1846" dirty="0"/>
              <a:t>. </a:t>
            </a:r>
            <a:r>
              <a:rPr lang="ru-RU" sz="1846" dirty="0"/>
              <a:t>Вероятность обнаружить в геноме такую последовательность случайно близка к 0</a:t>
            </a:r>
          </a:p>
          <a:p>
            <a:pPr lvl="1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62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440" y="4940136"/>
            <a:ext cx="7332785" cy="84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58049" y="5731623"/>
            <a:ext cx="7838249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40" dirty="0"/>
              <a:t>по формуле </a:t>
            </a:r>
            <a:r>
              <a:rPr lang="en-US" sz="2540" b="1" dirty="0"/>
              <a:t>IC = 2</a:t>
            </a:r>
            <a:r>
              <a:rPr lang="ru-RU" sz="2540" b="1" dirty="0"/>
              <a:t>2 </a:t>
            </a:r>
            <a:r>
              <a:rPr lang="en-US" sz="2540" b="1" dirty="0"/>
              <a:t>x 2 = 44</a:t>
            </a:r>
            <a:r>
              <a:rPr lang="ru-RU" sz="2540" b="1" dirty="0"/>
              <a:t> </a:t>
            </a:r>
            <a:r>
              <a:rPr lang="ru-RU" sz="2540" dirty="0"/>
              <a:t>при базовых частотах ¼</a:t>
            </a:r>
            <a:endParaRPr lang="en-US" sz="2540" dirty="0"/>
          </a:p>
        </p:txBody>
      </p:sp>
    </p:spTree>
    <p:extLst>
      <p:ext uri="{BB962C8B-B14F-4D97-AF65-F5344CB8AC3E}">
        <p14:creationId xmlns:p14="http://schemas.microsoft.com/office/powerpoint/2010/main" val="286345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019" y="115311"/>
            <a:ext cx="8465308" cy="10144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LOGO </a:t>
            </a:r>
            <a:r>
              <a:rPr lang="ru-RU" dirty="0" smtClean="0"/>
              <a:t>высота буквы </a:t>
            </a:r>
            <a:r>
              <a:rPr lang="en-US" dirty="0" smtClean="0"/>
              <a:t>b </a:t>
            </a:r>
            <a:r>
              <a:rPr lang="ru-RU" dirty="0" smtClean="0"/>
              <a:t>в позиции </a:t>
            </a:r>
            <a:r>
              <a:rPr lang="en-US" dirty="0" smtClean="0"/>
              <a:t>j </a:t>
            </a:r>
            <a:r>
              <a:rPr lang="ru-RU" dirty="0" smtClean="0"/>
              <a:t>равна </a:t>
            </a:r>
            <a:r>
              <a:rPr lang="en-US" dirty="0" err="1" smtClean="0"/>
              <a:t>IC</a:t>
            </a:r>
            <a:r>
              <a:rPr lang="en-US" baseline="-25000" dirty="0" err="1" smtClean="0"/>
              <a:t>j</a:t>
            </a:r>
            <a:r>
              <a:rPr lang="ru-RU" dirty="0" smtClean="0"/>
              <a:t>(</a:t>
            </a:r>
            <a:r>
              <a:rPr lang="en-US" dirty="0" smtClean="0"/>
              <a:t>b) </a:t>
            </a:r>
            <a:r>
              <a:rPr lang="ru-RU" dirty="0" smtClean="0"/>
              <a:t>в битах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31392" y="1129729"/>
            <a:ext cx="4302326" cy="5097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3" dirty="0"/>
              <a:t>В </a:t>
            </a:r>
            <a:r>
              <a:rPr lang="en-US" sz="2903" dirty="0"/>
              <a:t>LOGO </a:t>
            </a:r>
            <a:r>
              <a:rPr lang="ru-RU" sz="2903" dirty="0"/>
              <a:t>сигнала буквы имеют высоту, равную информационному содержанию буквы в предположении, что </a:t>
            </a:r>
            <a:r>
              <a:rPr lang="ru-RU" sz="2903" dirty="0">
                <a:solidFill>
                  <a:srgbClr val="FF0000"/>
                </a:solidFill>
              </a:rPr>
              <a:t>базовые частоты всех 4х букв равны ¼</a:t>
            </a:r>
            <a:r>
              <a:rPr lang="en-US" sz="2903" dirty="0">
                <a:solidFill>
                  <a:srgbClr val="FF0000"/>
                </a:solidFill>
              </a:rPr>
              <a:t> </a:t>
            </a:r>
            <a:r>
              <a:rPr lang="en-US" sz="2903" dirty="0"/>
              <a:t>[</a:t>
            </a:r>
            <a:r>
              <a:rPr lang="ru-RU" sz="2903" dirty="0"/>
              <a:t>2</a:t>
            </a:r>
            <a:r>
              <a:rPr lang="en-US" sz="2903" dirty="0"/>
              <a:t>]</a:t>
            </a:r>
            <a:endParaRPr lang="ru-RU" sz="2903" dirty="0"/>
          </a:p>
          <a:p>
            <a:endParaRPr lang="ru-RU" sz="2903" dirty="0"/>
          </a:p>
          <a:p>
            <a:r>
              <a:rPr lang="ru-RU" sz="2903" dirty="0"/>
              <a:t>Поэтому  </a:t>
            </a:r>
            <a:r>
              <a:rPr lang="en-US" sz="2903" dirty="0"/>
              <a:t>max(IC(j)) = </a:t>
            </a:r>
            <a:r>
              <a:rPr lang="en-US" sz="2903" dirty="0" smtClean="0"/>
              <a:t>2</a:t>
            </a:r>
            <a:r>
              <a:rPr lang="ru-RU" sz="2903" dirty="0" smtClean="0"/>
              <a:t/>
            </a:r>
            <a:br>
              <a:rPr lang="ru-RU" sz="2903" dirty="0" smtClean="0"/>
            </a:br>
            <a:r>
              <a:rPr lang="ru-RU" sz="2903" dirty="0" smtClean="0"/>
              <a:t>Если </a:t>
            </a:r>
            <a:r>
              <a:rPr lang="en-US" sz="3200" dirty="0" err="1"/>
              <a:t>IC</a:t>
            </a:r>
            <a:r>
              <a:rPr lang="en-US" sz="3200" baseline="-25000" dirty="0" err="1"/>
              <a:t>j</a:t>
            </a:r>
            <a:r>
              <a:rPr lang="ru-RU" sz="3200" dirty="0"/>
              <a:t>(</a:t>
            </a:r>
            <a:r>
              <a:rPr lang="en-US" sz="3200" dirty="0" smtClean="0"/>
              <a:t>b)</a:t>
            </a:r>
            <a:r>
              <a:rPr lang="ru-RU" sz="3200" dirty="0"/>
              <a:t> </a:t>
            </a:r>
            <a:r>
              <a:rPr lang="en-US" sz="3200" dirty="0" smtClean="0"/>
              <a:t>&lt; 0, </a:t>
            </a:r>
            <a:r>
              <a:rPr lang="ru-RU" sz="3200" dirty="0" smtClean="0"/>
              <a:t>то считают </a:t>
            </a:r>
            <a:r>
              <a:rPr lang="en-US" sz="3200" dirty="0" err="1"/>
              <a:t>IC</a:t>
            </a:r>
            <a:r>
              <a:rPr lang="en-US" sz="3200" baseline="-25000" dirty="0" err="1"/>
              <a:t>j</a:t>
            </a:r>
            <a:r>
              <a:rPr lang="ru-RU" sz="3200" dirty="0"/>
              <a:t>(</a:t>
            </a:r>
            <a:r>
              <a:rPr lang="en-US" sz="3200" dirty="0"/>
              <a:t>b</a:t>
            </a:r>
            <a:r>
              <a:rPr lang="en-US" sz="3200" dirty="0" smtClean="0"/>
              <a:t>)</a:t>
            </a:r>
            <a:r>
              <a:rPr lang="ru-RU" sz="3200" dirty="0" smtClean="0"/>
              <a:t> = 0</a:t>
            </a:r>
            <a:r>
              <a:rPr lang="en-US" sz="3200" dirty="0" smtClean="0"/>
              <a:t>  </a:t>
            </a:r>
            <a:endParaRPr lang="ru-RU" sz="2903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7" y="1490157"/>
            <a:ext cx="4415684" cy="36522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581" y="6140125"/>
            <a:ext cx="7176352" cy="594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smtClean="0"/>
              <a:t>[</a:t>
            </a:r>
            <a:r>
              <a:rPr lang="ru-RU" sz="1633" dirty="0" smtClean="0"/>
              <a:t>6-2</a:t>
            </a:r>
            <a:r>
              <a:rPr lang="en-US" sz="1633" dirty="0"/>
              <a:t>] Schneider, Stephens , Sequence logos: a new way to display consensus sequences. Nucleic Acids Res. 1990</a:t>
            </a:r>
            <a:endParaRPr lang="ru-RU" sz="1633" dirty="0"/>
          </a:p>
        </p:txBody>
      </p:sp>
    </p:spTree>
    <p:extLst>
      <p:ext uri="{BB962C8B-B14F-4D97-AF65-F5344CB8AC3E}">
        <p14:creationId xmlns:p14="http://schemas.microsoft.com/office/powerpoint/2010/main" val="393358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64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776177" y="3450506"/>
            <a:ext cx="70600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12121"/>
                </a:solidFill>
                <a:latin typeface="BlinkMacSystemFont"/>
              </a:rPr>
              <a:t>[</a:t>
            </a:r>
            <a:r>
              <a:rPr lang="ru-RU" dirty="0" smtClean="0">
                <a:solidFill>
                  <a:srgbClr val="212121"/>
                </a:solidFill>
                <a:latin typeface="BlinkMacSystemFont"/>
              </a:rPr>
              <a:t>6-1</a:t>
            </a:r>
            <a:r>
              <a:rPr lang="en-US" dirty="0" smtClean="0">
                <a:solidFill>
                  <a:srgbClr val="212121"/>
                </a:solidFill>
                <a:latin typeface="BlinkMacSystemFont"/>
              </a:rPr>
              <a:t>] Schneider 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TD,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Stormo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GD, Gold L,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Ehrenfeucht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A. Information content of binding sites on nucleotide sequences. J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Mol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Biol. </a:t>
            </a:r>
            <a:r>
              <a:rPr lang="en-US" dirty="0" smtClean="0">
                <a:solidFill>
                  <a:srgbClr val="212121"/>
                </a:solidFill>
                <a:latin typeface="BlinkMacSystemFont"/>
              </a:rPr>
              <a:t>1986</a:t>
            </a:r>
          </a:p>
          <a:p>
            <a:endParaRPr lang="en-US" dirty="0">
              <a:solidFill>
                <a:srgbClr val="212121"/>
              </a:solidFill>
              <a:latin typeface="BlinkMacSystemFont"/>
            </a:endParaRPr>
          </a:p>
          <a:p>
            <a:r>
              <a:rPr lang="en-US" dirty="0"/>
              <a:t>[</a:t>
            </a:r>
            <a:r>
              <a:rPr lang="ru-RU" dirty="0"/>
              <a:t>6-2</a:t>
            </a:r>
            <a:r>
              <a:rPr lang="en-US" dirty="0"/>
              <a:t>] Schneider, Stephens , Sequence logos: a new way to display consensus sequences. Nucleic Acids Res. </a:t>
            </a:r>
            <a:r>
              <a:rPr lang="en-US" dirty="0" smtClean="0"/>
              <a:t>1990</a:t>
            </a:r>
          </a:p>
          <a:p>
            <a:endParaRPr lang="en-US" dirty="0"/>
          </a:p>
          <a:p>
            <a:r>
              <a:rPr lang="en-US" dirty="0" err="1" smtClean="0"/>
              <a:t>webLOGO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48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3972"/>
            <a:ext cx="7886700" cy="55789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 ЗАДАНИЯ</a:t>
            </a:r>
            <a:endParaRPr lang="en-US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65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8649" y="871455"/>
            <a:ext cx="816166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Описать один сигнал. </a:t>
            </a:r>
            <a:br>
              <a:rPr lang="ru-RU" dirty="0" smtClean="0"/>
            </a:br>
            <a:r>
              <a:rPr lang="ru-RU" dirty="0" smtClean="0"/>
              <a:t>Включает литературную составляющую</a:t>
            </a:r>
            <a:r>
              <a:rPr lang="en-US" dirty="0" smtClean="0"/>
              <a:t> </a:t>
            </a:r>
            <a:r>
              <a:rPr lang="ru-RU" dirty="0" smtClean="0"/>
              <a:t>и демонстрацию примеров сигналов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Поиск по </a:t>
            </a:r>
            <a:r>
              <a:rPr lang="en-US" b="1" dirty="0" err="1" smtClean="0"/>
              <a:t>Pubmed</a:t>
            </a:r>
            <a:r>
              <a:rPr lang="en-US" b="1" dirty="0" smtClean="0"/>
              <a:t>.  </a:t>
            </a:r>
            <a:endParaRPr lang="ru-RU" b="1" dirty="0" smtClean="0"/>
          </a:p>
          <a:p>
            <a:r>
              <a:rPr lang="en-US" dirty="0" smtClean="0"/>
              <a:t>a. Advanced:  </a:t>
            </a:r>
            <a:br>
              <a:rPr lang="en-US" dirty="0" smtClean="0"/>
            </a:br>
            <a:r>
              <a:rPr lang="en-US" dirty="0" smtClean="0"/>
              <a:t>“di Salvo M[au]    2019[</a:t>
            </a:r>
            <a:r>
              <a:rPr lang="en-US" dirty="0" err="1" smtClean="0"/>
              <a:t>dp</a:t>
            </a:r>
            <a:r>
              <a:rPr lang="en-US" dirty="0" smtClean="0"/>
              <a:t>]” </a:t>
            </a:r>
            <a:r>
              <a:rPr lang="ru-RU" dirty="0" smtClean="0"/>
              <a:t>позволяет найти статью этого автора, вышедшую в </a:t>
            </a:r>
            <a:br>
              <a:rPr lang="ru-RU" dirty="0" smtClean="0"/>
            </a:br>
            <a:r>
              <a:rPr lang="ru-RU" dirty="0" smtClean="0"/>
              <a:t>указанном году.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Можно задать </a:t>
            </a:r>
            <a:r>
              <a:rPr lang="en-US" dirty="0" smtClean="0"/>
              <a:t>[1au];  2016:2020[</a:t>
            </a:r>
            <a:r>
              <a:rPr lang="en-US" dirty="0" err="1" smtClean="0"/>
              <a:t>dp</a:t>
            </a:r>
            <a:r>
              <a:rPr lang="en-US" dirty="0"/>
              <a:t>];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Pribnow</a:t>
            </a:r>
            <a:r>
              <a:rPr lang="en-US" dirty="0" smtClean="0"/>
              <a:t>[</a:t>
            </a:r>
            <a:r>
              <a:rPr lang="en-US" dirty="0" err="1" smtClean="0"/>
              <a:t>ti</a:t>
            </a:r>
            <a:r>
              <a:rPr lang="en-US" dirty="0"/>
              <a:t>] </a:t>
            </a:r>
            <a:r>
              <a:rPr lang="en-US" dirty="0" smtClean="0"/>
              <a:t> - </a:t>
            </a:r>
            <a:r>
              <a:rPr lang="ru-RU" dirty="0" smtClean="0"/>
              <a:t>название статьи включает </a:t>
            </a:r>
            <a:r>
              <a:rPr lang="en-US" dirty="0" err="1" smtClean="0"/>
              <a:t>Pribnow</a:t>
            </a:r>
            <a:r>
              <a:rPr lang="en-US" dirty="0" smtClean="0"/>
              <a:t>[</a:t>
            </a:r>
            <a:r>
              <a:rPr lang="ru-RU" dirty="0" smtClean="0"/>
              <a:t>-</a:t>
            </a:r>
            <a:r>
              <a:rPr lang="en-US" dirty="0" err="1" smtClean="0"/>
              <a:t>Scheller</a:t>
            </a:r>
            <a:r>
              <a:rPr lang="en-US" dirty="0" smtClean="0"/>
              <a:t> box] </a:t>
            </a:r>
            <a:r>
              <a:rPr lang="ru-RU" dirty="0" smtClean="0"/>
              <a:t>то же, что </a:t>
            </a:r>
            <a:br>
              <a:rPr lang="ru-RU" dirty="0" smtClean="0"/>
            </a:br>
            <a:r>
              <a:rPr lang="ru-RU" dirty="0" smtClean="0"/>
              <a:t>-10 сигнал </a:t>
            </a:r>
            <a:r>
              <a:rPr lang="en-US" dirty="0" smtClean="0"/>
              <a:t> </a:t>
            </a:r>
            <a:r>
              <a:rPr lang="ru-RU" dirty="0" smtClean="0"/>
              <a:t> для сигма фактора РНК полимеразы.</a:t>
            </a:r>
            <a:endParaRPr lang="en-US" dirty="0" smtClean="0"/>
          </a:p>
          <a:p>
            <a:r>
              <a:rPr lang="en-US" dirty="0"/>
              <a:t>ORI Finder[</a:t>
            </a:r>
            <a:r>
              <a:rPr lang="en-US" dirty="0" err="1"/>
              <a:t>ti</a:t>
            </a:r>
            <a:r>
              <a:rPr lang="en-US" dirty="0" smtClean="0"/>
              <a:t>]</a:t>
            </a:r>
            <a:br>
              <a:rPr lang="en-US" dirty="0" smtClean="0"/>
            </a:br>
            <a:r>
              <a:rPr lang="ru-RU" dirty="0" smtClean="0"/>
              <a:t>Работают кавычки для выражений </a:t>
            </a:r>
            <a:r>
              <a:rPr lang="en-US" dirty="0"/>
              <a:t>"RNA </a:t>
            </a:r>
            <a:r>
              <a:rPr lang="en-US" dirty="0" smtClean="0"/>
              <a:t>polymerase"</a:t>
            </a:r>
            <a:r>
              <a:rPr lang="ru-RU" dirty="0" smtClean="0"/>
              <a:t>  не то, что </a:t>
            </a:r>
            <a:r>
              <a:rPr lang="en-US" dirty="0" smtClean="0"/>
              <a:t>RNA polymerase</a:t>
            </a:r>
            <a:br>
              <a:rPr lang="en-US" dirty="0" smtClean="0"/>
            </a:br>
            <a:r>
              <a:rPr lang="ru-RU" dirty="0" smtClean="0"/>
              <a:t>Больше можно найти в </a:t>
            </a:r>
            <a:r>
              <a:rPr lang="en-US" dirty="0" smtClean="0"/>
              <a:t>Advanced</a:t>
            </a:r>
          </a:p>
          <a:p>
            <a:endParaRPr lang="en-US" dirty="0"/>
          </a:p>
          <a:p>
            <a:pPr marL="342900" indent="-342900">
              <a:buAutoNum type="alphaLcPeriod" startAt="2"/>
            </a:pPr>
            <a:r>
              <a:rPr lang="en-US" dirty="0" smtClean="0"/>
              <a:t>Filters:</a:t>
            </a:r>
            <a:br>
              <a:rPr lang="en-US" dirty="0" smtClean="0"/>
            </a:br>
            <a:r>
              <a:rPr lang="ru-RU" dirty="0" smtClean="0"/>
              <a:t>полезно использовать  </a:t>
            </a:r>
            <a:br>
              <a:rPr lang="ru-RU" dirty="0" smtClean="0"/>
            </a:br>
            <a:r>
              <a:rPr lang="en-US" dirty="0" smtClean="0"/>
              <a:t>Free full text</a:t>
            </a:r>
            <a:br>
              <a:rPr lang="en-US" dirty="0" smtClean="0"/>
            </a:br>
            <a:r>
              <a:rPr lang="en-US" dirty="0" smtClean="0"/>
              <a:t>Review </a:t>
            </a:r>
          </a:p>
          <a:p>
            <a:r>
              <a:rPr lang="en-US" dirty="0" smtClean="0"/>
              <a:t>       </a:t>
            </a:r>
            <a:r>
              <a:rPr lang="en-US" cap="small" dirty="0"/>
              <a:t>publication </a:t>
            </a:r>
            <a:r>
              <a:rPr lang="en-US" cap="small" dirty="0" smtClean="0"/>
              <a:t>date </a:t>
            </a:r>
            <a:r>
              <a:rPr lang="ru-RU" cap="small" dirty="0" smtClean="0"/>
              <a:t> 5  - </a:t>
            </a:r>
            <a:r>
              <a:rPr lang="ru-RU" dirty="0"/>
              <a:t>последние пять лет,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но некоторые базовые вещи придумали сильно раньше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90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3972"/>
            <a:ext cx="7886700" cy="55789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 ЗАДАНИЯ</a:t>
            </a:r>
            <a:endParaRPr lang="en-US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66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8649" y="871455"/>
            <a:ext cx="81616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ru-RU" sz="2400" dirty="0" smtClean="0"/>
              <a:t>Построить </a:t>
            </a:r>
            <a:r>
              <a:rPr lang="en-US" sz="2400" dirty="0" smtClean="0"/>
              <a:t>PWM </a:t>
            </a:r>
            <a:r>
              <a:rPr lang="ru-RU" sz="2400" dirty="0" smtClean="0"/>
              <a:t>по выборке сигналов. Проверить её работу на независимой выборке. Вычислить информационное содержание выравнивания, по которому строилась </a:t>
            </a:r>
            <a:r>
              <a:rPr lang="en-US" sz="2400" dirty="0" smtClean="0"/>
              <a:t>PWM  </a:t>
            </a:r>
            <a:r>
              <a:rPr lang="ru-RU" sz="2400" dirty="0" smtClean="0"/>
              <a:t>И построить </a:t>
            </a:r>
            <a:r>
              <a:rPr lang="en-US" sz="2400" dirty="0" smtClean="0"/>
              <a:t>LOGO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en-US" sz="2400" dirty="0" smtClean="0"/>
          </a:p>
          <a:p>
            <a:r>
              <a:rPr lang="ru-RU" sz="2400" dirty="0" smtClean="0"/>
              <a:t>Пока в  указаниях не успел описать сигналы, подходящие для этого задания. </a:t>
            </a:r>
            <a:br>
              <a:rPr lang="ru-RU" sz="2400" dirty="0" smtClean="0"/>
            </a:br>
            <a:r>
              <a:rPr lang="ru-RU" sz="2400" dirty="0" smtClean="0"/>
              <a:t>Очевидно, это те, для которых легко набрать более десятка представителей.</a:t>
            </a:r>
          </a:p>
          <a:p>
            <a:r>
              <a:rPr lang="ru-RU" sz="2400" dirty="0" smtClean="0"/>
              <a:t>Например, таковым является последовательность Козак для человека, другой зверюшки или даже бактерии – интересно же, и статья была по этой теме. Указана в презентации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965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9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IV.</a:t>
            </a:r>
            <a:r>
              <a:rPr lang="ru-RU" dirty="0" smtClean="0"/>
              <a:t>Сложный пример</a:t>
            </a:r>
            <a:endParaRPr lang="en-US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Непереносимость молока (лактозы) во взрослом возрасте (</a:t>
            </a:r>
            <a:r>
              <a:rPr lang="ru-RU" dirty="0" err="1" smtClean="0"/>
              <a:t>Лактазная</a:t>
            </a:r>
            <a:r>
              <a:rPr lang="ru-RU" dirty="0" smtClean="0"/>
              <a:t> недостаточность)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3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71" y="2371372"/>
            <a:ext cx="8070859" cy="4085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470" y="26459"/>
            <a:ext cx="7971351" cy="14749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Распространённость </a:t>
            </a:r>
            <a:r>
              <a:rPr lang="ru-RU" sz="3200" dirty="0" err="1" smtClean="0"/>
              <a:t>лактазной</a:t>
            </a:r>
            <a:r>
              <a:rPr lang="ru-RU" sz="3200" dirty="0" smtClean="0"/>
              <a:t> недостаточности по миру по официальной медицинской статистике стран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40470" y="1411112"/>
            <a:ext cx="8321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Чем краснее кружок, тем выше частота непереносимости. Чем синее – тем выше </a:t>
            </a:r>
          </a:p>
          <a:p>
            <a:r>
              <a:rPr lang="ru-RU" dirty="0" smtClean="0"/>
              <a:t>частота переносимости. </a:t>
            </a:r>
            <a:br>
              <a:rPr lang="ru-RU" dirty="0" smtClean="0"/>
            </a:br>
            <a:r>
              <a:rPr lang="ru-RU" dirty="0" smtClean="0"/>
              <a:t>Половина человечества имеет </a:t>
            </a:r>
            <a:r>
              <a:rPr lang="ru-RU" dirty="0" err="1" smtClean="0"/>
              <a:t>лактазную</a:t>
            </a:r>
            <a:r>
              <a:rPr lang="ru-RU" dirty="0" smtClean="0"/>
              <a:t> недостаточность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7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8048" y="211667"/>
            <a:ext cx="5049035" cy="2692400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Наука про геном точная, но на грани с искусством. Всегда есть исключения</a:t>
            </a:r>
            <a:endParaRPr lang="en-US" sz="4800" dirty="0"/>
          </a:p>
        </p:txBody>
      </p:sp>
      <p:pic>
        <p:nvPicPr>
          <p:cNvPr id="1026" name="Picture 2" descr="Что общего между наукой и искусством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7" y="1690689"/>
            <a:ext cx="3067665" cy="230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6477" y="3406307"/>
            <a:ext cx="514578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https://files.masterkrasok.ru/posts/chto_obcshego_mezhdu_naukoj_i_iskusstvom.jpeg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2742" y="6475255"/>
            <a:ext cx="36930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https://www.surgpu.ru/media/uploads/2022/03/30/untitled_8.jpg</a:t>
            </a:r>
          </a:p>
        </p:txBody>
      </p:sp>
      <p:sp>
        <p:nvSpPr>
          <p:cNvPr id="5" name="Стрелка вправо 4"/>
          <p:cNvSpPr/>
          <p:nvPr/>
        </p:nvSpPr>
        <p:spPr>
          <a:xfrm rot="14595797">
            <a:off x="1413499" y="3415061"/>
            <a:ext cx="1551558" cy="21179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Итоги Международного дистанционного конкурса творческих работ «Наука для  меня, я для науки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7" y="3722796"/>
            <a:ext cx="3921361" cy="262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4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60727" y="1283603"/>
            <a:ext cx="8279933" cy="2902504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177" dirty="0" err="1" smtClean="0"/>
              <a:t>Лактаза</a:t>
            </a:r>
            <a:r>
              <a:rPr lang="ru-RU" sz="2177" dirty="0" smtClean="0"/>
              <a:t> </a:t>
            </a:r>
            <a:r>
              <a:rPr lang="en-US" sz="2177" dirty="0" smtClean="0"/>
              <a:t> </a:t>
            </a:r>
            <a:r>
              <a:rPr lang="ru-RU" sz="2177" dirty="0" smtClean="0"/>
              <a:t>-</a:t>
            </a:r>
            <a:r>
              <a:rPr lang="en-US" sz="2177" dirty="0" smtClean="0"/>
              <a:t>   </a:t>
            </a:r>
            <a:r>
              <a:rPr lang="ru-RU" sz="2177" dirty="0" smtClean="0"/>
              <a:t>ген </a:t>
            </a:r>
            <a:r>
              <a:rPr lang="en-US" sz="2177" dirty="0" smtClean="0"/>
              <a:t>LCT </a:t>
            </a:r>
            <a:r>
              <a:rPr lang="ru-RU" sz="2177" dirty="0" smtClean="0"/>
              <a:t>белок </a:t>
            </a:r>
            <a:r>
              <a:rPr lang="en-US" sz="2177" dirty="0" smtClean="0"/>
              <a:t>LCH_HUMAN</a:t>
            </a:r>
            <a:br>
              <a:rPr lang="en-US" sz="2177" dirty="0" smtClean="0"/>
            </a:br>
            <a:r>
              <a:rPr lang="ru-RU" sz="2177" dirty="0" err="1" smtClean="0"/>
              <a:t>Лактаза</a:t>
            </a:r>
            <a:r>
              <a:rPr lang="ru-RU" sz="2177" dirty="0" smtClean="0"/>
              <a:t> необходима для гидролиза лактозы из молока</a:t>
            </a:r>
            <a:r>
              <a:rPr lang="en-US" sz="2177" dirty="0" smtClean="0"/>
              <a:t>.</a:t>
            </a:r>
            <a:r>
              <a:rPr lang="ru-RU" sz="2177" dirty="0" smtClean="0"/>
              <a:t> </a:t>
            </a:r>
            <a:br>
              <a:rPr lang="ru-RU" sz="2177" dirty="0" smtClean="0"/>
            </a:br>
            <a:r>
              <a:rPr lang="ru-RU" sz="2177" dirty="0" err="1" smtClean="0"/>
              <a:t>Лактаза</a:t>
            </a:r>
            <a:r>
              <a:rPr lang="ru-RU" sz="2177" dirty="0" smtClean="0"/>
              <a:t> работает у грудничков, и лет до пяти. </a:t>
            </a:r>
            <a:br>
              <a:rPr lang="ru-RU" sz="2177" dirty="0" smtClean="0"/>
            </a:br>
            <a:r>
              <a:rPr lang="ru-RU" sz="2177" dirty="0" smtClean="0"/>
              <a:t>Если не </a:t>
            </a:r>
            <a:r>
              <a:rPr lang="ru-RU" sz="2177" dirty="0" err="1" smtClean="0"/>
              <a:t>экспресируется</a:t>
            </a:r>
            <a:r>
              <a:rPr lang="ru-RU" sz="2177" dirty="0" smtClean="0"/>
              <a:t> у взрослых, то серьёзные проблемы с потреблением молока.</a:t>
            </a:r>
          </a:p>
          <a:p>
            <a:pPr>
              <a:spcBef>
                <a:spcPts val="0"/>
              </a:spcBef>
            </a:pPr>
            <a:r>
              <a:rPr lang="ru-RU" sz="2177" dirty="0" err="1" smtClean="0"/>
              <a:t>полифоризмом</a:t>
            </a:r>
            <a:r>
              <a:rPr lang="ru-RU" sz="2177" dirty="0" smtClean="0"/>
              <a:t> </a:t>
            </a:r>
            <a:r>
              <a:rPr lang="en-US" sz="2177" dirty="0"/>
              <a:t>[2]</a:t>
            </a:r>
            <a:r>
              <a:rPr lang="ru-RU" sz="2177" dirty="0"/>
              <a:t>, но статьи с объяснением того через кого сигнал передаётся </a:t>
            </a:r>
            <a:r>
              <a:rPr lang="en-US" sz="2177" dirty="0"/>
              <a:t>LCT </a:t>
            </a:r>
            <a:r>
              <a:rPr lang="ru-RU" sz="2177" dirty="0"/>
              <a:t>не обнаружил.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33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1312" t="22585" r="22303" b="27553"/>
          <a:stretch/>
        </p:blipFill>
        <p:spPr>
          <a:xfrm>
            <a:off x="139324" y="132045"/>
            <a:ext cx="5512990" cy="66074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91198" y="278800"/>
            <a:ext cx="326249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LP – </a:t>
            </a:r>
            <a:r>
              <a:rPr lang="ru-RU" sz="1200" dirty="0" smtClean="0"/>
              <a:t>переносимость лактозы</a:t>
            </a:r>
          </a:p>
          <a:p>
            <a:r>
              <a:rPr lang="en-US" sz="1200" dirty="0" smtClean="0"/>
              <a:t>LNP – </a:t>
            </a:r>
            <a:r>
              <a:rPr lang="ru-RU" sz="1200" dirty="0" smtClean="0"/>
              <a:t>непереносимость лактозы</a:t>
            </a:r>
          </a:p>
          <a:p>
            <a:r>
              <a:rPr lang="ru-RU" sz="1200" b="1" dirty="0" smtClean="0"/>
              <a:t>ТРАНСКРИПЦИОННЫЕ </a:t>
            </a:r>
            <a:r>
              <a:rPr lang="ru-RU" sz="1200" b="1" dirty="0"/>
              <a:t>ФАКТОРЫ</a:t>
            </a:r>
          </a:p>
          <a:p>
            <a:r>
              <a:rPr lang="ru-RU" sz="1200" b="1" dirty="0">
                <a:solidFill>
                  <a:srgbClr val="0070C0"/>
                </a:solidFill>
              </a:rPr>
              <a:t>АКТИВАТОРЫ</a:t>
            </a:r>
            <a:r>
              <a:rPr lang="ru-RU" sz="1200" dirty="0"/>
              <a:t> - способствуют экспрессии </a:t>
            </a:r>
            <a:r>
              <a:rPr lang="en-US" sz="1200" dirty="0"/>
              <a:t>LCT</a:t>
            </a:r>
            <a:endParaRPr lang="ru-RU" sz="1200" dirty="0"/>
          </a:p>
          <a:p>
            <a:r>
              <a:rPr lang="en-US" sz="1200" dirty="0"/>
              <a:t>HNF1-</a:t>
            </a:r>
            <a:r>
              <a:rPr lang="en-US" sz="1200" dirty="0">
                <a:sym typeface="Symbol" panose="05050102010706020507" pitchFamily="18" charset="2"/>
              </a:rPr>
              <a:t></a:t>
            </a:r>
          </a:p>
          <a:p>
            <a:r>
              <a:rPr lang="en-US" sz="1200" dirty="0">
                <a:sym typeface="Symbol" panose="05050102010706020507" pitchFamily="18" charset="2"/>
              </a:rPr>
              <a:t>GATA</a:t>
            </a:r>
            <a:br>
              <a:rPr lang="en-US" sz="1200" dirty="0">
                <a:sym typeface="Symbol" panose="05050102010706020507" pitchFamily="18" charset="2"/>
              </a:rPr>
            </a:br>
            <a:r>
              <a:rPr lang="en-US" sz="1200" dirty="0">
                <a:sym typeface="Symbol" panose="05050102010706020507" pitchFamily="18" charset="2"/>
              </a:rPr>
              <a:t>CDX2</a:t>
            </a:r>
          </a:p>
          <a:p>
            <a:r>
              <a:rPr lang="en-US" sz="1200" dirty="0">
                <a:sym typeface="Symbol" panose="05050102010706020507" pitchFamily="18" charset="2"/>
              </a:rPr>
              <a:t>OCT-1</a:t>
            </a:r>
          </a:p>
          <a:p>
            <a:r>
              <a:rPr lang="en-US" sz="1200" dirty="0" smtClean="0"/>
              <a:t>CDX-2</a:t>
            </a:r>
            <a:r>
              <a:rPr lang="en-US" sz="1200" dirty="0"/>
              <a:t>: caudal type </a:t>
            </a:r>
            <a:r>
              <a:rPr lang="en-US" sz="1200" dirty="0" err="1"/>
              <a:t>homeobox</a:t>
            </a:r>
            <a:r>
              <a:rPr lang="en-US" sz="1200" dirty="0"/>
              <a:t> 2; </a:t>
            </a:r>
          </a:p>
          <a:p>
            <a:r>
              <a:rPr lang="en-US" sz="1200" dirty="0"/>
              <a:t>HNF1-α: hepatocyte nuclear factor 1α; </a:t>
            </a:r>
          </a:p>
          <a:p>
            <a:r>
              <a:rPr lang="en-US" sz="1200" dirty="0"/>
              <a:t>OCT-1: octamer-binding protein 1; </a:t>
            </a:r>
          </a:p>
          <a:p>
            <a:r>
              <a:rPr lang="en-US" sz="1200" dirty="0"/>
              <a:t>PDX-1: pancreatic and duodenal </a:t>
            </a:r>
            <a:r>
              <a:rPr lang="en-US" sz="1200" dirty="0" err="1"/>
              <a:t>homeobox</a:t>
            </a:r>
            <a:r>
              <a:rPr lang="en-US" sz="1200" dirty="0"/>
              <a:t> 1.</a:t>
            </a:r>
          </a:p>
          <a:p>
            <a:r>
              <a:rPr lang="ru-RU" sz="1200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РЕПРЕССОРЫ</a:t>
            </a:r>
            <a:r>
              <a:rPr lang="ru-RU" sz="1200" dirty="0" smtClean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ru-RU" sz="1200" dirty="0">
                <a:sym typeface="Symbol" panose="05050102010706020507" pitchFamily="18" charset="2"/>
              </a:rPr>
              <a:t>– предотвращают экспрессию </a:t>
            </a:r>
            <a:r>
              <a:rPr lang="ru-RU" sz="1200" dirty="0" smtClean="0">
                <a:sym typeface="Symbol" panose="05050102010706020507" pitchFamily="18" charset="2"/>
              </a:rPr>
              <a:t>гена  </a:t>
            </a:r>
            <a:r>
              <a:rPr lang="en-US" sz="1200" dirty="0" smtClean="0"/>
              <a:t>PDX-1</a:t>
            </a:r>
            <a:endParaRPr lang="en-US" sz="1200" dirty="0">
              <a:sym typeface="Symbol" panose="05050102010706020507" pitchFamily="18" charset="2"/>
            </a:endParaRPr>
          </a:p>
          <a:p>
            <a:r>
              <a:rPr lang="ru-RU" sz="1200" b="1" dirty="0" smtClean="0">
                <a:sym typeface="Symbol" panose="05050102010706020507" pitchFamily="18" charset="2"/>
              </a:rPr>
              <a:t>Голубые </a:t>
            </a:r>
            <a:r>
              <a:rPr lang="ru-RU" sz="1200" b="1" dirty="0">
                <a:sym typeface="Symbol" panose="05050102010706020507" pitchFamily="18" charset="2"/>
              </a:rPr>
              <a:t>кружочки </a:t>
            </a:r>
            <a:r>
              <a:rPr lang="en-US" sz="1200" b="1" dirty="0">
                <a:sym typeface="Symbol" panose="05050102010706020507" pitchFamily="18" charset="2"/>
              </a:rPr>
              <a:t>CH3 </a:t>
            </a:r>
            <a:r>
              <a:rPr lang="en-US" sz="1200" dirty="0">
                <a:sym typeface="Symbol" panose="05050102010706020507" pitchFamily="18" charset="2"/>
              </a:rPr>
              <a:t>– </a:t>
            </a:r>
            <a:r>
              <a:rPr lang="ru-RU" sz="1200" dirty="0">
                <a:sym typeface="Symbol" panose="05050102010706020507" pitchFamily="18" charset="2"/>
              </a:rPr>
              <a:t/>
            </a:r>
            <a:br>
              <a:rPr lang="ru-RU" sz="1200" dirty="0">
                <a:sym typeface="Symbol" panose="05050102010706020507" pitchFamily="18" charset="2"/>
              </a:rPr>
            </a:br>
            <a:r>
              <a:rPr lang="ru-RU" sz="1200" dirty="0" err="1">
                <a:sym typeface="Symbol" panose="05050102010706020507" pitchFamily="18" charset="2"/>
              </a:rPr>
              <a:t>метилированные</a:t>
            </a:r>
            <a:r>
              <a:rPr lang="ru-RU" sz="1200" dirty="0">
                <a:sym typeface="Symbol" panose="05050102010706020507" pitchFamily="18" charset="2"/>
              </a:rPr>
              <a:t> </a:t>
            </a:r>
            <a:r>
              <a:rPr lang="ru-RU" sz="1200" dirty="0" err="1">
                <a:sym typeface="Symbol" panose="05050102010706020507" pitchFamily="18" charset="2"/>
              </a:rPr>
              <a:t>ди</a:t>
            </a:r>
            <a:r>
              <a:rPr lang="ru-RU" sz="1200" dirty="0">
                <a:sym typeface="Symbol" panose="05050102010706020507" pitchFamily="18" charset="2"/>
              </a:rPr>
              <a:t>-нуклеотиды  </a:t>
            </a:r>
            <a:r>
              <a:rPr lang="en-US" sz="1200" dirty="0" err="1">
                <a:sym typeface="Symbol" panose="05050102010706020507" pitchFamily="18" charset="2"/>
              </a:rPr>
              <a:t>CpG</a:t>
            </a:r>
            <a:endParaRPr lang="ru-RU" sz="1200" dirty="0">
              <a:sym typeface="Symbol" panose="05050102010706020507" pitchFamily="18" charset="2"/>
            </a:endParaRPr>
          </a:p>
          <a:p>
            <a:endParaRPr lang="en-US" sz="1200" dirty="0">
              <a:sym typeface="Symbol" panose="05050102010706020507" pitchFamily="18" charset="2"/>
            </a:endParaRPr>
          </a:p>
          <a:p>
            <a:r>
              <a:rPr lang="ru-RU" sz="1200" b="1" dirty="0" smtClean="0">
                <a:sym typeface="Symbol" panose="05050102010706020507" pitchFamily="18" charset="2"/>
              </a:rPr>
              <a:t>Одно</a:t>
            </a:r>
            <a:r>
              <a:rPr lang="en-US" sz="1200" b="1" dirty="0" smtClean="0">
                <a:sym typeface="Symbol" panose="05050102010706020507" pitchFamily="18" charset="2"/>
              </a:rPr>
              <a:t>-</a:t>
            </a:r>
            <a:r>
              <a:rPr lang="ru-RU" sz="1200" b="1" dirty="0" smtClean="0">
                <a:sym typeface="Symbol" panose="05050102010706020507" pitchFamily="18" charset="2"/>
              </a:rPr>
              <a:t>нуклеотидные полиморфизмы (</a:t>
            </a:r>
            <a:r>
              <a:rPr lang="en-US" sz="1200" b="1" dirty="0" smtClean="0">
                <a:sym typeface="Symbol" panose="05050102010706020507" pitchFamily="18" charset="2"/>
              </a:rPr>
              <a:t>SNP)</a:t>
            </a:r>
            <a:endParaRPr lang="ru-RU" sz="1200" b="1" dirty="0" smtClean="0">
              <a:sym typeface="Symbol" panose="05050102010706020507" pitchFamily="18" charset="2"/>
            </a:endParaRPr>
          </a:p>
          <a:p>
            <a:r>
              <a:rPr lang="ru-RU" sz="1200" dirty="0" smtClean="0">
                <a:sym typeface="Symbol" panose="05050102010706020507" pitchFamily="18" charset="2"/>
              </a:rPr>
              <a:t>Некоторые из полиморфизмов на оранжевом участке способствуют </a:t>
            </a:r>
            <a:r>
              <a:rPr lang="en-US" sz="1200" dirty="0" smtClean="0">
                <a:sym typeface="Symbol" panose="05050102010706020507" pitchFamily="18" charset="2"/>
              </a:rPr>
              <a:t>LP </a:t>
            </a:r>
            <a:r>
              <a:rPr lang="ru-RU" sz="1200" dirty="0" smtClean="0">
                <a:sym typeface="Symbol" panose="05050102010706020507" pitchFamily="18" charset="2"/>
              </a:rPr>
              <a:t>потому, что образуется сайт связывания активатора </a:t>
            </a:r>
            <a:r>
              <a:rPr lang="en-US" sz="1200" dirty="0" smtClean="0">
                <a:sym typeface="Symbol" panose="05050102010706020507" pitchFamily="18" charset="2"/>
              </a:rPr>
              <a:t>OCT-1</a:t>
            </a:r>
            <a:r>
              <a:rPr lang="ru-RU" sz="1200" dirty="0" smtClean="0">
                <a:sym typeface="Symbol" panose="05050102010706020507" pitchFamily="18" charset="2"/>
              </a:rPr>
              <a:t>.</a:t>
            </a:r>
          </a:p>
          <a:p>
            <a:endParaRPr lang="ru-RU" sz="1200" dirty="0">
              <a:sym typeface="Symbol" panose="05050102010706020507" pitchFamily="18" charset="2"/>
            </a:endParaRPr>
          </a:p>
          <a:p>
            <a:r>
              <a:rPr lang="ru-RU" sz="1200" dirty="0" smtClean="0">
                <a:sym typeface="Symbol" panose="05050102010706020507" pitchFamily="18" charset="2"/>
              </a:rPr>
              <a:t>Нетривиальность в том, что этот сайт находится за 14 тыс. </a:t>
            </a:r>
            <a:r>
              <a:rPr lang="ru-RU" sz="1200" dirty="0" err="1" smtClean="0">
                <a:sym typeface="Symbol" panose="05050102010706020507" pitchFamily="18" charset="2"/>
              </a:rPr>
              <a:t>п.н</a:t>
            </a:r>
            <a:r>
              <a:rPr lang="ru-RU" sz="1200" dirty="0" smtClean="0">
                <a:sym typeface="Symbol" panose="05050102010706020507" pitchFamily="18" charset="2"/>
              </a:rPr>
              <a:t>. до </a:t>
            </a:r>
            <a:r>
              <a:rPr lang="en-US" sz="1200" dirty="0" smtClean="0">
                <a:sym typeface="Symbol" panose="05050102010706020507" pitchFamily="18" charset="2"/>
              </a:rPr>
              <a:t>LCT. </a:t>
            </a:r>
            <a:br>
              <a:rPr lang="en-US" sz="1200" dirty="0" smtClean="0">
                <a:sym typeface="Symbol" panose="05050102010706020507" pitchFamily="18" charset="2"/>
              </a:rPr>
            </a:br>
            <a:r>
              <a:rPr lang="ru-RU" sz="1200" dirty="0" smtClean="0">
                <a:sym typeface="Symbol" panose="05050102010706020507" pitchFamily="18" charset="2"/>
              </a:rPr>
              <a:t>Такое называется ЭНХАНСЕРОМ.  Влияние ТФ на экспрессию связано с образованием петли ДНК</a:t>
            </a:r>
            <a:endParaRPr lang="en-US" sz="1200" dirty="0" smtClean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390373" y="947385"/>
            <a:ext cx="1705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Фаза грудного</a:t>
            </a:r>
          </a:p>
          <a:p>
            <a:r>
              <a:rPr lang="ru-RU" dirty="0" smtClean="0"/>
              <a:t>вскармливания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162409" y="4073914"/>
            <a:ext cx="2972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Фаза после отнятия от груди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57473" y="5539248"/>
            <a:ext cx="33299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rgbClr val="212121"/>
                </a:solidFill>
                <a:latin typeface="BlinkMacSystemFont"/>
              </a:rPr>
              <a:t>Anguita</a:t>
            </a:r>
            <a:r>
              <a:rPr lang="en-US" sz="1100" dirty="0">
                <a:solidFill>
                  <a:srgbClr val="212121"/>
                </a:solidFill>
                <a:latin typeface="BlinkMacSystemFont"/>
              </a:rPr>
              <a:t>-Ruiz </a:t>
            </a:r>
            <a:r>
              <a:rPr lang="en-US" sz="1100" dirty="0" smtClean="0">
                <a:solidFill>
                  <a:srgbClr val="212121"/>
                </a:solidFill>
                <a:latin typeface="BlinkMacSystemFont"/>
              </a:rPr>
              <a:t>A</a:t>
            </a:r>
            <a:r>
              <a:rPr lang="ru-RU" sz="1100" dirty="0" smtClean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en-US" sz="1100" dirty="0" smtClean="0">
                <a:solidFill>
                  <a:srgbClr val="212121"/>
                </a:solidFill>
                <a:latin typeface="BlinkMacSystemFont"/>
              </a:rPr>
              <a:t>et al., Genetics </a:t>
            </a:r>
            <a:r>
              <a:rPr lang="en-US" sz="1100" dirty="0">
                <a:solidFill>
                  <a:srgbClr val="212121"/>
                </a:solidFill>
                <a:latin typeface="BlinkMacSystemFont"/>
              </a:rPr>
              <a:t>of Lactose Intolerance: An Updated Review and Online Interactive World Maps of Phenotype and Genotype Frequencies. Nutrients. </a:t>
            </a:r>
            <a:r>
              <a:rPr lang="en-US" sz="1100" dirty="0" smtClean="0">
                <a:solidFill>
                  <a:srgbClr val="212121"/>
                </a:solidFill>
                <a:latin typeface="BlinkMacSystemFont"/>
              </a:rPr>
              <a:t>2020</a:t>
            </a:r>
            <a:endParaRPr lang="en-US" sz="1100" dirty="0">
              <a:solidFill>
                <a:srgbClr val="212121"/>
              </a:solidFill>
              <a:latin typeface="BlinkMacSystemFont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3EA0771-C354-4A97-8BCC-B0C727F309C9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DEEC8EE-03FA-42FE-992C-F282326656FA}" type="slidenum">
              <a:rPr lang="en-US" smtClean="0"/>
              <a:t>72</a:t>
            </a:fld>
            <a:endParaRPr lang="en-US"/>
          </a:p>
        </p:txBody>
      </p:sp>
      <p:pic>
        <p:nvPicPr>
          <p:cNvPr id="4" name="Рисунок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7" t="21643" r="758" b="60820"/>
          <a:stretch/>
        </p:blipFill>
        <p:spPr bwMode="auto">
          <a:xfrm>
            <a:off x="84602" y="378120"/>
            <a:ext cx="8974797" cy="32746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20367" y="1750222"/>
            <a:ext cx="905441" cy="53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3" dirty="0">
                <a:solidFill>
                  <a:srgbClr val="C00000"/>
                </a:solidFill>
              </a:rPr>
              <a:t>&lt;LCT</a:t>
            </a:r>
            <a:endParaRPr lang="ru-RU" sz="2903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7902" y="1829743"/>
            <a:ext cx="1396536" cy="53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3" dirty="0">
                <a:solidFill>
                  <a:srgbClr val="C00000"/>
                </a:solidFill>
              </a:rPr>
              <a:t>&lt;MCM6</a:t>
            </a:r>
            <a:endParaRPr lang="ru-RU" sz="2903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4760" y="2234554"/>
            <a:ext cx="808235" cy="259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89" dirty="0">
                <a:solidFill>
                  <a:srgbClr val="C00000"/>
                </a:solidFill>
              </a:rPr>
              <a:t>INTRON 13</a:t>
            </a:r>
            <a:endParaRPr lang="ru-RU" sz="3266" dirty="0">
              <a:solidFill>
                <a:srgbClr val="C00000"/>
              </a:solidFill>
            </a:endParaRPr>
          </a:p>
        </p:txBody>
      </p:sp>
      <p:sp>
        <p:nvSpPr>
          <p:cNvPr id="8" name="Выноска 2 7"/>
          <p:cNvSpPr/>
          <p:nvPr/>
        </p:nvSpPr>
        <p:spPr>
          <a:xfrm>
            <a:off x="356764" y="4474101"/>
            <a:ext cx="6932496" cy="2089998"/>
          </a:xfrm>
          <a:prstGeom prst="borderCallout2">
            <a:avLst>
              <a:gd name="adj1" fmla="val 332"/>
              <a:gd name="adj2" fmla="val 99221"/>
              <a:gd name="adj3" fmla="val -5103"/>
              <a:gd name="adj4" fmla="val 113675"/>
              <a:gd name="adj5" fmla="val -88264"/>
              <a:gd name="adj6" fmla="val 113405"/>
            </a:avLst>
          </a:prstGeom>
          <a:noFill/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33" dirty="0">
              <a:solidFill>
                <a:srgbClr val="C00000"/>
              </a:solidFill>
            </a:endParaRPr>
          </a:p>
          <a:p>
            <a:r>
              <a:rPr lang="ru-RU" sz="2540" dirty="0">
                <a:solidFill>
                  <a:srgbClr val="C00000"/>
                </a:solidFill>
              </a:rPr>
              <a:t>Позиция 13910 </a:t>
            </a:r>
            <a:r>
              <a:rPr lang="ru-RU" sz="2540" dirty="0" err="1">
                <a:solidFill>
                  <a:srgbClr val="C00000"/>
                </a:solidFill>
              </a:rPr>
              <a:t>п.н</a:t>
            </a:r>
            <a:r>
              <a:rPr lang="ru-RU" sz="2540" dirty="0">
                <a:solidFill>
                  <a:srgbClr val="C00000"/>
                </a:solidFill>
              </a:rPr>
              <a:t>. до старта транскрипции гена лактозы </a:t>
            </a:r>
            <a:r>
              <a:rPr lang="en-US" sz="2540" dirty="0">
                <a:solidFill>
                  <a:srgbClr val="C00000"/>
                </a:solidFill>
              </a:rPr>
              <a:t>LCT</a:t>
            </a:r>
            <a:r>
              <a:rPr lang="ru-RU" sz="2540" dirty="0">
                <a:solidFill>
                  <a:srgbClr val="C00000"/>
                </a:solidFill>
              </a:rPr>
              <a:t>. В </a:t>
            </a:r>
            <a:r>
              <a:rPr lang="ru-RU" sz="2540" dirty="0" err="1">
                <a:solidFill>
                  <a:srgbClr val="C00000"/>
                </a:solidFill>
              </a:rPr>
              <a:t>сайленсере</a:t>
            </a:r>
            <a:r>
              <a:rPr lang="ru-RU" sz="2540" dirty="0">
                <a:solidFill>
                  <a:srgbClr val="C00000"/>
                </a:solidFill>
              </a:rPr>
              <a:t> (гипотеза) гена </a:t>
            </a:r>
            <a:r>
              <a:rPr lang="en-US" sz="2540" dirty="0">
                <a:solidFill>
                  <a:srgbClr val="C00000"/>
                </a:solidFill>
              </a:rPr>
              <a:t>LCT</a:t>
            </a:r>
            <a:br>
              <a:rPr lang="en-US" sz="2540" dirty="0">
                <a:solidFill>
                  <a:srgbClr val="C00000"/>
                </a:solidFill>
              </a:rPr>
            </a:br>
            <a:r>
              <a:rPr lang="en-US" sz="2540" b="1" dirty="0">
                <a:solidFill>
                  <a:srgbClr val="C00000"/>
                </a:solidFill>
              </a:rPr>
              <a:t>T </a:t>
            </a:r>
            <a:r>
              <a:rPr lang="en-US" sz="2540" dirty="0">
                <a:solidFill>
                  <a:srgbClr val="C00000"/>
                </a:solidFill>
              </a:rPr>
              <a:t>– </a:t>
            </a:r>
            <a:r>
              <a:rPr lang="ru-RU" sz="2540" dirty="0">
                <a:solidFill>
                  <a:srgbClr val="C00000"/>
                </a:solidFill>
              </a:rPr>
              <a:t>переносимость лактозы у взрослого </a:t>
            </a:r>
            <a:br>
              <a:rPr lang="ru-RU" sz="2540" dirty="0">
                <a:solidFill>
                  <a:srgbClr val="C00000"/>
                </a:solidFill>
              </a:rPr>
            </a:br>
            <a:r>
              <a:rPr lang="en-US" sz="2540" b="1" dirty="0">
                <a:solidFill>
                  <a:srgbClr val="C00000"/>
                </a:solidFill>
              </a:rPr>
              <a:t>C </a:t>
            </a:r>
            <a:r>
              <a:rPr lang="en-US" sz="2540" dirty="0">
                <a:solidFill>
                  <a:srgbClr val="C00000"/>
                </a:solidFill>
              </a:rPr>
              <a:t>– </a:t>
            </a:r>
            <a:r>
              <a:rPr lang="ru-RU" sz="2540" dirty="0">
                <a:solidFill>
                  <a:srgbClr val="C00000"/>
                </a:solidFill>
              </a:rPr>
              <a:t>непереносимость лактозы у взрослого </a:t>
            </a:r>
            <a:r>
              <a:rPr lang="ru-RU" sz="1814" dirty="0">
                <a:solidFill>
                  <a:srgbClr val="C00000"/>
                </a:solidFill>
              </a:rPr>
              <a:t>(</a:t>
            </a:r>
            <a:r>
              <a:rPr lang="ru-RU" sz="1814" dirty="0" err="1">
                <a:solidFill>
                  <a:srgbClr val="C00000"/>
                </a:solidFill>
              </a:rPr>
              <a:t>гомозигота</a:t>
            </a:r>
            <a:r>
              <a:rPr lang="ru-RU" sz="1814" dirty="0">
                <a:solidFill>
                  <a:srgbClr val="C00000"/>
                </a:solidFill>
              </a:rPr>
              <a:t>)</a:t>
            </a:r>
          </a:p>
          <a:p>
            <a:endParaRPr lang="ru-RU" sz="254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449" y="3712779"/>
            <a:ext cx="7727207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14" dirty="0" err="1"/>
              <a:t>Сайленсеры</a:t>
            </a:r>
            <a:r>
              <a:rPr lang="ru-RU" sz="1814" dirty="0"/>
              <a:t> и </a:t>
            </a:r>
            <a:r>
              <a:rPr lang="ru-RU" sz="1814" dirty="0" err="1"/>
              <a:t>энхансеры</a:t>
            </a:r>
            <a:r>
              <a:rPr lang="ru-RU" sz="1814" dirty="0"/>
              <a:t> – сайты связывания факторов транскрипции, удалённые на значительное расстояние от старта транскрипции </a:t>
            </a:r>
            <a:endParaRPr lang="en-US" sz="1814" dirty="0"/>
          </a:p>
        </p:txBody>
      </p:sp>
    </p:spTree>
    <p:extLst>
      <p:ext uri="{BB962C8B-B14F-4D97-AF65-F5344CB8AC3E}">
        <p14:creationId xmlns:p14="http://schemas.microsoft.com/office/powerpoint/2010/main" val="184778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An external file that holds a picture, illustration, etc.&#10;Object name is nutrients-12-02689-g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2765779"/>
            <a:ext cx="8940800" cy="200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1598" y="5131165"/>
            <a:ext cx="8033752" cy="142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smtClean="0"/>
              <a:t>[1] </a:t>
            </a:r>
            <a:r>
              <a:rPr lang="en-US" dirty="0" err="1"/>
              <a:t>Anguita</a:t>
            </a:r>
            <a:r>
              <a:rPr lang="en-US" dirty="0"/>
              <a:t>-Ruiz A, Aguilera CM, Gil Á. Genetics of Lactose Intolerance: An Updated Review and Online Interactive World Maps of Phenotype and Genotype Frequencies. Nutrients. 2020</a:t>
            </a:r>
            <a:endParaRPr lang="en-US" sz="1633" dirty="0" smtClean="0"/>
          </a:p>
          <a:p>
            <a:r>
              <a:rPr lang="en-US" sz="1633" dirty="0" smtClean="0"/>
              <a:t>[</a:t>
            </a:r>
            <a:r>
              <a:rPr lang="en-US" sz="1633" dirty="0"/>
              <a:t>2] Olds and Sibley,  Lactase persistence DNA variant enhances lactase promoter activity in vitro: functional role as a cis regulatory element, 2003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032" y="361"/>
            <a:ext cx="8426631" cy="125270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Как много наука знает </a:t>
            </a:r>
            <a:r>
              <a:rPr lang="ru-RU" sz="3600" dirty="0" smtClean="0"/>
              <a:t>об информации, закодированной в геноме!</a:t>
            </a:r>
            <a:r>
              <a:rPr lang="en-US" sz="3600" dirty="0" smtClean="0"/>
              <a:t>!!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08851" y="1420425"/>
            <a:ext cx="8409812" cy="14102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Гены белков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участки ДНК, кодирующие химическую формулу белка без модификаций (=аминокислотную последовательность).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799" dirty="0"/>
              <a:t/>
            </a:r>
            <a:br>
              <a:rPr lang="ru-RU" sz="2799" dirty="0"/>
            </a:br>
            <a:r>
              <a:rPr lang="ru-RU" sz="3999" dirty="0"/>
              <a:t/>
            </a:r>
            <a:br>
              <a:rPr lang="ru-RU" sz="3999" dirty="0"/>
            </a:br>
            <a:endParaRPr lang="ru-RU" sz="3999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285369" y="4941898"/>
            <a:ext cx="8196487" cy="13088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799" b="1" dirty="0"/>
              <a:t>Гены молекул РНК</a:t>
            </a:r>
            <a:endParaRPr lang="en-US" sz="2799" b="1" dirty="0"/>
          </a:p>
          <a:p>
            <a:pPr lvl="1"/>
            <a:r>
              <a:rPr lang="ru-RU" sz="2436" dirty="0"/>
              <a:t> </a:t>
            </a:r>
            <a:r>
              <a:rPr lang="ru-RU" sz="2436" dirty="0" err="1"/>
              <a:t>мРНК</a:t>
            </a:r>
            <a:r>
              <a:rPr lang="ru-RU" sz="2436" dirty="0"/>
              <a:t>  </a:t>
            </a:r>
            <a:r>
              <a:rPr lang="ru-RU" sz="2436" dirty="0" err="1"/>
              <a:t>рРНК</a:t>
            </a:r>
            <a:r>
              <a:rPr lang="ru-RU" sz="2436" dirty="0"/>
              <a:t>  </a:t>
            </a:r>
            <a:r>
              <a:rPr lang="ru-RU" sz="2436" dirty="0" err="1"/>
              <a:t>тмРНК</a:t>
            </a:r>
            <a:r>
              <a:rPr lang="ru-RU" sz="2436" dirty="0"/>
              <a:t> </a:t>
            </a:r>
            <a:r>
              <a:rPr lang="ru-RU" sz="2436" dirty="0" err="1"/>
              <a:t>тРНК</a:t>
            </a:r>
            <a:r>
              <a:rPr lang="ru-RU" sz="2436" dirty="0"/>
              <a:t> </a:t>
            </a:r>
          </a:p>
          <a:p>
            <a:pPr lvl="1"/>
            <a:r>
              <a:rPr lang="ru-RU" sz="2436" dirty="0" err="1"/>
              <a:t>Рибозимы</a:t>
            </a:r>
            <a:r>
              <a:rPr lang="en-US" sz="2436" dirty="0"/>
              <a:t>,</a:t>
            </a:r>
            <a:r>
              <a:rPr lang="ru-RU" sz="2436" dirty="0"/>
              <a:t> </a:t>
            </a:r>
            <a:r>
              <a:rPr lang="ru-RU" sz="2436" dirty="0" err="1"/>
              <a:t>некодирующие</a:t>
            </a:r>
            <a:r>
              <a:rPr lang="ru-RU" sz="2436" dirty="0"/>
              <a:t> РНК, в </a:t>
            </a:r>
            <a:r>
              <a:rPr lang="ru-RU" sz="2436" dirty="0" err="1"/>
              <a:t>т.ч</a:t>
            </a:r>
            <a:r>
              <a:rPr lang="ru-RU" sz="2436" dirty="0"/>
              <a:t>. малые РНК</a:t>
            </a:r>
          </a:p>
          <a:p>
            <a:pPr lvl="1"/>
            <a:endParaRPr lang="ru-RU" sz="2436" dirty="0"/>
          </a:p>
          <a:p>
            <a:pPr marL="0" indent="0">
              <a:buNone/>
            </a:pPr>
            <a:r>
              <a:rPr lang="ru-RU" sz="2436" dirty="0"/>
              <a:t/>
            </a:r>
            <a:br>
              <a:rPr lang="ru-RU" sz="2436" dirty="0"/>
            </a:br>
            <a:r>
              <a:rPr lang="ru-RU" sz="2436" dirty="0"/>
              <a:t/>
            </a:r>
            <a:br>
              <a:rPr lang="ru-RU" sz="2436" dirty="0"/>
            </a:br>
            <a:r>
              <a:rPr lang="ru-RU" sz="3637" dirty="0"/>
              <a:t/>
            </a:r>
            <a:br>
              <a:rPr lang="ru-RU" sz="3637" dirty="0"/>
            </a:br>
            <a:endParaRPr lang="ru-RU" sz="3637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408851" y="3084689"/>
            <a:ext cx="8196487" cy="13088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799" b="1" dirty="0" smtClean="0"/>
              <a:t>Функции белков и метаболические пути</a:t>
            </a:r>
            <a:r>
              <a:rPr lang="ru-RU" sz="2436" dirty="0" smtClean="0"/>
              <a:t> </a:t>
            </a:r>
          </a:p>
          <a:p>
            <a:pPr marL="0" indent="0">
              <a:buNone/>
            </a:pPr>
            <a:r>
              <a:rPr lang="ru-RU" sz="2436" dirty="0"/>
              <a:t/>
            </a:r>
            <a:br>
              <a:rPr lang="ru-RU" sz="2436" dirty="0"/>
            </a:br>
            <a:r>
              <a:rPr lang="ru-RU" sz="3637" dirty="0"/>
              <a:t/>
            </a:r>
            <a:br>
              <a:rPr lang="ru-RU" sz="3637" dirty="0"/>
            </a:br>
            <a:endParaRPr lang="ru-RU" sz="3637" dirty="0"/>
          </a:p>
        </p:txBody>
      </p:sp>
    </p:spTree>
    <p:extLst>
      <p:ext uri="{BB962C8B-B14F-4D97-AF65-F5344CB8AC3E}">
        <p14:creationId xmlns:p14="http://schemas.microsoft.com/office/powerpoint/2010/main" val="87085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 txBox="1">
            <a:spLocks/>
          </p:cNvSpPr>
          <p:nvPr/>
        </p:nvSpPr>
        <p:spPr>
          <a:xfrm>
            <a:off x="401930" y="1636988"/>
            <a:ext cx="8867163" cy="5622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799" b="1" dirty="0"/>
              <a:t>Как закодирована </a:t>
            </a:r>
            <a:r>
              <a:rPr lang="ru-RU" sz="2799" b="1" dirty="0" smtClean="0"/>
              <a:t>в геноме информация о</a:t>
            </a:r>
            <a:endParaRPr lang="ru-RU" sz="2799" dirty="0"/>
          </a:p>
          <a:p>
            <a:pPr marL="457200" lvl="1" indent="0">
              <a:lnSpc>
                <a:spcPct val="150000"/>
              </a:lnSpc>
              <a:buNone/>
            </a:pPr>
            <a:endParaRPr lang="ru-RU" sz="2436" dirty="0" smtClean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01930" y="237428"/>
            <a:ext cx="8426631" cy="125270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Как мало наука знает </a:t>
            </a:r>
            <a:r>
              <a:rPr lang="ru-RU" sz="3600" dirty="0" smtClean="0"/>
              <a:t>об информации, закодированной в геноме!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771-C354-4A97-8BCC-B0C727F309C9}" type="slidenum">
              <a:rPr lang="en-US" smtClean="0"/>
              <a:t>9</a:t>
            </a:fld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401930" y="2195396"/>
            <a:ext cx="7537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2400" dirty="0" smtClean="0"/>
              <a:t>* фенотипе </a:t>
            </a:r>
            <a:r>
              <a:rPr lang="ru-RU" sz="2400" dirty="0"/>
              <a:t>будущего взрослого </a:t>
            </a:r>
            <a:r>
              <a:rPr lang="ru-RU" sz="2400" dirty="0" smtClean="0"/>
              <a:t>человека –  </a:t>
            </a:r>
            <a:r>
              <a:rPr lang="ru-RU" sz="2400" dirty="0"/>
              <a:t>в геноме </a:t>
            </a:r>
            <a:r>
              <a:rPr lang="ru-RU" sz="2400" dirty="0" smtClean="0"/>
              <a:t>зародыша! </a:t>
            </a:r>
          </a:p>
          <a:p>
            <a:pPr marL="0" lvl="1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(черты лица, пропорции тела и конечностей, характера;</a:t>
            </a:r>
            <a:b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часто дети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похожи на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родителей,  т.е. это записано в геноме, как?)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4933" y="5029081"/>
            <a:ext cx="673100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ru-RU" sz="2400" dirty="0" smtClean="0"/>
              <a:t>* поведении пчёл и  </a:t>
            </a:r>
            <a:r>
              <a:rPr lang="ru-RU" sz="2400" dirty="0"/>
              <a:t>пчелиного роя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6370" y="4254433"/>
            <a:ext cx="7229016" cy="654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ru-RU" sz="2436" dirty="0" smtClean="0"/>
              <a:t>* </a:t>
            </a:r>
            <a:r>
              <a:rPr lang="ru-RU" sz="2400" dirty="0" smtClean="0"/>
              <a:t>составах</a:t>
            </a:r>
            <a:r>
              <a:rPr lang="ru-RU" sz="2436" dirty="0" smtClean="0"/>
              <a:t> </a:t>
            </a:r>
            <a:r>
              <a:rPr lang="ru-RU" sz="2436" dirty="0" err="1"/>
              <a:t>протеомов</a:t>
            </a:r>
            <a:r>
              <a:rPr lang="ru-RU" sz="2436" dirty="0"/>
              <a:t> в клетках разных тканей</a:t>
            </a:r>
          </a:p>
        </p:txBody>
      </p:sp>
    </p:spTree>
    <p:extLst>
      <p:ext uri="{BB962C8B-B14F-4D97-AF65-F5344CB8AC3E}">
        <p14:creationId xmlns:p14="http://schemas.microsoft.com/office/powerpoint/2010/main" val="359748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4637</TotalTime>
  <Words>5960</Words>
  <Application>Microsoft Office PowerPoint</Application>
  <PresentationFormat>Экран (4:3)</PresentationFormat>
  <Paragraphs>1056</Paragraphs>
  <Slides>73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91" baseType="lpstr">
      <vt:lpstr>-apple-system</vt:lpstr>
      <vt:lpstr>Arial</vt:lpstr>
      <vt:lpstr>BlinkMacSystemFont</vt:lpstr>
      <vt:lpstr>Calibri</vt:lpstr>
      <vt:lpstr>Calibri Light</vt:lpstr>
      <vt:lpstr>Cambria</vt:lpstr>
      <vt:lpstr>Courier New</vt:lpstr>
      <vt:lpstr>DejaVu Sans</vt:lpstr>
      <vt:lpstr>inherit</vt:lpstr>
      <vt:lpstr>Merriweather Sans</vt:lpstr>
      <vt:lpstr>PMEKA I+ Minion</vt:lpstr>
      <vt:lpstr>PMEKG A+ Minion</vt:lpstr>
      <vt:lpstr>Roboto</vt:lpstr>
      <vt:lpstr>Symbol</vt:lpstr>
      <vt:lpstr>Times New Roman</vt:lpstr>
      <vt:lpstr>Verdana</vt:lpstr>
      <vt:lpstr>Wingdings</vt:lpstr>
      <vt:lpstr>Тема Office</vt:lpstr>
      <vt:lpstr>Презентация PowerPoint</vt:lpstr>
      <vt:lpstr>I.Сигналы</vt:lpstr>
      <vt:lpstr>Сигнал несет информацию</vt:lpstr>
      <vt:lpstr>Много сигналов одновременно влияют на действия пешехода и бродячей собаки</vt:lpstr>
      <vt:lpstr>       </vt:lpstr>
      <vt:lpstr>Геном – носитель всей информации, передаваемой от предка к потомку.</vt:lpstr>
      <vt:lpstr>Наука про геном точная, но на грани с искусством. Всегда есть исключения</vt:lpstr>
      <vt:lpstr>Как много наука знает об информации, закодированной в геноме!!!</vt:lpstr>
      <vt:lpstr>Как мало наука знает об информации, закодированной в геноме!</vt:lpstr>
      <vt:lpstr>Клетки разных тканей человека</vt:lpstr>
      <vt:lpstr>Данные о протеомах разных тканей собираются  в проекте  HUPO Human Proteome Project</vt:lpstr>
      <vt:lpstr>Кто и как решает какие белки и в каком количестве экспрессировать в клетках данной ткани?</vt:lpstr>
      <vt:lpstr> Характеристики сигнала в геноме</vt:lpstr>
      <vt:lpstr>II. Основные сигналы</vt:lpstr>
      <vt:lpstr>1. Репликация у бактерий</vt:lpstr>
      <vt:lpstr>Презентация PowerPoint</vt:lpstr>
      <vt:lpstr>Презентация PowerPoint</vt:lpstr>
      <vt:lpstr>Литература</vt:lpstr>
      <vt:lpstr>2. Старт транскрипции</vt:lpstr>
      <vt:lpstr>Сигналы сборки RNAP</vt:lpstr>
      <vt:lpstr>Вы хочите ?</vt:lpstr>
      <vt:lpstr>Последовательности -10 и -35 для сигма-фактора SigB отличны от  таковых для sigma-70 [2-2]</vt:lpstr>
      <vt:lpstr>Литература</vt:lpstr>
      <vt:lpstr>3.Терминация транскрипции у прокариот</vt:lpstr>
      <vt:lpstr>Termination of transcription in E. coli: Rho-independent site</vt:lpstr>
      <vt:lpstr> 4.Сигнал старта трансляции у прокариот - последовательность Shine-Dalgarno  (SD) </vt:lpstr>
      <vt:lpstr>Презентация PowerPoint</vt:lpstr>
      <vt:lpstr>5.Последовательность Козак человека в инициации трансляции у эукариот</vt:lpstr>
      <vt:lpstr>Про последовательность Козак в геноме SARS-Cov-2 – пропустим. Надоел </vt:lpstr>
      <vt:lpstr>Литература</vt:lpstr>
      <vt:lpstr>III. Технологии поиска и описания сигналов в геноме</vt:lpstr>
      <vt:lpstr>Способы описания мотива</vt:lpstr>
      <vt:lpstr>1. Точная последовательность. Поли-A</vt:lpstr>
      <vt:lpstr>2. Точная последовательность. CpG1)-methylation in mammals. </vt:lpstr>
      <vt:lpstr>Фрагмент паттерна метилирования</vt:lpstr>
      <vt:lpstr>Три процесса связанные с  СрG-метилированием</vt:lpstr>
      <vt:lpstr>Воспроизведение  паттерна метилирования  при делении клетки</vt:lpstr>
      <vt:lpstr>Литература</vt:lpstr>
      <vt:lpstr>Сайты метилирования у прокариот</vt:lpstr>
      <vt:lpstr>Типы метилирования ДНК</vt:lpstr>
      <vt:lpstr>3. Метилирование GATC dam метилтрансферазой - сигнал системе репарации неправильно спаренных оcнований ДНК (MMR – MisMatches Repair). GATC есть также в oriC</vt:lpstr>
      <vt:lpstr>Презентация PowerPoint</vt:lpstr>
      <vt:lpstr>Литература</vt:lpstr>
      <vt:lpstr>4. Разнообразие сайтов метилирования в системах рестрикции-модификации (Р-М)</vt:lpstr>
      <vt:lpstr>Ambiguous nucleotide codes</vt:lpstr>
      <vt:lpstr>Работа системы рестрикции-модификации на примере EcoRI</vt:lpstr>
      <vt:lpstr>5. Позиционная весовая матрица (PWM)</vt:lpstr>
      <vt:lpstr>Почему без гэпов. Белки опознают последовательность ДНК по большой бороздке не расплетая ДНК.  Атомы на поверхности малой бороздки (белая) почти не зависят от последовательности </vt:lpstr>
      <vt:lpstr>Для эукариот дело усложняется доступностью ДНК для белков</vt:lpstr>
      <vt:lpstr>Чем плохи паттерны-1 и -2?</vt:lpstr>
      <vt:lpstr>ИДЕЯ PWM: оценить вес сходства новой последовательности по каждой позиции выравнивания  и сложить</vt:lpstr>
      <vt:lpstr>Презентация PowerPoint</vt:lpstr>
      <vt:lpstr>Вес буквы = LOG(Отношения правдоподобия) </vt:lpstr>
      <vt:lpstr>Презентация PowerPoint</vt:lpstr>
      <vt:lpstr>Псевдоотсчёты: борьба с -inf и не только … Pseudocounts</vt:lpstr>
      <vt:lpstr>Презентация PowerPoint</vt:lpstr>
      <vt:lpstr>Презентация PowerPoint</vt:lpstr>
      <vt:lpstr>6. Информация и энтропия сигнала</vt:lpstr>
      <vt:lpstr>Какой из двух наборов представителей одного и того же сигнала взять для построения PWM?</vt:lpstr>
      <vt:lpstr>Энтропия H по Шеннону и IC</vt:lpstr>
      <vt:lpstr>Шнайдер с соавт. в 1986 году предложили формулу для IC, которая с используется как основная [6-1]. </vt:lpstr>
      <vt:lpstr>IC слабого и сильного сигналов</vt:lpstr>
      <vt:lpstr> LOGO высота буквы b в позиции j равна ICj(b) в битах</vt:lpstr>
      <vt:lpstr>Презентация PowerPoint</vt:lpstr>
      <vt:lpstr>ПРО ЗАДАНИЯ</vt:lpstr>
      <vt:lpstr>ПРО ЗАДАНИЯ</vt:lpstr>
      <vt:lpstr>КОНЕЦ</vt:lpstr>
      <vt:lpstr>IV.Сложный пример</vt:lpstr>
      <vt:lpstr>Распространённость лактазной недостаточности по миру по официальной медицинской статистике стран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aba</dc:creator>
  <cp:lastModifiedBy>aba</cp:lastModifiedBy>
  <cp:revision>280</cp:revision>
  <dcterms:created xsi:type="dcterms:W3CDTF">2024-02-26T12:28:50Z</dcterms:created>
  <dcterms:modified xsi:type="dcterms:W3CDTF">2024-04-12T11:31:28Z</dcterms:modified>
</cp:coreProperties>
</file>