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65" r:id="rId1"/>
    <p:sldMasterId id="2147483700" r:id="rId2"/>
  </p:sldMasterIdLst>
  <p:notesMasterIdLst>
    <p:notesMasterId r:id="rId65"/>
  </p:notesMasterIdLst>
  <p:handoutMasterIdLst>
    <p:handoutMasterId r:id="rId66"/>
  </p:handoutMasterIdLst>
  <p:sldIdLst>
    <p:sldId id="306" r:id="rId3"/>
    <p:sldId id="506" r:id="rId4"/>
    <p:sldId id="507" r:id="rId5"/>
    <p:sldId id="508" r:id="rId6"/>
    <p:sldId id="569" r:id="rId7"/>
    <p:sldId id="553" r:id="rId8"/>
    <p:sldId id="550" r:id="rId9"/>
    <p:sldId id="551" r:id="rId10"/>
    <p:sldId id="552" r:id="rId11"/>
    <p:sldId id="556" r:id="rId12"/>
    <p:sldId id="577" r:id="rId13"/>
    <p:sldId id="578" r:id="rId14"/>
    <p:sldId id="580" r:id="rId15"/>
    <p:sldId id="576" r:id="rId16"/>
    <p:sldId id="540" r:id="rId17"/>
    <p:sldId id="543" r:id="rId18"/>
    <p:sldId id="544" r:id="rId19"/>
    <p:sldId id="541" r:id="rId20"/>
    <p:sldId id="542" r:id="rId21"/>
    <p:sldId id="545" r:id="rId22"/>
    <p:sldId id="570" r:id="rId23"/>
    <p:sldId id="579" r:id="rId24"/>
    <p:sldId id="571" r:id="rId25"/>
    <p:sldId id="572" r:id="rId26"/>
    <p:sldId id="573" r:id="rId27"/>
    <p:sldId id="574" r:id="rId28"/>
    <p:sldId id="546" r:id="rId29"/>
    <p:sldId id="547" r:id="rId30"/>
    <p:sldId id="548" r:id="rId31"/>
    <p:sldId id="549" r:id="rId32"/>
    <p:sldId id="517" r:id="rId33"/>
    <p:sldId id="518" r:id="rId34"/>
    <p:sldId id="519" r:id="rId35"/>
    <p:sldId id="520" r:id="rId36"/>
    <p:sldId id="521" r:id="rId37"/>
    <p:sldId id="522" r:id="rId38"/>
    <p:sldId id="559" r:id="rId39"/>
    <p:sldId id="525" r:id="rId40"/>
    <p:sldId id="530" r:id="rId41"/>
    <p:sldId id="531" r:id="rId42"/>
    <p:sldId id="532" r:id="rId43"/>
    <p:sldId id="533" r:id="rId44"/>
    <p:sldId id="560" r:id="rId45"/>
    <p:sldId id="586" r:id="rId46"/>
    <p:sldId id="587" r:id="rId47"/>
    <p:sldId id="588" r:id="rId48"/>
    <p:sldId id="561" r:id="rId49"/>
    <p:sldId id="564" r:id="rId50"/>
    <p:sldId id="565" r:id="rId51"/>
    <p:sldId id="566" r:id="rId52"/>
    <p:sldId id="512" r:id="rId53"/>
    <p:sldId id="514" r:id="rId54"/>
    <p:sldId id="513" r:id="rId55"/>
    <p:sldId id="516" r:id="rId56"/>
    <p:sldId id="515" r:id="rId57"/>
    <p:sldId id="413" r:id="rId58"/>
    <p:sldId id="584" r:id="rId59"/>
    <p:sldId id="585" r:id="rId60"/>
    <p:sldId id="581" r:id="rId61"/>
    <p:sldId id="582" r:id="rId62"/>
    <p:sldId id="583" r:id="rId63"/>
    <p:sldId id="568" r:id="rId64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4" userDrawn="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63" autoAdjust="0"/>
    <p:restoredTop sz="74222" autoAdjust="0"/>
  </p:normalViewPr>
  <p:slideViewPr>
    <p:cSldViewPr>
      <p:cViewPr varScale="1">
        <p:scale>
          <a:sx n="68" d="100"/>
          <a:sy n="68" d="100"/>
        </p:scale>
        <p:origin x="2148" y="72"/>
      </p:cViewPr>
      <p:guideLst>
        <p:guide orient="horz" pos="2284"/>
        <p:guide pos="3175"/>
      </p:guideLst>
    </p:cSldViewPr>
  </p:slideViewPr>
  <p:notesTextViewPr>
    <p:cViewPr>
      <p:scale>
        <a:sx n="400" d="100"/>
        <a:sy n="400" d="100"/>
      </p:scale>
      <p:origin x="0" y="0"/>
    </p:cViewPr>
  </p:notesTextViewPr>
  <p:notesViewPr>
    <p:cSldViewPr>
      <p:cViewPr>
        <p:scale>
          <a:sx n="150" d="100"/>
          <a:sy n="150" d="100"/>
        </p:scale>
        <p:origin x="-2034" y="1074"/>
      </p:cViewPr>
      <p:guideLst>
        <p:guide orient="horz" pos="3367"/>
        <p:guide pos="2381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27A5E-2E0E-4823-BBBC-760502035C0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3D2E3-527C-4065-8644-8983A149F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0177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9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51A0BC5-4977-48AF-8644-18973B5889BA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97014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5357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19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3090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20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3080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5996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23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8053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4678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29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0479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30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452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55476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1055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45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9623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10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16091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7077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61740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48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46596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49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53691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CustomShape 2"/>
          <p:cNvSpPr/>
          <p:nvPr/>
        </p:nvSpPr>
        <p:spPr>
          <a:xfrm>
            <a:off x="4282200" y="10155600"/>
            <a:ext cx="3275640" cy="534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9F8971EC-A6FF-45A5-A06B-3FE9995A52CE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50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01099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Подходят – сайты рестрикции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53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59087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55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671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9677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3110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1773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15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746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8222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8618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18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0463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>
            <a:normAutofit/>
          </a:bodyPr>
          <a:lstStyle>
            <a:lvl1pPr algn="ctr">
              <a:defRPr sz="6000" baseline="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1928-01FB-4307-A4D7-1866A954D43E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34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859B-FE36-49A9-888A-55A0CB3D93EE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6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13600" y="403225"/>
            <a:ext cx="2173288" cy="6405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93738" y="403225"/>
            <a:ext cx="6367462" cy="6405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BD5A6-C4DB-4DFF-8F1D-EF38D7F5C300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0181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ubTitle"/>
          </p:nvPr>
        </p:nvSpPr>
        <p:spPr>
          <a:xfrm>
            <a:off x="693000" y="402120"/>
            <a:ext cx="8693280" cy="677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9C7E-C65D-4256-8FD9-74979FA7465A}" type="datetime1">
              <a:rPr lang="en-US" smtClean="0"/>
              <a:t>4/25/2024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96EBA-8A46-4954-B28D-1764C9020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1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FDDA-7890-410F-8619-045248AB0193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2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B8693BB6-EFD6-4F1E-B8AA-477537D6ADDF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96762" y="7002812"/>
            <a:ext cx="890126" cy="401638"/>
          </a:xfrm>
          <a:prstGeom prst="rect">
            <a:avLst/>
          </a:prstGeom>
        </p:spPr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8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>
            <a:normAutofit/>
          </a:bodyPr>
          <a:lstStyle>
            <a:lvl1pPr algn="ctr">
              <a:defRPr sz="6000" baseline="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54FF1928-01FB-4307-A4D7-1866A954D43E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96762" y="7002812"/>
            <a:ext cx="890126" cy="401638"/>
          </a:xfrm>
          <a:prstGeom prst="rect">
            <a:avLst/>
          </a:prstGeom>
        </p:spPr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93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FF81-272A-4D51-B5AE-31AFEAEC56B8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3738" y="2012950"/>
            <a:ext cx="4270375" cy="4795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6513" y="2012950"/>
            <a:ext cx="4270375" cy="4795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789E-FFEC-47A5-8CAA-8AA243D24E3C}" type="datetime1">
              <a:rPr lang="en-US" smtClean="0"/>
              <a:t>4/25/2024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9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C7CF-68AE-454A-A2E8-F3D9F9DCF314}" type="datetime1">
              <a:rPr lang="en-US" smtClean="0"/>
              <a:t>4/25/2024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4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128E-DF08-4508-9F33-4F975A592B37}" type="datetime1">
              <a:rPr lang="en-US" smtClean="0"/>
              <a:t>4/25/2024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rgbClr val="00B0F0"/>
                </a:solidFill>
              </a:defRPr>
            </a:lvl1pPr>
          </a:lstStyle>
          <a:p>
            <a:fld id="{8DEEC8EE-03FA-42FE-992C-F282326656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8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E34F8-4799-4F5C-85BA-1CB0E60C8215}" type="datetime1">
              <a:rPr lang="en-US" smtClean="0"/>
              <a:t>4/25/2024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1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AE01-630F-4D7A-AC55-48DB58C77D71}" type="datetime1">
              <a:rPr lang="en-US" smtClean="0"/>
              <a:t>4/25/2024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1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017C-F49C-4EA5-982E-CE665DC3A010}" type="datetime1">
              <a:rPr lang="en-US" smtClean="0"/>
              <a:t>4/25/2024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2012950"/>
            <a:ext cx="8693150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0F226-9212-476B-8B2A-6F17804024D0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96762" y="7002812"/>
            <a:ext cx="890126" cy="40163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8DEEC8EE-03FA-42FE-992C-F282326656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1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8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64" r:id="rId7"/>
    <p:sldLayoutId id="2147483778" r:id="rId8"/>
    <p:sldLayoutId id="2147483779" r:id="rId9"/>
  </p:sldLayoutIdLst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myhits.sib.swiss/cgi-bin/pattern_search" TargetMode="Externa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opera.autosome.ru/chipmunk/discovery" TargetMode="Externa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Сигналы и мотивы -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Мотивы в последовательностях белков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Демонстрация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она же задание для выполнения в классе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Домен </a:t>
            </a:r>
            <a:r>
              <a:rPr lang="en-US" dirty="0" err="1" smtClean="0"/>
              <a:t>Pfam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C-5 </a:t>
            </a:r>
            <a:r>
              <a:rPr lang="en-US" b="1" dirty="0"/>
              <a:t>cytosine-specific DNA </a:t>
            </a:r>
            <a:r>
              <a:rPr lang="en-US" b="1" dirty="0" err="1"/>
              <a:t>methylase</a:t>
            </a:r>
            <a:endParaRPr lang="en-US" b="1" dirty="0"/>
          </a:p>
          <a:p>
            <a:r>
              <a:rPr lang="en-US" b="1" dirty="0" smtClean="0"/>
              <a:t>PF00145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070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9382" y="246577"/>
            <a:ext cx="8410695" cy="3110805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/>
              <a:t>Задание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dirty="0" smtClean="0"/>
              <a:t>1. Выберите  консервативный мотив в выравнивании доменов </a:t>
            </a:r>
            <a:r>
              <a:rPr lang="en-US" sz="3100" dirty="0" smtClean="0"/>
              <a:t>PF00145 </a:t>
            </a:r>
            <a:r>
              <a:rPr lang="ru-RU" sz="3100" dirty="0" smtClean="0"/>
              <a:t> из разных белков</a:t>
            </a:r>
            <a:br>
              <a:rPr lang="ru-RU" sz="3100" dirty="0" smtClean="0"/>
            </a:br>
            <a:r>
              <a:rPr lang="ru-RU" sz="3100" dirty="0" smtClean="0"/>
              <a:t>2. Опишите его паттерном</a:t>
            </a:r>
            <a:br>
              <a:rPr lang="ru-RU" sz="3100" dirty="0" smtClean="0"/>
            </a:br>
            <a:r>
              <a:rPr lang="ru-RU" sz="3100" dirty="0" smtClean="0"/>
              <a:t>3. Найдите все находки паттерна </a:t>
            </a:r>
            <a:br>
              <a:rPr lang="ru-RU" sz="3100" dirty="0" smtClean="0"/>
            </a:br>
            <a:r>
              <a:rPr lang="ru-RU" sz="3100" dirty="0"/>
              <a:t>	</a:t>
            </a:r>
            <a:r>
              <a:rPr lang="en-US" sz="3100" dirty="0" smtClean="0"/>
              <a:t>a. </a:t>
            </a:r>
            <a:r>
              <a:rPr lang="ru-RU" sz="3100" dirty="0" smtClean="0"/>
              <a:t>в выравнивании</a:t>
            </a:r>
            <a:br>
              <a:rPr lang="ru-RU" sz="3100" dirty="0" smtClean="0"/>
            </a:br>
            <a:r>
              <a:rPr lang="ru-RU" sz="3100" dirty="0"/>
              <a:t> </a:t>
            </a:r>
            <a:r>
              <a:rPr lang="ru-RU" sz="3100" dirty="0" smtClean="0"/>
              <a:t>        </a:t>
            </a:r>
            <a:r>
              <a:rPr lang="en-US" sz="3100" dirty="0" smtClean="0"/>
              <a:t>  </a:t>
            </a:r>
            <a:r>
              <a:rPr lang="ru-RU" sz="3100" dirty="0" smtClean="0"/>
              <a:t> </a:t>
            </a:r>
            <a:r>
              <a:rPr lang="en-US" sz="3100" dirty="0" smtClean="0">
                <a:solidFill>
                  <a:schemeClr val="bg1">
                    <a:lumMod val="85000"/>
                  </a:schemeClr>
                </a:solidFill>
              </a:rPr>
              <a:t>b. </a:t>
            </a:r>
            <a:r>
              <a:rPr lang="ru-RU" sz="3100" dirty="0" smtClean="0">
                <a:solidFill>
                  <a:schemeClr val="bg1">
                    <a:lumMod val="85000"/>
                  </a:schemeClr>
                </a:solidFill>
              </a:rPr>
              <a:t>в банке </a:t>
            </a:r>
            <a:r>
              <a:rPr lang="en-US" sz="3100" dirty="0" err="1" smtClean="0">
                <a:solidFill>
                  <a:schemeClr val="bg1">
                    <a:lumMod val="85000"/>
                  </a:schemeClr>
                </a:solidFill>
              </a:rPr>
              <a:t>SwissProt</a:t>
            </a:r>
            <a:r>
              <a:rPr lang="en-US" sz="31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sz="31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3100" dirty="0" smtClean="0"/>
              <a:t>4. </a:t>
            </a:r>
            <a:r>
              <a:rPr lang="ru-RU" sz="3100" dirty="0" smtClean="0"/>
              <a:t>Опишите результат в форме</a:t>
            </a:r>
            <a:endParaRPr lang="ru-RU" sz="5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8951" y="4010267"/>
            <a:ext cx="8871555" cy="258375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ДЕМОНСТРАЦИЯ </a:t>
            </a:r>
            <a:r>
              <a:rPr lang="en-US" dirty="0" err="1" smtClean="0"/>
              <a:t>Pfam</a:t>
            </a:r>
            <a:r>
              <a:rPr lang="en-US" dirty="0" smtClean="0"/>
              <a:t> =&gt; </a:t>
            </a:r>
            <a:r>
              <a:rPr lang="en-US" dirty="0" err="1" smtClean="0"/>
              <a:t>Jalview</a:t>
            </a:r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ru-RU" dirty="0" smtClean="0"/>
              <a:t>1. Скачайте </a:t>
            </a:r>
            <a:r>
              <a:rPr lang="ru-RU" dirty="0"/>
              <a:t>выравнивание </a:t>
            </a:r>
            <a:r>
              <a:rPr lang="ru-RU" dirty="0" err="1" smtClean="0"/>
              <a:t>seed</a:t>
            </a:r>
            <a:r>
              <a:rPr lang="en-US" dirty="0" smtClean="0"/>
              <a:t>. </a:t>
            </a:r>
            <a:r>
              <a:rPr lang="ru-RU" dirty="0" smtClean="0"/>
              <a:t>Смените расширение на </a:t>
            </a:r>
            <a:r>
              <a:rPr lang="en-US" dirty="0" smtClean="0"/>
              <a:t>.</a:t>
            </a:r>
            <a:r>
              <a:rPr lang="en-US" dirty="0" err="1" smtClean="0"/>
              <a:t>msf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 </a:t>
            </a:r>
            <a:r>
              <a:rPr lang="ru-RU" dirty="0"/>
              <a:t>Откройте в</a:t>
            </a:r>
            <a:r>
              <a:rPr lang="en-US" dirty="0"/>
              <a:t> </a:t>
            </a:r>
            <a:r>
              <a:rPr lang="en-US" dirty="0" err="1"/>
              <a:t>Jalview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23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8952" y="361792"/>
            <a:ext cx="8871555" cy="6067990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ru-RU" sz="9600" dirty="0" smtClean="0"/>
              <a:t>ДЕМОНСТРАЦИЯ В </a:t>
            </a:r>
            <a:r>
              <a:rPr lang="en-US" sz="9600" dirty="0" smtClean="0"/>
              <a:t>JALVIEW</a:t>
            </a:r>
          </a:p>
          <a:p>
            <a:pPr algn="l"/>
            <a:endParaRPr lang="en-US" sz="9600" dirty="0"/>
          </a:p>
          <a:p>
            <a:pPr algn="l"/>
            <a:r>
              <a:rPr lang="ru-RU" sz="9600" dirty="0" smtClean="0"/>
              <a:t>2</a:t>
            </a:r>
            <a:r>
              <a:rPr lang="en-US" sz="9600" dirty="0" smtClean="0"/>
              <a:t>. </a:t>
            </a:r>
            <a:r>
              <a:rPr lang="ru-RU" sz="9600" dirty="0" smtClean="0"/>
              <a:t>Окраска </a:t>
            </a:r>
            <a:r>
              <a:rPr lang="en-US" sz="9600" dirty="0" err="1" smtClean="0"/>
              <a:t>Clustal</a:t>
            </a:r>
            <a:r>
              <a:rPr lang="en-US" sz="9600" dirty="0" smtClean="0"/>
              <a:t>. </a:t>
            </a:r>
            <a:r>
              <a:rPr lang="ru-RU" sz="9600" dirty="0" smtClean="0"/>
              <a:t>Подберите порог </a:t>
            </a:r>
            <a:r>
              <a:rPr lang="en-US" sz="9600" dirty="0" smtClean="0"/>
              <a:t>identity </a:t>
            </a:r>
            <a:r>
              <a:rPr lang="ru-RU" sz="9600" dirty="0" smtClean="0"/>
              <a:t>так чтобы видеть только самые консервативные мотивы.</a:t>
            </a:r>
            <a:br>
              <a:rPr lang="ru-RU" sz="9600" dirty="0" smtClean="0"/>
            </a:br>
            <a:r>
              <a:rPr lang="ru-RU" sz="9600" dirty="0" smtClean="0"/>
              <a:t> 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3. </a:t>
            </a:r>
            <a:r>
              <a:rPr lang="ru-RU" sz="9600" dirty="0" smtClean="0"/>
              <a:t>Выберите на глаз один мотив с самым большим информационным содержанием </a:t>
            </a:r>
            <a:endParaRPr lang="en-US" sz="9600" dirty="0" smtClean="0"/>
          </a:p>
          <a:p>
            <a:pPr algn="l"/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>4</a:t>
            </a:r>
            <a:r>
              <a:rPr lang="en-US" sz="9600" dirty="0" smtClean="0"/>
              <a:t>. </a:t>
            </a:r>
            <a:r>
              <a:rPr lang="ru-RU" sz="9600" dirty="0" smtClean="0"/>
              <a:t>Составьте </a:t>
            </a:r>
            <a:r>
              <a:rPr lang="ru-RU" sz="9600" dirty="0"/>
              <a:t>паттерн </a:t>
            </a:r>
            <a:r>
              <a:rPr lang="ru-RU" sz="9600" dirty="0" err="1"/>
              <a:t>Jalview</a:t>
            </a:r>
            <a:r>
              <a:rPr lang="ru-RU" sz="9600" dirty="0"/>
              <a:t> этого мотива</a:t>
            </a:r>
            <a:r>
              <a:rPr lang="ru-RU" sz="9600" dirty="0" smtClean="0"/>
              <a:t>.</a:t>
            </a:r>
            <a:r>
              <a:rPr lang="en-US" sz="9600" dirty="0" smtClean="0"/>
              <a:t> </a:t>
            </a:r>
            <a:endParaRPr lang="ru-RU" sz="9600" dirty="0"/>
          </a:p>
          <a:p>
            <a:pPr algn="l"/>
            <a:r>
              <a:rPr lang="ru-RU" sz="9600" dirty="0" smtClean="0"/>
              <a:t>5. Выполните </a:t>
            </a:r>
            <a:r>
              <a:rPr lang="ru-RU" sz="9600" dirty="0"/>
              <a:t>поиск по этому паттерну во всем выравнивании. </a:t>
            </a:r>
            <a:r>
              <a:rPr lang="ru-RU" sz="9600" dirty="0"/>
              <a:t>Число находок, из них – на месте </a:t>
            </a:r>
            <a:endParaRPr lang="ru-RU" sz="9600" dirty="0" smtClean="0"/>
          </a:p>
          <a:p>
            <a:pPr algn="l"/>
            <a:r>
              <a:rPr lang="ru-RU" sz="9600" dirty="0" smtClean="0">
                <a:solidFill>
                  <a:schemeClr val="bg1">
                    <a:lumMod val="85000"/>
                  </a:schemeClr>
                </a:solidFill>
              </a:rPr>
              <a:t>6. Заполните форму</a:t>
            </a:r>
          </a:p>
          <a:p>
            <a:pPr algn="l"/>
            <a:r>
              <a:rPr lang="en-US" sz="9600" dirty="0" smtClean="0">
                <a:solidFill>
                  <a:schemeClr val="bg1">
                    <a:lumMod val="85000"/>
                  </a:schemeClr>
                </a:solidFill>
              </a:rPr>
              <a:t>8. </a:t>
            </a:r>
            <a:r>
              <a:rPr lang="ru-RU" sz="9600" dirty="0" smtClean="0">
                <a:solidFill>
                  <a:schemeClr val="bg1">
                    <a:lumMod val="85000"/>
                  </a:schemeClr>
                </a:solidFill>
              </a:rPr>
              <a:t>Опишите </a:t>
            </a:r>
            <a:r>
              <a:rPr lang="ru-RU" sz="9600" dirty="0">
                <a:solidFill>
                  <a:schemeClr val="bg1">
                    <a:lumMod val="85000"/>
                  </a:schemeClr>
                </a:solidFill>
              </a:rPr>
              <a:t>результат.</a:t>
            </a:r>
          </a:p>
        </p:txBody>
      </p:sp>
    </p:spTree>
    <p:extLst>
      <p:ext uri="{BB962C8B-B14F-4D97-AF65-F5344CB8AC3E}">
        <p14:creationId xmlns:p14="http://schemas.microsoft.com/office/powerpoint/2010/main" val="25622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КОНЕЦ ЗАДАНИЯ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84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937867"/>
            <a:ext cx="7559675" cy="29308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Слайды 14 -20 показывают то же, что в задании </a:t>
            </a:r>
            <a:br>
              <a:rPr lang="ru-RU" dirty="0" smtClean="0"/>
            </a:br>
            <a:r>
              <a:rPr lang="ru-RU" dirty="0" smtClean="0"/>
              <a:t>быстро просмотреть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Выравнивание 12 </a:t>
            </a:r>
            <a:r>
              <a:rPr lang="ru-RU" dirty="0" err="1" smtClean="0"/>
              <a:t>Мтаз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Файл </a:t>
            </a:r>
            <a:r>
              <a:rPr lang="en-US" dirty="0" smtClean="0"/>
              <a:t>mtases-12.fasta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6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15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2261" t="10129" r="4192" b="46652"/>
          <a:stretch/>
        </p:blipFill>
        <p:spPr>
          <a:xfrm>
            <a:off x="230249" y="208172"/>
            <a:ext cx="9620127" cy="2802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0242" y="4317507"/>
            <a:ext cx="2431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Участок 1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875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16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2261" t="10129" r="4192" b="46652"/>
          <a:stretch/>
        </p:blipFill>
        <p:spPr>
          <a:xfrm>
            <a:off x="230249" y="208172"/>
            <a:ext cx="9620127" cy="28023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1967" t="11633" r="4633" b="39216"/>
          <a:stretch/>
        </p:blipFill>
        <p:spPr>
          <a:xfrm>
            <a:off x="267822" y="3318977"/>
            <a:ext cx="9586088" cy="318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0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17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10971" r="4374" b="43019"/>
          <a:stretch/>
        </p:blipFill>
        <p:spPr>
          <a:xfrm>
            <a:off x="42294" y="553817"/>
            <a:ext cx="9923174" cy="2688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0242" y="4317507"/>
            <a:ext cx="2431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Участок 2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837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18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75" t="11290" r="4210" b="40554"/>
          <a:stretch/>
        </p:blipFill>
        <p:spPr>
          <a:xfrm>
            <a:off x="42294" y="4195184"/>
            <a:ext cx="9817105" cy="27914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t="10971" r="4374" b="43019"/>
          <a:stretch/>
        </p:blipFill>
        <p:spPr>
          <a:xfrm>
            <a:off x="42294" y="553817"/>
            <a:ext cx="9923174" cy="268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0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19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0102" r="4071" b="44465"/>
          <a:stretch/>
        </p:blipFill>
        <p:spPr>
          <a:xfrm>
            <a:off x="215856" y="400197"/>
            <a:ext cx="9648913" cy="25731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0242" y="4317507"/>
            <a:ext cx="2431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Участок 3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992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</a:t>
            </a:r>
            <a:r>
              <a:rPr lang="ru-RU" dirty="0" smtClean="0"/>
              <a:t>Сигналы в ДНК. </a:t>
            </a:r>
            <a:r>
              <a:rPr lang="ru-RU" dirty="0" smtClean="0"/>
              <a:t>ПОВТОРЕНИЕ</a:t>
            </a:r>
            <a:endParaRPr lang="en-US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такое сигнал в ДНК</a:t>
            </a:r>
          </a:p>
          <a:p>
            <a:r>
              <a:rPr lang="ru-RU" dirty="0" smtClean="0"/>
              <a:t>Примеры сигналов в основных процессах в клетке</a:t>
            </a:r>
          </a:p>
          <a:p>
            <a:pPr lvl="1"/>
            <a:r>
              <a:rPr lang="ru-RU" dirty="0" smtClean="0"/>
              <a:t>Репликация</a:t>
            </a:r>
          </a:p>
          <a:p>
            <a:pPr lvl="1"/>
            <a:r>
              <a:rPr lang="ru-RU" dirty="0" smtClean="0"/>
              <a:t>Транскрипция</a:t>
            </a:r>
          </a:p>
          <a:p>
            <a:pPr lvl="1"/>
            <a:r>
              <a:rPr lang="ru-RU" dirty="0" smtClean="0"/>
              <a:t>Трансляция</a:t>
            </a:r>
          </a:p>
          <a:p>
            <a:pPr lvl="1"/>
            <a:r>
              <a:rPr lang="ru-RU" dirty="0" smtClean="0"/>
              <a:t>Регуляция транскрипции</a:t>
            </a:r>
          </a:p>
          <a:p>
            <a:r>
              <a:rPr lang="ru-RU" dirty="0" smtClean="0"/>
              <a:t>Методы поиска и описания сигналов</a:t>
            </a:r>
          </a:p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Оценка представленности слова в геноме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9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20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0102" r="4071" b="44465"/>
          <a:stretch/>
        </p:blipFill>
        <p:spPr>
          <a:xfrm>
            <a:off x="215856" y="400197"/>
            <a:ext cx="9648913" cy="25731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10388" r="4263" b="44043"/>
          <a:stretch/>
        </p:blipFill>
        <p:spPr>
          <a:xfrm>
            <a:off x="231659" y="3126952"/>
            <a:ext cx="9701891" cy="260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Составление </a:t>
            </a:r>
            <a:r>
              <a:rPr lang="ru-RU" dirty="0" smtClean="0"/>
              <a:t>паттерна и поиск по паттерну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fuzzpro</a:t>
            </a:r>
            <a:r>
              <a:rPr lang="en-US" dirty="0" smtClean="0"/>
              <a:t>, </a:t>
            </a:r>
            <a:r>
              <a:rPr lang="en-US" dirty="0" err="1" smtClean="0"/>
              <a:t>fuzznuc</a:t>
            </a:r>
            <a:r>
              <a:rPr lang="en-US" dirty="0" smtClean="0"/>
              <a:t>, </a:t>
            </a:r>
            <a:r>
              <a:rPr lang="en-US" dirty="0" err="1" smtClean="0"/>
              <a:t>Jalview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92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169767"/>
            <a:ext cx="8693150" cy="1460500"/>
          </a:xfrm>
        </p:spPr>
        <p:txBody>
          <a:bodyPr>
            <a:normAutofit/>
          </a:bodyPr>
          <a:lstStyle/>
          <a:p>
            <a:r>
              <a:rPr lang="ru-RU" dirty="0" smtClean="0"/>
              <a:t>Поиск </a:t>
            </a:r>
            <a:r>
              <a:rPr lang="ru-RU" dirty="0" smtClean="0"/>
              <a:t>по </a:t>
            </a:r>
            <a:r>
              <a:rPr lang="ru-RU" dirty="0" smtClean="0"/>
              <a:t>паттерну в </a:t>
            </a:r>
            <a:r>
              <a:rPr lang="en-US" dirty="0" err="1" smtClean="0"/>
              <a:t>Jalview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497" y="1782777"/>
            <a:ext cx="9524439" cy="5621673"/>
          </a:xfrm>
        </p:spPr>
        <p:txBody>
          <a:bodyPr>
            <a:normAutofit fontScale="77500" lnSpcReduction="20000"/>
          </a:bodyPr>
          <a:lstStyle/>
          <a:p>
            <a:r>
              <a:rPr lang="ru-RU" sz="4100" dirty="0" smtClean="0"/>
              <a:t>Составьте паттерн</a:t>
            </a:r>
            <a:r>
              <a:rPr lang="ru-RU" sz="4100" dirty="0"/>
              <a:t>ы</a:t>
            </a:r>
            <a:r>
              <a:rPr lang="ru-RU" sz="4100" dirty="0" smtClean="0"/>
              <a:t> найденных мотивов</a:t>
            </a:r>
            <a:r>
              <a:rPr lang="en-US" sz="4100" dirty="0" smtClean="0"/>
              <a:t> c </a:t>
            </a:r>
            <a:r>
              <a:rPr lang="ru-RU" sz="4100" dirty="0" smtClean="0"/>
              <a:t>высоким </a:t>
            </a:r>
            <a:r>
              <a:rPr lang="en-US" sz="4100" dirty="0" smtClean="0"/>
              <a:t>IC</a:t>
            </a:r>
            <a:r>
              <a:rPr lang="ru-RU" sz="4100" dirty="0" smtClean="0"/>
              <a:t>. Участок 3</a:t>
            </a:r>
            <a:r>
              <a:rPr lang="en-US" sz="4100" dirty="0" smtClean="0"/>
              <a:t>:</a:t>
            </a:r>
          </a:p>
          <a:p>
            <a:pPr lvl="1"/>
            <a:r>
              <a:rPr lang="ru-RU" sz="3600" dirty="0" smtClean="0"/>
              <a:t>В примере</a:t>
            </a:r>
            <a:r>
              <a:rPr lang="en-US" sz="3600" dirty="0" smtClean="0"/>
              <a:t>  select =&gt; find =&gt; </a:t>
            </a:r>
            <a:r>
              <a:rPr lang="en-US" sz="3600" b="1" dirty="0" smtClean="0"/>
              <a:t>GNPPY </a:t>
            </a:r>
            <a:r>
              <a:rPr lang="en-US" sz="3600" dirty="0" smtClean="0"/>
              <a:t>=&gt; Find all</a:t>
            </a:r>
            <a:br>
              <a:rPr lang="en-US" sz="3600" dirty="0" smtClean="0"/>
            </a:br>
            <a:r>
              <a:rPr lang="en-US" sz="3600" dirty="0" smtClean="0"/>
              <a:t>12 </a:t>
            </a:r>
            <a:r>
              <a:rPr lang="ru-RU" sz="3600" dirty="0" smtClean="0"/>
              <a:t>находок. Лишних нет</a:t>
            </a:r>
          </a:p>
          <a:p>
            <a:r>
              <a:rPr lang="ru-RU" sz="4100" dirty="0" smtClean="0"/>
              <a:t>Участок 2 ослабим условие – разрешим замены на остатки с похожими физико-химическими свойствами!</a:t>
            </a:r>
          </a:p>
          <a:p>
            <a:pPr lvl="1"/>
            <a:r>
              <a:rPr lang="en-US" sz="3600" b="1" dirty="0" smtClean="0"/>
              <a:t>[GA].{2}[FY][TS]P…[VLIM]</a:t>
            </a:r>
            <a:endParaRPr lang="ru-RU" sz="3600" b="1" dirty="0" smtClean="0"/>
          </a:p>
          <a:p>
            <a:pPr marL="457200" lvl="1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[GA] = </a:t>
            </a:r>
            <a:r>
              <a:rPr lang="ru-RU" sz="3600" dirty="0" smtClean="0">
                <a:solidFill>
                  <a:srgbClr val="FF0000"/>
                </a:solidFill>
              </a:rPr>
              <a:t>либо </a:t>
            </a:r>
            <a:r>
              <a:rPr lang="en-US" sz="3600" dirty="0" smtClean="0">
                <a:solidFill>
                  <a:srgbClr val="FF0000"/>
                </a:solidFill>
              </a:rPr>
              <a:t>G, </a:t>
            </a:r>
            <a:r>
              <a:rPr lang="ru-RU" sz="3600" dirty="0" smtClean="0">
                <a:solidFill>
                  <a:srgbClr val="FF0000"/>
                </a:solidFill>
              </a:rPr>
              <a:t>либо </a:t>
            </a:r>
            <a:r>
              <a:rPr lang="en-US" sz="3600" dirty="0" smtClean="0">
                <a:solidFill>
                  <a:srgbClr val="FF0000"/>
                </a:solidFill>
              </a:rPr>
              <a:t>A; </a:t>
            </a:r>
            <a:r>
              <a:rPr lang="ru-RU" sz="3600" dirty="0" smtClean="0">
                <a:solidFill>
                  <a:srgbClr val="FF0000"/>
                </a:solidFill>
              </a:rPr>
              <a:t>Точка .  = любая буква; </a:t>
            </a:r>
            <a:r>
              <a:rPr lang="en-US" sz="3600" dirty="0" smtClean="0">
                <a:solidFill>
                  <a:srgbClr val="FF0000"/>
                </a:solidFill>
              </a:rPr>
              <a:t>{2} = </a:t>
            </a:r>
            <a:r>
              <a:rPr lang="ru-RU" sz="3600" dirty="0" smtClean="0">
                <a:solidFill>
                  <a:srgbClr val="FF0000"/>
                </a:solidFill>
              </a:rPr>
              <a:t>повторяется 2 раза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en-US" sz="3600" dirty="0"/>
              <a:t>12 </a:t>
            </a:r>
            <a:r>
              <a:rPr lang="ru-RU" sz="3600" dirty="0"/>
              <a:t>находок. Лишних </a:t>
            </a:r>
            <a:r>
              <a:rPr lang="ru-RU" sz="3600" dirty="0" smtClean="0"/>
              <a:t>нет</a:t>
            </a:r>
            <a:endParaRPr lang="en-US" sz="3600" dirty="0" smtClean="0"/>
          </a:p>
          <a:p>
            <a:r>
              <a:rPr lang="ru-RU" sz="4100" dirty="0"/>
              <a:t>Участок </a:t>
            </a:r>
            <a:r>
              <a:rPr lang="en-US" sz="4100" dirty="0" smtClean="0"/>
              <a:t>1:</a:t>
            </a:r>
          </a:p>
          <a:p>
            <a:pPr lvl="1"/>
            <a:r>
              <a:rPr lang="en-US" sz="3600" b="1" dirty="0"/>
              <a:t>L.{</a:t>
            </a:r>
            <a:r>
              <a:rPr lang="en-US" sz="3600" b="1" dirty="0" smtClean="0"/>
              <a:t>30,34}L</a:t>
            </a:r>
            <a:br>
              <a:rPr lang="en-US" sz="3600" b="1" dirty="0" smtClean="0"/>
            </a:br>
            <a:r>
              <a:rPr lang="en-US" sz="3600" dirty="0" smtClean="0">
                <a:solidFill>
                  <a:srgbClr val="FF0000"/>
                </a:solidFill>
              </a:rPr>
              <a:t>{30,34} = </a:t>
            </a:r>
            <a:r>
              <a:rPr lang="ru-RU" sz="3600" dirty="0" smtClean="0">
                <a:solidFill>
                  <a:srgbClr val="FF0000"/>
                </a:solidFill>
              </a:rPr>
              <a:t>повторяется от 30 до 34 раз</a:t>
            </a: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/>
              <a:t>509 </a:t>
            </a:r>
            <a:r>
              <a:rPr lang="ru-RU" sz="3600" dirty="0" smtClean="0"/>
              <a:t>находок – низкое </a:t>
            </a:r>
            <a:r>
              <a:rPr lang="en-US" sz="3600" dirty="0" smtClean="0"/>
              <a:t>IC, </a:t>
            </a:r>
            <a:r>
              <a:rPr lang="ru-RU" sz="3600" dirty="0" smtClean="0"/>
              <a:t>мотив не пригоден для поиска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3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3850" y="20593"/>
            <a:ext cx="3012926" cy="751483"/>
          </a:xfrm>
          <a:prstGeom prst="rect">
            <a:avLst/>
          </a:prstGeom>
        </p:spPr>
        <p:txBody>
          <a:bodyPr vert="horz" wrap="square" lIns="0" tIns="12695" rIns="0" bIns="0" rtlCol="0" anchor="ctr">
            <a:spAutoFit/>
          </a:bodyPr>
          <a:lstStyle/>
          <a:p>
            <a:pPr marL="12695">
              <a:lnSpc>
                <a:spcPct val="100000"/>
              </a:lnSpc>
              <a:spcBef>
                <a:spcPts val="100"/>
              </a:spcBef>
            </a:pPr>
            <a:r>
              <a:rPr sz="4800" spc="-25" dirty="0"/>
              <a:t>Паттерны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2877" y="773699"/>
            <a:ext cx="9974472" cy="3097638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12695" marR="592218">
              <a:spcBef>
                <a:spcPts val="100"/>
              </a:spcBef>
            </a:pPr>
            <a:r>
              <a:rPr sz="3199" spc="-5" dirty="0" err="1">
                <a:latin typeface="Arial"/>
                <a:cs typeface="Arial"/>
              </a:rPr>
              <a:t>Запись</a:t>
            </a:r>
            <a:r>
              <a:rPr sz="3199" spc="-5" dirty="0">
                <a:latin typeface="Arial"/>
                <a:cs typeface="Arial"/>
              </a:rPr>
              <a:t> </a:t>
            </a:r>
            <a:r>
              <a:rPr lang="ru-RU" sz="3199" spc="-5" dirty="0" smtClean="0">
                <a:latin typeface="Arial"/>
                <a:cs typeface="Arial"/>
              </a:rPr>
              <a:t>мотива в белке </a:t>
            </a:r>
            <a:r>
              <a:rPr sz="3199" dirty="0" smtClean="0">
                <a:latin typeface="Arial"/>
                <a:cs typeface="Arial"/>
              </a:rPr>
              <a:t>в </a:t>
            </a:r>
            <a:r>
              <a:rPr sz="3199" spc="-5" dirty="0">
                <a:latin typeface="Arial"/>
                <a:cs typeface="Arial"/>
              </a:rPr>
              <a:t>виде </a:t>
            </a:r>
            <a:r>
              <a:rPr sz="3199" spc="-15" dirty="0" err="1">
                <a:latin typeface="Arial"/>
                <a:cs typeface="Arial"/>
              </a:rPr>
              <a:t>регулярного</a:t>
            </a:r>
            <a:r>
              <a:rPr sz="3199" spc="-15" dirty="0">
                <a:latin typeface="Arial"/>
                <a:cs typeface="Arial"/>
              </a:rPr>
              <a:t>  </a:t>
            </a:r>
            <a:r>
              <a:rPr sz="3199" dirty="0" err="1" smtClean="0">
                <a:latin typeface="Arial"/>
                <a:cs typeface="Arial"/>
              </a:rPr>
              <a:t>выражени</a:t>
            </a:r>
            <a:r>
              <a:rPr lang="ru-RU" sz="3199" dirty="0" smtClean="0">
                <a:latin typeface="Arial"/>
                <a:cs typeface="Arial"/>
              </a:rPr>
              <a:t>я для ряда программ</a:t>
            </a:r>
            <a:br>
              <a:rPr lang="ru-RU" sz="3199" dirty="0" smtClean="0">
                <a:latin typeface="Arial"/>
                <a:cs typeface="Arial"/>
              </a:rPr>
            </a:br>
            <a:endParaRPr lang="ru-RU" sz="3199" dirty="0" smtClean="0">
              <a:latin typeface="Arial"/>
              <a:cs typeface="Arial"/>
            </a:endParaRPr>
          </a:p>
          <a:p>
            <a:pPr marL="12695" marR="592218">
              <a:spcBef>
                <a:spcPts val="100"/>
              </a:spcBef>
            </a:pPr>
            <a:r>
              <a:rPr sz="3199" dirty="0" err="1" smtClean="0">
                <a:latin typeface="Arial"/>
                <a:cs typeface="Arial"/>
              </a:rPr>
              <a:t>Правила</a:t>
            </a:r>
            <a:r>
              <a:rPr sz="3199" spc="-10" dirty="0" smtClean="0">
                <a:latin typeface="Arial"/>
                <a:cs typeface="Arial"/>
              </a:rPr>
              <a:t> </a:t>
            </a:r>
            <a:r>
              <a:rPr sz="3199" spc="-5" dirty="0" err="1" smtClean="0">
                <a:latin typeface="Arial"/>
                <a:cs typeface="Arial"/>
              </a:rPr>
              <a:t>записи</a:t>
            </a:r>
            <a:r>
              <a:rPr sz="3199" spc="-5" dirty="0" smtClean="0">
                <a:latin typeface="Arial"/>
                <a:cs typeface="Arial"/>
              </a:rPr>
              <a:t>:</a:t>
            </a:r>
            <a:r>
              <a:rPr lang="ru-RU" sz="3199" spc="-5" dirty="0" smtClean="0">
                <a:latin typeface="Arial"/>
                <a:cs typeface="Arial"/>
              </a:rPr>
              <a:t> </a:t>
            </a:r>
            <a:br>
              <a:rPr lang="ru-RU" sz="3199" spc="-5" dirty="0" smtClean="0">
                <a:latin typeface="Arial"/>
                <a:cs typeface="Arial"/>
              </a:rPr>
            </a:br>
            <a:r>
              <a:rPr lang="en-US" sz="2800" spc="-5" dirty="0" smtClean="0">
                <a:cs typeface="Arial"/>
              </a:rPr>
              <a:t>https</a:t>
            </a:r>
            <a:r>
              <a:rPr lang="en-US" sz="2800" spc="-5" dirty="0">
                <a:cs typeface="Arial"/>
              </a:rPr>
              <a:t>://myhits.sib.swiss/cgi-bin/help?doc=pattern.html</a:t>
            </a:r>
            <a:endParaRPr lang="en-US" sz="3199" spc="-5" dirty="0" smtClean="0">
              <a:latin typeface="Arial"/>
              <a:cs typeface="Arial"/>
            </a:endParaRPr>
          </a:p>
          <a:p>
            <a:pPr marL="12695">
              <a:spcBef>
                <a:spcPts val="1419"/>
              </a:spcBef>
            </a:pPr>
            <a:endParaRPr lang="en-US" sz="3199" spc="-5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4902" y="3214527"/>
            <a:ext cx="8257075" cy="3687338"/>
          </a:xfrm>
          <a:prstGeom prst="rect">
            <a:avLst/>
          </a:prstGeom>
        </p:spPr>
        <p:txBody>
          <a:bodyPr vert="horz" wrap="square" lIns="0" tIns="192959" rIns="0" bIns="0" rtlCol="0">
            <a:spAutoFit/>
          </a:bodyPr>
          <a:lstStyle/>
          <a:p>
            <a:pPr marL="12695">
              <a:spcBef>
                <a:spcPts val="1519"/>
              </a:spcBef>
            </a:pPr>
            <a:r>
              <a:rPr sz="3199" dirty="0">
                <a:latin typeface="Arial"/>
                <a:cs typeface="Arial"/>
              </a:rPr>
              <a:t>Пример</a:t>
            </a:r>
            <a:r>
              <a:rPr sz="3199" spc="-20" dirty="0">
                <a:latin typeface="Arial"/>
                <a:cs typeface="Arial"/>
              </a:rPr>
              <a:t> </a:t>
            </a:r>
            <a:r>
              <a:rPr sz="3199" spc="-15" dirty="0">
                <a:latin typeface="Arial"/>
                <a:cs typeface="Arial"/>
              </a:rPr>
              <a:t>паттерна</a:t>
            </a:r>
            <a:endParaRPr sz="3199" dirty="0">
              <a:latin typeface="Arial"/>
              <a:cs typeface="Arial"/>
            </a:endParaRPr>
          </a:p>
          <a:p>
            <a:pPr marL="12695">
              <a:spcBef>
                <a:spcPts val="1419"/>
              </a:spcBef>
            </a:pPr>
            <a:r>
              <a:rPr sz="3199" dirty="0">
                <a:solidFill>
                  <a:srgbClr val="0000FF"/>
                </a:solidFill>
                <a:latin typeface="Arial"/>
                <a:cs typeface="Arial"/>
              </a:rPr>
              <a:t>&lt;</a:t>
            </a:r>
            <a:r>
              <a:rPr sz="3199" spc="-2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199" spc="-5" dirty="0">
                <a:solidFill>
                  <a:srgbClr val="0000FF"/>
                </a:solidFill>
                <a:latin typeface="Arial"/>
                <a:cs typeface="Arial"/>
              </a:rPr>
              <a:t>A-x-[ST](2)-x(0,1)-</a:t>
            </a:r>
            <a:r>
              <a:rPr sz="3199" spc="-5" dirty="0" smtClean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endParaRPr lang="ru-RU" sz="3199" spc="-5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12695">
              <a:spcBef>
                <a:spcPts val="1419"/>
              </a:spcBef>
            </a:pPr>
            <a:r>
              <a:rPr lang="ru-RU" sz="3199" spc="-5" dirty="0" smtClean="0">
                <a:latin typeface="Arial"/>
                <a:cs typeface="Arial"/>
              </a:rPr>
              <a:t>Отличия от паттерна </a:t>
            </a:r>
            <a:r>
              <a:rPr lang="en-US" sz="3199" spc="-5" dirty="0" err="1" smtClean="0">
                <a:latin typeface="Arial"/>
                <a:cs typeface="Arial"/>
              </a:rPr>
              <a:t>Jalview</a:t>
            </a:r>
            <a:r>
              <a:rPr lang="ru-RU" sz="3199" spc="-5" dirty="0" smtClean="0">
                <a:latin typeface="Arial"/>
                <a:cs typeface="Arial"/>
              </a:rPr>
              <a:t>:</a:t>
            </a:r>
            <a:endParaRPr lang="en-US" sz="3199" spc="-5" dirty="0" smtClean="0">
              <a:latin typeface="Arial"/>
              <a:cs typeface="Arial"/>
            </a:endParaRPr>
          </a:p>
          <a:p>
            <a:pPr marL="12695">
              <a:spcBef>
                <a:spcPts val="1419"/>
              </a:spcBef>
            </a:pPr>
            <a:r>
              <a:rPr lang="ru-RU" sz="3199" spc="-5" dirty="0" smtClean="0">
                <a:latin typeface="Arial"/>
                <a:cs typeface="Arial"/>
              </a:rPr>
              <a:t>1) Разделители чёрточка – </a:t>
            </a:r>
            <a:br>
              <a:rPr lang="ru-RU" sz="3199" spc="-5" dirty="0" smtClean="0">
                <a:latin typeface="Arial"/>
                <a:cs typeface="Arial"/>
              </a:rPr>
            </a:br>
            <a:r>
              <a:rPr lang="ru-RU" sz="3199" spc="-5" dirty="0" smtClean="0">
                <a:latin typeface="Arial"/>
                <a:cs typeface="Arial"/>
              </a:rPr>
              <a:t>2) </a:t>
            </a:r>
            <a:r>
              <a:rPr lang="en-US" sz="3199" spc="-5" dirty="0" smtClean="0">
                <a:latin typeface="Arial"/>
                <a:cs typeface="Arial"/>
              </a:rPr>
              <a:t>x </a:t>
            </a:r>
            <a:r>
              <a:rPr lang="ru-RU" sz="3199" spc="-5" dirty="0" smtClean="0">
                <a:latin typeface="Arial"/>
                <a:cs typeface="Arial"/>
              </a:rPr>
              <a:t>вместо точки обозначает любую букву</a:t>
            </a:r>
            <a:br>
              <a:rPr lang="ru-RU" sz="3199" spc="-5" dirty="0" smtClean="0">
                <a:latin typeface="Arial"/>
                <a:cs typeface="Arial"/>
              </a:rPr>
            </a:br>
            <a:r>
              <a:rPr lang="ru-RU" sz="3199" spc="-5" dirty="0" smtClean="0">
                <a:latin typeface="Arial"/>
                <a:cs typeface="Arial"/>
              </a:rPr>
              <a:t>3) число повторений в скобках () а не </a:t>
            </a:r>
            <a:r>
              <a:rPr lang="en-US" sz="3199" spc="-5" dirty="0" smtClean="0">
                <a:latin typeface="Arial"/>
                <a:cs typeface="Arial"/>
              </a:rPr>
              <a:t>{}</a:t>
            </a:r>
            <a:endParaRPr sz="3199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584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068" y="272598"/>
            <a:ext cx="9994558" cy="566817"/>
          </a:xfrm>
          <a:prstGeom prst="rect">
            <a:avLst/>
          </a:prstGeom>
        </p:spPr>
        <p:txBody>
          <a:bodyPr vert="horz" wrap="square" lIns="0" tIns="12695" rIns="0" bIns="0" rtlCol="0" anchor="ctr">
            <a:spAutoFit/>
          </a:bodyPr>
          <a:lstStyle/>
          <a:p>
            <a:pPr marL="12695">
              <a:lnSpc>
                <a:spcPct val="100000"/>
              </a:lnSpc>
              <a:spcBef>
                <a:spcPts val="100"/>
              </a:spcBef>
            </a:pPr>
            <a:r>
              <a:rPr sz="3600" spc="-5" dirty="0" err="1"/>
              <a:t>Поиск</a:t>
            </a:r>
            <a:r>
              <a:rPr sz="3600" spc="-75" dirty="0"/>
              <a:t> </a:t>
            </a:r>
            <a:r>
              <a:rPr sz="3600" spc="-20" dirty="0" err="1" smtClean="0"/>
              <a:t>паттернов</a:t>
            </a:r>
            <a:r>
              <a:rPr lang="en-US" sz="3600" spc="-20" dirty="0" smtClean="0"/>
              <a:t> </a:t>
            </a:r>
            <a:r>
              <a:rPr lang="ru-RU" sz="3600" spc="-20" dirty="0" smtClean="0"/>
              <a:t>в наборах белков реализован</a:t>
            </a:r>
            <a:endParaRPr sz="4000" spc="-20" dirty="0"/>
          </a:p>
        </p:txBody>
      </p:sp>
      <p:sp>
        <p:nvSpPr>
          <p:cNvPr id="4" name="object 4"/>
          <p:cNvSpPr txBox="1"/>
          <p:nvPr/>
        </p:nvSpPr>
        <p:spPr>
          <a:xfrm>
            <a:off x="162878" y="1062204"/>
            <a:ext cx="9840937" cy="5504579"/>
          </a:xfrm>
          <a:prstGeom prst="rect">
            <a:avLst/>
          </a:prstGeom>
        </p:spPr>
        <p:txBody>
          <a:bodyPr vert="horz" wrap="square" lIns="0" tIns="12060" rIns="0" bIns="0" rtlCol="0">
            <a:spAutoFit/>
          </a:bodyPr>
          <a:lstStyle/>
          <a:p>
            <a:pPr marL="469895" marR="5078" indent="-457200">
              <a:lnSpc>
                <a:spcPct val="100099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3199" dirty="0" smtClean="0">
                <a:latin typeface="Arial"/>
                <a:cs typeface="Arial"/>
              </a:rPr>
              <a:t>В базе данных </a:t>
            </a:r>
            <a:r>
              <a:rPr lang="en-US" sz="3199" dirty="0" err="1" smtClean="0">
                <a:latin typeface="Arial"/>
                <a:cs typeface="Arial"/>
              </a:rPr>
              <a:t>MyHits</a:t>
            </a:r>
            <a:r>
              <a:rPr lang="en-US" sz="3199" dirty="0">
                <a:cs typeface="Arial"/>
              </a:rPr>
              <a:t> </a:t>
            </a:r>
            <a:r>
              <a:rPr lang="en-US" sz="3199" dirty="0">
                <a:cs typeface="Arial"/>
                <a:hlinkClick r:id="rId2"/>
              </a:rPr>
              <a:t>https://</a:t>
            </a:r>
            <a:r>
              <a:rPr lang="en-US" sz="3199" dirty="0" smtClean="0">
                <a:cs typeface="Arial"/>
                <a:hlinkClick r:id="rId2"/>
              </a:rPr>
              <a:t>myhits.sib.swiss/cgi-bin/pattern_search</a:t>
            </a:r>
            <a:r>
              <a:rPr lang="en-US" sz="3199" dirty="0" smtClean="0">
                <a:cs typeface="Arial"/>
              </a:rPr>
              <a:t> </a:t>
            </a:r>
            <a:r>
              <a:rPr lang="ru-RU" sz="3199" dirty="0" smtClean="0">
                <a:cs typeface="Arial"/>
              </a:rPr>
              <a:t>в </a:t>
            </a:r>
            <a:r>
              <a:rPr lang="en-US" sz="3199" dirty="0" err="1" smtClean="0">
                <a:cs typeface="Arial"/>
              </a:rPr>
              <a:t>SwissProt</a:t>
            </a:r>
            <a:r>
              <a:rPr lang="en-US" sz="3199" dirty="0" smtClean="0">
                <a:cs typeface="Arial"/>
              </a:rPr>
              <a:t> </a:t>
            </a:r>
            <a:r>
              <a:rPr lang="ru-RU" sz="3199" dirty="0" smtClean="0">
                <a:cs typeface="Arial"/>
              </a:rPr>
              <a:t>и наборах </a:t>
            </a:r>
            <a:r>
              <a:rPr lang="ru-RU" sz="3199" dirty="0" err="1" smtClean="0">
                <a:cs typeface="Arial"/>
              </a:rPr>
              <a:t>протеомов</a:t>
            </a:r>
            <a:r>
              <a:rPr lang="ru-RU" sz="3199" dirty="0" smtClean="0">
                <a:cs typeface="Arial"/>
              </a:rPr>
              <a:t>. </a:t>
            </a:r>
          </a:p>
          <a:p>
            <a:pPr marL="469895" marR="5078" indent="-457200">
              <a:lnSpc>
                <a:spcPct val="100099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3199" dirty="0" smtClean="0">
                <a:cs typeface="Arial"/>
              </a:rPr>
              <a:t>Содержит также коллекцию паттернов профилей и др. </a:t>
            </a:r>
          </a:p>
          <a:p>
            <a:pPr marL="469895" marR="5078" indent="-457200">
              <a:lnSpc>
                <a:spcPct val="100099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3199" dirty="0" smtClean="0">
                <a:cs typeface="Arial"/>
              </a:rPr>
              <a:t>Есть поиск известных паттернов во входном белке.</a:t>
            </a:r>
          </a:p>
          <a:p>
            <a:pPr marL="469895" marR="5078" indent="-457200">
              <a:lnSpc>
                <a:spcPct val="100099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3199" dirty="0" smtClean="0">
                <a:cs typeface="Arial"/>
              </a:rPr>
              <a:t>Хорошо – понятно - организованная база данных в Лозанне. </a:t>
            </a:r>
            <a:endParaRPr lang="en-US" sz="3199" dirty="0" smtClean="0">
              <a:cs typeface="Arial"/>
            </a:endParaRPr>
          </a:p>
          <a:p>
            <a:pPr marL="469895" marR="5078" indent="-457200">
              <a:lnSpc>
                <a:spcPct val="100099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3199" dirty="0" smtClean="0">
                <a:cs typeface="Arial"/>
              </a:rPr>
              <a:t>Отстаёт </a:t>
            </a:r>
            <a:r>
              <a:rPr lang="ru-RU" sz="3199" dirty="0" smtClean="0">
                <a:cs typeface="Arial"/>
              </a:rPr>
              <a:t>по объёму коллекций от лидеров, но обгоняет их по аккуратности</a:t>
            </a:r>
          </a:p>
          <a:p>
            <a:pPr marL="469895" marR="5078" indent="-457200">
              <a:lnSpc>
                <a:spcPct val="100099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3199" dirty="0" smtClean="0">
                <a:cs typeface="Arial"/>
              </a:rPr>
              <a:t>Для учебных целей (и не только) подходит</a:t>
            </a:r>
            <a:endParaRPr lang="en-US" sz="3199" dirty="0" smtClean="0">
              <a:cs typeface="Arial"/>
            </a:endParaRPr>
          </a:p>
          <a:p>
            <a:pPr marL="12695" marR="5078">
              <a:lnSpc>
                <a:spcPct val="100099"/>
              </a:lnSpc>
              <a:spcBef>
                <a:spcPts val="95"/>
              </a:spcBef>
            </a:pPr>
            <a:endParaRPr lang="ru-RU" sz="3199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67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4852" y="637000"/>
            <a:ext cx="8196973" cy="997704"/>
          </a:xfrm>
          <a:prstGeom prst="rect">
            <a:avLst/>
          </a:prstGeom>
        </p:spPr>
        <p:txBody>
          <a:bodyPr vert="horz" wrap="square" lIns="0" tIns="12695" rIns="0" bIns="0" rtlCol="0" anchor="ctr">
            <a:spAutoFit/>
          </a:bodyPr>
          <a:lstStyle/>
          <a:p>
            <a:pPr marL="12695">
              <a:lnSpc>
                <a:spcPct val="100000"/>
              </a:lnSpc>
              <a:spcBef>
                <a:spcPts val="100"/>
              </a:spcBef>
            </a:pPr>
            <a:r>
              <a:rPr sz="3200" spc="-5" dirty="0" err="1"/>
              <a:t>Банк</a:t>
            </a:r>
            <a:r>
              <a:rPr sz="3200" spc="-65" dirty="0"/>
              <a:t> </a:t>
            </a:r>
            <a:r>
              <a:rPr sz="3200" spc="-5" dirty="0" err="1" smtClean="0"/>
              <a:t>ProSite</a:t>
            </a:r>
            <a:r>
              <a:rPr lang="ru-RU" sz="3200" spc="-5" dirty="0" smtClean="0"/>
              <a:t>. </a:t>
            </a:r>
            <a:r>
              <a:rPr lang="en-US" sz="3200" spc="-5" dirty="0">
                <a:latin typeface="Times New Roman"/>
                <a:cs typeface="Times New Roman"/>
              </a:rPr>
              <a:t>https://prosite.expasy.org/</a:t>
            </a:r>
            <a:r>
              <a:rPr lang="en-US" sz="3200" dirty="0">
                <a:latin typeface="Times New Roman"/>
                <a:cs typeface="Times New Roman"/>
              </a:rPr>
              <a:t/>
            </a:r>
            <a:br>
              <a:rPr lang="en-US" sz="3200" dirty="0">
                <a:latin typeface="Times New Roman"/>
                <a:cs typeface="Times New Roman"/>
              </a:rPr>
            </a:br>
            <a:endParaRPr sz="3200"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491813" y="1821182"/>
            <a:ext cx="9018292" cy="5125820"/>
          </a:xfrm>
          <a:prstGeom prst="rect">
            <a:avLst/>
          </a:prstGeom>
        </p:spPr>
        <p:txBody>
          <a:bodyPr vert="horz" wrap="square" lIns="0" tIns="167570" rIns="0" bIns="0" rtlCol="0">
            <a:spAutoFit/>
          </a:bodyPr>
          <a:lstStyle/>
          <a:p>
            <a:pPr marL="12695" marR="3132472">
              <a:lnSpc>
                <a:spcPct val="133300"/>
              </a:lnSpc>
            </a:pPr>
            <a:r>
              <a:rPr sz="2349" spc="-15" dirty="0" err="1" smtClean="0">
                <a:latin typeface="Arial"/>
                <a:cs typeface="Arial"/>
              </a:rPr>
              <a:t>Коллекция</a:t>
            </a:r>
            <a:r>
              <a:rPr sz="2349" spc="-15" dirty="0" smtClean="0">
                <a:latin typeface="Arial"/>
                <a:cs typeface="Arial"/>
              </a:rPr>
              <a:t> </a:t>
            </a:r>
            <a:r>
              <a:rPr sz="2349" spc="-15" dirty="0">
                <a:latin typeface="Arial"/>
                <a:cs typeface="Arial"/>
              </a:rPr>
              <a:t>белковых </a:t>
            </a:r>
            <a:r>
              <a:rPr sz="2349" spc="-5" dirty="0">
                <a:latin typeface="Arial"/>
                <a:cs typeface="Arial"/>
              </a:rPr>
              <a:t>семейств </a:t>
            </a:r>
            <a:r>
              <a:rPr sz="2349" dirty="0">
                <a:latin typeface="Arial"/>
                <a:cs typeface="Arial"/>
              </a:rPr>
              <a:t>и </a:t>
            </a:r>
            <a:r>
              <a:rPr sz="2349" spc="-5" dirty="0">
                <a:latin typeface="Arial"/>
                <a:cs typeface="Arial"/>
              </a:rPr>
              <a:t>доменов.  </a:t>
            </a:r>
            <a:r>
              <a:rPr sz="2349" spc="-15" dirty="0">
                <a:latin typeface="Arial"/>
                <a:cs typeface="Arial"/>
              </a:rPr>
              <a:t>Аннотации эволюционных</a:t>
            </a:r>
            <a:r>
              <a:rPr sz="2349" spc="-25" dirty="0">
                <a:latin typeface="Arial"/>
                <a:cs typeface="Arial"/>
              </a:rPr>
              <a:t> </a:t>
            </a:r>
            <a:r>
              <a:rPr sz="2349" spc="-5" dirty="0">
                <a:latin typeface="Arial"/>
                <a:cs typeface="Arial"/>
              </a:rPr>
              <a:t>доменов.</a:t>
            </a:r>
            <a:endParaRPr sz="2349" dirty="0">
              <a:latin typeface="Arial"/>
              <a:cs typeface="Arial"/>
            </a:endParaRPr>
          </a:p>
          <a:p>
            <a:pPr marL="12695" marR="5078">
              <a:spcBef>
                <a:spcPts val="930"/>
              </a:spcBef>
            </a:pPr>
            <a:r>
              <a:rPr sz="2349" spc="-10" dirty="0">
                <a:latin typeface="Arial"/>
                <a:cs typeface="Arial"/>
              </a:rPr>
              <a:t>Мотивы: функциональные </a:t>
            </a:r>
            <a:r>
              <a:rPr sz="2349" spc="-5" dirty="0">
                <a:latin typeface="Arial"/>
                <a:cs typeface="Arial"/>
              </a:rPr>
              <a:t>участки </a:t>
            </a:r>
            <a:r>
              <a:rPr sz="2349" dirty="0">
                <a:latin typeface="Arial"/>
                <a:cs typeface="Arial"/>
              </a:rPr>
              <a:t>и </a:t>
            </a:r>
            <a:r>
              <a:rPr sz="2349" spc="-10" dirty="0">
                <a:latin typeface="Arial"/>
                <a:cs typeface="Arial"/>
              </a:rPr>
              <a:t>«подписи» </a:t>
            </a:r>
            <a:r>
              <a:rPr sz="2349" spc="-5" dirty="0">
                <a:latin typeface="Arial"/>
                <a:cs typeface="Arial"/>
              </a:rPr>
              <a:t>семейств </a:t>
            </a:r>
            <a:r>
              <a:rPr sz="2349" spc="-20" dirty="0">
                <a:latin typeface="Arial"/>
                <a:cs typeface="Arial"/>
              </a:rPr>
              <a:t>белков  </a:t>
            </a:r>
            <a:r>
              <a:rPr sz="2349" dirty="0">
                <a:latin typeface="Arial"/>
                <a:cs typeface="Arial"/>
              </a:rPr>
              <a:t>в </a:t>
            </a:r>
            <a:r>
              <a:rPr sz="2349" spc="-5" dirty="0">
                <a:latin typeface="Arial"/>
                <a:cs typeface="Arial"/>
              </a:rPr>
              <a:t>виде </a:t>
            </a:r>
            <a:r>
              <a:rPr sz="2349" spc="-15" dirty="0">
                <a:latin typeface="Arial"/>
                <a:cs typeface="Arial"/>
              </a:rPr>
              <a:t>паттернов </a:t>
            </a:r>
            <a:r>
              <a:rPr sz="2349" dirty="0">
                <a:latin typeface="Arial"/>
                <a:cs typeface="Arial"/>
              </a:rPr>
              <a:t>и</a:t>
            </a:r>
            <a:r>
              <a:rPr sz="2349" spc="-35" dirty="0">
                <a:latin typeface="Arial"/>
                <a:cs typeface="Arial"/>
              </a:rPr>
              <a:t> </a:t>
            </a:r>
            <a:r>
              <a:rPr sz="2349" spc="-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HMM-</a:t>
            </a:r>
            <a:r>
              <a:rPr sz="2349" spc="-5" dirty="0" err="1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профилей</a:t>
            </a:r>
            <a:r>
              <a:rPr sz="2349" spc="-5" dirty="0" smtClean="0">
                <a:latin typeface="Arial"/>
                <a:cs typeface="Arial"/>
              </a:rPr>
              <a:t>.</a:t>
            </a:r>
            <a:r>
              <a:rPr lang="en-US" sz="2349" spc="-5" dirty="0" smtClean="0">
                <a:latin typeface="Arial"/>
                <a:cs typeface="Arial"/>
              </a:rPr>
              <a:t> </a:t>
            </a:r>
            <a:r>
              <a:rPr lang="en-US" sz="2349" spc="-5" dirty="0" err="1" smtClean="0">
                <a:latin typeface="Arial"/>
                <a:cs typeface="Arial"/>
              </a:rPr>
              <a:t>pfTools</a:t>
            </a:r>
            <a:endParaRPr sz="2349" dirty="0">
              <a:latin typeface="Arial"/>
              <a:cs typeface="Arial"/>
            </a:endParaRPr>
          </a:p>
          <a:p>
            <a:pPr marL="12695" marR="1843937">
              <a:spcBef>
                <a:spcPts val="930"/>
              </a:spcBef>
            </a:pPr>
            <a:r>
              <a:rPr sz="2349" spc="-10" dirty="0">
                <a:latin typeface="Arial"/>
                <a:cs typeface="Arial"/>
              </a:rPr>
              <a:t>Интерфейс </a:t>
            </a:r>
            <a:r>
              <a:rPr sz="2349" spc="-15" dirty="0">
                <a:latin typeface="Arial"/>
                <a:cs typeface="Arial"/>
              </a:rPr>
              <a:t>(средства </a:t>
            </a:r>
            <a:r>
              <a:rPr sz="2349" dirty="0">
                <a:latin typeface="Arial"/>
                <a:cs typeface="Arial"/>
              </a:rPr>
              <a:t>поиска, </a:t>
            </a:r>
            <a:r>
              <a:rPr sz="2349" spc="-15" dirty="0">
                <a:latin typeface="Arial"/>
                <a:cs typeface="Arial"/>
              </a:rPr>
              <a:t>средства </a:t>
            </a:r>
            <a:r>
              <a:rPr sz="2349" spc="-5" dirty="0">
                <a:latin typeface="Arial"/>
                <a:cs typeface="Arial"/>
              </a:rPr>
              <a:t>сохранения  </a:t>
            </a:r>
            <a:r>
              <a:rPr sz="2349" spc="-10" dirty="0">
                <a:latin typeface="Arial"/>
                <a:cs typeface="Arial"/>
              </a:rPr>
              <a:t>выравниваний </a:t>
            </a:r>
            <a:r>
              <a:rPr sz="2349" dirty="0">
                <a:latin typeface="Arial"/>
                <a:cs typeface="Arial"/>
              </a:rPr>
              <a:t>и </a:t>
            </a:r>
            <a:r>
              <a:rPr sz="2349" spc="-130" dirty="0">
                <a:latin typeface="Arial"/>
                <a:cs typeface="Arial"/>
              </a:rPr>
              <a:t>т.</a:t>
            </a:r>
            <a:r>
              <a:rPr sz="2349" spc="-45" dirty="0">
                <a:latin typeface="Arial"/>
                <a:cs typeface="Arial"/>
              </a:rPr>
              <a:t> </a:t>
            </a:r>
            <a:r>
              <a:rPr sz="2349" spc="-5" dirty="0">
                <a:latin typeface="Arial"/>
                <a:cs typeface="Arial"/>
              </a:rPr>
              <a:t>д.)</a:t>
            </a:r>
            <a:endParaRPr sz="2349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99" dirty="0"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3099" dirty="0">
              <a:latin typeface="Arial"/>
              <a:cs typeface="Arial"/>
            </a:endParaRPr>
          </a:p>
          <a:p>
            <a:pPr marL="12695">
              <a:spcBef>
                <a:spcPts val="5"/>
              </a:spcBef>
            </a:pPr>
            <a:r>
              <a:rPr sz="2349" b="1" spc="-20" dirty="0">
                <a:latin typeface="Times New Roman"/>
                <a:cs typeface="Times New Roman"/>
              </a:rPr>
              <a:t>Можно:</a:t>
            </a:r>
            <a:endParaRPr sz="2349" dirty="0">
              <a:latin typeface="Times New Roman"/>
              <a:cs typeface="Times New Roman"/>
            </a:endParaRPr>
          </a:p>
          <a:p>
            <a:pPr marL="310391" indent="-298331">
              <a:lnSpc>
                <a:spcPts val="2814"/>
              </a:lnSpc>
              <a:buAutoNum type="arabicPeriod"/>
              <a:tabLst>
                <a:tab pos="311026" algn="l"/>
              </a:tabLst>
            </a:pPr>
            <a:r>
              <a:rPr sz="2349" spc="-20" dirty="0">
                <a:latin typeface="Times New Roman"/>
                <a:cs typeface="Times New Roman"/>
              </a:rPr>
              <a:t>Искать </a:t>
            </a:r>
            <a:r>
              <a:rPr sz="2349" spc="-10" dirty="0">
                <a:latin typeface="Times New Roman"/>
                <a:cs typeface="Times New Roman"/>
              </a:rPr>
              <a:t>мотивы </a:t>
            </a:r>
            <a:r>
              <a:rPr sz="2349" spc="-5" dirty="0">
                <a:latin typeface="Times New Roman"/>
                <a:cs typeface="Times New Roman"/>
              </a:rPr>
              <a:t>из </a:t>
            </a:r>
            <a:r>
              <a:rPr sz="2349" spc="-20" dirty="0">
                <a:latin typeface="Times New Roman"/>
                <a:cs typeface="Times New Roman"/>
              </a:rPr>
              <a:t>коллекции </a:t>
            </a:r>
            <a:r>
              <a:rPr sz="2349" spc="-10" dirty="0">
                <a:latin typeface="Times New Roman"/>
                <a:cs typeface="Times New Roman"/>
              </a:rPr>
              <a:t>ProSite </a:t>
            </a:r>
            <a:r>
              <a:rPr sz="2349" dirty="0">
                <a:latin typeface="Times New Roman"/>
                <a:cs typeface="Times New Roman"/>
              </a:rPr>
              <a:t>в </a:t>
            </a:r>
            <a:r>
              <a:rPr sz="2349" spc="-5" dirty="0">
                <a:latin typeface="Times New Roman"/>
                <a:cs typeface="Times New Roman"/>
              </a:rPr>
              <a:t>своем</a:t>
            </a:r>
            <a:r>
              <a:rPr sz="2349" spc="30" dirty="0">
                <a:latin typeface="Times New Roman"/>
                <a:cs typeface="Times New Roman"/>
              </a:rPr>
              <a:t> </a:t>
            </a:r>
            <a:r>
              <a:rPr sz="2349" spc="-20" dirty="0">
                <a:latin typeface="Times New Roman"/>
                <a:cs typeface="Times New Roman"/>
              </a:rPr>
              <a:t>белке.</a:t>
            </a:r>
            <a:endParaRPr sz="2349" dirty="0">
              <a:latin typeface="Times New Roman"/>
              <a:cs typeface="Times New Roman"/>
            </a:endParaRPr>
          </a:p>
          <a:p>
            <a:pPr marL="310391" indent="-298331">
              <a:lnSpc>
                <a:spcPts val="2814"/>
              </a:lnSpc>
              <a:buAutoNum type="arabicPeriod"/>
              <a:tabLst>
                <a:tab pos="311026" algn="l"/>
              </a:tabLst>
            </a:pPr>
            <a:r>
              <a:rPr sz="2349" spc="-20" dirty="0">
                <a:latin typeface="Times New Roman"/>
                <a:cs typeface="Times New Roman"/>
              </a:rPr>
              <a:t>Искать </a:t>
            </a:r>
            <a:r>
              <a:rPr sz="2349" spc="-10" dirty="0">
                <a:latin typeface="Times New Roman"/>
                <a:cs typeface="Times New Roman"/>
              </a:rPr>
              <a:t>свой мотив </a:t>
            </a:r>
            <a:r>
              <a:rPr sz="2349" dirty="0">
                <a:latin typeface="Times New Roman"/>
                <a:cs typeface="Times New Roman"/>
              </a:rPr>
              <a:t>в </a:t>
            </a:r>
            <a:r>
              <a:rPr sz="2349" spc="-20" dirty="0">
                <a:latin typeface="Times New Roman"/>
                <a:cs typeface="Times New Roman"/>
              </a:rPr>
              <a:t>коллекции </a:t>
            </a:r>
            <a:r>
              <a:rPr sz="2349" spc="-5" dirty="0">
                <a:latin typeface="Times New Roman"/>
                <a:cs typeface="Times New Roman"/>
              </a:rPr>
              <a:t>последовательностей</a:t>
            </a:r>
            <a:r>
              <a:rPr sz="2349" spc="30" dirty="0">
                <a:latin typeface="Times New Roman"/>
                <a:cs typeface="Times New Roman"/>
              </a:rPr>
              <a:t> </a:t>
            </a:r>
            <a:r>
              <a:rPr sz="2349" spc="-5" dirty="0">
                <a:latin typeface="Times New Roman"/>
                <a:cs typeface="Times New Roman"/>
              </a:rPr>
              <a:t>ProSite.</a:t>
            </a:r>
            <a:endParaRPr sz="2349" dirty="0">
              <a:latin typeface="Times New Roman"/>
              <a:cs typeface="Times New Roman"/>
            </a:endParaRPr>
          </a:p>
          <a:p>
            <a:pPr marL="310391" indent="-298331">
              <a:buAutoNum type="arabicPeriod"/>
              <a:tabLst>
                <a:tab pos="311026" algn="l"/>
              </a:tabLst>
            </a:pPr>
            <a:r>
              <a:rPr sz="2349" spc="-20" dirty="0">
                <a:latin typeface="Times New Roman"/>
                <a:cs typeface="Times New Roman"/>
              </a:rPr>
              <a:t>Искать </a:t>
            </a:r>
            <a:r>
              <a:rPr sz="2349" spc="-10" dirty="0">
                <a:latin typeface="Times New Roman"/>
                <a:cs typeface="Times New Roman"/>
              </a:rPr>
              <a:t>свой мотив </a:t>
            </a:r>
            <a:r>
              <a:rPr sz="2349" dirty="0">
                <a:latin typeface="Times New Roman"/>
                <a:cs typeface="Times New Roman"/>
              </a:rPr>
              <a:t>в </a:t>
            </a:r>
            <a:r>
              <a:rPr sz="2349" spc="-5" dirty="0">
                <a:latin typeface="Times New Roman"/>
                <a:cs typeface="Times New Roman"/>
              </a:rPr>
              <a:t>своем </a:t>
            </a:r>
            <a:r>
              <a:rPr sz="2349" spc="-25" dirty="0">
                <a:latin typeface="Times New Roman"/>
                <a:cs typeface="Times New Roman"/>
              </a:rPr>
              <a:t>белке </a:t>
            </a:r>
            <a:r>
              <a:rPr sz="2349" spc="-5" dirty="0">
                <a:latin typeface="Times New Roman"/>
                <a:cs typeface="Times New Roman"/>
              </a:rPr>
              <a:t>или</a:t>
            </a:r>
            <a:r>
              <a:rPr sz="2349" spc="40" dirty="0">
                <a:latin typeface="Times New Roman"/>
                <a:cs typeface="Times New Roman"/>
              </a:rPr>
              <a:t> </a:t>
            </a:r>
            <a:r>
              <a:rPr sz="2349" spc="-15" dirty="0">
                <a:latin typeface="Times New Roman"/>
                <a:cs typeface="Times New Roman"/>
              </a:rPr>
              <a:t>белках.</a:t>
            </a:r>
            <a:endParaRPr sz="2349" dirty="0">
              <a:latin typeface="Times New Roman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496762" y="7002812"/>
            <a:ext cx="890126" cy="401638"/>
          </a:xfrm>
          <a:prstGeom prst="rect">
            <a:avLst/>
          </a:prstGeom>
        </p:spPr>
        <p:txBody>
          <a:bodyPr/>
          <a:lstStyle/>
          <a:p>
            <a:fld id="{8DEEC8EE-03FA-42FE-992C-F282326656F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3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522" y="0"/>
            <a:ext cx="8215215" cy="1243925"/>
          </a:xfrm>
          <a:prstGeom prst="rect">
            <a:avLst/>
          </a:prstGeom>
        </p:spPr>
        <p:txBody>
          <a:bodyPr vert="horz" wrap="square" lIns="0" tIns="12695" rIns="0" bIns="0" rtlCol="0" anchor="ctr">
            <a:spAutoFit/>
          </a:bodyPr>
          <a:lstStyle/>
          <a:p>
            <a:pPr marL="12695">
              <a:lnSpc>
                <a:spcPct val="100000"/>
              </a:lnSpc>
              <a:spcBef>
                <a:spcPts val="100"/>
              </a:spcBef>
            </a:pPr>
            <a:r>
              <a:rPr sz="4000" spc="-5" dirty="0" err="1"/>
              <a:t>Поиск</a:t>
            </a:r>
            <a:r>
              <a:rPr sz="4000" spc="-75" dirty="0"/>
              <a:t> </a:t>
            </a:r>
            <a:r>
              <a:rPr sz="4000" spc="-20" dirty="0" err="1" smtClean="0"/>
              <a:t>паттернов</a:t>
            </a:r>
            <a:r>
              <a:rPr lang="en-US" sz="4000" spc="-20" dirty="0" smtClean="0"/>
              <a:t> </a:t>
            </a:r>
            <a:r>
              <a:rPr lang="ru-RU" sz="4000" spc="-20" dirty="0" smtClean="0"/>
              <a:t>в наборах белков реализован </a:t>
            </a:r>
            <a:endParaRPr sz="4000" spc="-20" dirty="0"/>
          </a:p>
        </p:txBody>
      </p:sp>
      <p:sp>
        <p:nvSpPr>
          <p:cNvPr id="4" name="object 4"/>
          <p:cNvSpPr txBox="1"/>
          <p:nvPr/>
        </p:nvSpPr>
        <p:spPr>
          <a:xfrm>
            <a:off x="278092" y="1437132"/>
            <a:ext cx="9601249" cy="5166153"/>
          </a:xfrm>
          <a:prstGeom prst="rect">
            <a:avLst/>
          </a:prstGeom>
        </p:spPr>
        <p:txBody>
          <a:bodyPr vert="horz" wrap="square" lIns="0" tIns="12060" rIns="0" bIns="0" rtlCol="0">
            <a:spAutoFit/>
          </a:bodyPr>
          <a:lstStyle/>
          <a:p>
            <a:pPr marL="12695" marR="5078">
              <a:lnSpc>
                <a:spcPct val="100099"/>
              </a:lnSpc>
              <a:spcBef>
                <a:spcPts val="95"/>
              </a:spcBef>
            </a:pPr>
            <a:endParaRPr lang="ru-RU" sz="3199" dirty="0" smtClean="0">
              <a:latin typeface="Arial"/>
              <a:cs typeface="Arial"/>
            </a:endParaRPr>
          </a:p>
          <a:p>
            <a:pPr marL="469895" marR="5078" indent="-457200">
              <a:lnSpc>
                <a:spcPct val="100099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3199" dirty="0" smtClean="0">
                <a:latin typeface="Arial"/>
                <a:cs typeface="Arial"/>
              </a:rPr>
              <a:t>В </a:t>
            </a:r>
            <a:r>
              <a:rPr sz="3199" spc="-20" dirty="0" err="1">
                <a:latin typeface="Arial"/>
                <a:cs typeface="Arial"/>
              </a:rPr>
              <a:t>пакете</a:t>
            </a:r>
            <a:r>
              <a:rPr sz="3199" spc="-20" dirty="0">
                <a:latin typeface="Arial"/>
                <a:cs typeface="Arial"/>
              </a:rPr>
              <a:t> </a:t>
            </a:r>
            <a:r>
              <a:rPr sz="3199" dirty="0" smtClean="0">
                <a:latin typeface="Arial"/>
                <a:cs typeface="Arial"/>
              </a:rPr>
              <a:t>EMBOSS</a:t>
            </a:r>
            <a:r>
              <a:rPr lang="ru-RU" sz="3199" dirty="0" smtClean="0">
                <a:latin typeface="Arial"/>
                <a:cs typeface="Arial"/>
              </a:rPr>
              <a:t>. </a:t>
            </a:r>
          </a:p>
          <a:p>
            <a:pPr marL="469895" marR="5078" indent="-457200">
              <a:lnSpc>
                <a:spcPct val="100099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3199" dirty="0" err="1" smtClean="0">
                <a:latin typeface="Arial"/>
                <a:cs typeface="Arial"/>
              </a:rPr>
              <a:t>программ</a:t>
            </a:r>
            <a:r>
              <a:rPr lang="ru-RU" sz="3199" dirty="0" smtClean="0">
                <a:latin typeface="Arial"/>
                <a:cs typeface="Arial"/>
              </a:rPr>
              <a:t>а</a:t>
            </a:r>
            <a:r>
              <a:rPr sz="3199" dirty="0" smtClean="0">
                <a:latin typeface="Arial"/>
                <a:cs typeface="Arial"/>
              </a:rPr>
              <a:t> </a:t>
            </a:r>
            <a:r>
              <a:rPr sz="3199" dirty="0" err="1">
                <a:latin typeface="Arial"/>
                <a:cs typeface="Arial"/>
              </a:rPr>
              <a:t>fuzznuc</a:t>
            </a:r>
            <a:r>
              <a:rPr sz="3199" dirty="0">
                <a:latin typeface="Arial"/>
                <a:cs typeface="Arial"/>
              </a:rPr>
              <a:t> </a:t>
            </a:r>
            <a:r>
              <a:rPr sz="3199" dirty="0" err="1" smtClean="0">
                <a:latin typeface="Arial"/>
                <a:cs typeface="Arial"/>
              </a:rPr>
              <a:t>для</a:t>
            </a:r>
            <a:r>
              <a:rPr sz="3199" dirty="0" smtClean="0">
                <a:latin typeface="Arial"/>
                <a:cs typeface="Arial"/>
              </a:rPr>
              <a:t> </a:t>
            </a:r>
            <a:r>
              <a:rPr sz="3199" spc="10" dirty="0">
                <a:latin typeface="Arial"/>
                <a:cs typeface="Arial"/>
              </a:rPr>
              <a:t>поиска </a:t>
            </a:r>
            <a:r>
              <a:rPr sz="3199" spc="-15" dirty="0">
                <a:latin typeface="Arial"/>
                <a:cs typeface="Arial"/>
              </a:rPr>
              <a:t>паттернов </a:t>
            </a:r>
            <a:r>
              <a:rPr sz="3199" dirty="0">
                <a:latin typeface="Arial"/>
                <a:cs typeface="Arial"/>
              </a:rPr>
              <a:t>в  </a:t>
            </a:r>
            <a:r>
              <a:rPr sz="3199" spc="-5" dirty="0" err="1">
                <a:latin typeface="Arial"/>
                <a:cs typeface="Arial"/>
              </a:rPr>
              <a:t>нуклеотидных</a:t>
            </a:r>
            <a:r>
              <a:rPr sz="3199" spc="-5" dirty="0">
                <a:latin typeface="Arial"/>
                <a:cs typeface="Arial"/>
              </a:rPr>
              <a:t> </a:t>
            </a:r>
            <a:r>
              <a:rPr lang="ru-RU" sz="3199" spc="-15" dirty="0">
                <a:cs typeface="Arial"/>
              </a:rPr>
              <a:t>последовательностях</a:t>
            </a:r>
            <a:endParaRPr lang="ru-RU" sz="3199" spc="-5" dirty="0" smtClean="0">
              <a:latin typeface="Arial"/>
              <a:cs typeface="Arial"/>
            </a:endParaRPr>
          </a:p>
          <a:p>
            <a:pPr marL="469895" marR="5078" indent="-457200">
              <a:lnSpc>
                <a:spcPct val="100099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3199" dirty="0" err="1" smtClean="0">
                <a:cs typeface="Arial"/>
              </a:rPr>
              <a:t>fuzzpro</a:t>
            </a:r>
            <a:r>
              <a:rPr lang="en-US" sz="3199" dirty="0" smtClean="0">
                <a:cs typeface="Arial"/>
              </a:rPr>
              <a:t> </a:t>
            </a:r>
            <a:r>
              <a:rPr lang="ru-RU" sz="3199" dirty="0">
                <a:cs typeface="Arial"/>
              </a:rPr>
              <a:t>для </a:t>
            </a:r>
            <a:r>
              <a:rPr lang="ru-RU" sz="3199" spc="10" dirty="0">
                <a:cs typeface="Arial"/>
              </a:rPr>
              <a:t>поиска </a:t>
            </a:r>
            <a:r>
              <a:rPr lang="ru-RU" sz="3199" spc="-15" dirty="0">
                <a:cs typeface="Arial"/>
              </a:rPr>
              <a:t>паттернов </a:t>
            </a:r>
            <a:r>
              <a:rPr lang="ru-RU" sz="3199" dirty="0">
                <a:cs typeface="Arial"/>
              </a:rPr>
              <a:t>в </a:t>
            </a:r>
            <a:r>
              <a:rPr sz="3199" spc="-15" dirty="0" err="1" smtClean="0">
                <a:latin typeface="Arial"/>
                <a:cs typeface="Arial"/>
              </a:rPr>
              <a:t>белковых</a:t>
            </a:r>
            <a:r>
              <a:rPr sz="3199" spc="-15" dirty="0" smtClean="0">
                <a:latin typeface="Arial"/>
                <a:cs typeface="Arial"/>
              </a:rPr>
              <a:t>  </a:t>
            </a:r>
            <a:r>
              <a:rPr sz="3199" spc="-15" dirty="0" err="1" smtClean="0">
                <a:latin typeface="Arial"/>
                <a:cs typeface="Arial"/>
              </a:rPr>
              <a:t>последовательностях</a:t>
            </a:r>
            <a:r>
              <a:rPr sz="3199" spc="-20" dirty="0" smtClean="0">
                <a:latin typeface="Arial"/>
                <a:cs typeface="Arial"/>
              </a:rPr>
              <a:t>.</a:t>
            </a:r>
            <a:endParaRPr lang="ru-RU" sz="3199" spc="-20" dirty="0" smtClean="0">
              <a:latin typeface="Arial"/>
              <a:cs typeface="Arial"/>
            </a:endParaRPr>
          </a:p>
          <a:p>
            <a:pPr marL="469895" marR="5078" indent="-457200">
              <a:lnSpc>
                <a:spcPct val="100099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sz="3199" dirty="0">
              <a:latin typeface="Arial"/>
              <a:cs typeface="Arial"/>
            </a:endParaRPr>
          </a:p>
          <a:p>
            <a:pPr marL="12695" marR="448765">
              <a:spcBef>
                <a:spcPts val="1419"/>
              </a:spcBef>
            </a:pPr>
            <a:r>
              <a:rPr sz="3199" spc="-5" dirty="0">
                <a:latin typeface="Arial"/>
                <a:cs typeface="Arial"/>
              </a:rPr>
              <a:t>На </a:t>
            </a:r>
            <a:r>
              <a:rPr sz="3199" spc="-25" dirty="0">
                <a:latin typeface="Arial"/>
                <a:cs typeface="Arial"/>
              </a:rPr>
              <a:t>вход </a:t>
            </a:r>
            <a:r>
              <a:rPr sz="3199" dirty="0">
                <a:latin typeface="Arial"/>
                <a:cs typeface="Arial"/>
              </a:rPr>
              <a:t>— </a:t>
            </a:r>
            <a:r>
              <a:rPr sz="3199" spc="-15" dirty="0">
                <a:latin typeface="Arial"/>
                <a:cs typeface="Arial"/>
              </a:rPr>
              <a:t>паттерн </a:t>
            </a:r>
            <a:r>
              <a:rPr sz="3199" dirty="0">
                <a:latin typeface="Arial"/>
                <a:cs typeface="Arial"/>
              </a:rPr>
              <a:t>и </a:t>
            </a:r>
            <a:r>
              <a:rPr sz="3199" spc="-20" dirty="0">
                <a:latin typeface="Arial"/>
                <a:cs typeface="Arial"/>
              </a:rPr>
              <a:t>последовательность,  </a:t>
            </a:r>
            <a:r>
              <a:rPr sz="3199" spc="-5" dirty="0">
                <a:latin typeface="Arial"/>
                <a:cs typeface="Arial"/>
              </a:rPr>
              <a:t>на </a:t>
            </a:r>
            <a:r>
              <a:rPr sz="3199" spc="-20" dirty="0">
                <a:latin typeface="Arial"/>
                <a:cs typeface="Arial"/>
              </a:rPr>
              <a:t>выходе </a:t>
            </a:r>
            <a:r>
              <a:rPr sz="3199" dirty="0">
                <a:latin typeface="Arial"/>
                <a:cs typeface="Arial"/>
              </a:rPr>
              <a:t>— </a:t>
            </a:r>
            <a:r>
              <a:rPr sz="3199" spc="-10" dirty="0">
                <a:latin typeface="Arial"/>
                <a:cs typeface="Arial"/>
              </a:rPr>
              <a:t>позиция </a:t>
            </a:r>
            <a:r>
              <a:rPr sz="3199" dirty="0">
                <a:latin typeface="Arial"/>
                <a:cs typeface="Arial"/>
              </a:rPr>
              <a:t>и </a:t>
            </a:r>
            <a:r>
              <a:rPr sz="3199" spc="-10" dirty="0">
                <a:latin typeface="Arial"/>
                <a:cs typeface="Arial"/>
              </a:rPr>
              <a:t>вес </a:t>
            </a:r>
            <a:r>
              <a:rPr sz="3199" dirty="0">
                <a:latin typeface="Arial"/>
                <a:cs typeface="Arial"/>
              </a:rPr>
              <a:t>найденных  совпадений</a:t>
            </a:r>
          </a:p>
        </p:txBody>
      </p:sp>
    </p:spTree>
    <p:extLst>
      <p:ext uri="{BB962C8B-B14F-4D97-AF65-F5344CB8AC3E}">
        <p14:creationId xmlns:p14="http://schemas.microsoft.com/office/powerpoint/2010/main" val="388855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10080625" cy="1460500"/>
          </a:xfrm>
        </p:spPr>
        <p:txBody>
          <a:bodyPr/>
          <a:lstStyle/>
          <a:p>
            <a:r>
              <a:rPr lang="ru-RU" dirty="0"/>
              <a:t>Как найти консервативные мотивы</a:t>
            </a:r>
            <a:br>
              <a:rPr lang="ru-RU" dirty="0"/>
            </a:br>
            <a:r>
              <a:rPr lang="ru-RU" dirty="0" smtClean="0"/>
              <a:t>в </a:t>
            </a:r>
            <a:r>
              <a:rPr lang="en-US" dirty="0" err="1" smtClean="0"/>
              <a:t>Jalview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091" y="1642347"/>
            <a:ext cx="9524439" cy="517783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Далеко не всегда найдутся 100% консервативные мотивы.</a:t>
            </a:r>
          </a:p>
          <a:p>
            <a:r>
              <a:rPr lang="ru-RU" dirty="0" smtClean="0"/>
              <a:t>В этом случае можно понизить порог </a:t>
            </a:r>
            <a:r>
              <a:rPr lang="en-US" dirty="0" smtClean="0"/>
              <a:t>identity threshold</a:t>
            </a:r>
          </a:p>
          <a:p>
            <a:r>
              <a:rPr lang="ru-RU" dirty="0" smtClean="0"/>
              <a:t>Увидеть мотив с высоким </a:t>
            </a:r>
            <a:r>
              <a:rPr lang="en-US" dirty="0" smtClean="0"/>
              <a:t>IC.</a:t>
            </a:r>
          </a:p>
          <a:p>
            <a:r>
              <a:rPr lang="ru-RU" dirty="0" smtClean="0"/>
              <a:t>Отсортировать по позициям мот</a:t>
            </a:r>
            <a:r>
              <a:rPr lang="ru-RU" dirty="0"/>
              <a:t>и</a:t>
            </a:r>
            <a:r>
              <a:rPr lang="ru-RU" dirty="0" smtClean="0"/>
              <a:t>ва</a:t>
            </a:r>
            <a:r>
              <a:rPr lang="en-US" dirty="0" smtClean="0"/>
              <a:t>:</a:t>
            </a:r>
          </a:p>
          <a:p>
            <a:pPr lvl="1"/>
            <a:r>
              <a:rPr lang="ru-RU" dirty="0" smtClean="0"/>
              <a:t>Выделить колонки</a:t>
            </a:r>
          </a:p>
          <a:p>
            <a:pPr lvl="1"/>
            <a:r>
              <a:rPr lang="en-US" dirty="0" smtClean="0"/>
              <a:t>Select =&gt; make groups for selection</a:t>
            </a:r>
          </a:p>
          <a:p>
            <a:pPr lvl="1"/>
            <a:r>
              <a:rPr lang="en-US" dirty="0" smtClean="0"/>
              <a:t>Calculate =&gt; Sort =&gt; By groups</a:t>
            </a:r>
          </a:p>
          <a:p>
            <a:r>
              <a:rPr lang="ru-RU" dirty="0" smtClean="0"/>
              <a:t>Посмотреть на последовательности, в которых не найден мотив. </a:t>
            </a:r>
          </a:p>
          <a:p>
            <a:pPr lvl="1"/>
            <a:r>
              <a:rPr lang="ru-RU" dirty="0" smtClean="0"/>
              <a:t>Может мотив можно ослабить</a:t>
            </a:r>
          </a:p>
          <a:p>
            <a:pPr lvl="1"/>
            <a:r>
              <a:rPr lang="ru-RU" dirty="0" smtClean="0"/>
              <a:t>Может ошибка в выравнивании</a:t>
            </a:r>
          </a:p>
          <a:p>
            <a:pPr lvl="1"/>
            <a:r>
              <a:rPr lang="ru-RU" dirty="0" smtClean="0"/>
              <a:t>Может этого мотива нет в последовательностях и наличие мотива – объективный признак, разделяющий последовательности на две группы.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8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28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2138" r="13433" b="41211"/>
          <a:stretch/>
        </p:blipFill>
        <p:spPr>
          <a:xfrm>
            <a:off x="630548" y="-3700"/>
            <a:ext cx="8756340" cy="26570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11056" r="13876" b="43124"/>
          <a:stretch/>
        </p:blipFill>
        <p:spPr>
          <a:xfrm>
            <a:off x="630548" y="2344100"/>
            <a:ext cx="8717934" cy="26115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-854" t="11503" r="13518" b="43840"/>
          <a:stretch/>
        </p:blipFill>
        <p:spPr>
          <a:xfrm>
            <a:off x="638311" y="4768710"/>
            <a:ext cx="8804003" cy="253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67" y="-784"/>
            <a:ext cx="10080625" cy="90024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Задание </a:t>
            </a:r>
            <a:r>
              <a:rPr lang="ru-RU" sz="2800" dirty="0" smtClean="0"/>
              <a:t>2. Найти мотивы специфичные для клады филогенетического дерева в </a:t>
            </a:r>
            <a:r>
              <a:rPr lang="en-US" sz="2800" dirty="0" err="1" smtClean="0"/>
              <a:t>Jalview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093" y="906295"/>
            <a:ext cx="9524439" cy="61033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/>
              <a:t>Построить филогенетическое дерево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Calculate =&gt; Calculate phylogenetic tree or PCA =&gt; NJ or Average distance = UPGMA</a:t>
            </a:r>
          </a:p>
          <a:p>
            <a:pPr lvl="1">
              <a:lnSpc>
                <a:spcPct val="100000"/>
              </a:lnSpc>
            </a:pPr>
            <a:r>
              <a:rPr lang="ru-RU" sz="2000" dirty="0" smtClean="0"/>
              <a:t>На рисунке дерева щелчком по верхней прямой разрезать ветку, отделяющую кладу. При этом разрежутся и другие ветки, т.к. вертикальная линия разреза разрезает ветви по всей высоте!</a:t>
            </a:r>
          </a:p>
          <a:p>
            <a:pPr lvl="1">
              <a:lnSpc>
                <a:spcPct val="100000"/>
              </a:lnSpc>
            </a:pPr>
            <a:r>
              <a:rPr lang="ru-RU" sz="2000" dirty="0" smtClean="0"/>
              <a:t>Соответственно разрезам в выравнивании выделятся группы, среди них нужная клада.</a:t>
            </a:r>
          </a:p>
          <a:p>
            <a:pPr>
              <a:lnSpc>
                <a:spcPct val="100000"/>
              </a:lnSpc>
            </a:pPr>
            <a:r>
              <a:rPr lang="ru-RU" sz="2800" dirty="0" smtClean="0"/>
              <a:t>Сортировка по группам: </a:t>
            </a:r>
            <a:r>
              <a:rPr lang="en-US" sz="2800" dirty="0" smtClean="0"/>
              <a:t>Calculate </a:t>
            </a:r>
            <a:r>
              <a:rPr lang="en-US" sz="2800" dirty="0"/>
              <a:t>=&gt; Sort =&gt; By </a:t>
            </a:r>
            <a:r>
              <a:rPr lang="en-US" sz="2800" dirty="0" smtClean="0"/>
              <a:t>groups</a:t>
            </a:r>
            <a:endParaRPr lang="ru-RU" sz="2800" dirty="0" smtClean="0"/>
          </a:p>
          <a:p>
            <a:pPr>
              <a:lnSpc>
                <a:spcPct val="100000"/>
              </a:lnSpc>
            </a:pPr>
            <a:r>
              <a:rPr lang="ru-RU" sz="2800" dirty="0" smtClean="0"/>
              <a:t>Выделите последовательности выбранной клады и сделайте из них выравнивание в отдельном окне:</a:t>
            </a:r>
          </a:p>
          <a:p>
            <a:pPr lvl="1">
              <a:lnSpc>
                <a:spcPct val="100000"/>
              </a:lnSpc>
            </a:pPr>
            <a:r>
              <a:rPr lang="ru-RU" sz="2000" dirty="0" smtClean="0"/>
              <a:t>Правок кнопкой на выделенных последовательностях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Selection =&gt; Output to text box =&gt; </a:t>
            </a:r>
            <a:r>
              <a:rPr lang="en-US" sz="2000" dirty="0" err="1" smtClean="0"/>
              <a:t>fasta</a:t>
            </a:r>
            <a:endParaRPr lang="en-US" sz="2000" dirty="0" smtClean="0"/>
          </a:p>
          <a:p>
            <a:pPr lvl="1">
              <a:lnSpc>
                <a:spcPct val="100000"/>
              </a:lnSpc>
            </a:pPr>
            <a:r>
              <a:rPr lang="ru-RU" sz="2000" dirty="0" smtClean="0"/>
              <a:t>В новом окне =</a:t>
            </a:r>
            <a:r>
              <a:rPr lang="en-US" sz="2000" dirty="0" smtClean="0"/>
              <a:t>&gt; New windows</a:t>
            </a:r>
          </a:p>
          <a:p>
            <a:pPr lvl="1">
              <a:lnSpc>
                <a:spcPct val="100000"/>
              </a:lnSpc>
            </a:pPr>
            <a:r>
              <a:rPr lang="ru-RU" sz="2000" dirty="0" smtClean="0"/>
              <a:t>Предыдущее окно можно закрыть – оно больше не понадобится.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Edit =&gt; remove empty columns. </a:t>
            </a:r>
            <a:r>
              <a:rPr lang="ru-RU" sz="2000" dirty="0" smtClean="0"/>
              <a:t>Выравнивание клады готово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2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5915" y="208172"/>
            <a:ext cx="9108796" cy="1460500"/>
          </a:xfrm>
        </p:spPr>
        <p:txBody>
          <a:bodyPr/>
          <a:lstStyle/>
          <a:p>
            <a:r>
              <a:rPr lang="ru-RU" dirty="0" smtClean="0"/>
              <a:t>Методы </a:t>
            </a:r>
            <a:r>
              <a:rPr lang="ru-RU" dirty="0" smtClean="0"/>
              <a:t>описания и </a:t>
            </a:r>
            <a:r>
              <a:rPr lang="ru-RU" dirty="0" smtClean="0"/>
              <a:t>поиска </a:t>
            </a:r>
            <a:r>
              <a:rPr lang="ru-RU" dirty="0" smtClean="0"/>
              <a:t>сигналов </a:t>
            </a:r>
            <a:r>
              <a:rPr lang="ru-RU" dirty="0" smtClean="0"/>
              <a:t>в ДНК</a:t>
            </a:r>
            <a:endParaRPr lang="en-US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PWM</a:t>
            </a:r>
          </a:p>
          <a:p>
            <a:pPr lvl="1"/>
            <a:r>
              <a:rPr lang="ru-RU" dirty="0" smtClean="0"/>
              <a:t>Для какой задачи используется</a:t>
            </a:r>
          </a:p>
          <a:p>
            <a:pPr lvl="1"/>
            <a:r>
              <a:rPr lang="ru-RU" dirty="0" smtClean="0"/>
              <a:t>Составление. Все этапы.</a:t>
            </a:r>
          </a:p>
          <a:p>
            <a:pPr lvl="1"/>
            <a:r>
              <a:rPr lang="ru-RU" dirty="0" smtClean="0"/>
              <a:t>Поиск по </a:t>
            </a:r>
            <a:r>
              <a:rPr lang="en-US" dirty="0" smtClean="0"/>
              <a:t>PWM</a:t>
            </a:r>
            <a:endParaRPr lang="ru-RU" dirty="0" smtClean="0"/>
          </a:p>
          <a:p>
            <a:pPr lvl="1"/>
            <a:r>
              <a:rPr lang="ru-RU" dirty="0" smtClean="0"/>
              <a:t>Консенсус с учётом </a:t>
            </a:r>
            <a:r>
              <a:rPr lang="en-US" dirty="0" smtClean="0"/>
              <a:t>ambiguity codes</a:t>
            </a:r>
          </a:p>
          <a:p>
            <a:pPr lvl="1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Паттерн </a:t>
            </a:r>
          </a:p>
          <a:p>
            <a:r>
              <a:rPr lang="ru-RU" dirty="0" smtClean="0"/>
              <a:t>Информационное содержание </a:t>
            </a:r>
            <a:r>
              <a:rPr lang="en-US" dirty="0" smtClean="0"/>
              <a:t>IC</a:t>
            </a:r>
          </a:p>
          <a:p>
            <a:pPr lvl="1"/>
            <a:r>
              <a:rPr lang="ru-RU" dirty="0" smtClean="0"/>
              <a:t>Для чего используется</a:t>
            </a:r>
          </a:p>
          <a:p>
            <a:pPr lvl="1"/>
            <a:r>
              <a:rPr lang="en-US" dirty="0" smtClean="0"/>
              <a:t>LOGO </a:t>
            </a:r>
            <a:r>
              <a:rPr lang="ru-RU" dirty="0" smtClean="0"/>
              <a:t>что такое, для чего нужно и как строится</a:t>
            </a:r>
          </a:p>
          <a:p>
            <a:pPr marL="457200" lvl="1" indent="0">
              <a:buNone/>
            </a:pPr>
            <a:endParaRPr lang="ru-RU" dirty="0" smtClean="0"/>
          </a:p>
          <a:p>
            <a:r>
              <a:rPr lang="ru-RU" dirty="0" smtClean="0"/>
              <a:t>Поиск сигналов </a:t>
            </a:r>
            <a:r>
              <a:rPr lang="en-US" i="1" dirty="0" smtClean="0"/>
              <a:t>de novo </a:t>
            </a:r>
            <a:r>
              <a:rPr lang="en-US" dirty="0" smtClean="0"/>
              <a:t>(MEME </a:t>
            </a:r>
            <a:r>
              <a:rPr lang="ru-RU" dirty="0" smtClean="0"/>
              <a:t>и </a:t>
            </a:r>
            <a:r>
              <a:rPr lang="en-US" dirty="0" smtClean="0"/>
              <a:t>FIMO)</a:t>
            </a:r>
          </a:p>
          <a:p>
            <a:pPr lvl="1"/>
            <a:r>
              <a:rPr lang="ru-RU" dirty="0" smtClean="0"/>
              <a:t>Как найти неизвестные сигналы в последовательностях</a:t>
            </a:r>
          </a:p>
          <a:p>
            <a:pPr lvl="1"/>
            <a:r>
              <a:rPr lang="ru-RU" dirty="0" smtClean="0"/>
              <a:t>Как найти найденный сигнал во всех последовательностях</a:t>
            </a:r>
            <a:endParaRPr lang="ru-RU" i="1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4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67" y="-784"/>
            <a:ext cx="10080625" cy="90024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Задание </a:t>
            </a:r>
            <a:r>
              <a:rPr lang="ru-RU" sz="2800" dirty="0" smtClean="0"/>
              <a:t>2. Найти мотивы специфичные для клады филогенетического дерева в </a:t>
            </a:r>
            <a:r>
              <a:rPr lang="en-US" sz="2800" dirty="0" err="1" smtClean="0"/>
              <a:t>Jalview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877" y="899462"/>
            <a:ext cx="9524439" cy="58759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Сохраните все окна в файле с </a:t>
            </a:r>
            <a:r>
              <a:rPr lang="en-US" dirty="0" smtClean="0"/>
              <a:t>Project</a:t>
            </a:r>
          </a:p>
          <a:p>
            <a:pPr lvl="1">
              <a:lnSpc>
                <a:spcPct val="100000"/>
              </a:lnSpc>
            </a:pPr>
            <a:r>
              <a:rPr lang="ru-RU" sz="2400" dirty="0" smtClean="0"/>
              <a:t>В самом внешнем окне </a:t>
            </a:r>
            <a:r>
              <a:rPr lang="en-US" sz="2400" dirty="0" smtClean="0"/>
              <a:t>File =&gt; Save Project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В полученном выравнивании клады найдите мотивы. 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Поверьте каждый на то, что он специфичен для клады. Т.е. во  всем выравнивании находятся по нему последовательности клады и ничего больше!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Если получилось,  то вы нашли объективный признак, подтверждающий правильность соответствующей ветви филогенетического дерева.</a:t>
            </a:r>
            <a:endParaRPr lang="ru-RU" sz="2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IIc</a:t>
            </a:r>
            <a:r>
              <a:rPr lang="en-US" dirty="0" smtClean="0"/>
              <a:t>. PSSM </a:t>
            </a:r>
            <a:r>
              <a:rPr lang="ru-RU" dirty="0" smtClean="0"/>
              <a:t>и </a:t>
            </a:r>
            <a:r>
              <a:rPr lang="en-US" dirty="0" smtClean="0"/>
              <a:t>PSI BLAST</a:t>
            </a:r>
            <a:r>
              <a:rPr lang="ru-RU" dirty="0" smtClean="0"/>
              <a:t> для белков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С.А.Спирин</a:t>
            </a:r>
            <a:r>
              <a:rPr lang="ru-RU" dirty="0" smtClean="0"/>
              <a:t>, </a:t>
            </a:r>
            <a:r>
              <a:rPr lang="ru-RU" dirty="0" err="1" smtClean="0"/>
              <a:t>А.С.Ершова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902" y="364134"/>
            <a:ext cx="9332415" cy="997704"/>
          </a:xfrm>
          <a:prstGeom prst="rect">
            <a:avLst/>
          </a:prstGeom>
        </p:spPr>
        <p:txBody>
          <a:bodyPr vert="horz" wrap="square" lIns="0" tIns="12695" rIns="0" bIns="0" rtlCol="0" anchor="ctr">
            <a:spAutoFit/>
          </a:bodyPr>
          <a:lstStyle/>
          <a:p>
            <a:pPr marL="267228" marR="5078" indent="102321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Вспомним PWM, </a:t>
            </a:r>
            <a:r>
              <a:rPr sz="3200" spc="-20" dirty="0"/>
              <a:t>вес </a:t>
            </a:r>
            <a:r>
              <a:rPr sz="3200" dirty="0"/>
              <a:t>и  </a:t>
            </a:r>
            <a:r>
              <a:rPr sz="3200" spc="-5" dirty="0"/>
              <a:t>информационное</a:t>
            </a:r>
            <a:r>
              <a:rPr sz="3200" spc="-65" dirty="0"/>
              <a:t> </a:t>
            </a:r>
            <a:r>
              <a:rPr sz="3200" spc="-10" dirty="0"/>
              <a:t>содержание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319255" y="2192610"/>
            <a:ext cx="4964885" cy="1693469"/>
            <a:chOff x="4320540" y="2193531"/>
            <a:chExt cx="4966970" cy="1694180"/>
          </a:xfrm>
        </p:grpSpPr>
        <p:sp>
          <p:nvSpPr>
            <p:cNvPr id="4" name="object 4"/>
            <p:cNvSpPr/>
            <p:nvPr/>
          </p:nvSpPr>
          <p:spPr>
            <a:xfrm>
              <a:off x="4320540" y="2193531"/>
              <a:ext cx="4961042" cy="16882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5" name="object 5"/>
            <p:cNvSpPr/>
            <p:nvPr/>
          </p:nvSpPr>
          <p:spPr>
            <a:xfrm>
              <a:off x="4320540" y="2193531"/>
              <a:ext cx="4966970" cy="1694180"/>
            </a:xfrm>
            <a:custGeom>
              <a:avLst/>
              <a:gdLst/>
              <a:ahLst/>
              <a:cxnLst/>
              <a:rect l="l" t="t" r="r" b="b"/>
              <a:pathLst>
                <a:path w="4966970" h="1694179">
                  <a:moveTo>
                    <a:pt x="0" y="0"/>
                  </a:moveTo>
                  <a:lnTo>
                    <a:pt x="4966970" y="0"/>
                  </a:lnTo>
                  <a:lnTo>
                    <a:pt x="4966970" y="1694179"/>
                  </a:lnTo>
                  <a:lnTo>
                    <a:pt x="0" y="169417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6" name="object 6"/>
          <p:cNvSpPr/>
          <p:nvPr/>
        </p:nvSpPr>
        <p:spPr>
          <a:xfrm>
            <a:off x="647957" y="2202766"/>
            <a:ext cx="2461496" cy="1538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7" name="object 7"/>
          <p:cNvSpPr txBox="1"/>
          <p:nvPr/>
        </p:nvSpPr>
        <p:spPr>
          <a:xfrm>
            <a:off x="564173" y="3945743"/>
            <a:ext cx="3782376" cy="451930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12695">
              <a:spcBef>
                <a:spcPts val="100"/>
              </a:spcBef>
              <a:tabLst>
                <a:tab pos="2746546" algn="l"/>
                <a:tab pos="3769121" algn="l"/>
              </a:tabLst>
            </a:pPr>
            <a:r>
              <a:rPr sz="2799" spc="-10" dirty="0">
                <a:latin typeface="Arial"/>
                <a:cs typeface="Arial"/>
              </a:rPr>
              <a:t>выравнивание	</a:t>
            </a:r>
            <a:r>
              <a:rPr sz="2799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2799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75282" y="4161553"/>
            <a:ext cx="4970597" cy="2220297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378943" marR="2450754">
              <a:spcBef>
                <a:spcPts val="100"/>
              </a:spcBef>
            </a:pPr>
            <a:r>
              <a:rPr sz="1999" spc="-5" dirty="0">
                <a:latin typeface="Arial"/>
                <a:cs typeface="Arial"/>
              </a:rPr>
              <a:t>PWM для</a:t>
            </a:r>
            <a:r>
              <a:rPr sz="1999" spc="-80" dirty="0">
                <a:latin typeface="Arial"/>
                <a:cs typeface="Arial"/>
              </a:rPr>
              <a:t> </a:t>
            </a:r>
            <a:r>
              <a:rPr sz="1999" spc="-10" dirty="0">
                <a:latin typeface="Arial"/>
                <a:cs typeface="Arial"/>
              </a:rPr>
              <a:t>данного  </a:t>
            </a:r>
            <a:r>
              <a:rPr sz="1999" spc="-5" dirty="0">
                <a:latin typeface="Arial"/>
                <a:cs typeface="Arial"/>
              </a:rPr>
              <a:t>выравнивания</a:t>
            </a:r>
            <a:endParaRPr sz="1999">
              <a:latin typeface="Arial"/>
              <a:cs typeface="Arial"/>
            </a:endParaRPr>
          </a:p>
          <a:p>
            <a:pPr marL="38085" marR="30468">
              <a:lnSpc>
                <a:spcPts val="2429"/>
              </a:lnSpc>
              <a:spcBef>
                <a:spcPts val="705"/>
              </a:spcBef>
            </a:pPr>
            <a:r>
              <a:rPr sz="1799" spc="-10" dirty="0">
                <a:latin typeface="Arial"/>
                <a:cs typeface="Arial"/>
              </a:rPr>
              <a:t>Элементы </a:t>
            </a:r>
            <a:r>
              <a:rPr sz="1799" dirty="0">
                <a:latin typeface="Arial"/>
                <a:cs typeface="Arial"/>
              </a:rPr>
              <a:t>PWM: </a:t>
            </a:r>
            <a:r>
              <a:rPr sz="1999" i="1" spc="5" dirty="0">
                <a:latin typeface="Times New Roman"/>
                <a:cs typeface="Times New Roman"/>
              </a:rPr>
              <a:t>S</a:t>
            </a:r>
            <a:r>
              <a:rPr sz="1724" i="1" spc="7" baseline="-19323" dirty="0">
                <a:latin typeface="Times New Roman"/>
                <a:cs typeface="Times New Roman"/>
              </a:rPr>
              <a:t>ki </a:t>
            </a:r>
            <a:r>
              <a:rPr sz="1599" dirty="0">
                <a:latin typeface="Arial"/>
                <a:cs typeface="Arial"/>
              </a:rPr>
              <a:t>для </a:t>
            </a:r>
            <a:r>
              <a:rPr sz="1599" spc="-10" dirty="0">
                <a:latin typeface="Arial"/>
                <a:cs typeface="Arial"/>
              </a:rPr>
              <a:t>основания </a:t>
            </a:r>
            <a:r>
              <a:rPr sz="1799" i="1" dirty="0">
                <a:latin typeface="Times New Roman"/>
                <a:cs typeface="Times New Roman"/>
              </a:rPr>
              <a:t>i </a:t>
            </a:r>
            <a:r>
              <a:rPr sz="1599" dirty="0">
                <a:latin typeface="Arial"/>
                <a:cs typeface="Arial"/>
              </a:rPr>
              <a:t>в </a:t>
            </a:r>
            <a:r>
              <a:rPr sz="1599" spc="-10" dirty="0">
                <a:latin typeface="Arial"/>
                <a:cs typeface="Arial"/>
              </a:rPr>
              <a:t>позиции </a:t>
            </a:r>
            <a:r>
              <a:rPr sz="1799" i="1" spc="5" dirty="0">
                <a:latin typeface="Times New Roman"/>
                <a:cs typeface="Times New Roman"/>
              </a:rPr>
              <a:t>k</a:t>
            </a:r>
            <a:r>
              <a:rPr sz="1799" spc="5" dirty="0">
                <a:latin typeface="Arial"/>
                <a:cs typeface="Arial"/>
              </a:rPr>
              <a:t>,  </a:t>
            </a:r>
            <a:r>
              <a:rPr sz="1799" i="1" dirty="0">
                <a:latin typeface="Times New Roman"/>
                <a:cs typeface="Times New Roman"/>
              </a:rPr>
              <a:t>p </a:t>
            </a:r>
            <a:r>
              <a:rPr sz="1799" dirty="0">
                <a:latin typeface="Arial"/>
                <a:cs typeface="Arial"/>
              </a:rPr>
              <a:t>— </a:t>
            </a:r>
            <a:r>
              <a:rPr sz="1599" spc="-10" dirty="0">
                <a:latin typeface="Arial"/>
                <a:cs typeface="Arial"/>
              </a:rPr>
              <a:t>фоновая </a:t>
            </a:r>
            <a:r>
              <a:rPr sz="1599" spc="-20" dirty="0">
                <a:latin typeface="Arial"/>
                <a:cs typeface="Arial"/>
              </a:rPr>
              <a:t>частота </a:t>
            </a:r>
            <a:r>
              <a:rPr sz="1599" spc="-10" dirty="0">
                <a:latin typeface="Arial"/>
                <a:cs typeface="Arial"/>
              </a:rPr>
              <a:t>основания</a:t>
            </a:r>
            <a:r>
              <a:rPr sz="1599" spc="-95" dirty="0">
                <a:latin typeface="Arial"/>
                <a:cs typeface="Arial"/>
              </a:rPr>
              <a:t> </a:t>
            </a:r>
            <a:r>
              <a:rPr sz="1599" i="1" dirty="0">
                <a:latin typeface="Times New Roman"/>
                <a:cs typeface="Times New Roman"/>
              </a:rPr>
              <a:t>i</a:t>
            </a:r>
            <a:endParaRPr sz="1599">
              <a:latin typeface="Times New Roman"/>
              <a:cs typeface="Times New Roman"/>
            </a:endParaRPr>
          </a:p>
          <a:p>
            <a:pPr marL="152339">
              <a:lnSpc>
                <a:spcPts val="480"/>
              </a:lnSpc>
            </a:pPr>
            <a:r>
              <a:rPr sz="1050" i="1" spc="-5" dirty="0">
                <a:latin typeface="Times New Roman"/>
                <a:cs typeface="Times New Roman"/>
              </a:rPr>
              <a:t>i</a:t>
            </a:r>
            <a:endParaRPr sz="1050">
              <a:latin typeface="Times New Roman"/>
              <a:cs typeface="Times New Roman"/>
            </a:endParaRPr>
          </a:p>
          <a:p>
            <a:pPr marL="38085">
              <a:lnSpc>
                <a:spcPts val="2154"/>
              </a:lnSpc>
            </a:pPr>
            <a:r>
              <a:rPr sz="1799" i="1" spc="-5" dirty="0">
                <a:latin typeface="Times New Roman"/>
                <a:cs typeface="Times New Roman"/>
              </a:rPr>
              <a:t>f</a:t>
            </a:r>
            <a:r>
              <a:rPr sz="1574" i="1" spc="-7" baseline="-18518" dirty="0">
                <a:latin typeface="Times New Roman"/>
                <a:cs typeface="Times New Roman"/>
              </a:rPr>
              <a:t>ki </a:t>
            </a:r>
            <a:r>
              <a:rPr sz="1799" dirty="0">
                <a:latin typeface="Arial"/>
                <a:cs typeface="Arial"/>
              </a:rPr>
              <a:t>— </a:t>
            </a:r>
            <a:r>
              <a:rPr sz="1599" spc="-15" dirty="0">
                <a:latin typeface="Arial"/>
                <a:cs typeface="Arial"/>
              </a:rPr>
              <a:t>частота </a:t>
            </a:r>
            <a:r>
              <a:rPr sz="1599" spc="-10" dirty="0">
                <a:latin typeface="Arial"/>
                <a:cs typeface="Arial"/>
              </a:rPr>
              <a:t>основания </a:t>
            </a:r>
            <a:r>
              <a:rPr sz="1599" i="1" dirty="0">
                <a:latin typeface="Times New Roman"/>
                <a:cs typeface="Times New Roman"/>
              </a:rPr>
              <a:t>i </a:t>
            </a:r>
            <a:r>
              <a:rPr sz="1599" dirty="0">
                <a:latin typeface="Arial"/>
                <a:cs typeface="Arial"/>
              </a:rPr>
              <a:t>в </a:t>
            </a:r>
            <a:r>
              <a:rPr sz="1599" spc="-10" dirty="0">
                <a:latin typeface="Arial"/>
                <a:cs typeface="Arial"/>
              </a:rPr>
              <a:t>позиции</a:t>
            </a:r>
            <a:r>
              <a:rPr sz="1599" spc="-30" dirty="0">
                <a:latin typeface="Arial"/>
                <a:cs typeface="Arial"/>
              </a:rPr>
              <a:t> </a:t>
            </a:r>
            <a:r>
              <a:rPr sz="1599" i="1" dirty="0">
                <a:latin typeface="Times New Roman"/>
                <a:cs typeface="Times New Roman"/>
              </a:rPr>
              <a:t>k</a:t>
            </a:r>
            <a:endParaRPr sz="1599">
              <a:latin typeface="Times New Roman"/>
              <a:cs typeface="Times New Roman"/>
            </a:endParaRPr>
          </a:p>
          <a:p>
            <a:pPr marL="38085">
              <a:spcBef>
                <a:spcPts val="210"/>
              </a:spcBef>
            </a:pPr>
            <a:r>
              <a:rPr sz="1599" spc="-5" dirty="0">
                <a:latin typeface="Arial"/>
                <a:cs typeface="Arial"/>
              </a:rPr>
              <a:t>(с </a:t>
            </a:r>
            <a:r>
              <a:rPr sz="1599" spc="-10" dirty="0">
                <a:latin typeface="Arial"/>
                <a:cs typeface="Arial"/>
              </a:rPr>
              <a:t>учётом </a:t>
            </a:r>
            <a:r>
              <a:rPr sz="1599" spc="-15" dirty="0">
                <a:latin typeface="Arial"/>
                <a:cs typeface="Arial"/>
              </a:rPr>
              <a:t>псевдоотсчётов)</a:t>
            </a:r>
            <a:endParaRPr sz="1599">
              <a:latin typeface="Arial"/>
              <a:cs typeface="Arial"/>
            </a:endParaRPr>
          </a:p>
          <a:p>
            <a:pPr marL="38085"/>
            <a:r>
              <a:rPr sz="1799" dirty="0">
                <a:latin typeface="Times New Roman"/>
                <a:cs typeface="Times New Roman"/>
              </a:rPr>
              <a:t>λ </a:t>
            </a:r>
            <a:r>
              <a:rPr sz="1799" dirty="0">
                <a:latin typeface="Arial"/>
                <a:cs typeface="Arial"/>
              </a:rPr>
              <a:t>— </a:t>
            </a:r>
            <a:r>
              <a:rPr sz="1599" spc="-5" dirty="0">
                <a:latin typeface="Arial"/>
                <a:cs typeface="Arial"/>
              </a:rPr>
              <a:t>любое </a:t>
            </a:r>
            <a:r>
              <a:rPr sz="1599" dirty="0">
                <a:latin typeface="Arial"/>
                <a:cs typeface="Arial"/>
              </a:rPr>
              <a:t>число </a:t>
            </a:r>
            <a:r>
              <a:rPr sz="1599" spc="-5" dirty="0">
                <a:latin typeface="Arial"/>
                <a:cs typeface="Arial"/>
              </a:rPr>
              <a:t>(для</a:t>
            </a:r>
            <a:r>
              <a:rPr sz="1599" spc="-30" dirty="0">
                <a:latin typeface="Arial"/>
                <a:cs typeface="Arial"/>
              </a:rPr>
              <a:t> </a:t>
            </a:r>
            <a:r>
              <a:rPr sz="1599" spc="-15" dirty="0">
                <a:latin typeface="Arial"/>
                <a:cs typeface="Arial"/>
              </a:rPr>
              <a:t>удобства)</a:t>
            </a:r>
            <a:endParaRPr sz="1599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43087" y="4280883"/>
            <a:ext cx="76168" cy="76168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0" name="object 10"/>
          <p:cNvSpPr txBox="1"/>
          <p:nvPr/>
        </p:nvSpPr>
        <p:spPr>
          <a:xfrm>
            <a:off x="249344" y="6629396"/>
            <a:ext cx="3689071" cy="869585"/>
          </a:xfrm>
          <a:prstGeom prst="rect">
            <a:avLst/>
          </a:prstGeom>
        </p:spPr>
        <p:txBody>
          <a:bodyPr vert="horz" wrap="square" lIns="0" tIns="27294" rIns="0" bIns="0" rtlCol="0">
            <a:spAutoFit/>
          </a:bodyPr>
          <a:lstStyle/>
          <a:p>
            <a:pPr marL="12695" marR="5078">
              <a:lnSpc>
                <a:spcPct val="93900"/>
              </a:lnSpc>
              <a:spcBef>
                <a:spcPts val="215"/>
              </a:spcBef>
            </a:pPr>
            <a:r>
              <a:rPr sz="1399" spc="-5" dirty="0">
                <a:latin typeface="Arial"/>
                <a:cs typeface="Arial"/>
              </a:rPr>
              <a:t>Информационное содержание (</a:t>
            </a:r>
            <a:r>
              <a:rPr sz="1599" i="1" spc="-5" dirty="0">
                <a:latin typeface="Times New Roman"/>
                <a:cs typeface="Times New Roman"/>
              </a:rPr>
              <a:t>I</a:t>
            </a:r>
            <a:r>
              <a:rPr sz="1399" spc="-5" dirty="0">
                <a:latin typeface="Arial"/>
                <a:cs typeface="Arial"/>
              </a:rPr>
              <a:t>) </a:t>
            </a:r>
            <a:r>
              <a:rPr sz="1399" spc="-15" dirty="0">
                <a:latin typeface="Arial"/>
                <a:cs typeface="Arial"/>
              </a:rPr>
              <a:t>позволяет  </a:t>
            </a:r>
            <a:r>
              <a:rPr sz="1399" spc="-5" dirty="0">
                <a:latin typeface="Arial"/>
                <a:cs typeface="Arial"/>
              </a:rPr>
              <a:t>понять, </a:t>
            </a:r>
            <a:r>
              <a:rPr sz="1399" spc="10" dirty="0">
                <a:latin typeface="Arial"/>
                <a:cs typeface="Arial"/>
              </a:rPr>
              <a:t>как </a:t>
            </a:r>
            <a:r>
              <a:rPr sz="1399" spc="-5" dirty="0">
                <a:latin typeface="Arial"/>
                <a:cs typeface="Arial"/>
              </a:rPr>
              <a:t>много </a:t>
            </a:r>
            <a:r>
              <a:rPr sz="1399" spc="-10" dirty="0">
                <a:latin typeface="Arial"/>
                <a:cs typeface="Arial"/>
              </a:rPr>
              <a:t>похожих </a:t>
            </a:r>
            <a:r>
              <a:rPr sz="1399" dirty="0">
                <a:latin typeface="Arial"/>
                <a:cs typeface="Arial"/>
              </a:rPr>
              <a:t>на </a:t>
            </a:r>
            <a:r>
              <a:rPr sz="1399" spc="-10" dirty="0">
                <a:latin typeface="Arial"/>
                <a:cs typeface="Arial"/>
              </a:rPr>
              <a:t>мотив  </a:t>
            </a:r>
            <a:r>
              <a:rPr sz="1399" spc="-15" dirty="0">
                <a:latin typeface="Arial"/>
                <a:cs typeface="Arial"/>
              </a:rPr>
              <a:t>последовательностей </a:t>
            </a:r>
            <a:r>
              <a:rPr sz="1399" spc="-5" dirty="0">
                <a:latin typeface="Arial"/>
                <a:cs typeface="Arial"/>
              </a:rPr>
              <a:t>мы найдем </a:t>
            </a:r>
            <a:r>
              <a:rPr sz="1399" dirty="0">
                <a:latin typeface="Arial"/>
                <a:cs typeface="Arial"/>
              </a:rPr>
              <a:t>в наших  </a:t>
            </a:r>
            <a:r>
              <a:rPr sz="1399" spc="-5" dirty="0">
                <a:latin typeface="Arial"/>
                <a:cs typeface="Arial"/>
              </a:rPr>
              <a:t>данных </a:t>
            </a:r>
            <a:r>
              <a:rPr sz="1399" dirty="0">
                <a:latin typeface="Arial"/>
                <a:cs typeface="Arial"/>
              </a:rPr>
              <a:t>по </a:t>
            </a:r>
            <a:r>
              <a:rPr sz="1399" spc="-5" dirty="0">
                <a:latin typeface="Arial"/>
                <a:cs typeface="Arial"/>
              </a:rPr>
              <a:t>случайным</a:t>
            </a:r>
            <a:r>
              <a:rPr sz="1399" spc="5" dirty="0">
                <a:latin typeface="Arial"/>
                <a:cs typeface="Arial"/>
              </a:rPr>
              <a:t> </a:t>
            </a:r>
            <a:r>
              <a:rPr sz="1399" spc="-5" dirty="0">
                <a:latin typeface="Arial"/>
                <a:cs typeface="Arial"/>
              </a:rPr>
              <a:t>причинам.</a:t>
            </a:r>
            <a:endParaRPr sz="1399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97103" y="4462416"/>
            <a:ext cx="2801713" cy="1326593"/>
            <a:chOff x="496783" y="4464291"/>
            <a:chExt cx="2802890" cy="1327150"/>
          </a:xfrm>
        </p:grpSpPr>
        <p:sp>
          <p:nvSpPr>
            <p:cNvPr id="12" name="object 12"/>
            <p:cNvSpPr/>
            <p:nvPr/>
          </p:nvSpPr>
          <p:spPr>
            <a:xfrm>
              <a:off x="496783" y="4964960"/>
              <a:ext cx="2802779" cy="8259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3" name="object 13"/>
            <p:cNvSpPr/>
            <p:nvPr/>
          </p:nvSpPr>
          <p:spPr>
            <a:xfrm>
              <a:off x="1871979" y="4464291"/>
              <a:ext cx="0" cy="534670"/>
            </a:xfrm>
            <a:custGeom>
              <a:avLst/>
              <a:gdLst/>
              <a:ahLst/>
              <a:cxnLst/>
              <a:rect l="l" t="t" r="r" b="b"/>
              <a:pathLst>
                <a:path h="534670">
                  <a:moveTo>
                    <a:pt x="0" y="0"/>
                  </a:moveTo>
                  <a:lnTo>
                    <a:pt x="0" y="5346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4" name="object 14"/>
            <p:cNvSpPr/>
            <p:nvPr/>
          </p:nvSpPr>
          <p:spPr>
            <a:xfrm>
              <a:off x="1835150" y="4993881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30" h="74929">
                  <a:moveTo>
                    <a:pt x="74930" y="0"/>
                  </a:moveTo>
                  <a:lnTo>
                    <a:pt x="0" y="0"/>
                  </a:lnTo>
                  <a:lnTo>
                    <a:pt x="36830" y="74930"/>
                  </a:lnTo>
                  <a:lnTo>
                    <a:pt x="749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5" name="object 15"/>
          <p:cNvSpPr/>
          <p:nvPr/>
        </p:nvSpPr>
        <p:spPr>
          <a:xfrm>
            <a:off x="1099755" y="5946490"/>
            <a:ext cx="1355986" cy="622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6" name="object 16"/>
          <p:cNvSpPr/>
          <p:nvPr/>
        </p:nvSpPr>
        <p:spPr>
          <a:xfrm>
            <a:off x="5469228" y="6401625"/>
            <a:ext cx="2527947" cy="9136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</p:spTree>
    <p:extLst>
      <p:ext uri="{BB962C8B-B14F-4D97-AF65-F5344CB8AC3E}">
        <p14:creationId xmlns:p14="http://schemas.microsoft.com/office/powerpoint/2010/main" val="7318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0229" y="33650"/>
            <a:ext cx="4813818" cy="628372"/>
          </a:xfrm>
          <a:prstGeom prst="rect">
            <a:avLst/>
          </a:prstGeom>
        </p:spPr>
        <p:txBody>
          <a:bodyPr vert="horz" wrap="square" lIns="0" tIns="12695" rIns="0" bIns="0" rtlCol="0" anchor="ctr">
            <a:spAutoFit/>
          </a:bodyPr>
          <a:lstStyle/>
          <a:p>
            <a:pPr marL="12695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Применение</a:t>
            </a:r>
            <a:r>
              <a:rPr sz="4000" spc="-90" dirty="0"/>
              <a:t> </a:t>
            </a:r>
            <a:r>
              <a:rPr sz="4000" dirty="0"/>
              <a:t>PWM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829" y="899462"/>
            <a:ext cx="8854967" cy="1634408"/>
          </a:xfrm>
          <a:prstGeom prst="rect">
            <a:avLst/>
          </a:prstGeom>
        </p:spPr>
        <p:txBody>
          <a:bodyPr vert="horz" wrap="square" lIns="0" tIns="31101" rIns="0" bIns="0" rtlCol="0">
            <a:spAutoFit/>
          </a:bodyPr>
          <a:lstStyle/>
          <a:p>
            <a:pPr marL="38085" marR="30468" algn="just">
              <a:lnSpc>
                <a:spcPct val="93300"/>
              </a:lnSpc>
              <a:spcBef>
                <a:spcPts val="244"/>
              </a:spcBef>
            </a:pPr>
            <a:r>
              <a:rPr sz="2800" spc="-5" dirty="0">
                <a:latin typeface="Liberation Sans"/>
                <a:cs typeface="Liberation Sans"/>
              </a:rPr>
              <a:t>Приложив позиционную </a:t>
            </a:r>
            <a:r>
              <a:rPr sz="2800" spc="-15" dirty="0">
                <a:latin typeface="Liberation Sans"/>
                <a:cs typeface="Liberation Sans"/>
              </a:rPr>
              <a:t>весовую </a:t>
            </a:r>
            <a:r>
              <a:rPr sz="2800" spc="-10" dirty="0">
                <a:latin typeface="Liberation Sans"/>
                <a:cs typeface="Liberation Sans"/>
              </a:rPr>
              <a:t>матрицу </a:t>
            </a:r>
            <a:r>
              <a:rPr sz="2800" dirty="0">
                <a:latin typeface="Liberation Sans"/>
                <a:cs typeface="Liberation Sans"/>
              </a:rPr>
              <a:t>(PWM) к </a:t>
            </a:r>
            <a:r>
              <a:rPr sz="2800" spc="-15" dirty="0">
                <a:latin typeface="Liberation Sans"/>
                <a:cs typeface="Liberation Sans"/>
              </a:rPr>
              <a:t>последовательности </a:t>
            </a:r>
            <a:r>
              <a:rPr sz="2800" spc="-10" dirty="0">
                <a:latin typeface="Liberation Sans"/>
                <a:cs typeface="Liberation Sans"/>
              </a:rPr>
              <a:t>той </a:t>
            </a:r>
            <a:r>
              <a:rPr sz="2800" dirty="0">
                <a:latin typeface="Liberation Sans"/>
                <a:cs typeface="Liberation Sans"/>
              </a:rPr>
              <a:t>же  длины, </a:t>
            </a:r>
            <a:r>
              <a:rPr sz="2800" spc="-5" dirty="0">
                <a:latin typeface="Liberation Sans"/>
                <a:cs typeface="Liberation Sans"/>
              </a:rPr>
              <a:t>можно понять, </a:t>
            </a:r>
            <a:r>
              <a:rPr sz="2800" spc="-10" dirty="0">
                <a:latin typeface="Liberation Sans"/>
                <a:cs typeface="Liberation Sans"/>
              </a:rPr>
              <a:t>содержит </a:t>
            </a:r>
            <a:r>
              <a:rPr sz="2800" spc="-5" dirty="0">
                <a:latin typeface="Liberation Sans"/>
                <a:cs typeface="Liberation Sans"/>
              </a:rPr>
              <a:t>ли </a:t>
            </a:r>
            <a:r>
              <a:rPr sz="2800" spc="-15" dirty="0">
                <a:latin typeface="Liberation Sans"/>
                <a:cs typeface="Liberation Sans"/>
              </a:rPr>
              <a:t>последовательность </a:t>
            </a:r>
            <a:r>
              <a:rPr sz="2800" spc="-5" dirty="0">
                <a:latin typeface="Liberation Sans"/>
                <a:cs typeface="Liberation Sans"/>
              </a:rPr>
              <a:t>сигнал, </a:t>
            </a:r>
            <a:r>
              <a:rPr sz="2800" spc="-10" dirty="0">
                <a:latin typeface="Liberation Sans"/>
                <a:cs typeface="Liberation Sans"/>
              </a:rPr>
              <a:t>описываемый  </a:t>
            </a:r>
            <a:r>
              <a:rPr sz="2800" spc="-20" dirty="0">
                <a:latin typeface="Liberation Sans"/>
                <a:cs typeface="Liberation Sans"/>
              </a:rPr>
              <a:t>этой</a:t>
            </a:r>
            <a:r>
              <a:rPr sz="2800" spc="-5" dirty="0">
                <a:latin typeface="Liberation Sans"/>
                <a:cs typeface="Liberation Sans"/>
              </a:rPr>
              <a:t> PWM</a:t>
            </a:r>
            <a:r>
              <a:rPr sz="2800" spc="-5" dirty="0" smtClean="0">
                <a:latin typeface="Liberation Sans"/>
                <a:cs typeface="Liberation Sans"/>
              </a:rPr>
              <a:t>.</a:t>
            </a:r>
            <a:endParaRPr sz="2800" dirty="0">
              <a:latin typeface="Liberation Sans"/>
              <a:cs typeface="Liberatio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1031" y="3126952"/>
            <a:ext cx="8056671" cy="2760036"/>
          </a:xfrm>
          <a:prstGeom prst="rect">
            <a:avLst/>
          </a:prstGeom>
        </p:spPr>
        <p:txBody>
          <a:bodyPr vert="horz" wrap="square" lIns="0" tIns="36815" rIns="0" bIns="0" rtlCol="0">
            <a:spAutoFit/>
          </a:bodyPr>
          <a:lstStyle/>
          <a:p>
            <a:pPr marL="12695" marR="1534181">
              <a:lnSpc>
                <a:spcPts val="2009"/>
              </a:lnSpc>
              <a:spcBef>
                <a:spcPts val="290"/>
              </a:spcBef>
            </a:pPr>
            <a:r>
              <a:rPr sz="2400" spc="-5" dirty="0">
                <a:latin typeface="Liberation Sans"/>
                <a:cs typeface="Liberation Sans"/>
              </a:rPr>
              <a:t>Чем выше </a:t>
            </a:r>
            <a:r>
              <a:rPr sz="2400" spc="-10" dirty="0">
                <a:latin typeface="Liberation Sans"/>
                <a:cs typeface="Liberation Sans"/>
              </a:rPr>
              <a:t>вес, тем более вероятно, что </a:t>
            </a:r>
            <a:r>
              <a:rPr sz="2400" spc="-15" dirty="0">
                <a:latin typeface="Liberation Sans"/>
                <a:cs typeface="Liberation Sans"/>
              </a:rPr>
              <a:t>последовательность  </a:t>
            </a:r>
            <a:r>
              <a:rPr sz="2400" spc="-10" dirty="0">
                <a:latin typeface="Liberation Sans"/>
                <a:cs typeface="Liberation Sans"/>
              </a:rPr>
              <a:t>содержит</a:t>
            </a:r>
            <a:r>
              <a:rPr sz="2400" spc="-5" dirty="0">
                <a:latin typeface="Liberation Sans"/>
                <a:cs typeface="Liberation Sans"/>
              </a:rPr>
              <a:t> сигнал.</a:t>
            </a:r>
            <a:endParaRPr sz="2400" dirty="0">
              <a:latin typeface="Liberation Sans"/>
              <a:cs typeface="Liberation Sans"/>
            </a:endParaRPr>
          </a:p>
          <a:p>
            <a:pPr>
              <a:spcBef>
                <a:spcPts val="30"/>
              </a:spcBef>
            </a:pPr>
            <a:endParaRPr sz="3200" dirty="0">
              <a:latin typeface="Liberation Sans"/>
              <a:cs typeface="Liberation Sans"/>
            </a:endParaRPr>
          </a:p>
          <a:p>
            <a:pPr marL="48241" marR="5078">
              <a:lnSpc>
                <a:spcPct val="93400"/>
              </a:lnSpc>
            </a:pPr>
            <a:r>
              <a:rPr sz="2400" spc="-5" dirty="0" err="1" smtClean="0">
                <a:latin typeface="Liberation Sans"/>
                <a:cs typeface="Liberation Sans"/>
              </a:rPr>
              <a:t>можно</a:t>
            </a:r>
            <a:r>
              <a:rPr sz="2400" spc="-5" dirty="0" smtClean="0">
                <a:latin typeface="Liberation Sans"/>
                <a:cs typeface="Liberation Sans"/>
              </a:rPr>
              <a:t> </a:t>
            </a:r>
            <a:r>
              <a:rPr sz="2400" spc="-5" dirty="0">
                <a:latin typeface="Liberation Sans"/>
                <a:cs typeface="Liberation Sans"/>
              </a:rPr>
              <a:t>искать </a:t>
            </a:r>
            <a:r>
              <a:rPr sz="2400" spc="-10" dirty="0">
                <a:latin typeface="Liberation Sans"/>
                <a:cs typeface="Liberation Sans"/>
              </a:rPr>
              <a:t>вероятные вхождения </a:t>
            </a:r>
            <a:r>
              <a:rPr sz="2400" spc="-15" dirty="0">
                <a:latin typeface="Liberation Sans"/>
                <a:cs typeface="Liberation Sans"/>
              </a:rPr>
              <a:t>мотива </a:t>
            </a:r>
            <a:r>
              <a:rPr sz="2400" dirty="0">
                <a:latin typeface="Liberation Sans"/>
                <a:cs typeface="Liberation Sans"/>
              </a:rPr>
              <a:t>в длинную  </a:t>
            </a:r>
            <a:r>
              <a:rPr sz="2400" spc="-15" dirty="0">
                <a:latin typeface="Liberation Sans"/>
                <a:cs typeface="Liberation Sans"/>
              </a:rPr>
              <a:t>последовательность </a:t>
            </a:r>
            <a:r>
              <a:rPr sz="2400" spc="-5" dirty="0">
                <a:latin typeface="Liberation Sans"/>
                <a:cs typeface="Liberation Sans"/>
              </a:rPr>
              <a:t>(например, </a:t>
            </a:r>
            <a:r>
              <a:rPr sz="2400" spc="-10" dirty="0">
                <a:latin typeface="Liberation Sans"/>
                <a:cs typeface="Liberation Sans"/>
              </a:rPr>
              <a:t>геном), </a:t>
            </a:r>
            <a:r>
              <a:rPr sz="2400" spc="-15" dirty="0">
                <a:latin typeface="Liberation Sans"/>
                <a:cs typeface="Liberation Sans"/>
              </a:rPr>
              <a:t>считая </a:t>
            </a:r>
            <a:r>
              <a:rPr sz="2400" spc="-10" dirty="0">
                <a:latin typeface="Liberation Sans"/>
                <a:cs typeface="Liberation Sans"/>
              </a:rPr>
              <a:t>вес </a:t>
            </a:r>
            <a:r>
              <a:rPr sz="2400" spc="-20" dirty="0">
                <a:latin typeface="Liberation Sans"/>
                <a:cs typeface="Liberation Sans"/>
              </a:rPr>
              <a:t>всех </a:t>
            </a:r>
            <a:r>
              <a:rPr sz="2400" spc="-10" dirty="0">
                <a:latin typeface="Liberation Sans"/>
                <a:cs typeface="Liberation Sans"/>
              </a:rPr>
              <a:t>возможных  </a:t>
            </a:r>
            <a:r>
              <a:rPr sz="2400" spc="-15" dirty="0">
                <a:latin typeface="Liberation Sans"/>
                <a:cs typeface="Liberation Sans"/>
              </a:rPr>
              <a:t>отрезков </a:t>
            </a:r>
            <a:r>
              <a:rPr sz="2400" dirty="0">
                <a:latin typeface="Liberation Sans"/>
                <a:cs typeface="Liberation Sans"/>
              </a:rPr>
              <a:t>нужной длины: </a:t>
            </a:r>
            <a:r>
              <a:rPr sz="2400" spc="-25" dirty="0">
                <a:latin typeface="Liberation Sans"/>
                <a:cs typeface="Liberation Sans"/>
              </a:rPr>
              <a:t>где </a:t>
            </a:r>
            <a:r>
              <a:rPr sz="2400" spc="-15" dirty="0">
                <a:latin typeface="Liberation Sans"/>
                <a:cs typeface="Liberation Sans"/>
              </a:rPr>
              <a:t>вес </a:t>
            </a:r>
            <a:r>
              <a:rPr sz="2400" spc="-5" dirty="0">
                <a:latin typeface="Liberation Sans"/>
                <a:cs typeface="Liberation Sans"/>
              </a:rPr>
              <a:t>выше </a:t>
            </a:r>
            <a:r>
              <a:rPr sz="2400" spc="-15" dirty="0">
                <a:latin typeface="Liberation Sans"/>
                <a:cs typeface="Liberation Sans"/>
              </a:rPr>
              <a:t>порога, там предсказывается </a:t>
            </a:r>
            <a:r>
              <a:rPr sz="2400" spc="-10" dirty="0">
                <a:latin typeface="Liberation Sans"/>
                <a:cs typeface="Liberation Sans"/>
              </a:rPr>
              <a:t>мотив.  </a:t>
            </a:r>
            <a:r>
              <a:rPr sz="2400" spc="-5" dirty="0">
                <a:latin typeface="Liberation Sans"/>
                <a:cs typeface="Liberation Sans"/>
              </a:rPr>
              <a:t>Выбор </a:t>
            </a:r>
            <a:r>
              <a:rPr sz="2400" spc="-15" dirty="0">
                <a:latin typeface="Liberation Sans"/>
                <a:cs typeface="Liberation Sans"/>
              </a:rPr>
              <a:t>порога </a:t>
            </a:r>
            <a:r>
              <a:rPr sz="2400" dirty="0">
                <a:latin typeface="Liberation Sans"/>
                <a:cs typeface="Liberation Sans"/>
              </a:rPr>
              <a:t>— </a:t>
            </a:r>
            <a:r>
              <a:rPr sz="2400" spc="-20" dirty="0">
                <a:latin typeface="Liberation Sans"/>
                <a:cs typeface="Liberation Sans"/>
              </a:rPr>
              <a:t>отдельная</a:t>
            </a:r>
            <a:r>
              <a:rPr sz="2400" dirty="0">
                <a:latin typeface="Liberation Sans"/>
                <a:cs typeface="Liberation Sans"/>
              </a:rPr>
              <a:t> </a:t>
            </a:r>
            <a:r>
              <a:rPr sz="2400" spc="-10" dirty="0">
                <a:latin typeface="Liberation Sans"/>
                <a:cs typeface="Liberation Sans"/>
              </a:rPr>
              <a:t>задача.</a:t>
            </a:r>
            <a:endParaRPr sz="2400" dirty="0">
              <a:latin typeface="Liberation Sans"/>
              <a:cs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159186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695" rIns="0" bIns="0" rtlCol="0" anchor="ctr">
            <a:spAutoFit/>
          </a:bodyPr>
          <a:lstStyle/>
          <a:p>
            <a:pPr marL="3449210" marR="5078" indent="-3436515">
              <a:lnSpc>
                <a:spcPct val="100000"/>
              </a:lnSpc>
              <a:spcBef>
                <a:spcPts val="100"/>
              </a:spcBef>
              <a:tabLst>
                <a:tab pos="6594376" algn="l"/>
              </a:tabLst>
            </a:pPr>
            <a:r>
              <a:rPr sz="3600" dirty="0"/>
              <a:t>PSSM</a:t>
            </a:r>
            <a:r>
              <a:rPr sz="3600" spc="-5" dirty="0"/>
              <a:t> </a:t>
            </a:r>
            <a:r>
              <a:rPr sz="3600" dirty="0"/>
              <a:t>— </a:t>
            </a:r>
            <a:r>
              <a:rPr sz="3600" spc="-5" dirty="0" smtClean="0"/>
              <a:t>pos</a:t>
            </a:r>
            <a:r>
              <a:rPr sz="3600" spc="5" dirty="0" smtClean="0"/>
              <a:t>i</a:t>
            </a:r>
            <a:r>
              <a:rPr sz="3600" spc="-5" dirty="0" smtClean="0"/>
              <a:t>t</a:t>
            </a:r>
            <a:r>
              <a:rPr sz="3600" spc="5" dirty="0" smtClean="0"/>
              <a:t>i</a:t>
            </a:r>
            <a:r>
              <a:rPr sz="3600" spc="-5" dirty="0" smtClean="0"/>
              <a:t>o</a:t>
            </a:r>
            <a:r>
              <a:rPr sz="3600" spc="-10" dirty="0" smtClean="0"/>
              <a:t>n</a:t>
            </a:r>
            <a:r>
              <a:rPr sz="3600" dirty="0" smtClean="0"/>
              <a:t>-s</a:t>
            </a:r>
            <a:r>
              <a:rPr sz="3600" spc="-10" dirty="0" smtClean="0"/>
              <a:t>p</a:t>
            </a:r>
            <a:r>
              <a:rPr sz="3600" spc="-5" dirty="0" smtClean="0"/>
              <a:t>e</a:t>
            </a:r>
            <a:r>
              <a:rPr sz="3600" dirty="0" smtClean="0"/>
              <a:t>c</a:t>
            </a:r>
            <a:r>
              <a:rPr sz="3600" spc="-5" dirty="0" smtClean="0"/>
              <a:t>i</a:t>
            </a:r>
            <a:r>
              <a:rPr sz="3600" spc="5" dirty="0" smtClean="0"/>
              <a:t>f</a:t>
            </a:r>
            <a:r>
              <a:rPr sz="3600" spc="-5" dirty="0" smtClean="0"/>
              <a:t>i</a:t>
            </a:r>
            <a:r>
              <a:rPr sz="3600" dirty="0" smtClean="0"/>
              <a:t>c</a:t>
            </a:r>
            <a:r>
              <a:rPr lang="ru-RU" sz="3600" dirty="0" smtClean="0"/>
              <a:t> </a:t>
            </a:r>
            <a:r>
              <a:rPr sz="3600" dirty="0" smtClean="0"/>
              <a:t>sc</a:t>
            </a:r>
            <a:r>
              <a:rPr sz="3600" spc="-5" dirty="0" smtClean="0"/>
              <a:t>o</a:t>
            </a:r>
            <a:r>
              <a:rPr sz="3600" spc="-10" dirty="0" smtClean="0"/>
              <a:t>r</a:t>
            </a:r>
            <a:r>
              <a:rPr sz="3600" spc="5" dirty="0" smtClean="0"/>
              <a:t>i</a:t>
            </a:r>
            <a:r>
              <a:rPr sz="3600" spc="-10" dirty="0" smtClean="0"/>
              <a:t>n</a:t>
            </a:r>
            <a:r>
              <a:rPr sz="3600" dirty="0" smtClean="0"/>
              <a:t>g  </a:t>
            </a:r>
            <a:r>
              <a:rPr sz="3600" spc="-5" dirty="0"/>
              <a:t>matrix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8143" y="2013207"/>
            <a:ext cx="8964340" cy="4998799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12695" marR="322451">
              <a:lnSpc>
                <a:spcPct val="1499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По </a:t>
            </a:r>
            <a:r>
              <a:rPr sz="2400" spc="-5" dirty="0">
                <a:latin typeface="Arial"/>
                <a:cs typeface="Arial"/>
              </a:rPr>
              <a:t>смыслу </a:t>
            </a:r>
            <a:r>
              <a:rPr sz="2400" spc="-10" dirty="0">
                <a:latin typeface="Arial"/>
                <a:cs typeface="Arial"/>
              </a:rPr>
              <a:t>PSSM </a:t>
            </a:r>
            <a:r>
              <a:rPr sz="2400" dirty="0">
                <a:latin typeface="Arial"/>
                <a:cs typeface="Arial"/>
              </a:rPr>
              <a:t>— </a:t>
            </a:r>
            <a:r>
              <a:rPr sz="2400" spc="-35" dirty="0">
                <a:latin typeface="Arial"/>
                <a:cs typeface="Arial"/>
              </a:rPr>
              <a:t>это </a:t>
            </a:r>
            <a:r>
              <a:rPr sz="2400" spc="-20" dirty="0">
                <a:latin typeface="Arial"/>
                <a:cs typeface="Arial"/>
              </a:rPr>
              <a:t>то </a:t>
            </a:r>
            <a:r>
              <a:rPr sz="2400" spc="-5" dirty="0">
                <a:latin typeface="Arial"/>
                <a:cs typeface="Arial"/>
              </a:rPr>
              <a:t>же, </a:t>
            </a:r>
            <a:r>
              <a:rPr sz="2400" spc="-15" dirty="0">
                <a:latin typeface="Arial"/>
                <a:cs typeface="Arial"/>
              </a:rPr>
              <a:t>что </a:t>
            </a:r>
            <a:r>
              <a:rPr sz="2400" spc="-10" dirty="0">
                <a:latin typeface="Arial"/>
                <a:cs typeface="Arial"/>
              </a:rPr>
              <a:t>PWM, </a:t>
            </a:r>
            <a:r>
              <a:rPr sz="2400" dirty="0">
                <a:latin typeface="Arial"/>
                <a:cs typeface="Arial"/>
              </a:rPr>
              <a:t>но </a:t>
            </a:r>
            <a:r>
              <a:rPr sz="2400" spc="-10" dirty="0">
                <a:latin typeface="Arial"/>
                <a:cs typeface="Arial"/>
              </a:rPr>
              <a:t>термин  PWM </a:t>
            </a:r>
            <a:r>
              <a:rPr sz="2400" spc="-25" dirty="0">
                <a:latin typeface="Arial"/>
                <a:cs typeface="Arial"/>
              </a:rPr>
              <a:t>используется </a:t>
            </a:r>
            <a:r>
              <a:rPr sz="2400" spc="-5" dirty="0">
                <a:latin typeface="Arial"/>
                <a:cs typeface="Arial"/>
              </a:rPr>
              <a:t>для </a:t>
            </a:r>
            <a:r>
              <a:rPr sz="2400" spc="-20" dirty="0">
                <a:latin typeface="Arial"/>
                <a:cs typeface="Arial"/>
              </a:rPr>
              <a:t>мотивов </a:t>
            </a:r>
            <a:r>
              <a:rPr sz="2400" dirty="0">
                <a:latin typeface="Arial"/>
                <a:cs typeface="Arial"/>
              </a:rPr>
              <a:t>в </a:t>
            </a:r>
            <a:r>
              <a:rPr sz="2400" spc="-5" dirty="0">
                <a:latin typeface="Arial"/>
                <a:cs typeface="Arial"/>
              </a:rPr>
              <a:t>ДНК, </a:t>
            </a:r>
            <a:r>
              <a:rPr sz="2400" dirty="0">
                <a:latin typeface="Arial"/>
                <a:cs typeface="Arial"/>
              </a:rPr>
              <a:t>а </a:t>
            </a:r>
            <a:r>
              <a:rPr sz="2400" spc="-5" dirty="0">
                <a:latin typeface="Arial"/>
                <a:cs typeface="Arial"/>
              </a:rPr>
              <a:t>PSSM </a:t>
            </a:r>
            <a:r>
              <a:rPr lang="ru-RU" sz="2400" spc="-5" dirty="0" smtClean="0">
                <a:latin typeface="Arial"/>
                <a:cs typeface="Arial"/>
              </a:rPr>
              <a:t> и </a:t>
            </a:r>
            <a:r>
              <a:rPr sz="2400" spc="-5" dirty="0" err="1" smtClean="0">
                <a:latin typeface="Arial"/>
                <a:cs typeface="Arial"/>
              </a:rPr>
              <a:t>для</a:t>
            </a:r>
            <a:r>
              <a:rPr sz="2400" spc="-5" dirty="0" smtClean="0">
                <a:latin typeface="Arial"/>
                <a:cs typeface="Arial"/>
              </a:rPr>
              <a:t>  </a:t>
            </a:r>
            <a:r>
              <a:rPr sz="2400" spc="-20" dirty="0">
                <a:latin typeface="Arial"/>
                <a:cs typeface="Arial"/>
              </a:rPr>
              <a:t>мотивов </a:t>
            </a:r>
            <a:r>
              <a:rPr sz="2400" dirty="0">
                <a:latin typeface="Arial"/>
                <a:cs typeface="Arial"/>
              </a:rPr>
              <a:t>в </a:t>
            </a:r>
            <a:r>
              <a:rPr sz="2400" spc="-15" dirty="0" err="1">
                <a:latin typeface="Arial"/>
                <a:cs typeface="Arial"/>
              </a:rPr>
              <a:t>белках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и </a:t>
            </a:r>
            <a:r>
              <a:rPr sz="2400" spc="-5" dirty="0">
                <a:latin typeface="Arial"/>
                <a:cs typeface="Arial"/>
              </a:rPr>
              <a:t>для </a:t>
            </a:r>
            <a:r>
              <a:rPr sz="2400" spc="-5" dirty="0" err="1">
                <a:latin typeface="Arial"/>
                <a:cs typeface="Arial"/>
              </a:rPr>
              <a:t>описания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5" dirty="0" err="1" smtClean="0">
                <a:latin typeface="Arial"/>
                <a:cs typeface="Arial"/>
              </a:rPr>
              <a:t>семейств</a:t>
            </a:r>
            <a:r>
              <a:rPr sz="2400" spc="-5" dirty="0" smtClean="0">
                <a:latin typeface="Arial"/>
                <a:cs typeface="Arial"/>
              </a:rPr>
              <a:t>  </a:t>
            </a:r>
            <a:r>
              <a:rPr sz="2400" spc="-15" dirty="0" err="1">
                <a:latin typeface="Arial"/>
                <a:cs typeface="Arial"/>
              </a:rPr>
              <a:t>родственных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0" dirty="0" err="1" smtClean="0">
                <a:latin typeface="Arial"/>
                <a:cs typeface="Arial"/>
              </a:rPr>
              <a:t>белков</a:t>
            </a:r>
            <a:r>
              <a:rPr lang="ru-RU" sz="2400" spc="-20" dirty="0" smtClean="0">
                <a:latin typeface="Arial"/>
                <a:cs typeface="Arial"/>
              </a:rPr>
              <a:t>, </a:t>
            </a:r>
            <a:r>
              <a:rPr lang="ru-RU" sz="2400" spc="-20" dirty="0" err="1" smtClean="0">
                <a:latin typeface="Arial"/>
                <a:cs typeface="Arial"/>
              </a:rPr>
              <a:t>т.е</a:t>
            </a:r>
            <a:r>
              <a:rPr sz="2400" spc="-20" dirty="0" smtClean="0">
                <a:latin typeface="Arial"/>
                <a:cs typeface="Arial"/>
              </a:rPr>
              <a:t>.</a:t>
            </a:r>
            <a:r>
              <a:rPr lang="ru-RU" sz="2400" spc="-20" dirty="0" smtClean="0">
                <a:latin typeface="Arial"/>
                <a:cs typeface="Arial"/>
              </a:rPr>
              <a:t> описания длинных участков выравнивания</a:t>
            </a:r>
            <a:endParaRPr sz="2400" dirty="0">
              <a:latin typeface="Arial"/>
              <a:cs typeface="Arial"/>
            </a:endParaRPr>
          </a:p>
          <a:p>
            <a:pPr marL="110445" marR="80613" indent="-97751">
              <a:lnSpc>
                <a:spcPct val="149700"/>
              </a:lnSpc>
            </a:pPr>
            <a:endParaRPr lang="ru-RU" sz="2400" spc="-5" dirty="0" smtClean="0">
              <a:latin typeface="Arial"/>
              <a:cs typeface="Arial"/>
            </a:endParaRPr>
          </a:p>
          <a:p>
            <a:pPr marL="110445" marR="80613" indent="-97751">
              <a:lnSpc>
                <a:spcPct val="149700"/>
              </a:lnSpc>
            </a:pPr>
            <a:r>
              <a:rPr sz="2400" spc="-5" dirty="0" err="1" smtClean="0">
                <a:latin typeface="Arial"/>
                <a:cs typeface="Arial"/>
              </a:rPr>
              <a:t>Можно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использовать </a:t>
            </a:r>
            <a:r>
              <a:rPr sz="2400" spc="-10" dirty="0">
                <a:latin typeface="Arial"/>
                <a:cs typeface="Arial"/>
              </a:rPr>
              <a:t>гэпы, </a:t>
            </a:r>
            <a:r>
              <a:rPr sz="2400" spc="-15" dirty="0">
                <a:latin typeface="Arial"/>
                <a:cs typeface="Arial"/>
              </a:rPr>
              <a:t>учитываются </a:t>
            </a:r>
            <a:r>
              <a:rPr sz="2400" spc="15" dirty="0">
                <a:latin typeface="Arial"/>
                <a:cs typeface="Arial"/>
              </a:rPr>
              <a:t>как </a:t>
            </a:r>
            <a:r>
              <a:rPr sz="2400" spc="-5" dirty="0">
                <a:latin typeface="Arial"/>
                <a:cs typeface="Arial"/>
              </a:rPr>
              <a:t>21 </a:t>
            </a:r>
            <a:r>
              <a:rPr sz="2400" spc="-25" dirty="0">
                <a:latin typeface="Arial"/>
                <a:cs typeface="Arial"/>
              </a:rPr>
              <a:t>буква.  </a:t>
            </a:r>
            <a:r>
              <a:rPr sz="2400" spc="-5" dirty="0">
                <a:latin typeface="Arial"/>
                <a:cs typeface="Arial"/>
              </a:rPr>
              <a:t>PSSM </a:t>
            </a:r>
            <a:r>
              <a:rPr sz="2400" spc="-15" dirty="0">
                <a:latin typeface="Arial"/>
                <a:cs typeface="Arial"/>
              </a:rPr>
              <a:t>применяется так </a:t>
            </a:r>
            <a:r>
              <a:rPr sz="2400" spc="-5" dirty="0">
                <a:latin typeface="Arial"/>
                <a:cs typeface="Arial"/>
              </a:rPr>
              <a:t>же, </a:t>
            </a:r>
            <a:r>
              <a:rPr sz="2400" spc="15" dirty="0">
                <a:latin typeface="Arial"/>
                <a:cs typeface="Arial"/>
              </a:rPr>
              <a:t>как </a:t>
            </a:r>
            <a:r>
              <a:rPr sz="2400" spc="-10" dirty="0">
                <a:latin typeface="Arial"/>
                <a:cs typeface="Arial"/>
              </a:rPr>
              <a:t>PWM: </a:t>
            </a:r>
            <a:r>
              <a:rPr sz="2400" spc="-5" dirty="0">
                <a:latin typeface="Arial"/>
                <a:cs typeface="Arial"/>
              </a:rPr>
              <a:t>если</a:t>
            </a:r>
            <a:r>
              <a:rPr sz="2400" spc="-20" dirty="0">
                <a:latin typeface="Arial"/>
                <a:cs typeface="Arial"/>
              </a:rPr>
              <a:t> вес</a:t>
            </a:r>
            <a:endParaRPr sz="2400" dirty="0">
              <a:latin typeface="Arial"/>
              <a:cs typeface="Arial"/>
            </a:endParaRPr>
          </a:p>
          <a:p>
            <a:pPr marL="12695" marR="5078">
              <a:lnSpc>
                <a:spcPct val="149900"/>
              </a:lnSpc>
              <a:spcBef>
                <a:spcPts val="5"/>
              </a:spcBef>
            </a:pPr>
            <a:r>
              <a:rPr sz="2400" spc="-25" dirty="0">
                <a:latin typeface="Arial"/>
                <a:cs typeface="Arial"/>
              </a:rPr>
              <a:t>последовательности </a:t>
            </a:r>
            <a:r>
              <a:rPr sz="2400" spc="-20" dirty="0">
                <a:latin typeface="Arial"/>
                <a:cs typeface="Arial"/>
              </a:rPr>
              <a:t>белка относительно </a:t>
            </a:r>
            <a:r>
              <a:rPr sz="2400" spc="-5" dirty="0">
                <a:latin typeface="Arial"/>
                <a:cs typeface="Arial"/>
              </a:rPr>
              <a:t>PSSM выше  </a:t>
            </a:r>
            <a:r>
              <a:rPr sz="2400" spc="-15" dirty="0">
                <a:latin typeface="Arial"/>
                <a:cs typeface="Arial"/>
              </a:rPr>
              <a:t>порога, </a:t>
            </a:r>
            <a:r>
              <a:rPr sz="2400" spc="-20" dirty="0">
                <a:latin typeface="Arial"/>
                <a:cs typeface="Arial"/>
              </a:rPr>
              <a:t>предсказывается </a:t>
            </a:r>
            <a:r>
              <a:rPr sz="2400" spc="-10" dirty="0">
                <a:latin typeface="Arial"/>
                <a:cs typeface="Arial"/>
              </a:rPr>
              <a:t>принадлежность </a:t>
            </a:r>
            <a:r>
              <a:rPr sz="2400" spc="-20" dirty="0">
                <a:latin typeface="Arial"/>
                <a:cs typeface="Arial"/>
              </a:rPr>
              <a:t>белка  </a:t>
            </a:r>
            <a:r>
              <a:rPr sz="2400" spc="-40" dirty="0">
                <a:latin typeface="Arial"/>
                <a:cs typeface="Arial"/>
              </a:rPr>
              <a:t>семейству.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81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07788" y="515412"/>
            <a:ext cx="8065050" cy="843816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124410" marR="5078" indent="-111715">
              <a:lnSpc>
                <a:spcPct val="149700"/>
              </a:lnSpc>
              <a:spcBef>
                <a:spcPts val="100"/>
              </a:spcBef>
            </a:pPr>
            <a:r>
              <a:rPr sz="3600" spc="-20" dirty="0" err="1" smtClean="0">
                <a:latin typeface="Arial"/>
                <a:cs typeface="Arial"/>
              </a:rPr>
              <a:t>Базовая</a:t>
            </a:r>
            <a:r>
              <a:rPr sz="3600" spc="-20" dirty="0" smtClean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идея </a:t>
            </a:r>
            <a:r>
              <a:rPr sz="3600" dirty="0">
                <a:latin typeface="Arial"/>
                <a:cs typeface="Arial"/>
              </a:rPr>
              <a:t>— </a:t>
            </a:r>
            <a:r>
              <a:rPr sz="3600" spc="-20" dirty="0">
                <a:latin typeface="Arial"/>
                <a:cs typeface="Arial"/>
              </a:rPr>
              <a:t>та </a:t>
            </a:r>
            <a:r>
              <a:rPr sz="3600" spc="-5" dirty="0">
                <a:latin typeface="Arial"/>
                <a:cs typeface="Arial"/>
              </a:rPr>
              <a:t>же, </a:t>
            </a:r>
            <a:r>
              <a:rPr sz="3600" spc="-20" dirty="0">
                <a:latin typeface="Arial"/>
                <a:cs typeface="Arial"/>
              </a:rPr>
              <a:t>что </a:t>
            </a:r>
            <a:r>
              <a:rPr sz="3600" spc="-5" dirty="0">
                <a:latin typeface="Arial"/>
                <a:cs typeface="Arial"/>
              </a:rPr>
              <a:t>для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PWM: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4172" y="3706293"/>
            <a:ext cx="9315170" cy="3407081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487485" marR="30468" indent="-449400">
              <a:lnSpc>
                <a:spcPct val="109700"/>
              </a:lnSpc>
              <a:spcBef>
                <a:spcPts val="100"/>
              </a:spcBef>
            </a:pPr>
            <a:r>
              <a:rPr sz="3200" spc="-30" dirty="0">
                <a:latin typeface="Arial"/>
                <a:cs typeface="Arial"/>
              </a:rPr>
              <a:t>где </a:t>
            </a:r>
            <a:r>
              <a:rPr sz="3200" i="1" spc="-5" dirty="0">
                <a:latin typeface="Times New Roman"/>
                <a:cs typeface="Times New Roman"/>
              </a:rPr>
              <a:t>S</a:t>
            </a:r>
            <a:r>
              <a:rPr sz="2800" i="1" spc="-7" baseline="-18518" dirty="0">
                <a:latin typeface="Times New Roman"/>
                <a:cs typeface="Times New Roman"/>
              </a:rPr>
              <a:t>ki </a:t>
            </a:r>
            <a:r>
              <a:rPr sz="3200" dirty="0">
                <a:latin typeface="Arial"/>
                <a:cs typeface="Arial"/>
              </a:rPr>
              <a:t>— </a:t>
            </a:r>
            <a:r>
              <a:rPr sz="3200" spc="-10" dirty="0">
                <a:latin typeface="Arial"/>
                <a:cs typeface="Arial"/>
              </a:rPr>
              <a:t>элемент </a:t>
            </a:r>
            <a:r>
              <a:rPr sz="3200" spc="-5" dirty="0">
                <a:latin typeface="Arial"/>
                <a:cs typeface="Arial"/>
              </a:rPr>
              <a:t>позиционной </a:t>
            </a:r>
            <a:r>
              <a:rPr sz="3200" spc="-10" dirty="0">
                <a:latin typeface="Arial"/>
                <a:cs typeface="Arial"/>
              </a:rPr>
              <a:t>весовой матрицы  (вес буквы </a:t>
            </a:r>
            <a:r>
              <a:rPr sz="3200" i="1" dirty="0">
                <a:latin typeface="Times New Roman"/>
                <a:cs typeface="Times New Roman"/>
              </a:rPr>
              <a:t>i </a:t>
            </a:r>
            <a:r>
              <a:rPr sz="3200" dirty="0">
                <a:latin typeface="Arial"/>
                <a:cs typeface="Arial"/>
              </a:rPr>
              <a:t>в </a:t>
            </a:r>
            <a:r>
              <a:rPr sz="3200" spc="-5" dirty="0">
                <a:latin typeface="Arial"/>
                <a:cs typeface="Arial"/>
              </a:rPr>
              <a:t>позиции</a:t>
            </a:r>
            <a:r>
              <a:rPr sz="3200" spc="85" dirty="0">
                <a:latin typeface="Arial"/>
                <a:cs typeface="Arial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k</a:t>
            </a:r>
            <a:r>
              <a:rPr sz="3200" dirty="0" smtClean="0">
                <a:latin typeface="Arial"/>
                <a:cs typeface="Arial"/>
              </a:rPr>
              <a:t>),</a:t>
            </a:r>
            <a:endParaRPr lang="ru-RU" sz="3200" dirty="0" smtClean="0">
              <a:latin typeface="Arial"/>
              <a:cs typeface="Arial"/>
            </a:endParaRPr>
          </a:p>
          <a:p>
            <a:pPr marL="38085">
              <a:lnSpc>
                <a:spcPts val="1829"/>
              </a:lnSpc>
            </a:pPr>
            <a:endParaRPr lang="ru-RU" sz="3200" i="1" dirty="0">
              <a:latin typeface="Arial"/>
              <a:cs typeface="Arial"/>
            </a:endParaRPr>
          </a:p>
          <a:p>
            <a:pPr marL="38085">
              <a:lnSpc>
                <a:spcPts val="1829"/>
              </a:lnSpc>
            </a:pPr>
            <a:endParaRPr lang="ru-RU" sz="3200" i="1" dirty="0" smtClean="0">
              <a:latin typeface="Times New Roman"/>
              <a:cs typeface="Times New Roman"/>
            </a:endParaRPr>
          </a:p>
          <a:p>
            <a:pPr marL="38085">
              <a:lnSpc>
                <a:spcPts val="1829"/>
              </a:lnSpc>
            </a:pPr>
            <a:r>
              <a:rPr sz="3200" i="1" dirty="0" smtClean="0">
                <a:latin typeface="Times New Roman"/>
                <a:cs typeface="Times New Roman"/>
              </a:rPr>
              <a:t>p </a:t>
            </a:r>
            <a:r>
              <a:rPr sz="3200" dirty="0">
                <a:latin typeface="Arial"/>
                <a:cs typeface="Arial"/>
              </a:rPr>
              <a:t>— </a:t>
            </a:r>
            <a:r>
              <a:rPr sz="3200" spc="-10" dirty="0">
                <a:latin typeface="Arial"/>
                <a:cs typeface="Arial"/>
              </a:rPr>
              <a:t>фоновая </a:t>
            </a:r>
            <a:r>
              <a:rPr sz="3200" spc="-20" dirty="0">
                <a:latin typeface="Arial"/>
                <a:cs typeface="Arial"/>
              </a:rPr>
              <a:t>частота </a:t>
            </a:r>
            <a:r>
              <a:rPr sz="3200" spc="-10" dirty="0">
                <a:latin typeface="Arial"/>
                <a:cs typeface="Arial"/>
              </a:rPr>
              <a:t>остатка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i</a:t>
            </a:r>
            <a:endParaRPr sz="3200" dirty="0">
              <a:latin typeface="Times New Roman"/>
              <a:cs typeface="Times New Roman"/>
            </a:endParaRPr>
          </a:p>
          <a:p>
            <a:pPr marL="152339">
              <a:lnSpc>
                <a:spcPts val="930"/>
              </a:lnSpc>
            </a:pPr>
            <a:r>
              <a:rPr i="1" spc="-5" dirty="0">
                <a:latin typeface="Times New Roman"/>
                <a:cs typeface="Times New Roman"/>
              </a:rPr>
              <a:t>i</a:t>
            </a:r>
            <a:endParaRPr dirty="0">
              <a:latin typeface="Times New Roman"/>
              <a:cs typeface="Times New Roman"/>
            </a:endParaRPr>
          </a:p>
          <a:p>
            <a:pPr marL="38085"/>
            <a:endParaRPr lang="ru-RU" sz="3200" i="1" spc="-5" dirty="0" smtClean="0">
              <a:latin typeface="Times New Roman"/>
              <a:cs typeface="Times New Roman"/>
            </a:endParaRPr>
          </a:p>
          <a:p>
            <a:pPr marL="38085"/>
            <a:r>
              <a:rPr sz="3200" i="1" spc="-5" dirty="0" err="1" smtClean="0">
                <a:latin typeface="Times New Roman"/>
                <a:cs typeface="Times New Roman"/>
              </a:rPr>
              <a:t>f</a:t>
            </a:r>
            <a:r>
              <a:rPr sz="2800" i="1" spc="-7" baseline="-18518" dirty="0" err="1" smtClean="0">
                <a:latin typeface="Times New Roman"/>
                <a:cs typeface="Times New Roman"/>
              </a:rPr>
              <a:t>ki</a:t>
            </a:r>
            <a:r>
              <a:rPr sz="2800" i="1" spc="-7" baseline="-18518" dirty="0" smtClean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"/>
                <a:cs typeface="Arial"/>
              </a:rPr>
              <a:t>— </a:t>
            </a:r>
            <a:r>
              <a:rPr sz="3200" spc="-20" dirty="0">
                <a:latin typeface="Arial"/>
                <a:cs typeface="Arial"/>
              </a:rPr>
              <a:t>частота </a:t>
            </a:r>
            <a:r>
              <a:rPr sz="3200" spc="-10" dirty="0">
                <a:latin typeface="Arial"/>
                <a:cs typeface="Arial"/>
              </a:rPr>
              <a:t>остатка </a:t>
            </a:r>
            <a:r>
              <a:rPr sz="3200" i="1" dirty="0">
                <a:latin typeface="Times New Roman"/>
                <a:cs typeface="Times New Roman"/>
              </a:rPr>
              <a:t>i </a:t>
            </a:r>
            <a:r>
              <a:rPr sz="3200" dirty="0">
                <a:latin typeface="Arial"/>
                <a:cs typeface="Arial"/>
              </a:rPr>
              <a:t>в </a:t>
            </a:r>
            <a:r>
              <a:rPr sz="3200" spc="-5" dirty="0">
                <a:latin typeface="Arial"/>
                <a:cs typeface="Arial"/>
              </a:rPr>
              <a:t>позиции</a:t>
            </a:r>
            <a:r>
              <a:rPr sz="3200" spc="25" dirty="0">
                <a:latin typeface="Arial"/>
                <a:cs typeface="Arial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k</a:t>
            </a:r>
            <a:endParaRPr sz="3200" dirty="0">
              <a:latin typeface="Times New Roman"/>
              <a:cs typeface="Times New Roman"/>
            </a:endParaRPr>
          </a:p>
          <a:p>
            <a:pPr marL="487485">
              <a:spcBef>
                <a:spcPts val="210"/>
              </a:spcBef>
            </a:pPr>
            <a:r>
              <a:rPr sz="3200" dirty="0">
                <a:latin typeface="Arial"/>
                <a:cs typeface="Arial"/>
              </a:rPr>
              <a:t>(с </a:t>
            </a:r>
            <a:r>
              <a:rPr sz="3200" spc="-10" dirty="0">
                <a:latin typeface="Arial"/>
                <a:cs typeface="Arial"/>
              </a:rPr>
              <a:t>учётом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псевдоотсчётов)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64067" y="1821182"/>
            <a:ext cx="2552491" cy="913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</p:spTree>
    <p:extLst>
      <p:ext uri="{BB962C8B-B14F-4D97-AF65-F5344CB8AC3E}">
        <p14:creationId xmlns:p14="http://schemas.microsoft.com/office/powerpoint/2010/main" val="123249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902" y="35572"/>
            <a:ext cx="9255605" cy="1120815"/>
          </a:xfrm>
          <a:prstGeom prst="rect">
            <a:avLst/>
          </a:prstGeom>
        </p:spPr>
        <p:txBody>
          <a:bodyPr vert="horz" wrap="square" lIns="0" tIns="12695" rIns="0" bIns="0" rtlCol="0" anchor="ctr">
            <a:spAutoFit/>
          </a:bodyPr>
          <a:lstStyle/>
          <a:p>
            <a:pPr marL="12695">
              <a:lnSpc>
                <a:spcPct val="100000"/>
              </a:lnSpc>
              <a:spcBef>
                <a:spcPts val="100"/>
              </a:spcBef>
              <a:tabLst>
                <a:tab pos="3698665" algn="l"/>
              </a:tabLst>
            </a:pPr>
            <a:r>
              <a:rPr lang="ru-RU" sz="3600" spc="-5" dirty="0" smtClean="0"/>
              <a:t>В </a:t>
            </a:r>
            <a:r>
              <a:rPr lang="en-US" sz="3600" spc="-5" dirty="0" smtClean="0"/>
              <a:t>PSSM </a:t>
            </a:r>
            <a:r>
              <a:rPr lang="ru-RU" sz="3600" spc="-5" dirty="0" smtClean="0"/>
              <a:t>применяется взвешивание последовательностей (в отличие от </a:t>
            </a:r>
            <a:r>
              <a:rPr lang="en-US" sz="3600" spc="-5" dirty="0" smtClean="0"/>
              <a:t>PWM)</a:t>
            </a:r>
            <a:endParaRPr sz="3600" dirty="0"/>
          </a:p>
        </p:txBody>
      </p:sp>
      <p:sp>
        <p:nvSpPr>
          <p:cNvPr id="5" name="object 5"/>
          <p:cNvSpPr txBox="1"/>
          <p:nvPr/>
        </p:nvSpPr>
        <p:spPr>
          <a:xfrm>
            <a:off x="354902" y="4688295"/>
            <a:ext cx="9562844" cy="1952261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25390" marR="185981">
              <a:lnSpc>
                <a:spcPct val="114900"/>
              </a:lnSpc>
              <a:buSzPct val="44642"/>
              <a:tabLst>
                <a:tab pos="348476" algn="l"/>
                <a:tab pos="349110" algn="l"/>
              </a:tabLst>
            </a:pPr>
            <a:r>
              <a:rPr sz="2799" spc="-5" dirty="0" smtClean="0">
                <a:latin typeface="Arial"/>
                <a:cs typeface="Arial"/>
              </a:rPr>
              <a:t> </a:t>
            </a:r>
            <a:r>
              <a:rPr lang="ru-RU" sz="2799" spc="-5" dirty="0" smtClean="0">
                <a:latin typeface="Arial"/>
                <a:cs typeface="Arial"/>
              </a:rPr>
              <a:t>Поэтому вес  от </a:t>
            </a:r>
            <a:r>
              <a:rPr sz="2799" spc="-15" dirty="0" err="1" smtClean="0">
                <a:latin typeface="Arial"/>
                <a:cs typeface="Arial"/>
              </a:rPr>
              <a:t>близкородственных</a:t>
            </a:r>
            <a:r>
              <a:rPr lang="ru-RU" sz="2799" spc="-15" dirty="0" smtClean="0">
                <a:latin typeface="Arial"/>
                <a:cs typeface="Arial"/>
              </a:rPr>
              <a:t> последовательностей следует уменьшить так, чтобы он был близким к весу одной уникальной последовательности.</a:t>
            </a:r>
            <a:endParaRPr lang="ru-RU" sz="2799" spc="-15" dirty="0">
              <a:latin typeface="Arial"/>
              <a:cs typeface="Arial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546927" y="1227189"/>
            <a:ext cx="3693176" cy="3167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7" name="Прямоугольник 6"/>
          <p:cNvSpPr/>
          <p:nvPr/>
        </p:nvSpPr>
        <p:spPr>
          <a:xfrm>
            <a:off x="4617856" y="2287022"/>
            <a:ext cx="51846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cs typeface="Arial"/>
              </a:rPr>
              <a:t>Это может случиться из-за того, что много почти совпадающих последовательностей – случай 2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17857" y="1338963"/>
            <a:ext cx="5184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cs typeface="Arial"/>
              </a:rPr>
              <a:t>Колонка </a:t>
            </a:r>
            <a:r>
              <a:rPr lang="en-US" sz="2800" dirty="0" smtClean="0">
                <a:cs typeface="Arial"/>
              </a:rPr>
              <a:t>k </a:t>
            </a:r>
            <a:r>
              <a:rPr lang="ru-RU" sz="2800" dirty="0" smtClean="0">
                <a:cs typeface="Arial"/>
              </a:rPr>
              <a:t>выглядит так, что в ней предпочтительна буква </a:t>
            </a:r>
            <a:r>
              <a:rPr lang="en-US" sz="2800" dirty="0" smtClean="0">
                <a:cs typeface="Arial"/>
              </a:rPr>
              <a:t>L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271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693673" y="438602"/>
            <a:ext cx="8693280" cy="3533260"/>
          </a:xfrm>
        </p:spPr>
        <p:txBody>
          <a:bodyPr/>
          <a:lstStyle/>
          <a:p>
            <a:r>
              <a:rPr lang="ru-RU" sz="2800" dirty="0" smtClean="0"/>
              <a:t>Это делается путем приписывания веса </a:t>
            </a:r>
            <a:r>
              <a:rPr lang="ru-RU" sz="2800" dirty="0" smtClean="0">
                <a:sym typeface="Symbol" panose="05050102010706020507" pitchFamily="18" charset="2"/>
              </a:rPr>
              <a:t></a:t>
            </a:r>
            <a:r>
              <a:rPr lang="ru-RU" sz="2800" baseline="-25000" dirty="0" smtClean="0"/>
              <a:t>s</a:t>
            </a:r>
            <a:r>
              <a:rPr lang="ru-RU" sz="2800" dirty="0" smtClean="0"/>
              <a:t> каждой последовательности s </a:t>
            </a:r>
            <a:r>
              <a:rPr lang="ru-RU" sz="2800" spc="-10" dirty="0" smtClean="0">
                <a:latin typeface="Arial"/>
                <a:cs typeface="Arial"/>
              </a:rPr>
              <a:t>так,</a:t>
            </a:r>
            <a:r>
              <a:rPr lang="ru-RU" sz="2800" spc="35" dirty="0" smtClean="0">
                <a:latin typeface="Arial"/>
                <a:cs typeface="Arial"/>
              </a:rPr>
              <a:t> </a:t>
            </a:r>
            <a:r>
              <a:rPr lang="ru-RU" sz="2800" spc="-10" dirty="0" smtClean="0">
                <a:latin typeface="Arial"/>
                <a:cs typeface="Arial"/>
              </a:rPr>
              <a:t>чтобы</a:t>
            </a:r>
            <a:r>
              <a:rPr lang="ru-RU" sz="2800" spc="-5" dirty="0" smtClean="0">
                <a:latin typeface="Arial"/>
                <a:cs typeface="Arial"/>
              </a:rPr>
              <a:t> </a:t>
            </a:r>
            <a:r>
              <a:rPr lang="ru-RU" sz="2800" dirty="0" smtClean="0">
                <a:latin typeface="Arial"/>
                <a:cs typeface="Arial"/>
              </a:rPr>
              <a:t>у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ru-RU" sz="2800" spc="-15" dirty="0" smtClean="0">
                <a:latin typeface="Arial"/>
                <a:cs typeface="Arial"/>
              </a:rPr>
              <a:t>последовательностей, </a:t>
            </a:r>
            <a:r>
              <a:rPr lang="ru-RU" sz="2800" spc="-5" dirty="0" smtClean="0">
                <a:latin typeface="Arial"/>
                <a:cs typeface="Arial"/>
              </a:rPr>
              <a:t>имеющих  </a:t>
            </a:r>
            <a:r>
              <a:rPr lang="ru-RU" sz="2800" spc="-15" dirty="0" smtClean="0">
                <a:latin typeface="Arial"/>
                <a:cs typeface="Arial"/>
              </a:rPr>
              <a:t>много </a:t>
            </a:r>
            <a:r>
              <a:rPr lang="ru-RU" sz="2800" spc="-5" dirty="0" smtClean="0">
                <a:latin typeface="Arial"/>
                <a:cs typeface="Arial"/>
              </a:rPr>
              <a:t>родственников, </a:t>
            </a:r>
            <a:r>
              <a:rPr lang="ru-RU" sz="2800" dirty="0" smtClean="0">
                <a:latin typeface="Arial"/>
                <a:cs typeface="Arial"/>
              </a:rPr>
              <a:t>он </a:t>
            </a:r>
            <a:r>
              <a:rPr lang="ru-RU" sz="2800" spc="-5" dirty="0" smtClean="0">
                <a:latin typeface="Arial"/>
                <a:cs typeface="Arial"/>
              </a:rPr>
              <a:t>был маленьким, </a:t>
            </a:r>
            <a:r>
              <a:rPr lang="ru-RU" sz="2800" dirty="0" smtClean="0">
                <a:latin typeface="Arial"/>
                <a:cs typeface="Arial"/>
              </a:rPr>
              <a:t>а у </a:t>
            </a:r>
            <a:r>
              <a:rPr lang="ru-RU" sz="2800" spc="-5" dirty="0" smtClean="0">
                <a:latin typeface="Arial"/>
                <a:cs typeface="Arial"/>
              </a:rPr>
              <a:t>«одиноких»  </a:t>
            </a:r>
            <a:r>
              <a:rPr lang="ru-RU" sz="2800" spc="-15" dirty="0" smtClean="0">
                <a:latin typeface="Arial"/>
                <a:cs typeface="Arial"/>
              </a:rPr>
              <a:t>последовательностей </a:t>
            </a:r>
            <a:r>
              <a:rPr lang="ru-RU" sz="2800" dirty="0" smtClean="0">
                <a:latin typeface="Arial"/>
                <a:cs typeface="Arial"/>
              </a:rPr>
              <a:t>— </a:t>
            </a:r>
            <a:r>
              <a:rPr lang="ru-RU" sz="2800" spc="-10" dirty="0" smtClean="0">
                <a:latin typeface="Arial"/>
                <a:cs typeface="Arial"/>
              </a:rPr>
              <a:t>большой</a:t>
            </a:r>
            <a:r>
              <a:rPr lang="en-US" sz="2800" spc="-10" dirty="0" smtClean="0">
                <a:latin typeface="Arial"/>
                <a:cs typeface="Arial"/>
              </a:rPr>
              <a:t>. </a:t>
            </a:r>
            <a:r>
              <a:rPr lang="ru-RU" sz="2800" spc="-10" dirty="0" smtClean="0">
                <a:latin typeface="Arial"/>
                <a:cs typeface="Arial"/>
              </a:rPr>
              <a:t/>
            </a:r>
            <a:br>
              <a:rPr lang="ru-RU" sz="2800" spc="-10" dirty="0" smtClean="0">
                <a:latin typeface="Arial"/>
                <a:cs typeface="Arial"/>
              </a:rPr>
            </a:br>
            <a:endParaRPr lang="en-US" sz="2800" spc="-10" dirty="0" smtClean="0">
              <a:latin typeface="Arial"/>
              <a:cs typeface="Arial"/>
            </a:endParaRPr>
          </a:p>
          <a:p>
            <a:r>
              <a:rPr lang="ru-RU" sz="2800" spc="-10" dirty="0" smtClean="0">
                <a:latin typeface="Arial"/>
                <a:cs typeface="Arial"/>
              </a:rPr>
              <a:t>Формула для</a:t>
            </a:r>
            <a:r>
              <a:rPr lang="en-US" sz="2800" spc="-10" dirty="0" smtClean="0">
                <a:latin typeface="Arial"/>
                <a:cs typeface="Arial"/>
              </a:rPr>
              <a:t> </a:t>
            </a:r>
            <a:r>
              <a:rPr lang="ru-RU" sz="2800" spc="-10" dirty="0" smtClean="0">
                <a:latin typeface="Arial"/>
                <a:cs typeface="Arial"/>
              </a:rPr>
              <a:t>частоты </a:t>
            </a:r>
            <a:r>
              <a:rPr lang="en-US" sz="3200" i="1" spc="-5" dirty="0" err="1" smtClean="0">
                <a:latin typeface="Times New Roman"/>
                <a:cs typeface="Times New Roman"/>
              </a:rPr>
              <a:t>f</a:t>
            </a:r>
            <a:r>
              <a:rPr lang="en-US" sz="2800" i="1" spc="-7" baseline="-18518" dirty="0" err="1" smtClean="0">
                <a:latin typeface="Times New Roman"/>
                <a:cs typeface="Times New Roman"/>
              </a:rPr>
              <a:t>ki</a:t>
            </a:r>
            <a:r>
              <a:rPr lang="en-US" sz="2800" i="1" spc="-7" baseline="-18518" dirty="0" smtClean="0">
                <a:latin typeface="Times New Roman"/>
                <a:cs typeface="Times New Roman"/>
              </a:rPr>
              <a:t> </a:t>
            </a:r>
            <a:r>
              <a:rPr lang="ru-RU" sz="2800" i="1" spc="-7" baseline="-18518" dirty="0" smtClean="0">
                <a:latin typeface="Times New Roman"/>
                <a:cs typeface="Times New Roman"/>
              </a:rPr>
              <a:t>  </a:t>
            </a:r>
            <a:r>
              <a:rPr lang="ru-RU" sz="2800" spc="-10" dirty="0" smtClean="0">
                <a:latin typeface="Arial"/>
                <a:cs typeface="Arial"/>
              </a:rPr>
              <a:t>веса буквы </a:t>
            </a:r>
            <a:r>
              <a:rPr lang="en-US" sz="2800" spc="-10" dirty="0" err="1" smtClean="0">
                <a:latin typeface="Arial"/>
                <a:cs typeface="Arial"/>
              </a:rPr>
              <a:t>i</a:t>
            </a:r>
            <a:r>
              <a:rPr lang="en-US" sz="2800" spc="-10" dirty="0" smtClean="0">
                <a:latin typeface="Arial"/>
                <a:cs typeface="Arial"/>
              </a:rPr>
              <a:t> </a:t>
            </a:r>
            <a:r>
              <a:rPr lang="ru-RU" sz="2800" spc="-10" dirty="0" smtClean="0">
                <a:latin typeface="Arial"/>
                <a:cs typeface="Arial"/>
              </a:rPr>
              <a:t>в колонке </a:t>
            </a:r>
            <a:r>
              <a:rPr lang="en-US" sz="2800" spc="-10" dirty="0" smtClean="0">
                <a:latin typeface="Arial"/>
                <a:cs typeface="Arial"/>
              </a:rPr>
              <a:t>k </a:t>
            </a:r>
            <a:r>
              <a:rPr lang="ru-RU" sz="2800" spc="-10" dirty="0" smtClean="0">
                <a:latin typeface="Arial"/>
                <a:cs typeface="Arial"/>
              </a:rPr>
              <a:t/>
            </a:r>
            <a:br>
              <a:rPr lang="ru-RU" sz="2800" spc="-10" dirty="0" smtClean="0">
                <a:latin typeface="Arial"/>
                <a:cs typeface="Arial"/>
              </a:rPr>
            </a:br>
            <a:r>
              <a:rPr lang="ru-RU" sz="2800" spc="-10" dirty="0" smtClean="0">
                <a:latin typeface="Arial"/>
                <a:cs typeface="Arial"/>
              </a:rPr>
              <a:t>выглядит так</a:t>
            </a:r>
            <a:r>
              <a:rPr lang="en-US" sz="2800" spc="-10" dirty="0" smtClean="0">
                <a:latin typeface="Arial"/>
                <a:cs typeface="Arial"/>
              </a:rPr>
              <a:t>: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4" name="object 5"/>
          <p:cNvSpPr/>
          <p:nvPr/>
        </p:nvSpPr>
        <p:spPr>
          <a:xfrm>
            <a:off x="2390367" y="4202292"/>
            <a:ext cx="3696687" cy="1522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5" name="Прямоугольник 4"/>
          <p:cNvSpPr/>
          <p:nvPr/>
        </p:nvSpPr>
        <p:spPr>
          <a:xfrm>
            <a:off x="201282" y="5954813"/>
            <a:ext cx="9879343" cy="1261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pc="-10" dirty="0" smtClean="0">
                <a:cs typeface="Arial"/>
              </a:rPr>
              <a:t>Каждая буква </a:t>
            </a:r>
            <a:r>
              <a:rPr lang="en-US" sz="2400" spc="-10" dirty="0" err="1" smtClean="0">
                <a:cs typeface="Arial"/>
              </a:rPr>
              <a:t>i</a:t>
            </a:r>
            <a:r>
              <a:rPr lang="en-US" sz="2400" spc="-10" dirty="0" smtClean="0">
                <a:cs typeface="Arial"/>
              </a:rPr>
              <a:t> </a:t>
            </a:r>
            <a:r>
              <a:rPr lang="ru-RU" sz="2400" spc="-10" dirty="0" smtClean="0">
                <a:cs typeface="Arial"/>
              </a:rPr>
              <a:t>в колонке </a:t>
            </a:r>
            <a:r>
              <a:rPr lang="en-US" sz="2400" spc="-10" dirty="0" smtClean="0">
                <a:cs typeface="Arial"/>
              </a:rPr>
              <a:t>k </a:t>
            </a:r>
            <a:r>
              <a:rPr lang="ru-RU" sz="2400" spc="-10" dirty="0" smtClean="0">
                <a:cs typeface="Arial"/>
              </a:rPr>
              <a:t>считается</a:t>
            </a:r>
            <a:r>
              <a:rPr lang="ru-RU" sz="2400" spc="-10" dirty="0">
                <a:cs typeface="Arial"/>
              </a:rPr>
              <a:t> </a:t>
            </a:r>
            <a:r>
              <a:rPr lang="ru-RU" sz="2400" spc="-10" dirty="0" smtClean="0">
                <a:cs typeface="Arial"/>
              </a:rPr>
              <a:t> не за единицу, </a:t>
            </a:r>
            <a:r>
              <a:rPr lang="en-US" sz="2400" spc="-10" dirty="0" smtClean="0">
                <a:cs typeface="Arial"/>
              </a:rPr>
              <a:t> </a:t>
            </a:r>
            <a:r>
              <a:rPr lang="ru-RU" sz="2400" spc="-10" dirty="0" smtClean="0">
                <a:cs typeface="Arial"/>
              </a:rPr>
              <a:t> а за её вес </a:t>
            </a:r>
            <a:r>
              <a:rPr lang="ru-RU" sz="2400" dirty="0">
                <a:sym typeface="Symbol" panose="05050102010706020507" pitchFamily="18" charset="2"/>
              </a:rPr>
              <a:t></a:t>
            </a:r>
            <a:r>
              <a:rPr lang="ru-RU" sz="2400" baseline="-25000" dirty="0" smtClean="0"/>
              <a:t>s</a:t>
            </a:r>
            <a:br>
              <a:rPr lang="ru-RU" sz="2400" baseline="-25000" dirty="0" smtClean="0"/>
            </a:br>
            <a:r>
              <a:rPr lang="ru-RU" sz="2399" spc="-5" dirty="0">
                <a:cs typeface="Arial"/>
              </a:rPr>
              <a:t>Здесь</a:t>
            </a:r>
            <a:r>
              <a:rPr lang="ru-RU" sz="2399" spc="50" dirty="0">
                <a:cs typeface="Arial"/>
              </a:rPr>
              <a:t> </a:t>
            </a:r>
            <a:r>
              <a:rPr lang="ru-RU" sz="2399" i="1" spc="-5" dirty="0" err="1" smtClean="0">
                <a:latin typeface="Times New Roman"/>
                <a:cs typeface="Times New Roman"/>
              </a:rPr>
              <a:t>a</a:t>
            </a:r>
            <a:r>
              <a:rPr lang="ru-RU" sz="2099" i="1" spc="-7" baseline="-13888" dirty="0" err="1" smtClean="0">
                <a:latin typeface="Times New Roman"/>
                <a:cs typeface="Times New Roman"/>
              </a:rPr>
              <a:t>sk</a:t>
            </a:r>
            <a:r>
              <a:rPr lang="ru-RU" sz="2099" i="1" spc="-7" baseline="-13888" dirty="0" smtClean="0">
                <a:latin typeface="Times New Roman"/>
                <a:cs typeface="Times New Roman"/>
              </a:rPr>
              <a:t>  </a:t>
            </a:r>
            <a:r>
              <a:rPr lang="ru-RU" sz="2399" dirty="0" smtClean="0">
                <a:cs typeface="Arial"/>
              </a:rPr>
              <a:t>— </a:t>
            </a:r>
            <a:r>
              <a:rPr lang="ru-RU" sz="2399" spc="-15" dirty="0">
                <a:cs typeface="Arial"/>
              </a:rPr>
              <a:t>буква </a:t>
            </a:r>
            <a:r>
              <a:rPr lang="ru-RU" sz="2399" spc="-20" dirty="0">
                <a:cs typeface="Arial"/>
              </a:rPr>
              <a:t>последовательности </a:t>
            </a:r>
            <a:r>
              <a:rPr lang="ru-RU" sz="2399" i="1" dirty="0">
                <a:latin typeface="Times New Roman"/>
                <a:cs typeface="Times New Roman"/>
              </a:rPr>
              <a:t>s </a:t>
            </a:r>
            <a:r>
              <a:rPr lang="ru-RU" sz="2399" dirty="0">
                <a:cs typeface="Arial"/>
              </a:rPr>
              <a:t>в  </a:t>
            </a:r>
            <a:r>
              <a:rPr lang="ru-RU" sz="2399" spc="-10" dirty="0">
                <a:cs typeface="Arial"/>
              </a:rPr>
              <a:t>позиции </a:t>
            </a:r>
            <a:r>
              <a:rPr lang="ru-RU" sz="2399" i="1" dirty="0">
                <a:latin typeface="Times New Roman"/>
                <a:cs typeface="Times New Roman"/>
              </a:rPr>
              <a:t>k </a:t>
            </a:r>
            <a:r>
              <a:rPr lang="ru-RU" sz="2399" dirty="0">
                <a:latin typeface="Times New Roman"/>
                <a:cs typeface="Times New Roman"/>
              </a:rPr>
              <a:t>, </a:t>
            </a:r>
            <a:r>
              <a:rPr lang="ru-RU" sz="2399" i="1" spc="-5" dirty="0" err="1">
                <a:latin typeface="Times New Roman"/>
                <a:cs typeface="Times New Roman"/>
              </a:rPr>
              <a:t>ψ</a:t>
            </a:r>
            <a:r>
              <a:rPr lang="ru-RU" sz="2099" i="1" spc="-7" baseline="-13888" dirty="0" err="1">
                <a:latin typeface="Times New Roman"/>
                <a:cs typeface="Times New Roman"/>
              </a:rPr>
              <a:t>i</a:t>
            </a:r>
            <a:r>
              <a:rPr lang="ru-RU" sz="2099" i="1" spc="-7" baseline="-13888" dirty="0">
                <a:latin typeface="Times New Roman"/>
                <a:cs typeface="Times New Roman"/>
              </a:rPr>
              <a:t> </a:t>
            </a:r>
            <a:r>
              <a:rPr lang="ru-RU" sz="2399" dirty="0">
                <a:cs typeface="Arial"/>
              </a:rPr>
              <a:t>— </a:t>
            </a:r>
            <a:r>
              <a:rPr lang="ru-RU" sz="2399" spc="-20" dirty="0" err="1">
                <a:cs typeface="Arial"/>
              </a:rPr>
              <a:t>псевдоотсчёт</a:t>
            </a:r>
            <a:r>
              <a:rPr lang="ru-RU" sz="2399" spc="-20" dirty="0">
                <a:cs typeface="Arial"/>
              </a:rPr>
              <a:t> </a:t>
            </a:r>
            <a:r>
              <a:rPr lang="ru-RU" sz="2399" dirty="0">
                <a:cs typeface="Arial"/>
              </a:rPr>
              <a:t>для </a:t>
            </a:r>
            <a:r>
              <a:rPr lang="ru-RU" sz="2399" dirty="0" smtClean="0">
                <a:cs typeface="Arial"/>
              </a:rPr>
              <a:t>буквы </a:t>
            </a:r>
            <a:r>
              <a:rPr lang="ru-RU" sz="2799" i="1" dirty="0" smtClean="0">
                <a:latin typeface="Times New Roman"/>
                <a:cs typeface="Times New Roman"/>
              </a:rPr>
              <a:t>i</a:t>
            </a:r>
            <a:r>
              <a:rPr lang="ru-RU" sz="2399" dirty="0" smtClean="0">
                <a:cs typeface="Arial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1322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080" y="515412"/>
            <a:ext cx="9716465" cy="624821"/>
          </a:xfrm>
          <a:prstGeom prst="rect">
            <a:avLst/>
          </a:prstGeom>
        </p:spPr>
        <p:txBody>
          <a:bodyPr vert="horz" wrap="square" lIns="0" tIns="71090" rIns="0" bIns="0" rtlCol="0" anchor="ctr">
            <a:spAutoFit/>
          </a:bodyPr>
          <a:lstStyle/>
          <a:p>
            <a:pPr marL="2262869" marR="5078" indent="-2250809" algn="l">
              <a:lnSpc>
                <a:spcPts val="4918"/>
              </a:lnSpc>
              <a:spcBef>
                <a:spcPts val="560"/>
              </a:spcBef>
            </a:pPr>
            <a:r>
              <a:rPr sz="2800" spc="-5" dirty="0">
                <a:solidFill>
                  <a:srgbClr val="990000"/>
                </a:solidFill>
                <a:latin typeface="Liberation Sans"/>
                <a:cs typeface="Liberation Sans"/>
              </a:rPr>
              <a:t>Внимание: слово </a:t>
            </a:r>
            <a:r>
              <a:rPr sz="2800" spc="-15" dirty="0">
                <a:solidFill>
                  <a:srgbClr val="990000"/>
                </a:solidFill>
                <a:latin typeface="Liberation Sans"/>
                <a:cs typeface="Liberation Sans"/>
              </a:rPr>
              <a:t>«вес» </a:t>
            </a:r>
            <a:r>
              <a:rPr sz="2800" spc="-35" dirty="0">
                <a:solidFill>
                  <a:srgbClr val="990000"/>
                </a:solidFill>
                <a:latin typeface="Liberation Sans"/>
                <a:cs typeface="Liberation Sans"/>
              </a:rPr>
              <a:t>имеет </a:t>
            </a:r>
            <a:r>
              <a:rPr sz="2800" spc="-20" dirty="0" err="1">
                <a:solidFill>
                  <a:srgbClr val="990000"/>
                </a:solidFill>
                <a:latin typeface="Liberation Sans"/>
                <a:cs typeface="Liberation Sans"/>
              </a:rPr>
              <a:t>два</a:t>
            </a:r>
            <a:r>
              <a:rPr sz="2800" spc="-20" dirty="0">
                <a:solidFill>
                  <a:srgbClr val="990000"/>
                </a:solidFill>
                <a:latin typeface="Liberation Sans"/>
                <a:cs typeface="Liberation Sans"/>
              </a:rPr>
              <a:t>  </a:t>
            </a:r>
            <a:r>
              <a:rPr sz="2800" spc="-15" dirty="0" err="1" smtClean="0">
                <a:solidFill>
                  <a:srgbClr val="990000"/>
                </a:solidFill>
                <a:latin typeface="Liberation Sans"/>
                <a:cs typeface="Liberation Sans"/>
              </a:rPr>
              <a:t>разных</a:t>
            </a:r>
            <a:r>
              <a:rPr lang="ru-RU" sz="2800" dirty="0">
                <a:solidFill>
                  <a:srgbClr val="990000"/>
                </a:solidFill>
                <a:latin typeface="Liberation Sans"/>
                <a:cs typeface="Liberation Sans"/>
              </a:rPr>
              <a:t> </a:t>
            </a:r>
            <a:r>
              <a:rPr sz="2800" spc="-20" dirty="0" err="1" smtClean="0">
                <a:solidFill>
                  <a:srgbClr val="990000"/>
                </a:solidFill>
                <a:latin typeface="Liberation Sans"/>
                <a:cs typeface="Liberation Sans"/>
              </a:rPr>
              <a:t>значения</a:t>
            </a:r>
            <a:endParaRPr sz="2800" spc="-20" dirty="0">
              <a:solidFill>
                <a:srgbClr val="990000"/>
              </a:solidFill>
              <a:latin typeface="Liberation Sans"/>
              <a:cs typeface="Liberation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9718" y="4301194"/>
            <a:ext cx="170743" cy="234453"/>
          </a:xfrm>
          <a:prstGeom prst="rect">
            <a:avLst/>
          </a:prstGeom>
        </p:spPr>
        <p:txBody>
          <a:bodyPr vert="horz" wrap="square" lIns="0" tIns="11425" rIns="0" bIns="0" rtlCol="0">
            <a:spAutoFit/>
          </a:bodyPr>
          <a:lstStyle/>
          <a:p>
            <a:pPr marL="12695">
              <a:spcBef>
                <a:spcPts val="90"/>
              </a:spcBef>
            </a:pPr>
            <a:r>
              <a:rPr sz="1449" spc="-10" dirty="0">
                <a:latin typeface="OpenSymbol"/>
                <a:cs typeface="OpenSymbol"/>
              </a:rPr>
              <a:t>●</a:t>
            </a:r>
            <a:endParaRPr sz="1449">
              <a:latin typeface="OpenSymbol"/>
              <a:cs typeface="Open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717" y="1717830"/>
            <a:ext cx="8765668" cy="3913787"/>
          </a:xfrm>
          <a:prstGeom prst="rect">
            <a:avLst/>
          </a:prstGeom>
        </p:spPr>
        <p:txBody>
          <a:bodyPr vert="horz" wrap="square" lIns="0" tIns="44431" rIns="0" bIns="0" rtlCol="0">
            <a:spAutoFit/>
          </a:bodyPr>
          <a:lstStyle/>
          <a:p>
            <a:pPr marL="336415" marR="5078" indent="-323720">
              <a:lnSpc>
                <a:spcPct val="93400"/>
              </a:lnSpc>
              <a:spcBef>
                <a:spcPts val="350"/>
              </a:spcBef>
              <a:buSzPct val="45312"/>
              <a:buFont typeface="OpenSymbol"/>
              <a:buChar char="●"/>
              <a:tabLst>
                <a:tab pos="335781" algn="l"/>
                <a:tab pos="336415" algn="l"/>
              </a:tabLst>
            </a:pPr>
            <a:r>
              <a:rPr sz="3199" spc="5" dirty="0">
                <a:latin typeface="Liberation Sans"/>
                <a:cs typeface="Liberation Sans"/>
              </a:rPr>
              <a:t>Вес </a:t>
            </a:r>
            <a:r>
              <a:rPr sz="3199" dirty="0">
                <a:latin typeface="Liberation Sans"/>
                <a:cs typeface="Liberation Sans"/>
              </a:rPr>
              <a:t>= Score, </a:t>
            </a:r>
            <a:r>
              <a:rPr sz="3199" spc="-15" dirty="0">
                <a:latin typeface="Liberation Sans"/>
                <a:cs typeface="Liberation Sans"/>
              </a:rPr>
              <a:t>вес </a:t>
            </a:r>
            <a:r>
              <a:rPr sz="3199" dirty="0">
                <a:latin typeface="Liberation Sans"/>
                <a:cs typeface="Liberation Sans"/>
              </a:rPr>
              <a:t>выравнивания </a:t>
            </a:r>
            <a:r>
              <a:rPr sz="3199" spc="-15" dirty="0">
                <a:latin typeface="Liberation Sans"/>
                <a:cs typeface="Liberation Sans"/>
              </a:rPr>
              <a:t>двух  </a:t>
            </a:r>
            <a:r>
              <a:rPr sz="3199" spc="-20" dirty="0">
                <a:latin typeface="Liberation Sans"/>
                <a:cs typeface="Liberation Sans"/>
              </a:rPr>
              <a:t>последовательностей </a:t>
            </a:r>
            <a:r>
              <a:rPr sz="3199" dirty="0">
                <a:latin typeface="Liberation Sans"/>
                <a:cs typeface="Liberation Sans"/>
              </a:rPr>
              <a:t>или  </a:t>
            </a:r>
            <a:r>
              <a:rPr sz="3199" spc="-20" dirty="0">
                <a:latin typeface="Liberation Sans"/>
                <a:cs typeface="Liberation Sans"/>
              </a:rPr>
              <a:t>последовательности относительно </a:t>
            </a:r>
            <a:r>
              <a:rPr sz="3199" dirty="0">
                <a:latin typeface="Liberation Sans"/>
                <a:cs typeface="Liberation Sans"/>
              </a:rPr>
              <a:t>профиля  </a:t>
            </a:r>
            <a:r>
              <a:rPr sz="3199" spc="5" dirty="0">
                <a:latin typeface="Liberation Sans"/>
                <a:cs typeface="Liberation Sans"/>
              </a:rPr>
              <a:t>(PWM </a:t>
            </a:r>
            <a:r>
              <a:rPr sz="3199" dirty="0">
                <a:latin typeface="Liberation Sans"/>
                <a:cs typeface="Liberation Sans"/>
              </a:rPr>
              <a:t>или </a:t>
            </a:r>
            <a:r>
              <a:rPr sz="3199" spc="5" dirty="0">
                <a:latin typeface="Liberation Sans"/>
                <a:cs typeface="Liberation Sans"/>
              </a:rPr>
              <a:t>PSSM или </a:t>
            </a:r>
            <a:r>
              <a:rPr sz="3199" dirty="0">
                <a:latin typeface="Liberation Sans"/>
                <a:cs typeface="Liberation Sans"/>
              </a:rPr>
              <a:t>HMM), обычно  </a:t>
            </a:r>
            <a:r>
              <a:rPr sz="3199" spc="-20" dirty="0">
                <a:latin typeface="Liberation Sans"/>
                <a:cs typeface="Liberation Sans"/>
              </a:rPr>
              <a:t>обозначается</a:t>
            </a:r>
            <a:r>
              <a:rPr sz="3199" spc="30" dirty="0">
                <a:latin typeface="Liberation Sans"/>
                <a:cs typeface="Liberation Sans"/>
              </a:rPr>
              <a:t> </a:t>
            </a:r>
            <a:r>
              <a:rPr sz="2799" i="1" dirty="0">
                <a:latin typeface="Times New Roman"/>
                <a:cs typeface="Times New Roman"/>
              </a:rPr>
              <a:t>S</a:t>
            </a:r>
            <a:r>
              <a:rPr sz="3199" dirty="0">
                <a:latin typeface="Liberation Sans"/>
                <a:cs typeface="Liberation Sans"/>
              </a:rPr>
              <a:t>.</a:t>
            </a:r>
            <a:endParaRPr sz="3199">
              <a:latin typeface="Liberation Sans"/>
              <a:cs typeface="Liberation Sans"/>
            </a:endParaRPr>
          </a:p>
          <a:p>
            <a:pPr marL="336415" marR="623321">
              <a:lnSpc>
                <a:spcPts val="3589"/>
              </a:lnSpc>
              <a:spcBef>
                <a:spcPts val="1499"/>
              </a:spcBef>
            </a:pPr>
            <a:r>
              <a:rPr sz="3199" spc="5" dirty="0">
                <a:latin typeface="Liberation Sans"/>
                <a:cs typeface="Liberation Sans"/>
              </a:rPr>
              <a:t>Вес </a:t>
            </a:r>
            <a:r>
              <a:rPr sz="3199" dirty="0">
                <a:latin typeface="Liberation Sans"/>
                <a:cs typeface="Liberation Sans"/>
              </a:rPr>
              <a:t>= </a:t>
            </a:r>
            <a:r>
              <a:rPr sz="3199" spc="-10" dirty="0">
                <a:latin typeface="Liberation Sans"/>
                <a:cs typeface="Liberation Sans"/>
              </a:rPr>
              <a:t>Weight, вес </a:t>
            </a:r>
            <a:r>
              <a:rPr sz="3199" spc="-15" dirty="0">
                <a:latin typeface="Liberation Sans"/>
                <a:cs typeface="Liberation Sans"/>
              </a:rPr>
              <a:t>последовательности,  </a:t>
            </a:r>
            <a:r>
              <a:rPr sz="3199" spc="-10" dirty="0">
                <a:latin typeface="Liberation Sans"/>
                <a:cs typeface="Liberation Sans"/>
              </a:rPr>
              <a:t>используемый </a:t>
            </a:r>
            <a:r>
              <a:rPr sz="3199" spc="-5" dirty="0">
                <a:latin typeface="Liberation Sans"/>
                <a:cs typeface="Liberation Sans"/>
              </a:rPr>
              <a:t>при </a:t>
            </a:r>
            <a:r>
              <a:rPr sz="3199" dirty="0">
                <a:latin typeface="Liberation Sans"/>
                <a:cs typeface="Liberation Sans"/>
              </a:rPr>
              <a:t>построении </a:t>
            </a:r>
            <a:r>
              <a:rPr sz="3199" spc="5" dirty="0">
                <a:latin typeface="Liberation Sans"/>
                <a:cs typeface="Liberation Sans"/>
              </a:rPr>
              <a:t>PSSM </a:t>
            </a:r>
            <a:r>
              <a:rPr sz="3199" dirty="0">
                <a:latin typeface="Liberation Sans"/>
                <a:cs typeface="Liberation Sans"/>
              </a:rPr>
              <a:t>по  множественному выравниванию,</a:t>
            </a:r>
            <a:r>
              <a:rPr sz="3199" spc="-110" dirty="0">
                <a:latin typeface="Liberation Sans"/>
                <a:cs typeface="Liberation Sans"/>
              </a:rPr>
              <a:t> </a:t>
            </a:r>
            <a:r>
              <a:rPr sz="3199" dirty="0">
                <a:latin typeface="Liberation Sans"/>
                <a:cs typeface="Liberation Sans"/>
              </a:rPr>
              <a:t>обычно  </a:t>
            </a:r>
            <a:r>
              <a:rPr sz="3199" spc="-20" dirty="0">
                <a:latin typeface="Liberation Sans"/>
                <a:cs typeface="Liberation Sans"/>
              </a:rPr>
              <a:t>обозначается</a:t>
            </a:r>
            <a:r>
              <a:rPr sz="3199" spc="30" dirty="0">
                <a:latin typeface="Liberation Sans"/>
                <a:cs typeface="Liberation Sans"/>
              </a:rPr>
              <a:t> </a:t>
            </a:r>
            <a:r>
              <a:rPr sz="2799" i="1" dirty="0">
                <a:latin typeface="Times New Roman"/>
                <a:cs typeface="Times New Roman"/>
              </a:rPr>
              <a:t>w</a:t>
            </a:r>
            <a:r>
              <a:rPr sz="3199" dirty="0">
                <a:latin typeface="Liberation Sans"/>
                <a:cs typeface="Liberation Sans"/>
              </a:rPr>
              <a:t>.</a:t>
            </a:r>
            <a:endParaRPr sz="3199">
              <a:latin typeface="Liberation Sans"/>
              <a:cs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907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4364" y="2640696"/>
            <a:ext cx="7635843" cy="613086"/>
          </a:xfrm>
          <a:prstGeom prst="rect">
            <a:avLst/>
          </a:prstGeom>
        </p:spPr>
        <p:txBody>
          <a:bodyPr vert="horz" wrap="square" lIns="0" tIns="71090" rIns="0" bIns="0" rtlCol="0" anchor="ctr">
            <a:spAutoFit/>
          </a:bodyPr>
          <a:lstStyle/>
          <a:p>
            <a:pPr marL="1637645" marR="5078" indent="-1624950">
              <a:lnSpc>
                <a:spcPts val="4918"/>
              </a:lnSpc>
              <a:spcBef>
                <a:spcPts val="560"/>
              </a:spcBef>
              <a:tabLst>
                <a:tab pos="4420371" algn="l"/>
              </a:tabLst>
            </a:pPr>
            <a:r>
              <a:rPr sz="2400" spc="-25" dirty="0">
                <a:latin typeface="Liberation Sans"/>
                <a:cs typeface="Liberation Sans"/>
              </a:rPr>
              <a:t>Окончательная </a:t>
            </a:r>
            <a:r>
              <a:rPr sz="2400" spc="-15" dirty="0">
                <a:latin typeface="Liberation Sans"/>
                <a:cs typeface="Liberation Sans"/>
              </a:rPr>
              <a:t>формула </a:t>
            </a:r>
            <a:r>
              <a:rPr sz="2400" spc="-5" dirty="0">
                <a:latin typeface="Liberation Sans"/>
                <a:cs typeface="Liberation Sans"/>
              </a:rPr>
              <a:t>для  </a:t>
            </a:r>
            <a:r>
              <a:rPr sz="2400" spc="-20" dirty="0">
                <a:latin typeface="Liberation Sans"/>
                <a:cs typeface="Liberation Sans"/>
              </a:rPr>
              <a:t>элемента	</a:t>
            </a:r>
            <a:r>
              <a:rPr sz="2400" dirty="0">
                <a:latin typeface="Liberation Sans"/>
                <a:cs typeface="Liberation Sans"/>
              </a:rPr>
              <a:t>PSSM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1623" y="4624747"/>
            <a:ext cx="7433998" cy="451930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38085">
              <a:spcBef>
                <a:spcPts val="100"/>
              </a:spcBef>
            </a:pPr>
            <a:r>
              <a:rPr sz="2400" spc="-40" dirty="0">
                <a:latin typeface="Arial"/>
                <a:cs typeface="Arial"/>
              </a:rPr>
              <a:t>где </a:t>
            </a:r>
            <a:r>
              <a:rPr sz="2400" i="1" spc="-10" dirty="0">
                <a:latin typeface="Times New Roman"/>
                <a:cs typeface="Times New Roman"/>
              </a:rPr>
              <a:t>S</a:t>
            </a:r>
            <a:r>
              <a:rPr sz="2400" i="1" spc="-15" baseline="-13888" dirty="0">
                <a:latin typeface="Times New Roman"/>
                <a:cs typeface="Times New Roman"/>
              </a:rPr>
              <a:t>ki </a:t>
            </a:r>
            <a:r>
              <a:rPr sz="2400" dirty="0">
                <a:latin typeface="Arial"/>
                <a:cs typeface="Arial"/>
              </a:rPr>
              <a:t>— </a:t>
            </a:r>
            <a:r>
              <a:rPr sz="2400" spc="-15" dirty="0">
                <a:latin typeface="Arial"/>
                <a:cs typeface="Arial"/>
              </a:rPr>
              <a:t>элемент </a:t>
            </a:r>
            <a:r>
              <a:rPr sz="2400" spc="-10" dirty="0">
                <a:latin typeface="Arial"/>
                <a:cs typeface="Arial"/>
              </a:rPr>
              <a:t>PSSM (вес остатка </a:t>
            </a:r>
            <a:r>
              <a:rPr sz="2800" i="1" dirty="0">
                <a:latin typeface="Times New Roman"/>
                <a:cs typeface="Times New Roman"/>
              </a:rPr>
              <a:t>i </a:t>
            </a:r>
            <a:r>
              <a:rPr sz="2400" dirty="0">
                <a:latin typeface="Arial"/>
                <a:cs typeface="Arial"/>
              </a:rPr>
              <a:t>в </a:t>
            </a:r>
            <a:r>
              <a:rPr sz="2400" spc="-10" dirty="0">
                <a:latin typeface="Arial"/>
                <a:cs typeface="Arial"/>
              </a:rPr>
              <a:t>позиции</a:t>
            </a:r>
            <a:r>
              <a:rPr sz="2400" spc="125" dirty="0">
                <a:latin typeface="Arial"/>
                <a:cs typeface="Arial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k)</a:t>
            </a:r>
            <a:r>
              <a:rPr sz="2400" dirty="0">
                <a:latin typeface="Arial"/>
                <a:cs typeface="Arial"/>
              </a:rPr>
              <a:t>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1623" y="5121108"/>
            <a:ext cx="422731" cy="390996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38085">
              <a:spcBef>
                <a:spcPts val="100"/>
              </a:spcBef>
            </a:pPr>
            <a:r>
              <a:rPr sz="3599" i="1" spc="-15" baseline="8101" dirty="0">
                <a:latin typeface="Times New Roman"/>
                <a:cs typeface="Times New Roman"/>
              </a:rPr>
              <a:t>Q</a:t>
            </a:r>
            <a:r>
              <a:rPr sz="1399" i="1" spc="-10" dirty="0">
                <a:latin typeface="Times New Roman"/>
                <a:cs typeface="Times New Roman"/>
              </a:rPr>
              <a:t>ki</a:t>
            </a:r>
            <a:endParaRPr sz="1399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57674" y="5024629"/>
            <a:ext cx="6579012" cy="451930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12695">
              <a:spcBef>
                <a:spcPts val="100"/>
              </a:spcBef>
            </a:pPr>
            <a:r>
              <a:rPr sz="2399" dirty="0">
                <a:latin typeface="Arial"/>
                <a:cs typeface="Arial"/>
              </a:rPr>
              <a:t>— </a:t>
            </a:r>
            <a:r>
              <a:rPr sz="2399" spc="-10" dirty="0">
                <a:latin typeface="Arial"/>
                <a:cs typeface="Arial"/>
              </a:rPr>
              <a:t>ожидаемая </a:t>
            </a:r>
            <a:r>
              <a:rPr sz="2399" spc="-20" dirty="0">
                <a:latin typeface="Arial"/>
                <a:cs typeface="Arial"/>
              </a:rPr>
              <a:t>частота </a:t>
            </a:r>
            <a:r>
              <a:rPr sz="2399" spc="-10" dirty="0">
                <a:latin typeface="Arial"/>
                <a:cs typeface="Arial"/>
              </a:rPr>
              <a:t>остатка </a:t>
            </a:r>
            <a:r>
              <a:rPr sz="2799" i="1" dirty="0">
                <a:latin typeface="Times New Roman"/>
                <a:cs typeface="Times New Roman"/>
              </a:rPr>
              <a:t>i </a:t>
            </a:r>
            <a:r>
              <a:rPr sz="2399" dirty="0">
                <a:latin typeface="Arial"/>
                <a:cs typeface="Arial"/>
              </a:rPr>
              <a:t>в </a:t>
            </a:r>
            <a:r>
              <a:rPr sz="2399" spc="-10" dirty="0">
                <a:latin typeface="Arial"/>
                <a:cs typeface="Arial"/>
              </a:rPr>
              <a:t>позиции </a:t>
            </a:r>
            <a:r>
              <a:rPr sz="2799" i="1" spc="-10" dirty="0">
                <a:latin typeface="Times New Roman"/>
                <a:cs typeface="Times New Roman"/>
              </a:rPr>
              <a:t>k</a:t>
            </a:r>
            <a:r>
              <a:rPr sz="2399" spc="-10" dirty="0">
                <a:latin typeface="Arial"/>
                <a:cs typeface="Arial"/>
              </a:rPr>
              <a:t>,</a:t>
            </a:r>
            <a:r>
              <a:rPr sz="2399" spc="65" dirty="0">
                <a:latin typeface="Arial"/>
                <a:cs typeface="Arial"/>
              </a:rPr>
              <a:t> </a:t>
            </a:r>
            <a:r>
              <a:rPr sz="2399" dirty="0">
                <a:latin typeface="Arial"/>
                <a:cs typeface="Arial"/>
              </a:rPr>
              <a:t>с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73199" y="5556535"/>
            <a:ext cx="7734227" cy="1291048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12695">
              <a:lnSpc>
                <a:spcPts val="2739"/>
              </a:lnSpc>
              <a:spcBef>
                <a:spcPts val="100"/>
              </a:spcBef>
            </a:pPr>
            <a:r>
              <a:rPr sz="2399" spc="-20" dirty="0">
                <a:latin typeface="Arial"/>
                <a:cs typeface="Arial"/>
              </a:rPr>
              <a:t>учетом </a:t>
            </a:r>
            <a:r>
              <a:rPr sz="2399" spc="-10" dirty="0">
                <a:latin typeface="Arial"/>
                <a:cs typeface="Arial"/>
              </a:rPr>
              <a:t>весов </a:t>
            </a:r>
            <a:r>
              <a:rPr sz="2399" spc="-20" dirty="0">
                <a:latin typeface="Arial"/>
                <a:cs typeface="Arial"/>
              </a:rPr>
              <a:t>последовательностей </a:t>
            </a:r>
            <a:r>
              <a:rPr sz="2399" dirty="0">
                <a:latin typeface="Arial"/>
                <a:cs typeface="Arial"/>
              </a:rPr>
              <a:t>и</a:t>
            </a:r>
            <a:r>
              <a:rPr sz="2399" spc="40" dirty="0">
                <a:latin typeface="Arial"/>
                <a:cs typeface="Arial"/>
              </a:rPr>
              <a:t> </a:t>
            </a:r>
            <a:r>
              <a:rPr sz="2399" spc="-20" dirty="0">
                <a:latin typeface="Arial"/>
                <a:cs typeface="Arial"/>
              </a:rPr>
              <a:t>псевдоотсчетов,</a:t>
            </a:r>
            <a:endParaRPr sz="2399" dirty="0">
              <a:latin typeface="Arial"/>
              <a:cs typeface="Arial"/>
            </a:endParaRPr>
          </a:p>
          <a:p>
            <a:pPr marL="12695">
              <a:lnSpc>
                <a:spcPts val="2724"/>
              </a:lnSpc>
              <a:tabLst>
                <a:tab pos="333242" algn="l"/>
              </a:tabLst>
            </a:pPr>
            <a:r>
              <a:rPr sz="2799" i="1" dirty="0">
                <a:latin typeface="Times New Roman"/>
                <a:cs typeface="Times New Roman"/>
              </a:rPr>
              <a:t>p	</a:t>
            </a:r>
            <a:r>
              <a:rPr sz="2399" dirty="0">
                <a:latin typeface="Arial"/>
                <a:cs typeface="Arial"/>
              </a:rPr>
              <a:t>— </a:t>
            </a:r>
            <a:r>
              <a:rPr sz="2399" spc="-10" dirty="0">
                <a:latin typeface="Arial"/>
                <a:cs typeface="Arial"/>
              </a:rPr>
              <a:t>фоновая </a:t>
            </a:r>
            <a:r>
              <a:rPr sz="2399" spc="-20" dirty="0">
                <a:latin typeface="Arial"/>
                <a:cs typeface="Arial"/>
              </a:rPr>
              <a:t>частота </a:t>
            </a:r>
            <a:r>
              <a:rPr sz="2399" spc="-10" dirty="0">
                <a:latin typeface="Arial"/>
                <a:cs typeface="Arial"/>
              </a:rPr>
              <a:t>остатка </a:t>
            </a:r>
            <a:r>
              <a:rPr sz="2799" i="1" dirty="0">
                <a:latin typeface="Times New Roman"/>
                <a:cs typeface="Times New Roman"/>
              </a:rPr>
              <a:t>i</a:t>
            </a:r>
            <a:r>
              <a:rPr sz="2799" i="1" spc="25" dirty="0">
                <a:latin typeface="Times New Roman"/>
                <a:cs typeface="Times New Roman"/>
              </a:rPr>
              <a:t> </a:t>
            </a:r>
            <a:r>
              <a:rPr sz="2399" dirty="0">
                <a:latin typeface="Arial"/>
                <a:cs typeface="Arial"/>
              </a:rPr>
              <a:t>,</a:t>
            </a:r>
          </a:p>
          <a:p>
            <a:pPr marL="191693">
              <a:lnSpc>
                <a:spcPts val="1284"/>
              </a:lnSpc>
            </a:pPr>
            <a:r>
              <a:rPr sz="1599" i="1" spc="5" dirty="0">
                <a:latin typeface="Times New Roman"/>
                <a:cs typeface="Times New Roman"/>
              </a:rPr>
              <a:t>i</a:t>
            </a:r>
            <a:endParaRPr sz="1599" dirty="0">
              <a:latin typeface="Times New Roman"/>
              <a:cs typeface="Times New Roman"/>
            </a:endParaRPr>
          </a:p>
          <a:p>
            <a:pPr marL="12695">
              <a:lnSpc>
                <a:spcPts val="3219"/>
              </a:lnSpc>
            </a:pPr>
            <a:r>
              <a:rPr sz="2799" dirty="0">
                <a:latin typeface="Times New Roman"/>
                <a:cs typeface="Times New Roman"/>
              </a:rPr>
              <a:t>λ </a:t>
            </a:r>
            <a:r>
              <a:rPr sz="2399" dirty="0">
                <a:latin typeface="Arial"/>
                <a:cs typeface="Arial"/>
              </a:rPr>
              <a:t>— </a:t>
            </a:r>
            <a:r>
              <a:rPr sz="2399" spc="-10" dirty="0">
                <a:latin typeface="Arial"/>
                <a:cs typeface="Arial"/>
              </a:rPr>
              <a:t>константа </a:t>
            </a:r>
            <a:r>
              <a:rPr sz="2399" dirty="0">
                <a:latin typeface="Arial"/>
                <a:cs typeface="Arial"/>
              </a:rPr>
              <a:t>(для</a:t>
            </a:r>
            <a:r>
              <a:rPr sz="2399" spc="-35" dirty="0">
                <a:latin typeface="Arial"/>
                <a:cs typeface="Arial"/>
              </a:rPr>
              <a:t> </a:t>
            </a:r>
            <a:r>
              <a:rPr sz="2399" spc="-20" dirty="0">
                <a:latin typeface="Arial"/>
                <a:cs typeface="Arial"/>
              </a:rPr>
              <a:t>удобства)</a:t>
            </a:r>
            <a:endParaRPr sz="2399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49757" y="3582540"/>
            <a:ext cx="2654974" cy="927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378733" y="337943"/>
            <a:ext cx="9323158" cy="1551702"/>
          </a:xfrm>
          <a:prstGeom prst="rect">
            <a:avLst/>
          </a:prstGeom>
        </p:spPr>
        <p:txBody>
          <a:bodyPr vert="horz" wrap="square" lIns="0" tIns="12695" rIns="0" bIns="0" rtlCol="0" anchor="ctr">
            <a:spAutoFit/>
          </a:bodyPr>
          <a:lstStyle/>
          <a:p>
            <a:pPr algn="l">
              <a:spcBef>
                <a:spcPts val="100"/>
              </a:spcBef>
            </a:pPr>
            <a:r>
              <a:rPr lang="ru-RU" sz="3200" kern="0" smtClean="0">
                <a:solidFill>
                  <a:sysClr val="windowText" lastClr="000000"/>
                </a:solidFill>
                <a:latin typeface="Arial"/>
                <a:cs typeface="Arial"/>
              </a:rPr>
              <a:t>Для белков имеются разные способы </a:t>
            </a:r>
            <a:br>
              <a:rPr lang="ru-RU" sz="3200" kern="0" smtClean="0">
                <a:solidFill>
                  <a:sysClr val="windowText" lastClr="000000"/>
                </a:solidFill>
                <a:latin typeface="Arial"/>
                <a:cs typeface="Arial"/>
              </a:rPr>
            </a:br>
            <a:r>
              <a:rPr lang="ru-RU" sz="3200" kern="0" smtClean="0">
                <a:solidFill>
                  <a:sysClr val="windowText" lastClr="000000"/>
                </a:solidFill>
                <a:latin typeface="Arial"/>
                <a:cs typeface="Arial"/>
              </a:rPr>
              <a:t>(i) </a:t>
            </a:r>
            <a:r>
              <a:rPr lang="ru-RU" sz="3200" kern="0" spc="-25" smtClean="0">
                <a:solidFill>
                  <a:sysClr val="windowText" lastClr="000000"/>
                </a:solidFill>
                <a:latin typeface="Arial"/>
                <a:cs typeface="Arial"/>
              </a:rPr>
              <a:t>приписывания веса </a:t>
            </a:r>
            <a:r>
              <a:rPr lang="ru-RU" sz="3200" kern="0" smtClean="0">
                <a:solidFill>
                  <a:sysClr val="windowText" lastClr="000000"/>
                </a:solidFill>
                <a:sym typeface="Symbol" panose="05050102010706020507" pitchFamily="18" charset="2"/>
              </a:rPr>
              <a:t></a:t>
            </a:r>
            <a:r>
              <a:rPr lang="ru-RU" sz="3200" kern="0" baseline="-25000" smtClean="0">
                <a:solidFill>
                  <a:sysClr val="windowText" lastClr="000000"/>
                </a:solidFill>
              </a:rPr>
              <a:t>s</a:t>
            </a:r>
            <a:r>
              <a:rPr lang="ru-RU" sz="3200" kern="0" smtClean="0">
                <a:solidFill>
                  <a:sysClr val="windowText" lastClr="000000"/>
                </a:solidFill>
              </a:rPr>
              <a:t> последовательности s</a:t>
            </a:r>
            <a:br>
              <a:rPr lang="ru-RU" sz="3200" kern="0" smtClean="0">
                <a:solidFill>
                  <a:sysClr val="windowText" lastClr="000000"/>
                </a:solidFill>
              </a:rPr>
            </a:br>
            <a:r>
              <a:rPr lang="ru-RU" sz="3200" kern="0" smtClean="0">
                <a:solidFill>
                  <a:sysClr val="windowText" lastClr="000000"/>
                </a:solidFill>
              </a:rPr>
              <a:t>(ii) определения </a:t>
            </a:r>
            <a:r>
              <a:rPr lang="ru-RU" sz="3200" kern="0" spc="-20" smtClean="0">
                <a:solidFill>
                  <a:sysClr val="windowText" lastClr="000000"/>
                </a:solidFill>
                <a:cs typeface="Arial"/>
              </a:rPr>
              <a:t>псевдоотсчётов </a:t>
            </a:r>
            <a:r>
              <a:rPr lang="ru-RU" sz="3200" i="1" kern="0" spc="-5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ψ</a:t>
            </a:r>
            <a:r>
              <a:rPr lang="ru-RU" sz="3200" i="1" kern="0" spc="-7" baseline="-13888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i</a:t>
            </a:r>
            <a:r>
              <a:rPr lang="ru-RU" sz="3200" kern="0" spc="-20" smtClean="0">
                <a:solidFill>
                  <a:sysClr val="windowText" lastClr="000000"/>
                </a:solidFill>
                <a:cs typeface="Arial"/>
              </a:rPr>
              <a:t>  </a:t>
            </a:r>
            <a:r>
              <a:rPr lang="ru-RU" sz="3200" kern="0" smtClean="0">
                <a:solidFill>
                  <a:sysClr val="windowText" lastClr="000000"/>
                </a:solidFill>
                <a:cs typeface="Arial"/>
              </a:rPr>
              <a:t>для буквы </a:t>
            </a:r>
            <a:r>
              <a:rPr lang="ru-RU" sz="3600" i="1" kern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i</a:t>
            </a:r>
            <a:r>
              <a:rPr lang="ru-RU" sz="3200" kern="0" smtClean="0">
                <a:solidFill>
                  <a:sysClr val="windowText" lastClr="000000"/>
                </a:solidFill>
                <a:cs typeface="Arial"/>
              </a:rPr>
              <a:t>.</a:t>
            </a:r>
            <a:endParaRPr lang="ru-RU" sz="32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1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4597" y="130447"/>
            <a:ext cx="7559675" cy="72969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II </a:t>
            </a:r>
            <a:r>
              <a:rPr lang="ru-RU" sz="4400" dirty="0" smtClean="0"/>
              <a:t>Мотивы в доменах белков</a:t>
            </a:r>
            <a:endParaRPr lang="en-US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0887" y="3706900"/>
            <a:ext cx="8257075" cy="836448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800" dirty="0" smtClean="0"/>
              <a:t>Мотив. Что такое? Короткие консервативные последовательности в </a:t>
            </a:r>
            <a:r>
              <a:rPr lang="ru-RU" sz="2800" dirty="0"/>
              <a:t>гомологичных </a:t>
            </a:r>
            <a:r>
              <a:rPr lang="ru-RU" sz="2800" dirty="0" smtClean="0"/>
              <a:t>белках</a:t>
            </a:r>
            <a:endParaRPr lang="en-US" sz="28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28381" y="851091"/>
            <a:ext cx="9181851" cy="355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dirty="0" smtClean="0"/>
              <a:t>Домен - единица непрерывной эволюции в белках</a:t>
            </a:r>
            <a:endParaRPr lang="en-US" sz="28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427302" y="1356270"/>
            <a:ext cx="6455371" cy="2308352"/>
            <a:chOff x="546927" y="438603"/>
            <a:chExt cx="6647495" cy="241161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/>
            <a:srcRect l="23618" t="18431" r="23608" b="64209"/>
            <a:stretch/>
          </p:blipFill>
          <p:spPr>
            <a:xfrm>
              <a:off x="546927" y="438603"/>
              <a:ext cx="6502071" cy="1221774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/>
            <a:srcRect l="24701" t="67869" r="22525" b="15711"/>
            <a:stretch/>
          </p:blipFill>
          <p:spPr>
            <a:xfrm>
              <a:off x="665571" y="1704801"/>
              <a:ext cx="6528851" cy="1145412"/>
            </a:xfrm>
            <a:prstGeom prst="rect">
              <a:avLst/>
            </a:prstGeom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51157" b="21182"/>
          <a:stretch/>
        </p:blipFill>
        <p:spPr>
          <a:xfrm>
            <a:off x="201282" y="4471666"/>
            <a:ext cx="8606414" cy="23469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0646" y="1473052"/>
            <a:ext cx="25421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Доменные архитектуры белков</a:t>
            </a:r>
            <a:r>
              <a:rPr lang="ru-RU" sz="2000" dirty="0" smtClean="0"/>
              <a:t>, содержащих домен </a:t>
            </a:r>
            <a:r>
              <a:rPr lang="en-US" sz="2000" dirty="0" err="1" smtClean="0"/>
              <a:t>CheW</a:t>
            </a:r>
            <a:r>
              <a:rPr lang="en-US" sz="2000" dirty="0" smtClean="0"/>
              <a:t>-like</a:t>
            </a:r>
            <a:r>
              <a:rPr lang="ru-RU" sz="2000" dirty="0" smtClean="0"/>
              <a:t> </a:t>
            </a:r>
          </a:p>
          <a:p>
            <a:pPr algn="r"/>
            <a:r>
              <a:rPr lang="ru-RU" sz="2000" dirty="0" smtClean="0"/>
              <a:t>Из систем хемотаксиса прокариот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06942" y="6860522"/>
            <a:ext cx="2419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РНК зависимая РНК полимераза (</a:t>
            </a:r>
            <a:r>
              <a:rPr lang="en-US" dirty="0" err="1"/>
              <a:t>RdRP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05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3066" y="438602"/>
            <a:ext cx="5754493" cy="628372"/>
          </a:xfrm>
          <a:prstGeom prst="rect">
            <a:avLst/>
          </a:prstGeom>
        </p:spPr>
        <p:txBody>
          <a:bodyPr vert="horz" wrap="square" lIns="0" tIns="12695" rIns="0" bIns="0" rtlCol="0" anchor="ctr">
            <a:spAutoFit/>
          </a:bodyPr>
          <a:lstStyle/>
          <a:p>
            <a:pPr marL="12695">
              <a:lnSpc>
                <a:spcPct val="100000"/>
              </a:lnSpc>
              <a:spcBef>
                <a:spcPts val="100"/>
              </a:spcBef>
            </a:pPr>
            <a:r>
              <a:rPr sz="4000" spc="-20" dirty="0"/>
              <a:t>Использование</a:t>
            </a:r>
            <a:r>
              <a:rPr sz="4000" spc="-70" dirty="0"/>
              <a:t> </a:t>
            </a:r>
            <a:r>
              <a:rPr sz="4000" dirty="0"/>
              <a:t>PSSM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812" y="2059316"/>
            <a:ext cx="9010676" cy="4779942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12695" marR="674735">
              <a:lnSpc>
                <a:spcPct val="99900"/>
              </a:lnSpc>
              <a:spcBef>
                <a:spcPts val="100"/>
              </a:spcBef>
            </a:pPr>
            <a:r>
              <a:rPr sz="2799" spc="-10" dirty="0">
                <a:latin typeface="Arial"/>
                <a:cs typeface="Arial"/>
              </a:rPr>
              <a:t>PSSM можно «выравнять» </a:t>
            </a:r>
            <a:r>
              <a:rPr sz="2799" dirty="0">
                <a:latin typeface="Arial"/>
                <a:cs typeface="Arial"/>
              </a:rPr>
              <a:t>с </a:t>
            </a:r>
            <a:r>
              <a:rPr sz="2799" spc="-20" dirty="0">
                <a:latin typeface="Arial"/>
                <a:cs typeface="Arial"/>
              </a:rPr>
              <a:t>белковой  последовательностью </a:t>
            </a:r>
            <a:r>
              <a:rPr sz="2799" dirty="0">
                <a:latin typeface="Arial"/>
                <a:cs typeface="Arial"/>
              </a:rPr>
              <a:t>и </a:t>
            </a:r>
            <a:r>
              <a:rPr sz="2799" spc="-15" dirty="0">
                <a:latin typeface="Arial"/>
                <a:cs typeface="Arial"/>
              </a:rPr>
              <a:t>получить </a:t>
            </a:r>
            <a:r>
              <a:rPr sz="2799" spc="-10" dirty="0">
                <a:latin typeface="Arial"/>
                <a:cs typeface="Arial"/>
              </a:rPr>
              <a:t>вес, </a:t>
            </a:r>
            <a:r>
              <a:rPr sz="2799" spc="-5" dirty="0">
                <a:latin typeface="Arial"/>
                <a:cs typeface="Arial"/>
              </a:rPr>
              <a:t>аналогично  </a:t>
            </a:r>
            <a:r>
              <a:rPr sz="2799" spc="-15" dirty="0">
                <a:latin typeface="Arial"/>
                <a:cs typeface="Arial"/>
              </a:rPr>
              <a:t>весу </a:t>
            </a:r>
            <a:r>
              <a:rPr sz="2799" spc="-10" dirty="0">
                <a:latin typeface="Arial"/>
                <a:cs typeface="Arial"/>
              </a:rPr>
              <a:t>выравнивания </a:t>
            </a:r>
            <a:r>
              <a:rPr sz="2799" spc="-20" dirty="0">
                <a:latin typeface="Arial"/>
                <a:cs typeface="Arial"/>
              </a:rPr>
              <a:t>двух</a:t>
            </a:r>
            <a:r>
              <a:rPr sz="2799" spc="40" dirty="0">
                <a:latin typeface="Arial"/>
                <a:cs typeface="Arial"/>
              </a:rPr>
              <a:t> </a:t>
            </a:r>
            <a:r>
              <a:rPr sz="2799" spc="-25" dirty="0">
                <a:latin typeface="Arial"/>
                <a:cs typeface="Arial"/>
              </a:rPr>
              <a:t>последовательностей.</a:t>
            </a:r>
            <a:endParaRPr sz="2799"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endParaRPr sz="2899">
              <a:latin typeface="Arial"/>
              <a:cs typeface="Arial"/>
            </a:endParaRPr>
          </a:p>
          <a:p>
            <a:pPr marL="12695" marR="5078"/>
            <a:r>
              <a:rPr sz="2799" spc="-10" dirty="0">
                <a:latin typeface="Arial"/>
                <a:cs typeface="Arial"/>
              </a:rPr>
              <a:t>PSSM </a:t>
            </a:r>
            <a:r>
              <a:rPr sz="2799" spc="-25" dirty="0">
                <a:latin typeface="Arial"/>
                <a:cs typeface="Arial"/>
              </a:rPr>
              <a:t>используется </a:t>
            </a:r>
            <a:r>
              <a:rPr sz="2799" spc="-5" dirty="0">
                <a:latin typeface="Arial"/>
                <a:cs typeface="Arial"/>
              </a:rPr>
              <a:t>при </a:t>
            </a:r>
            <a:r>
              <a:rPr sz="2799" dirty="0">
                <a:latin typeface="Arial"/>
                <a:cs typeface="Arial"/>
              </a:rPr>
              <a:t>поиске в </a:t>
            </a:r>
            <a:r>
              <a:rPr sz="2799" spc="-10" dirty="0">
                <a:latin typeface="Arial"/>
                <a:cs typeface="Arial"/>
              </a:rPr>
              <a:t>банке </a:t>
            </a:r>
            <a:r>
              <a:rPr sz="2799" spc="-5" dirty="0">
                <a:latin typeface="Arial"/>
                <a:cs typeface="Arial"/>
              </a:rPr>
              <a:t>данных  программой </a:t>
            </a:r>
            <a:r>
              <a:rPr sz="2799" spc="-10" dirty="0">
                <a:latin typeface="Arial"/>
                <a:cs typeface="Arial"/>
              </a:rPr>
              <a:t>PSI-BLAST </a:t>
            </a:r>
            <a:r>
              <a:rPr sz="2799" dirty="0">
                <a:latin typeface="Arial"/>
                <a:cs typeface="Arial"/>
              </a:rPr>
              <a:t>и </a:t>
            </a:r>
            <a:r>
              <a:rPr sz="2799" spc="-5" dirty="0">
                <a:latin typeface="Arial"/>
                <a:cs typeface="Arial"/>
              </a:rPr>
              <a:t>программами </a:t>
            </a:r>
            <a:r>
              <a:rPr sz="2799" spc="-20" dirty="0">
                <a:latin typeface="Arial"/>
                <a:cs typeface="Arial"/>
              </a:rPr>
              <a:t>пакета</a:t>
            </a:r>
            <a:r>
              <a:rPr sz="2799" spc="-95" dirty="0">
                <a:latin typeface="Arial"/>
                <a:cs typeface="Arial"/>
              </a:rPr>
              <a:t> </a:t>
            </a:r>
            <a:r>
              <a:rPr sz="2799" spc="-10" dirty="0">
                <a:latin typeface="Arial"/>
                <a:cs typeface="Arial"/>
              </a:rPr>
              <a:t>MEME.</a:t>
            </a:r>
            <a:endParaRPr sz="2799"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endParaRPr sz="2899">
              <a:latin typeface="Arial"/>
              <a:cs typeface="Arial"/>
            </a:endParaRPr>
          </a:p>
          <a:p>
            <a:pPr marL="12695" marR="1181897" algn="just"/>
            <a:r>
              <a:rPr sz="2799" spc="-10" dirty="0">
                <a:latin typeface="Arial"/>
                <a:cs typeface="Arial"/>
              </a:rPr>
              <a:t>PSI-BLAST </a:t>
            </a:r>
            <a:r>
              <a:rPr sz="2799" spc="-5" dirty="0">
                <a:latin typeface="Arial"/>
                <a:cs typeface="Arial"/>
              </a:rPr>
              <a:t>(Position-Specific Iterative </a:t>
            </a:r>
            <a:r>
              <a:rPr sz="2799" spc="-10" dirty="0">
                <a:latin typeface="Arial"/>
                <a:cs typeface="Arial"/>
              </a:rPr>
              <a:t>BLAST) </a:t>
            </a:r>
            <a:r>
              <a:rPr sz="2799" dirty="0">
                <a:latin typeface="Arial"/>
                <a:cs typeface="Arial"/>
              </a:rPr>
              <a:t>—  </a:t>
            </a:r>
            <a:r>
              <a:rPr sz="2799" spc="-10" dirty="0">
                <a:latin typeface="Arial"/>
                <a:cs typeface="Arial"/>
              </a:rPr>
              <a:t>разновидность </a:t>
            </a:r>
            <a:r>
              <a:rPr sz="2799" spc="-60" dirty="0">
                <a:latin typeface="Arial"/>
                <a:cs typeface="Arial"/>
              </a:rPr>
              <a:t>BLASTP, </a:t>
            </a:r>
            <a:r>
              <a:rPr sz="2799" spc="-15" dirty="0">
                <a:latin typeface="Arial"/>
                <a:cs typeface="Arial"/>
              </a:rPr>
              <a:t>использующий </a:t>
            </a:r>
            <a:r>
              <a:rPr sz="2799" spc="-10" dirty="0">
                <a:latin typeface="Arial"/>
                <a:cs typeface="Arial"/>
              </a:rPr>
              <a:t>PSSM,  </a:t>
            </a:r>
            <a:r>
              <a:rPr sz="2799" spc="-35" dirty="0">
                <a:latin typeface="Arial"/>
                <a:cs typeface="Arial"/>
              </a:rPr>
              <a:t>благодаря </a:t>
            </a:r>
            <a:r>
              <a:rPr sz="2799" dirty="0">
                <a:latin typeface="Arial"/>
                <a:cs typeface="Arial"/>
              </a:rPr>
              <a:t>чему </a:t>
            </a:r>
            <a:r>
              <a:rPr sz="2799" spc="-5" dirty="0">
                <a:latin typeface="Arial"/>
                <a:cs typeface="Arial"/>
              </a:rPr>
              <a:t>он способен </a:t>
            </a:r>
            <a:r>
              <a:rPr sz="2799" spc="-20" dirty="0">
                <a:latin typeface="Arial"/>
                <a:cs typeface="Arial"/>
              </a:rPr>
              <a:t>находить </a:t>
            </a:r>
            <a:r>
              <a:rPr sz="2799" spc="-5" dirty="0">
                <a:latin typeface="Arial"/>
                <a:cs typeface="Arial"/>
              </a:rPr>
              <a:t>дальних  </a:t>
            </a:r>
            <a:r>
              <a:rPr sz="2799" spc="-10" dirty="0">
                <a:latin typeface="Arial"/>
                <a:cs typeface="Arial"/>
              </a:rPr>
              <a:t>родственников заданного </a:t>
            </a:r>
            <a:r>
              <a:rPr sz="2799" spc="-15" dirty="0">
                <a:latin typeface="Arial"/>
                <a:cs typeface="Arial"/>
              </a:rPr>
              <a:t>белка.</a:t>
            </a:r>
            <a:endParaRPr sz="2799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297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1282" y="169767"/>
            <a:ext cx="5498061" cy="566817"/>
          </a:xfrm>
          <a:prstGeom prst="rect">
            <a:avLst/>
          </a:prstGeom>
        </p:spPr>
        <p:txBody>
          <a:bodyPr vert="horz" wrap="square" lIns="0" tIns="12695" rIns="0" bIns="0" rtlCol="0" anchor="ctr">
            <a:spAutoFit/>
          </a:bodyPr>
          <a:lstStyle/>
          <a:p>
            <a:pPr marL="12695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Алгоритм</a:t>
            </a:r>
            <a:r>
              <a:rPr sz="3600" spc="-40" dirty="0"/>
              <a:t> </a:t>
            </a:r>
            <a:r>
              <a:rPr sz="3600" spc="-5" dirty="0"/>
              <a:t>PSI-BLAST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4294967295"/>
          </p:nvPr>
        </p:nvSpPr>
        <p:spPr>
          <a:xfrm>
            <a:off x="689849" y="861057"/>
            <a:ext cx="9227898" cy="6144306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0" marR="401794" indent="0">
              <a:lnSpc>
                <a:spcPct val="100899"/>
              </a:lnSpc>
              <a:spcBef>
                <a:spcPts val="100"/>
              </a:spcBef>
              <a:buNone/>
            </a:pPr>
            <a:r>
              <a:rPr sz="2400" spc="10" dirty="0"/>
              <a:t>На </a:t>
            </a:r>
            <a:r>
              <a:rPr sz="2400" spc="-10" dirty="0"/>
              <a:t>входе </a:t>
            </a:r>
            <a:r>
              <a:rPr sz="2400" spc="20" dirty="0"/>
              <a:t>— </a:t>
            </a:r>
            <a:r>
              <a:rPr sz="2400" spc="-5" dirty="0"/>
              <a:t>последовательность </a:t>
            </a:r>
            <a:r>
              <a:rPr sz="2400" spc="10" dirty="0"/>
              <a:t>и </a:t>
            </a:r>
            <a:r>
              <a:rPr sz="2400" spc="5" dirty="0"/>
              <a:t>порог </a:t>
            </a:r>
            <a:r>
              <a:rPr sz="2400" spc="10" dirty="0"/>
              <a:t>по </a:t>
            </a:r>
            <a:r>
              <a:rPr sz="2400" spc="5" dirty="0"/>
              <a:t>e-value, </a:t>
            </a:r>
            <a:r>
              <a:rPr sz="2400" dirty="0"/>
              <a:t>на </a:t>
            </a:r>
            <a:r>
              <a:rPr sz="2400" spc="-5" dirty="0"/>
              <a:t>выходе </a:t>
            </a:r>
            <a:r>
              <a:rPr sz="2400" spc="20" dirty="0"/>
              <a:t>— </a:t>
            </a:r>
            <a:r>
              <a:rPr sz="2400" dirty="0"/>
              <a:t>набор  найденных </a:t>
            </a:r>
            <a:r>
              <a:rPr sz="2400" spc="-5" dirty="0"/>
              <a:t>последовательностей </a:t>
            </a:r>
            <a:r>
              <a:rPr sz="2400" spc="10" dirty="0"/>
              <a:t>и </a:t>
            </a:r>
            <a:r>
              <a:rPr sz="2400" spc="5" dirty="0"/>
              <a:t>построенный по ним</a:t>
            </a:r>
            <a:r>
              <a:rPr sz="2400" spc="-10" dirty="0"/>
              <a:t> </a:t>
            </a:r>
            <a:r>
              <a:rPr sz="2400" spc="5" dirty="0"/>
              <a:t>PSSM.</a:t>
            </a:r>
            <a:endParaRPr sz="2400" dirty="0"/>
          </a:p>
          <a:p>
            <a:pPr marL="46336" marR="759156">
              <a:lnSpc>
                <a:spcPct val="100899"/>
              </a:lnSpc>
              <a:spcBef>
                <a:spcPts val="855"/>
              </a:spcBef>
              <a:buAutoNum type="arabicPeriod"/>
              <a:tabLst>
                <a:tab pos="316104" algn="l"/>
              </a:tabLst>
            </a:pPr>
            <a:r>
              <a:rPr sz="2400" spc="10" dirty="0"/>
              <a:t>На </a:t>
            </a:r>
            <a:r>
              <a:rPr sz="2400" dirty="0"/>
              <a:t>первом </a:t>
            </a:r>
            <a:r>
              <a:rPr sz="2400" spc="-10" dirty="0"/>
              <a:t>этапе </a:t>
            </a:r>
            <a:r>
              <a:rPr sz="2400" dirty="0"/>
              <a:t>запускается </a:t>
            </a:r>
            <a:r>
              <a:rPr sz="2400" spc="5" dirty="0"/>
              <a:t>обычный </a:t>
            </a:r>
            <a:r>
              <a:rPr sz="2400" spc="10" dirty="0"/>
              <a:t>BLASTP </a:t>
            </a:r>
            <a:r>
              <a:rPr sz="2400" spc="-5" dirty="0"/>
              <a:t>входной  </a:t>
            </a:r>
            <a:r>
              <a:rPr sz="2400" spc="-10" dirty="0"/>
              <a:t>последовательности </a:t>
            </a:r>
            <a:r>
              <a:rPr sz="2400" dirty="0"/>
              <a:t>против выбранного </a:t>
            </a:r>
            <a:r>
              <a:rPr sz="2400" spc="5" dirty="0"/>
              <a:t>банка</a:t>
            </a:r>
            <a:r>
              <a:rPr sz="2400" spc="60" dirty="0"/>
              <a:t> </a:t>
            </a:r>
            <a:r>
              <a:rPr sz="2400" spc="-10" dirty="0"/>
              <a:t>последовательностей</a:t>
            </a:r>
            <a:endParaRPr sz="2400" dirty="0"/>
          </a:p>
          <a:p>
            <a:pPr marL="46336" marR="423376">
              <a:lnSpc>
                <a:spcPct val="100899"/>
              </a:lnSpc>
              <a:spcBef>
                <a:spcPts val="860"/>
              </a:spcBef>
              <a:buAutoNum type="arabicPeriod"/>
              <a:tabLst>
                <a:tab pos="316104" algn="l"/>
              </a:tabLst>
            </a:pPr>
            <a:r>
              <a:rPr sz="2400" spc="5" dirty="0"/>
              <a:t>Для </a:t>
            </a:r>
            <a:r>
              <a:rPr sz="2400" spc="-10" dirty="0"/>
              <a:t>находок </a:t>
            </a:r>
            <a:r>
              <a:rPr sz="2400" spc="15" dirty="0"/>
              <a:t>со </a:t>
            </a:r>
            <a:r>
              <a:rPr sz="2400" dirty="0"/>
              <a:t>значениями </a:t>
            </a:r>
            <a:r>
              <a:rPr sz="2400" spc="5" dirty="0"/>
              <a:t>e-value лучше </a:t>
            </a:r>
            <a:r>
              <a:rPr sz="2400" dirty="0"/>
              <a:t>заданного порога строится  множественное</a:t>
            </a:r>
            <a:r>
              <a:rPr sz="2400" spc="-15" dirty="0"/>
              <a:t> </a:t>
            </a:r>
            <a:r>
              <a:rPr sz="2400" dirty="0"/>
              <a:t>выравнивание.</a:t>
            </a:r>
          </a:p>
          <a:p>
            <a:pPr marL="314834" indent="-269132">
              <a:lnSpc>
                <a:spcPct val="100000"/>
              </a:lnSpc>
              <a:spcBef>
                <a:spcPts val="880"/>
              </a:spcBef>
              <a:buAutoNum type="arabicPeriod"/>
              <a:tabLst>
                <a:tab pos="316104" algn="l"/>
              </a:tabLst>
            </a:pPr>
            <a:r>
              <a:rPr sz="2400" spc="-5" dirty="0"/>
              <a:t>Это </a:t>
            </a:r>
            <a:r>
              <a:rPr sz="2400" dirty="0"/>
              <a:t>выравнивание </a:t>
            </a:r>
            <a:r>
              <a:rPr sz="2400" spc="-10" dirty="0"/>
              <a:t>используется </a:t>
            </a:r>
            <a:r>
              <a:rPr sz="2400" dirty="0"/>
              <a:t>для получения</a:t>
            </a:r>
            <a:r>
              <a:rPr sz="2400" spc="10" dirty="0"/>
              <a:t> </a:t>
            </a:r>
            <a:r>
              <a:rPr sz="2400" spc="5" dirty="0"/>
              <a:t>PSSM.</a:t>
            </a:r>
            <a:endParaRPr sz="2400" dirty="0"/>
          </a:p>
          <a:p>
            <a:pPr marL="46336" marR="5078">
              <a:lnSpc>
                <a:spcPct val="101200"/>
              </a:lnSpc>
              <a:spcBef>
                <a:spcPts val="844"/>
              </a:spcBef>
              <a:buAutoNum type="arabicPeriod"/>
              <a:tabLst>
                <a:tab pos="316104" algn="l"/>
              </a:tabLst>
            </a:pPr>
            <a:r>
              <a:rPr sz="2400" spc="10" dirty="0"/>
              <a:t>На </a:t>
            </a:r>
            <a:r>
              <a:rPr sz="2400" dirty="0"/>
              <a:t>следующем </a:t>
            </a:r>
            <a:r>
              <a:rPr sz="2400" spc="-5" dirty="0"/>
              <a:t>шаге </a:t>
            </a:r>
            <a:r>
              <a:rPr sz="2400" spc="5" dirty="0"/>
              <a:t>опять </a:t>
            </a:r>
            <a:r>
              <a:rPr sz="2400" dirty="0"/>
              <a:t>происходит запуск </a:t>
            </a:r>
            <a:r>
              <a:rPr sz="2400" spc="10" dirty="0"/>
              <a:t>BLAST </a:t>
            </a:r>
            <a:r>
              <a:rPr sz="2400" spc="5" dirty="0"/>
              <a:t>для </a:t>
            </a:r>
            <a:r>
              <a:rPr sz="2400" spc="-5" dirty="0"/>
              <a:t>исходной  </a:t>
            </a:r>
            <a:r>
              <a:rPr sz="2400" spc="-10" dirty="0"/>
              <a:t>последовательности </a:t>
            </a:r>
            <a:r>
              <a:rPr sz="2400" dirty="0"/>
              <a:t>против </a:t>
            </a:r>
            <a:r>
              <a:rPr sz="2400" spc="-10" dirty="0"/>
              <a:t>того </a:t>
            </a:r>
            <a:r>
              <a:rPr sz="2400" spc="10" dirty="0"/>
              <a:t>же </a:t>
            </a:r>
            <a:r>
              <a:rPr sz="2400" spc="5" dirty="0"/>
              <a:t>банка </a:t>
            </a:r>
            <a:r>
              <a:rPr sz="2400" spc="-10" dirty="0"/>
              <a:t>последовательностей, </a:t>
            </a:r>
            <a:r>
              <a:rPr sz="2400" spc="5" dirty="0"/>
              <a:t>но </a:t>
            </a:r>
            <a:r>
              <a:rPr sz="2400" spc="-5" dirty="0"/>
              <a:t>вместо  </a:t>
            </a:r>
            <a:r>
              <a:rPr sz="2400" dirty="0"/>
              <a:t>матрицы </a:t>
            </a:r>
            <a:r>
              <a:rPr sz="2400" spc="5" dirty="0"/>
              <a:t>замен </a:t>
            </a:r>
            <a:r>
              <a:rPr sz="2400" dirty="0"/>
              <a:t>остатков </a:t>
            </a:r>
            <a:r>
              <a:rPr sz="2400" spc="-10" dirty="0"/>
              <a:t>используется </a:t>
            </a:r>
            <a:r>
              <a:rPr sz="2400" spc="10" dirty="0"/>
              <a:t>PSSM, </a:t>
            </a:r>
            <a:r>
              <a:rPr sz="2400" dirty="0"/>
              <a:t>полученная на предыдущем  </a:t>
            </a:r>
            <a:r>
              <a:rPr sz="2400" spc="-5" dirty="0"/>
              <a:t>шаге.</a:t>
            </a:r>
            <a:endParaRPr sz="2400" dirty="0"/>
          </a:p>
          <a:p>
            <a:pPr marL="46336" marR="1438969">
              <a:lnSpc>
                <a:spcPct val="101299"/>
              </a:lnSpc>
              <a:spcBef>
                <a:spcPts val="840"/>
              </a:spcBef>
              <a:buAutoNum type="arabicPeriod"/>
              <a:tabLst>
                <a:tab pos="316104" algn="l"/>
              </a:tabLst>
            </a:pPr>
            <a:r>
              <a:rPr sz="2400" spc="-5" dirty="0"/>
              <a:t>Повторяем </a:t>
            </a:r>
            <a:r>
              <a:rPr sz="2400" spc="5" dirty="0"/>
              <a:t>шаги </a:t>
            </a:r>
            <a:r>
              <a:rPr sz="2400" dirty="0"/>
              <a:t>2-4, </a:t>
            </a:r>
            <a:r>
              <a:rPr sz="2400" spc="15" dirty="0"/>
              <a:t>пока </a:t>
            </a:r>
            <a:r>
              <a:rPr sz="2400" spc="5" dirty="0"/>
              <a:t>не </a:t>
            </a:r>
            <a:r>
              <a:rPr sz="2400" dirty="0"/>
              <a:t>перестанут </a:t>
            </a:r>
            <a:r>
              <a:rPr sz="2400" spc="-5" dirty="0"/>
              <a:t>добавляться </a:t>
            </a:r>
            <a:r>
              <a:rPr sz="2400" dirty="0"/>
              <a:t>новые  </a:t>
            </a:r>
            <a:r>
              <a:rPr sz="2400" spc="-10" dirty="0"/>
              <a:t>последовательности.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82178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760" y="371623"/>
            <a:ext cx="7981773" cy="1120815"/>
          </a:xfrm>
          <a:prstGeom prst="rect">
            <a:avLst/>
          </a:prstGeom>
        </p:spPr>
        <p:txBody>
          <a:bodyPr vert="horz" wrap="square" lIns="0" tIns="12695" rIns="0" bIns="0" rtlCol="0" anchor="ctr">
            <a:spAutoFit/>
          </a:bodyPr>
          <a:lstStyle/>
          <a:p>
            <a:pPr marL="2565643" marR="5078" indent="-2552948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Дополнительные </a:t>
            </a:r>
            <a:r>
              <a:rPr sz="3600" spc="-20" dirty="0" err="1"/>
              <a:t>возможности</a:t>
            </a:r>
            <a:r>
              <a:rPr sz="3600" spc="-20" dirty="0"/>
              <a:t>  </a:t>
            </a:r>
            <a:r>
              <a:rPr lang="ru-RU" sz="3600" spc="-20" dirty="0" smtClean="0"/>
              <a:t/>
            </a:r>
            <a:br>
              <a:rPr lang="ru-RU" sz="3600" spc="-20" dirty="0" smtClean="0"/>
            </a:br>
            <a:r>
              <a:rPr sz="3600" spc="-5" dirty="0" smtClean="0"/>
              <a:t>PSI-BLAST</a:t>
            </a:r>
            <a:endParaRPr sz="3600" spc="-5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4294967295"/>
          </p:nvPr>
        </p:nvSpPr>
        <p:spPr>
          <a:xfrm>
            <a:off x="623737" y="2243637"/>
            <a:ext cx="9108523" cy="2346150"/>
          </a:xfrm>
          <a:prstGeom prst="rect">
            <a:avLst/>
          </a:prstGeom>
        </p:spPr>
        <p:txBody>
          <a:bodyPr vert="horz" wrap="square" lIns="0" tIns="12060" rIns="0" bIns="0" rtlCol="0">
            <a:spAutoFit/>
          </a:bodyPr>
          <a:lstStyle/>
          <a:p>
            <a:pPr marL="218987" marR="5078">
              <a:lnSpc>
                <a:spcPct val="100099"/>
              </a:lnSpc>
              <a:spcBef>
                <a:spcPts val="95"/>
              </a:spcBef>
            </a:pPr>
            <a:r>
              <a:rPr sz="2800" dirty="0"/>
              <a:t>Можно </a:t>
            </a:r>
            <a:r>
              <a:rPr sz="2800" spc="-5" dirty="0"/>
              <a:t>вручную </a:t>
            </a:r>
            <a:r>
              <a:rPr sz="2800" spc="-15" dirty="0"/>
              <a:t>включать/исключать  </a:t>
            </a:r>
            <a:r>
              <a:rPr sz="2800" spc="-20" dirty="0"/>
              <a:t>последовательности, </a:t>
            </a:r>
            <a:r>
              <a:rPr sz="2800" spc="-10" dirty="0"/>
              <a:t>которые </a:t>
            </a:r>
            <a:r>
              <a:rPr sz="2800" spc="-20" dirty="0"/>
              <a:t>используются  </a:t>
            </a:r>
            <a:r>
              <a:rPr sz="2800" spc="-5" dirty="0"/>
              <a:t>для </a:t>
            </a:r>
            <a:r>
              <a:rPr sz="2800" dirty="0"/>
              <a:t>построения </a:t>
            </a:r>
            <a:r>
              <a:rPr sz="2800" spc="-5" dirty="0"/>
              <a:t>PSSM</a:t>
            </a:r>
          </a:p>
          <a:p>
            <a:pPr marL="218987" marR="213909">
              <a:lnSpc>
                <a:spcPct val="100000"/>
              </a:lnSpc>
              <a:spcBef>
                <a:spcPts val="1419"/>
              </a:spcBef>
            </a:pPr>
            <a:r>
              <a:rPr sz="2800" dirty="0"/>
              <a:t>Можно </a:t>
            </a:r>
            <a:r>
              <a:rPr sz="2800" spc="-20" dirty="0"/>
              <a:t>использовать </a:t>
            </a:r>
            <a:r>
              <a:rPr sz="2800" spc="-5" dirty="0"/>
              <a:t>PSSM, созданную </a:t>
            </a:r>
            <a:r>
              <a:rPr sz="2800" dirty="0"/>
              <a:t>на  </a:t>
            </a:r>
            <a:r>
              <a:rPr sz="2800" spc="-5" dirty="0"/>
              <a:t>основе </a:t>
            </a:r>
            <a:r>
              <a:rPr sz="2800" spc="10" dirty="0"/>
              <a:t>поиска </a:t>
            </a:r>
            <a:r>
              <a:rPr sz="2800" dirty="0"/>
              <a:t>в </a:t>
            </a:r>
            <a:r>
              <a:rPr sz="2800" spc="-15" dirty="0"/>
              <a:t>одном </a:t>
            </a:r>
            <a:r>
              <a:rPr sz="2800" spc="-10" dirty="0"/>
              <a:t>банке, </a:t>
            </a:r>
            <a:r>
              <a:rPr sz="2800" spc="-5" dirty="0"/>
              <a:t>для </a:t>
            </a:r>
            <a:r>
              <a:rPr sz="2800" spc="10" dirty="0"/>
              <a:t>поиска </a:t>
            </a:r>
            <a:r>
              <a:rPr sz="2800" dirty="0"/>
              <a:t>в  </a:t>
            </a:r>
            <a:r>
              <a:rPr sz="2800" spc="-20" dirty="0"/>
              <a:t>другом</a:t>
            </a:r>
            <a:r>
              <a:rPr sz="2800" dirty="0"/>
              <a:t> </a:t>
            </a:r>
            <a:r>
              <a:rPr sz="2800" spc="-10" dirty="0"/>
              <a:t>банке.</a:t>
            </a:r>
          </a:p>
        </p:txBody>
      </p:sp>
    </p:spTree>
    <p:extLst>
      <p:ext uri="{BB962C8B-B14F-4D97-AF65-F5344CB8AC3E}">
        <p14:creationId xmlns:p14="http://schemas.microsoft.com/office/powerpoint/2010/main" val="166360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</a:t>
            </a:r>
            <a:r>
              <a:rPr lang="ru-RU" dirty="0" smtClean="0"/>
              <a:t>Алгоритмы поиска мотивов  в последовательностях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* MEME:  Multiple Expectation Maximization for </a:t>
            </a:r>
            <a:r>
              <a:rPr lang="pt-BR" dirty="0"/>
              <a:t>Motif </a:t>
            </a:r>
            <a:r>
              <a:rPr lang="pt-BR" dirty="0" smtClean="0"/>
              <a:t>Elicitation</a:t>
            </a:r>
            <a:endParaRPr lang="pt-BR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5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Shape 1"/>
          <p:cNvSpPr txBox="1"/>
          <p:nvPr/>
        </p:nvSpPr>
        <p:spPr>
          <a:xfrm>
            <a:off x="501606" y="0"/>
            <a:ext cx="9197280" cy="11436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Алгоритм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MEME</a:t>
            </a:r>
            <a:endParaRPr lang="ru-RU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TextShape 3"/>
          <p:cNvSpPr txBox="1"/>
          <p:nvPr/>
        </p:nvSpPr>
        <p:spPr>
          <a:xfrm>
            <a:off x="124472" y="1437131"/>
            <a:ext cx="9872494" cy="572234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Последовательно берем фрагмент заданной длины в каждой последовательности, ищем похожие фрагменты в других последовательностях, строим выравнивание. Берем базовые частоты букв из дополнения.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каждого выравнивания получаем PWM с максимальным весом, используя  алгоритм EM (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Expectation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maximization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Выбираем заданное число PWM с лучшим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весом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Если задан поиск мотивов разной длины, то все заказанные длины перебираются</a:t>
            </a:r>
            <a:endParaRPr lang="en-US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3720">
              <a:buClr>
                <a:srgbClr val="000000"/>
              </a:buClr>
              <a:buFont typeface="StarSymbol"/>
              <a:buAutoNum type="arabicPeriod"/>
            </a:pPr>
            <a:r>
              <a:rPr lang="ru-RU" sz="2800" dirty="0"/>
              <a:t>Программы пакета MEME строят и используют не PWM, а PFM - частотную </a:t>
            </a:r>
            <a:r>
              <a:rPr lang="ru-RU" sz="2800" dirty="0" smtClean="0"/>
              <a:t>матрицу. PWM </a:t>
            </a:r>
            <a:r>
              <a:rPr lang="ru-RU" sz="2800" dirty="0"/>
              <a:t>строится переводом частот в логарифмы </a:t>
            </a:r>
            <a:r>
              <a:rPr lang="en-US" sz="2800" dirty="0" smtClean="0"/>
              <a:t>(</a:t>
            </a:r>
            <a:r>
              <a:rPr lang="ru-RU" sz="2800" dirty="0" smtClean="0"/>
              <a:t>описано в презентации к Л8)</a:t>
            </a:r>
            <a:endParaRPr lang="ru-RU" sz="2800" dirty="0"/>
          </a:p>
          <a:p>
            <a:pPr marL="720">
              <a:lnSpc>
                <a:spcPct val="100000"/>
              </a:lnSpc>
              <a:buClr>
                <a:srgbClr val="000000"/>
              </a:buClr>
            </a:pPr>
            <a:endParaRPr lang="ru-RU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637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693000" y="402120"/>
            <a:ext cx="8693280" cy="146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Алгоритм EM (Expectation maximization)</a:t>
            </a:r>
          </a:p>
        </p:txBody>
      </p:sp>
      <p:sp>
        <p:nvSpPr>
          <p:cNvPr id="381" name="TextShape 2"/>
          <p:cNvSpPr txBox="1"/>
          <p:nvPr/>
        </p:nvSpPr>
        <p:spPr>
          <a:xfrm>
            <a:off x="585720" y="2270405"/>
            <a:ext cx="8990280" cy="312244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 входе выравнивание и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PWM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 очереди удаляем фрагмент из выравнивания, и заменяем его на лучший по PWM фрагмент в соответствующей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последовательности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Повторяем пока процесс не сходится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Находим максимальный вес, записываем PWM с максимальным весом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221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693673" y="169767"/>
            <a:ext cx="8693280" cy="146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E-value 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мотива, найденного с помощью </a:t>
            </a: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MEME</a:t>
            </a:r>
            <a:endParaRPr lang="ru-RU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1" name="TextShape 2"/>
          <p:cNvSpPr txBox="1"/>
          <p:nvPr/>
        </p:nvSpPr>
        <p:spPr>
          <a:xfrm>
            <a:off x="431712" y="1590752"/>
            <a:ext cx="9262479" cy="59293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MEME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улучшалась несколько раз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классическом варианте </a:t>
            </a:r>
          </a:p>
          <a:p>
            <a:pPr marL="971640" lvl="1" indent="-513720">
              <a:buClr>
                <a:srgbClr val="000000"/>
              </a:buClr>
              <a:buFont typeface="Symbol" charset="2"/>
              <a:buChar char="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Нужно одно число на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выравнивание (аналог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веса для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BLAST).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Это число – информационное содержание</a:t>
            </a:r>
          </a:p>
          <a:p>
            <a:pPr marL="971640" lvl="1" indent="-513720">
              <a:buClr>
                <a:srgbClr val="000000"/>
              </a:buClr>
              <a:buFont typeface="Symbol" charset="2"/>
              <a:buChar char=""/>
            </a:pP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E-value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должно показывать </a:t>
            </a:r>
            <a:r>
              <a:rPr lang="ru-RU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мат.ожидание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числа мотивов с тем же или большим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IC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получаемых поиском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MEME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случайном банке того же размера и состава</a:t>
            </a:r>
          </a:p>
          <a:p>
            <a:pPr marL="971640" lvl="1" indent="-513720">
              <a:buClr>
                <a:srgbClr val="000000"/>
              </a:buClr>
              <a:buFont typeface="Symbol" charset="2"/>
              <a:buChar char="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Хорошей математической теории, позволяющей быстро вычислить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E-value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нет.</a:t>
            </a:r>
            <a:endParaRPr lang="en-US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71640" lvl="1" indent="-513720">
              <a:buClr>
                <a:srgbClr val="000000"/>
              </a:buClr>
              <a:buFont typeface="Symbol" charset="2"/>
              <a:buChar char="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Используют эвристические алгоритмы</a:t>
            </a:r>
          </a:p>
          <a:p>
            <a:pPr marL="457920" lvl="1">
              <a:buClr>
                <a:srgbClr val="000000"/>
              </a:buClr>
            </a:pPr>
            <a:endParaRPr lang="ru-RU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71640" lvl="1" indent="-513720">
              <a:buClr>
                <a:srgbClr val="000000"/>
              </a:buClr>
              <a:buFont typeface="Symbol" charset="2"/>
              <a:buChar char=""/>
            </a:pPr>
            <a:endParaRPr lang="ru-RU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71640" lvl="1" indent="-513720">
              <a:buClr>
                <a:srgbClr val="000000"/>
              </a:buClr>
              <a:buFont typeface="Symbol" charset="2"/>
              <a:buChar char=""/>
            </a:pP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314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8522" y="92957"/>
            <a:ext cx="8794745" cy="1613009"/>
          </a:xfrm>
        </p:spPr>
        <p:txBody>
          <a:bodyPr>
            <a:normAutofit/>
          </a:bodyPr>
          <a:lstStyle/>
          <a:p>
            <a:r>
              <a:rPr lang="ru-RU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Задача поиска мотивов</a:t>
            </a:r>
            <a:r>
              <a:rPr lang="en-U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4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novo </a:t>
            </a:r>
            <a:r>
              <a:rPr lang="ru-RU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 </a:t>
            </a:r>
            <a:r>
              <a:rPr lang="ru-RU" sz="4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белков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3307" y="1711353"/>
            <a:ext cx="9294009" cy="5415105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/>
              <a:t>Интересна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1) для поиска мотивов в белках с общей функцией, но </a:t>
            </a:r>
            <a:r>
              <a:rPr lang="ru-RU" dirty="0"/>
              <a:t>н</a:t>
            </a:r>
            <a:r>
              <a:rPr lang="ru-RU" dirty="0" smtClean="0"/>
              <a:t>едостаточно схожих по последовательности для построения обоснованного выравнивания по всей длине</a:t>
            </a:r>
          </a:p>
          <a:p>
            <a:pPr algn="l"/>
            <a:r>
              <a:rPr lang="ru-RU" dirty="0" smtClean="0"/>
              <a:t>2) Для гомологичных последовательностей тоже полезна, так как может не только найти мотивы, но и для верификации выравнивания: стоят ли находки мотива в тех же колонках выравнивания</a:t>
            </a:r>
          </a:p>
          <a:p>
            <a:pPr algn="l"/>
            <a:r>
              <a:rPr lang="ru-RU" dirty="0" smtClean="0"/>
              <a:t>Работает так же, как для последовательностей нуклеиновых кислот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605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693000" y="361792"/>
            <a:ext cx="8693280" cy="146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Ограничения MEME</a:t>
            </a:r>
          </a:p>
        </p:txBody>
      </p:sp>
      <p:sp>
        <p:nvSpPr>
          <p:cNvPr id="383" name="TextShape 2"/>
          <p:cNvSpPr txBox="1"/>
          <p:nvPr/>
        </p:nvSpPr>
        <p:spPr>
          <a:xfrm>
            <a:off x="540312" y="2318523"/>
            <a:ext cx="9031789" cy="376561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Предположение о независимости позиций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выравнивания</a:t>
            </a:r>
            <a:b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Находит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только мотивы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без </a:t>
            </a:r>
            <a:r>
              <a:rPr lang="ru-RU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гэпов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Предназначен для коротких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последовательностей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endParaRPr lang="en-US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Число входных последовательностей ограничено </a:t>
            </a:r>
            <a:r>
              <a:rPr lang="en-US" sz="2800" b="0" strike="noStrik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(&lt;50)</a:t>
            </a:r>
            <a:r>
              <a:rPr lang="ru-RU" sz="2800" b="0" strike="noStrik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ru-RU" sz="2800" b="0" strike="noStrik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</a:br>
            <a:endParaRPr lang="ru-RU" sz="2800" b="0" strike="noStrike" spc="-1" dirty="0" smtClean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496762" y="7002812"/>
            <a:ext cx="890126" cy="401638"/>
          </a:xfrm>
          <a:prstGeom prst="rect">
            <a:avLst/>
          </a:prstGeom>
        </p:spPr>
        <p:txBody>
          <a:bodyPr/>
          <a:lstStyle/>
          <a:p>
            <a:fld id="{8DEEC8EE-03FA-42FE-992C-F282326656F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167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693000" y="361792"/>
            <a:ext cx="8693280" cy="146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dirty="0" smtClean="0"/>
              <a:t>3. </a:t>
            </a:r>
            <a:r>
              <a:rPr lang="en-US" sz="4400" dirty="0" smtClean="0"/>
              <a:t>Find </a:t>
            </a:r>
            <a:r>
              <a:rPr lang="en-US" sz="4400" dirty="0"/>
              <a:t>Individual Motif </a:t>
            </a:r>
            <a:r>
              <a:rPr lang="en-US" sz="4400" dirty="0" smtClean="0"/>
              <a:t>Occurrences (FIMO)</a:t>
            </a:r>
            <a:endParaRPr lang="ru-RU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TextShape 2"/>
          <p:cNvSpPr txBox="1"/>
          <p:nvPr/>
        </p:nvSpPr>
        <p:spPr>
          <a:xfrm>
            <a:off x="10212" y="1744372"/>
            <a:ext cx="10070414" cy="57607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FIMO </a:t>
            </a: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ищет встречи каждого из входных мотивов по очереди, независимо друг от друга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Использует алгоритм динамического программирования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Вычисляет </a:t>
            </a: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p-value </a:t>
            </a: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каждой находки.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Из-за проблемы множественного тестирования,</a:t>
            </a: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p-value </a:t>
            </a: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неправильно считать единственным показателем хорошей находки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n-US" sz="3200" dirty="0" smtClean="0"/>
              <a:t>FIMO</a:t>
            </a:r>
            <a:r>
              <a:rPr lang="ru-RU" sz="3200" dirty="0" smtClean="0"/>
              <a:t> сообщает и</a:t>
            </a:r>
            <a:r>
              <a:rPr lang="en-US" sz="3200" dirty="0" smtClean="0"/>
              <a:t> </a:t>
            </a:r>
            <a:r>
              <a:rPr lang="en-US" sz="3200" i="1" dirty="0"/>
              <a:t>p</a:t>
            </a:r>
            <a:r>
              <a:rPr lang="en-US" sz="3200" dirty="0" smtClean="0"/>
              <a:t>-value</a:t>
            </a:r>
            <a:r>
              <a:rPr lang="ru-RU" sz="3200" dirty="0"/>
              <a:t>, </a:t>
            </a:r>
            <a:r>
              <a:rPr lang="ru-RU" sz="3200" dirty="0" smtClean="0"/>
              <a:t>и, дополнительно,</a:t>
            </a:r>
            <a:r>
              <a:rPr lang="en-US" sz="3200" dirty="0" smtClean="0"/>
              <a:t> </a:t>
            </a:r>
            <a:r>
              <a:rPr lang="ru-RU" sz="3200" dirty="0" smtClean="0"/>
              <a:t>величину </a:t>
            </a:r>
            <a:r>
              <a:rPr lang="en-US" sz="3200" i="1" dirty="0" smtClean="0"/>
              <a:t>q</a:t>
            </a:r>
            <a:r>
              <a:rPr lang="en-US" sz="3200" dirty="0" smtClean="0"/>
              <a:t>-value</a:t>
            </a:r>
            <a:r>
              <a:rPr lang="ru-RU" sz="3200" dirty="0" smtClean="0"/>
              <a:t>, которая определяет порог </a:t>
            </a:r>
            <a:r>
              <a:rPr lang="en-US" sz="3200" dirty="0" smtClean="0"/>
              <a:t>false discovery rate </a:t>
            </a:r>
            <a:r>
              <a:rPr lang="ru-RU" sz="3200" dirty="0" smtClean="0"/>
              <a:t>  </a:t>
            </a:r>
            <a:r>
              <a:rPr lang="en-US" sz="3200" dirty="0" smtClean="0"/>
              <a:t>(FDR) </a:t>
            </a:r>
            <a:r>
              <a:rPr lang="ru-RU" sz="3200" dirty="0" smtClean="0"/>
              <a:t>при котором</a:t>
            </a:r>
            <a:r>
              <a:rPr lang="en-US" sz="3200" dirty="0" smtClean="0"/>
              <a:t> </a:t>
            </a:r>
            <a:r>
              <a:rPr lang="en-US" sz="3200" i="1" dirty="0" smtClean="0"/>
              <a:t>p</a:t>
            </a:r>
            <a:r>
              <a:rPr lang="en-US" sz="3200" dirty="0" smtClean="0"/>
              <a:t>-value</a:t>
            </a:r>
            <a:r>
              <a:rPr lang="ru-RU" sz="3200" dirty="0" smtClean="0"/>
              <a:t> значимо</a:t>
            </a:r>
            <a:endParaRPr lang="ru-RU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endParaRPr lang="ru-RU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496762" y="7002812"/>
            <a:ext cx="890126" cy="401638"/>
          </a:xfrm>
          <a:prstGeom prst="rect">
            <a:avLst/>
          </a:prstGeom>
        </p:spPr>
        <p:txBody>
          <a:bodyPr/>
          <a:lstStyle/>
          <a:p>
            <a:fld id="{8DEEC8EE-03FA-42FE-992C-F282326656F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489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Консервативные – значит важные</a:t>
            </a:r>
            <a:br>
              <a:rPr lang="ru-RU" sz="4000" dirty="0" smtClean="0"/>
            </a:br>
            <a:endParaRPr lang="en-US" sz="4000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700580" y="2013207"/>
            <a:ext cx="8693150" cy="3379640"/>
          </a:xfrm>
        </p:spPr>
        <p:txBody>
          <a:bodyPr>
            <a:normAutofit fontScale="92500" lnSpcReduction="10000"/>
          </a:bodyPr>
          <a:lstStyle/>
          <a:p>
            <a:r>
              <a:rPr lang="ru-RU" kern="0" dirty="0" smtClean="0">
                <a:solidFill>
                  <a:sysClr val="windowText" lastClr="000000"/>
                </a:solidFill>
              </a:rPr>
              <a:t>активные </a:t>
            </a:r>
            <a:r>
              <a:rPr lang="ru-RU" kern="0" dirty="0">
                <a:solidFill>
                  <a:sysClr val="windowText" lastClr="000000"/>
                </a:solidFill>
              </a:rPr>
              <a:t>центры </a:t>
            </a:r>
            <a:r>
              <a:rPr lang="ru-RU" kern="0" dirty="0" smtClean="0">
                <a:solidFill>
                  <a:sysClr val="windowText" lastClr="000000"/>
                </a:solidFill>
              </a:rPr>
              <a:t>ферментов</a:t>
            </a:r>
            <a:endParaRPr lang="ru-RU" kern="0" dirty="0" smtClean="0">
              <a:solidFill>
                <a:sysClr val="windowText" lastClr="000000"/>
              </a:solidFill>
            </a:endParaRPr>
          </a:p>
          <a:p>
            <a:r>
              <a:rPr lang="ru-RU" kern="0" dirty="0" smtClean="0">
                <a:solidFill>
                  <a:sysClr val="windowText" lastClr="000000"/>
                </a:solidFill>
              </a:rPr>
              <a:t>участки</a:t>
            </a:r>
            <a:r>
              <a:rPr lang="ru-RU" kern="0" dirty="0">
                <a:solidFill>
                  <a:sysClr val="windowText" lastClr="000000"/>
                </a:solidFill>
              </a:rPr>
              <a:t>, связывающие </a:t>
            </a:r>
            <a:r>
              <a:rPr lang="ru-RU" kern="0" dirty="0" err="1" smtClean="0">
                <a:solidFill>
                  <a:sysClr val="windowText" lastClr="000000"/>
                </a:solidFill>
              </a:rPr>
              <a:t>лиганды</a:t>
            </a:r>
            <a:r>
              <a:rPr lang="ru-RU" kern="0" dirty="0" smtClean="0">
                <a:solidFill>
                  <a:sysClr val="windowText" lastClr="000000"/>
                </a:solidFill>
              </a:rPr>
              <a:t>  </a:t>
            </a:r>
            <a:endParaRPr lang="ru-RU" kern="0" dirty="0" smtClean="0">
              <a:solidFill>
                <a:sysClr val="windowText" lastClr="000000"/>
              </a:solidFill>
            </a:endParaRPr>
          </a:p>
          <a:p>
            <a:r>
              <a:rPr lang="ru-RU" kern="0" dirty="0" smtClean="0">
                <a:solidFill>
                  <a:sysClr val="windowText" lastClr="000000"/>
                </a:solidFill>
              </a:rPr>
              <a:t>участки </a:t>
            </a:r>
            <a:r>
              <a:rPr lang="ru-RU" kern="0" dirty="0">
                <a:solidFill>
                  <a:sysClr val="windowText" lastClr="000000"/>
                </a:solidFill>
              </a:rPr>
              <a:t>белок-белкового </a:t>
            </a:r>
            <a:r>
              <a:rPr lang="ru-RU" kern="0" dirty="0" smtClean="0">
                <a:solidFill>
                  <a:sysClr val="windowText" lastClr="000000"/>
                </a:solidFill>
              </a:rPr>
              <a:t>взаимодействия</a:t>
            </a:r>
            <a:endParaRPr lang="ru-RU" kern="0" dirty="0">
              <a:solidFill>
                <a:sysClr val="windowText" lastClr="000000"/>
              </a:solidFill>
            </a:endParaRPr>
          </a:p>
          <a:p>
            <a:r>
              <a:rPr lang="ru-RU" kern="0" dirty="0">
                <a:solidFill>
                  <a:sysClr val="windowText" lastClr="000000"/>
                </a:solidFill>
              </a:rPr>
              <a:t>м</a:t>
            </a:r>
            <a:r>
              <a:rPr lang="ru-RU" kern="0" dirty="0" smtClean="0">
                <a:solidFill>
                  <a:sysClr val="windowText" lastClr="000000"/>
                </a:solidFill>
              </a:rPr>
              <a:t>отивы связывания с ДНК, РНК</a:t>
            </a:r>
          </a:p>
          <a:p>
            <a:r>
              <a:rPr lang="ru-RU" kern="0" dirty="0" smtClean="0">
                <a:solidFill>
                  <a:sysClr val="windowText" lastClr="000000"/>
                </a:solidFill>
              </a:rPr>
              <a:t>Мотивы связывания с другими молекулами и комплексами – например, вирионами</a:t>
            </a:r>
          </a:p>
          <a:p>
            <a:r>
              <a:rPr lang="ru-RU" kern="0" dirty="0" smtClean="0">
                <a:solidFill>
                  <a:sysClr val="windowText" lastClr="000000"/>
                </a:solidFill>
              </a:rPr>
              <a:t>И проч. …..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5115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1"/>
          <p:cNvSpPr/>
          <p:nvPr/>
        </p:nvSpPr>
        <p:spPr>
          <a:xfrm>
            <a:off x="0" y="7056000"/>
            <a:ext cx="10079640" cy="5036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CustomShape 2"/>
          <p:cNvSpPr/>
          <p:nvPr/>
        </p:nvSpPr>
        <p:spPr>
          <a:xfrm>
            <a:off x="0" y="7139880"/>
            <a:ext cx="2799720" cy="349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4160" tIns="63360" rIns="127080" bIns="63360" anchor="ctr"/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Date of download:  4/13/2017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CustomShape 3"/>
          <p:cNvSpPr/>
          <p:nvPr/>
        </p:nvSpPr>
        <p:spPr>
          <a:xfrm>
            <a:off x="3276000" y="7139880"/>
            <a:ext cx="6579720" cy="349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r>
              <a:rPr lang="ru-RU" sz="1000" b="0" strike="noStrike" spc="-1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© 2009 The Author(s)This is an Open Access article distributed under the terms of the Creative Commons Attribution Non-Commercial License (http://creativecommons.org/licenses/by-nc/2.0/uk/) which permits unrestricted non-commercial use, distribution, and reproduction in any medium, provided the original work is properly cited.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CustomShape 4"/>
          <p:cNvSpPr/>
          <p:nvPr/>
        </p:nvSpPr>
        <p:spPr>
          <a:xfrm>
            <a:off x="-360" y="1167120"/>
            <a:ext cx="10079640" cy="540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ts val="224"/>
              </a:lnSpc>
            </a:pPr>
            <a:r>
              <a:rPr lang="ru-RU" sz="1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Fira Sans Light"/>
                <a:ea typeface="Fira Sans Light"/>
              </a:rPr>
              <a:t>From: </a:t>
            </a:r>
            <a:r>
              <a:rPr lang="ru-RU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MEME Suite: tools for motif discovery and searching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3" name="CustomShape 5"/>
          <p:cNvSpPr/>
          <p:nvPr/>
        </p:nvSpPr>
        <p:spPr>
          <a:xfrm>
            <a:off x="3960000" y="163440"/>
            <a:ext cx="5903640" cy="1060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FIMO output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4" name="CustomShape 6"/>
          <p:cNvSpPr/>
          <p:nvPr/>
        </p:nvSpPr>
        <p:spPr>
          <a:xfrm>
            <a:off x="0" y="5628240"/>
            <a:ext cx="10079640" cy="198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Figure Legend: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5" name="Picture 3"/>
          <p:cNvPicPr/>
          <p:nvPr/>
        </p:nvPicPr>
        <p:blipFill>
          <a:blip r:embed="rId3" cstate="print"/>
          <a:stretch/>
        </p:blipFill>
        <p:spPr>
          <a:xfrm>
            <a:off x="251640" y="251640"/>
            <a:ext cx="1721520" cy="505440"/>
          </a:xfrm>
          <a:prstGeom prst="rect">
            <a:avLst/>
          </a:prstGeom>
          <a:ln>
            <a:noFill/>
          </a:ln>
        </p:spPr>
      </p:pic>
      <p:sp>
        <p:nvSpPr>
          <p:cNvPr id="406" name="Line 7"/>
          <p:cNvSpPr/>
          <p:nvPr/>
        </p:nvSpPr>
        <p:spPr>
          <a:xfrm>
            <a:off x="360" y="973080"/>
            <a:ext cx="10080000" cy="360"/>
          </a:xfrm>
          <a:prstGeom prst="line">
            <a:avLst/>
          </a:prstGeom>
          <a:ln w="12600">
            <a:solidFill>
              <a:srgbClr val="F2F2F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CustomShape 8"/>
          <p:cNvSpPr/>
          <p:nvPr/>
        </p:nvSpPr>
        <p:spPr>
          <a:xfrm>
            <a:off x="0" y="1777680"/>
            <a:ext cx="10079640" cy="182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Nucleic Acids Res. 2009;37(suppl_2):W202-W208. doi:10.1093/nar/gkp335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8" name="CustomShape 9"/>
          <p:cNvSpPr/>
          <p:nvPr/>
        </p:nvSpPr>
        <p:spPr>
          <a:xfrm>
            <a:off x="360" y="360"/>
            <a:ext cx="10079640" cy="7559640"/>
          </a:xfrm>
          <a:prstGeom prst="rect">
            <a:avLst/>
          </a:prstGeom>
          <a:noFill/>
          <a:ln w="25560">
            <a:solidFill>
              <a:srgbClr val="F2F2F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9" name="Рисунок 408"/>
          <p:cNvPicPr/>
          <p:nvPr/>
        </p:nvPicPr>
        <p:blipFill>
          <a:blip r:embed="rId4" cstate="print"/>
          <a:stretch/>
        </p:blipFill>
        <p:spPr>
          <a:xfrm>
            <a:off x="812880" y="2268000"/>
            <a:ext cx="8258760" cy="25174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30593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944" y="784247"/>
            <a:ext cx="8694737" cy="31448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IV </a:t>
            </a:r>
            <a:r>
              <a:rPr lang="ru-RU" dirty="0" err="1" smtClean="0"/>
              <a:t>Недопредставленность</a:t>
            </a:r>
            <a:r>
              <a:rPr lang="ru-RU" dirty="0" smtClean="0"/>
              <a:t> и </a:t>
            </a:r>
            <a:r>
              <a:rPr lang="ru-RU" dirty="0" err="1" smtClean="0"/>
              <a:t>перепредставленность</a:t>
            </a:r>
            <a:r>
              <a:rPr lang="ru-RU" dirty="0" smtClean="0"/>
              <a:t> слов (коротких последовательностей) и паттернов в геноме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2944" y="4509532"/>
            <a:ext cx="8694737" cy="165258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Если слово значимо </a:t>
            </a:r>
            <a:r>
              <a:rPr lang="ru-RU" dirty="0" err="1" smtClean="0"/>
              <a:t>недопредставлено</a:t>
            </a:r>
            <a:r>
              <a:rPr lang="ru-RU" dirty="0" smtClean="0"/>
              <a:t> или </a:t>
            </a:r>
            <a:r>
              <a:rPr lang="ru-RU" dirty="0" err="1" smtClean="0"/>
              <a:t>перепредставлено</a:t>
            </a:r>
            <a:r>
              <a:rPr lang="ru-RU" dirty="0" smtClean="0"/>
              <a:t>, надо искать биологическую причину отбора, направленного на уменьшение числа слов, или на их увеличение.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9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err="1">
                <a:solidFill>
                  <a:srgbClr val="000000"/>
                </a:solidFill>
                <a:latin typeface="Arial"/>
                <a:ea typeface="DejaVu Sans"/>
              </a:rPr>
              <a:t>Compositional</a:t>
            </a:r>
            <a:r>
              <a:rPr lang="ru-RU" sz="3600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Arial"/>
                <a:ea typeface="DejaVu Sans"/>
              </a:rPr>
              <a:t>Bias</a:t>
            </a:r>
            <a:r>
              <a:rPr lang="ru-RU" sz="3600" dirty="0">
                <a:solidFill>
                  <a:srgbClr val="000000"/>
                </a:solidFill>
                <a:latin typeface="Arial"/>
                <a:ea typeface="DejaVu Sans"/>
              </a:rPr>
              <a:t> (CB) </a:t>
            </a:r>
            <a:r>
              <a:rPr lang="ru-RU" sz="3600" dirty="0" smtClean="0">
                <a:solidFill>
                  <a:srgbClr val="000000"/>
                </a:solidFill>
                <a:latin typeface="Arial"/>
                <a:ea typeface="DejaVu Sans"/>
              </a:rPr>
              <a:t>паттерна  </a:t>
            </a:r>
            <a:r>
              <a:rPr lang="ru-RU" sz="3600" dirty="0">
                <a:solidFill>
                  <a:srgbClr val="000000"/>
                </a:solidFill>
                <a:latin typeface="Arial"/>
                <a:ea typeface="DejaVu Sans"/>
              </a:rPr>
              <a:t>= (наблюдаемое </a:t>
            </a:r>
            <a:r>
              <a:rPr lang="ru-RU" sz="3600" dirty="0" smtClean="0">
                <a:solidFill>
                  <a:srgbClr val="000000"/>
                </a:solidFill>
                <a:latin typeface="Arial"/>
                <a:ea typeface="DejaVu Sans"/>
              </a:rPr>
              <a:t>число)/ожидаемое</a:t>
            </a:r>
            <a:r>
              <a:rPr lang="ru-RU" sz="4000" dirty="0" smtClean="0">
                <a:solidFill>
                  <a:srgbClr val="000000"/>
                </a:solidFill>
                <a:latin typeface="Arial"/>
                <a:ea typeface="DejaVu Sans"/>
              </a:rPr>
              <a:t/>
            </a:r>
            <a:br>
              <a:rPr lang="ru-RU" sz="4000" dirty="0" smtClean="0">
                <a:solidFill>
                  <a:srgbClr val="000000"/>
                </a:solidFill>
                <a:latin typeface="Arial"/>
                <a:ea typeface="DejaVu Sans"/>
              </a:rPr>
            </a:br>
            <a:r>
              <a:rPr lang="ru-RU" sz="2700" dirty="0" smtClean="0">
                <a:solidFill>
                  <a:srgbClr val="000000"/>
                </a:solidFill>
                <a:latin typeface="Arial"/>
                <a:ea typeface="DejaVu Sans"/>
              </a:rPr>
              <a:t>(называют также контрастом)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8394" y="2973332"/>
            <a:ext cx="8693150" cy="2534730"/>
          </a:xfrm>
          <a:prstGeom prst="rect">
            <a:avLst/>
          </a:prstGeom>
        </p:spPr>
        <p:txBody>
          <a:bodyPr/>
          <a:lstStyle/>
          <a:p>
            <a:r>
              <a:rPr lang="en-US" sz="2800" dirty="0" smtClean="0"/>
              <a:t>CB &gt;&gt; 1 </a:t>
            </a:r>
            <a:r>
              <a:rPr lang="ru-RU" sz="2800" dirty="0" smtClean="0"/>
              <a:t> - слово </a:t>
            </a:r>
            <a:r>
              <a:rPr lang="ru-RU" sz="2800" dirty="0" err="1" smtClean="0"/>
              <a:t>перепредставлено</a:t>
            </a:r>
            <a:endParaRPr lang="en-US" sz="2800" dirty="0" smtClean="0"/>
          </a:p>
          <a:p>
            <a:endParaRPr lang="ru-RU" sz="2800" dirty="0" smtClean="0"/>
          </a:p>
          <a:p>
            <a:r>
              <a:rPr lang="en-US" sz="2800" dirty="0" smtClean="0"/>
              <a:t>CB &lt;&lt; 1 - </a:t>
            </a:r>
            <a:r>
              <a:rPr lang="ru-RU" sz="2800" dirty="0"/>
              <a:t>слово </a:t>
            </a:r>
            <a:r>
              <a:rPr lang="ru-RU" sz="2800" dirty="0" err="1" smtClean="0"/>
              <a:t>недопредставлено</a:t>
            </a:r>
            <a:endParaRPr lang="ru-RU" sz="2800" dirty="0" smtClean="0"/>
          </a:p>
          <a:p>
            <a:endParaRPr lang="en-US" sz="2800" dirty="0" smtClean="0"/>
          </a:p>
          <a:p>
            <a:r>
              <a:rPr lang="ru-RU" sz="2800" dirty="0" smtClean="0"/>
              <a:t>Вопрос как правильно вычислять «ожидаемое»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190038" y="7002463"/>
            <a:ext cx="890587" cy="401637"/>
          </a:xfrm>
          <a:prstGeom prst="rect">
            <a:avLst/>
          </a:prstGeom>
        </p:spPr>
        <p:txBody>
          <a:bodyPr/>
          <a:lstStyle/>
          <a:p>
            <a:fld id="{8DEEC8EE-03FA-42FE-992C-F282326656F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4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-1" y="0"/>
            <a:ext cx="10080625" cy="7074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3600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Метод «по </a:t>
            </a:r>
            <a:r>
              <a:rPr lang="ru-RU" sz="3600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бернулли</a:t>
            </a:r>
            <a:r>
              <a:rPr lang="ru-RU" sz="3600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» не всегда работает</a:t>
            </a:r>
            <a:endParaRPr lang="ru-RU" sz="36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TextShape 2"/>
          <p:cNvSpPr txBox="1"/>
          <p:nvPr/>
        </p:nvSpPr>
        <p:spPr>
          <a:xfrm>
            <a:off x="239686" y="1053082"/>
            <a:ext cx="9601250" cy="59527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Такой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способ подразумевает, что  геном устроен как </a:t>
            </a:r>
            <a:r>
              <a:rPr lang="ru-RU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бернуллиевская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случайная последовательность: появление следующей буквы не зависит от предыдущей.</a:t>
            </a:r>
            <a:b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ru-RU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Это предположение нарушается.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Пример. Число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лов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большинстве геномов меньше, чем ожидаемое по </a:t>
            </a:r>
            <a:r>
              <a:rPr lang="ru-RU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бернулли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Поэтому число слов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CTAG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геномах будет менее ожидаемого по </a:t>
            </a:r>
            <a:r>
              <a:rPr lang="ru-RU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бернулли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!</a:t>
            </a:r>
            <a:endParaRPr lang="ru-RU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Как учесть этот эффект – учитывать частоты </a:t>
            </a:r>
            <a:r>
              <a:rPr lang="ru-RU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подслов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!</a:t>
            </a:r>
            <a:endParaRPr lang="ru-RU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73710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425633" y="160563"/>
            <a:ext cx="9229359" cy="12939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663" dirty="0" smtClean="0">
                <a:solidFill>
                  <a:srgbClr val="000000"/>
                </a:solidFill>
                <a:latin typeface="Arial"/>
                <a:ea typeface="DejaVu Sans"/>
              </a:rPr>
              <a:t>K. </a:t>
            </a:r>
            <a:r>
              <a:rPr lang="ru-RU" sz="3663" dirty="0" smtClean="0">
                <a:solidFill>
                  <a:srgbClr val="000000"/>
                </a:solidFill>
                <a:latin typeface="Arial"/>
                <a:ea typeface="DejaVu Sans"/>
              </a:rPr>
              <a:t>Метод </a:t>
            </a:r>
            <a:r>
              <a:rPr lang="ru-RU" sz="3663" dirty="0" err="1" smtClean="0">
                <a:solidFill>
                  <a:srgbClr val="000000"/>
                </a:solidFill>
                <a:latin typeface="Arial"/>
                <a:ea typeface="DejaVu Sans"/>
              </a:rPr>
              <a:t>Карлина</a:t>
            </a:r>
            <a:r>
              <a:rPr lang="ru-RU" sz="3663" dirty="0" smtClean="0">
                <a:solidFill>
                  <a:srgbClr val="000000"/>
                </a:solidFill>
                <a:latin typeface="Arial"/>
                <a:ea typeface="DejaVu Sans"/>
              </a:rPr>
              <a:t> с </a:t>
            </a:r>
            <a:r>
              <a:rPr lang="ru-RU" sz="3663" dirty="0" err="1" smtClean="0">
                <a:solidFill>
                  <a:srgbClr val="000000"/>
                </a:solidFill>
                <a:latin typeface="Arial"/>
                <a:ea typeface="DejaVu Sans"/>
              </a:rPr>
              <a:t>соавт</a:t>
            </a:r>
            <a:r>
              <a:rPr lang="ru-RU" sz="3663" dirty="0" smtClean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r>
              <a:rPr lang="en-US" sz="3663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3663" dirty="0" smtClean="0">
                <a:solidFill>
                  <a:srgbClr val="000000"/>
                </a:solidFill>
                <a:latin typeface="Arial"/>
                <a:ea typeface="DejaVu Sans"/>
              </a:rPr>
              <a:t/>
            </a:r>
            <a:br>
              <a:rPr lang="ru-RU" sz="3663" dirty="0" smtClean="0">
                <a:solidFill>
                  <a:srgbClr val="000000"/>
                </a:solidFill>
                <a:latin typeface="Arial"/>
                <a:ea typeface="DejaVu Sans"/>
              </a:rPr>
            </a:br>
            <a:r>
              <a:rPr lang="ru-RU" sz="3200" dirty="0" smtClean="0">
                <a:solidFill>
                  <a:srgbClr val="000000"/>
                </a:solidFill>
                <a:latin typeface="Arial"/>
                <a:ea typeface="DejaVu Sans"/>
              </a:rPr>
              <a:t>Учёт частот всех </a:t>
            </a:r>
            <a:r>
              <a:rPr lang="ru-RU" sz="3200" dirty="0" err="1" smtClean="0">
                <a:solidFill>
                  <a:srgbClr val="000000"/>
                </a:solidFill>
                <a:latin typeface="Arial"/>
                <a:ea typeface="DejaVu Sans"/>
              </a:rPr>
              <a:t>подслов</a:t>
            </a:r>
            <a:r>
              <a:rPr lang="ru-RU" sz="3200" dirty="0" smtClean="0">
                <a:solidFill>
                  <a:srgbClr val="000000"/>
                </a:solidFill>
                <a:latin typeface="Arial"/>
                <a:ea typeface="DejaVu Sans"/>
              </a:rPr>
              <a:t>, включая разрывные</a:t>
            </a:r>
            <a:endParaRPr sz="12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l="16067" r="-16291"/>
          <a:stretch/>
        </p:blipFill>
        <p:spPr>
          <a:xfrm>
            <a:off x="2808000" y="3271244"/>
            <a:ext cx="8352000" cy="2944202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36963" y="4411002"/>
            <a:ext cx="302917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CB(GATC) =</a:t>
            </a:r>
            <a:endParaRPr lang="ru-RU" sz="105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3913632" y="1588707"/>
            <a:ext cx="5888900" cy="1581213"/>
            <a:chOff x="3235276" y="1782777"/>
            <a:chExt cx="4749981" cy="1182565"/>
          </a:xfrm>
        </p:grpSpPr>
        <p:pic>
          <p:nvPicPr>
            <p:cNvPr id="5" name="Рисунок 4"/>
            <p:cNvPicPr/>
            <p:nvPr/>
          </p:nvPicPr>
          <p:blipFill>
            <a:blip r:embed="rId3" cstate="print"/>
            <a:stretch/>
          </p:blipFill>
          <p:spPr>
            <a:xfrm>
              <a:off x="3734542" y="1782777"/>
              <a:ext cx="4250715" cy="1182565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3235276" y="1936397"/>
              <a:ext cx="1497797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/>
                <a:t>F</a:t>
              </a:r>
              <a:r>
                <a:rPr lang="en-US" sz="4400" baseline="-25000" dirty="0" err="1" smtClean="0"/>
                <a:t>exp</a:t>
              </a:r>
              <a:r>
                <a:rPr lang="en-US" sz="4400" dirty="0" smtClean="0"/>
                <a:t> =</a:t>
              </a:r>
              <a:endParaRPr lang="ru-RU" sz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0138" y="6471337"/>
            <a:ext cx="7396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ru-RU" dirty="0" smtClean="0"/>
              <a:t>м. </a:t>
            </a:r>
            <a:r>
              <a:rPr lang="en-US" dirty="0" err="1" smtClean="0"/>
              <a:t>Rusinov</a:t>
            </a:r>
            <a:r>
              <a:rPr lang="en-US" dirty="0" smtClean="0"/>
              <a:t> </a:t>
            </a:r>
            <a:r>
              <a:rPr lang="en-US" dirty="0"/>
              <a:t>et al., Comparison of Methods of Detection of </a:t>
            </a:r>
            <a:r>
              <a:rPr lang="en-US" dirty="0" smtClean="0"/>
              <a:t>Exceptional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Sequences in Prokaryotic </a:t>
            </a:r>
            <a:r>
              <a:rPr lang="en-US" dirty="0" smtClean="0"/>
              <a:t>Genomes</a:t>
            </a:r>
            <a:r>
              <a:rPr lang="ru-RU" dirty="0" smtClean="0"/>
              <a:t>,</a:t>
            </a:r>
            <a:r>
              <a:rPr lang="en-US" dirty="0" smtClean="0"/>
              <a:t>  Biochemistry (</a:t>
            </a:r>
            <a:r>
              <a:rPr lang="en-US" dirty="0" err="1" smtClean="0"/>
              <a:t>Mosc</a:t>
            </a:r>
            <a:r>
              <a:rPr lang="en-US" dirty="0" smtClean="0"/>
              <a:t>.), 2018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6963" y="1812053"/>
            <a:ext cx="3264425" cy="646331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CB = </a:t>
            </a:r>
            <a:r>
              <a:rPr lang="en-US" sz="3600" dirty="0" err="1" smtClean="0"/>
              <a:t>F</a:t>
            </a:r>
            <a:r>
              <a:rPr lang="en-US" sz="3600" baseline="-25000" dirty="0" err="1" smtClean="0"/>
              <a:t>o</a:t>
            </a:r>
            <a:r>
              <a:rPr lang="en-US" sz="3600" dirty="0" smtClean="0"/>
              <a:t>/</a:t>
            </a:r>
            <a:r>
              <a:rPr lang="en-US" sz="3600" dirty="0" err="1" smtClean="0"/>
              <a:t>F</a:t>
            </a:r>
            <a:r>
              <a:rPr lang="en-US" sz="3600" baseline="-25000" dirty="0" err="1" smtClean="0"/>
              <a:t>exp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03493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7451" y="54552"/>
            <a:ext cx="9903174" cy="775906"/>
          </a:xfrm>
        </p:spPr>
        <p:txBody>
          <a:bodyPr/>
          <a:lstStyle/>
          <a:p>
            <a:r>
              <a:rPr lang="en-US" sz="3600" dirty="0" smtClean="0"/>
              <a:t>MM. </a:t>
            </a:r>
            <a:r>
              <a:rPr lang="ru-RU" sz="3600" dirty="0" smtClean="0"/>
              <a:t>Марковская цепь максимального порядка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496762" y="7002812"/>
            <a:ext cx="890126" cy="401638"/>
          </a:xfrm>
          <a:prstGeom prst="rect">
            <a:avLst/>
          </a:prstGeom>
        </p:spPr>
        <p:txBody>
          <a:bodyPr/>
          <a:lstStyle/>
          <a:p>
            <a:fld id="{8DEEC8EE-03FA-42FE-992C-F282326656FA}" type="slidenum">
              <a:rPr lang="en-US" smtClean="0"/>
              <a:t>55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4903" y="1479616"/>
            <a:ext cx="3264425" cy="646331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CB = </a:t>
            </a:r>
            <a:r>
              <a:rPr lang="en-US" sz="3600" dirty="0" err="1" smtClean="0"/>
              <a:t>F</a:t>
            </a:r>
            <a:r>
              <a:rPr lang="en-US" sz="3600" baseline="-25000" dirty="0" err="1" smtClean="0"/>
              <a:t>o</a:t>
            </a:r>
            <a:r>
              <a:rPr lang="en-US" sz="3600" dirty="0" smtClean="0"/>
              <a:t>/</a:t>
            </a:r>
            <a:r>
              <a:rPr lang="en-US" sz="3600" dirty="0" err="1" smtClean="0"/>
              <a:t>F</a:t>
            </a:r>
            <a:r>
              <a:rPr lang="en-US" sz="3600" baseline="-25000" dirty="0" err="1" smtClean="0"/>
              <a:t>exp</a:t>
            </a:r>
            <a:endParaRPr lang="ru-RU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177450" y="5955957"/>
            <a:ext cx="9840938" cy="1538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В этой модели можно вычислить </a:t>
            </a:r>
            <a:r>
              <a:rPr lang="en-US" sz="2800" dirty="0" err="1" smtClean="0">
                <a:solidFill>
                  <a:prstClr val="black"/>
                </a:solidFill>
              </a:rPr>
              <a:t>pValue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ru-RU" sz="2800" dirty="0" smtClean="0">
                <a:solidFill>
                  <a:prstClr val="black"/>
                </a:solidFill>
              </a:rPr>
              <a:t>отличия наблюдаемого от ожидаемого. См </a:t>
            </a:r>
            <a:r>
              <a:rPr lang="en-US" sz="2800" dirty="0" err="1" smtClean="0">
                <a:solidFill>
                  <a:prstClr val="black"/>
                </a:solidFill>
              </a:rPr>
              <a:t>Gelfand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</a:rPr>
              <a:t>Koonin</a:t>
            </a:r>
            <a:r>
              <a:rPr lang="en-US" sz="2800" dirty="0" smtClean="0">
                <a:solidFill>
                  <a:prstClr val="black"/>
                </a:solidFill>
              </a:rPr>
              <a:t>, NAR, 1997</a:t>
            </a:r>
            <a:endParaRPr lang="en-US" sz="2800" dirty="0">
              <a:solidFill>
                <a:prstClr val="black"/>
              </a:solidFill>
            </a:endParaRPr>
          </a:p>
          <a:p>
            <a:endParaRPr lang="ru-RU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3804184" y="616864"/>
            <a:ext cx="610639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</a:t>
            </a:r>
            <a:r>
              <a:rPr lang="en-US" sz="3600" baseline="-25000" dirty="0" err="1" smtClean="0"/>
              <a:t>o</a:t>
            </a:r>
            <a:r>
              <a:rPr lang="en-US" sz="3600" dirty="0" smtClean="0"/>
              <a:t> –</a:t>
            </a:r>
            <a:r>
              <a:rPr lang="en-US" sz="4800" dirty="0" smtClean="0"/>
              <a:t> </a:t>
            </a:r>
            <a:r>
              <a:rPr lang="en-US" sz="2800" dirty="0" smtClean="0"/>
              <a:t>observed (</a:t>
            </a:r>
            <a:r>
              <a:rPr lang="ru-RU" sz="2800" dirty="0" smtClean="0"/>
              <a:t>наблюдаемое число слов</a:t>
            </a:r>
            <a:r>
              <a:rPr lang="en-US" sz="2800" dirty="0" smtClean="0"/>
              <a:t>)</a:t>
            </a:r>
          </a:p>
          <a:p>
            <a:r>
              <a:rPr lang="en-US" sz="3600" dirty="0" err="1" smtClean="0">
                <a:solidFill>
                  <a:prstClr val="black"/>
                </a:solidFill>
              </a:rPr>
              <a:t>F</a:t>
            </a:r>
            <a:r>
              <a:rPr lang="en-US" sz="3600" baseline="-25000" dirty="0" err="1" smtClean="0">
                <a:solidFill>
                  <a:prstClr val="black"/>
                </a:solidFill>
              </a:rPr>
              <a:t>exp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>
                <a:solidFill>
                  <a:prstClr val="black"/>
                </a:solidFill>
              </a:rPr>
              <a:t>–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2800" dirty="0"/>
              <a:t>expected </a:t>
            </a:r>
            <a:r>
              <a:rPr lang="en-US" sz="2800" dirty="0" smtClean="0"/>
              <a:t>(</a:t>
            </a:r>
            <a:r>
              <a:rPr lang="ru-RU" sz="2800" dirty="0" smtClean="0">
                <a:solidFill>
                  <a:prstClr val="black"/>
                </a:solidFill>
              </a:rPr>
              <a:t>ожидаемое </a:t>
            </a:r>
            <a:r>
              <a:rPr lang="ru-RU" sz="2800" dirty="0">
                <a:solidFill>
                  <a:prstClr val="black"/>
                </a:solidFill>
              </a:rPr>
              <a:t>число </a:t>
            </a:r>
            <a:r>
              <a:rPr lang="ru-RU" sz="2800" dirty="0" smtClean="0">
                <a:solidFill>
                  <a:prstClr val="black"/>
                </a:solidFill>
              </a:rPr>
              <a:t>слов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54902" y="3610611"/>
            <a:ext cx="95556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Можно объяснить так</a:t>
            </a:r>
            <a:r>
              <a:rPr lang="en-US" sz="2400" b="1" dirty="0" smtClean="0"/>
              <a:t> </a:t>
            </a:r>
            <a:r>
              <a:rPr lang="ru-RU" sz="2400" b="1" dirty="0" smtClean="0"/>
              <a:t> (для </a:t>
            </a:r>
            <a:r>
              <a:rPr lang="en-US" sz="2400" b="1" dirty="0" smtClean="0"/>
              <a:t>CTAG)</a:t>
            </a:r>
            <a:r>
              <a:rPr lang="ru-RU" sz="2400" b="1" dirty="0" smtClean="0"/>
              <a:t>.  </a:t>
            </a:r>
            <a:r>
              <a:rPr lang="ru-RU" sz="2400" dirty="0" smtClean="0"/>
              <a:t>Перед словом </a:t>
            </a:r>
            <a:r>
              <a:rPr lang="en-US" sz="2400" dirty="0" smtClean="0"/>
              <a:t>TA c  </a:t>
            </a:r>
            <a:r>
              <a:rPr lang="ru-RU" sz="2400" dirty="0" smtClean="0"/>
              <a:t>частотой </a:t>
            </a:r>
            <a:r>
              <a:rPr lang="en-US" sz="2400" dirty="0" smtClean="0">
                <a:solidFill>
                  <a:prstClr val="black"/>
                </a:solidFill>
              </a:rPr>
              <a:t>F</a:t>
            </a:r>
            <a:r>
              <a:rPr lang="en-US" sz="2400" baseline="-25000" dirty="0" smtClean="0">
                <a:solidFill>
                  <a:prstClr val="black"/>
                </a:solidFill>
              </a:rPr>
              <a:t>0</a:t>
            </a:r>
            <a:r>
              <a:rPr lang="en-US" sz="2400" dirty="0" smtClean="0">
                <a:solidFill>
                  <a:prstClr val="black"/>
                </a:solidFill>
              </a:rPr>
              <a:t>(CTA</a:t>
            </a:r>
            <a:r>
              <a:rPr lang="en-US" sz="2400" dirty="0">
                <a:solidFill>
                  <a:prstClr val="black"/>
                </a:solidFill>
              </a:rPr>
              <a:t>)/F</a:t>
            </a:r>
            <a:r>
              <a:rPr lang="en-US" sz="2400" baseline="-25000" dirty="0">
                <a:solidFill>
                  <a:prstClr val="black"/>
                </a:solidFill>
              </a:rPr>
              <a:t>0</a:t>
            </a:r>
            <a:r>
              <a:rPr lang="en-US" sz="2400" dirty="0">
                <a:solidFill>
                  <a:prstClr val="black"/>
                </a:solidFill>
              </a:rPr>
              <a:t>(TA</a:t>
            </a:r>
            <a:r>
              <a:rPr lang="en-US" sz="2400" dirty="0" smtClean="0">
                <a:solidFill>
                  <a:prstClr val="black"/>
                </a:solidFill>
              </a:rPr>
              <a:t>) </a:t>
            </a:r>
            <a:r>
              <a:rPr lang="ru-RU" sz="2400" dirty="0" smtClean="0">
                <a:solidFill>
                  <a:prstClr val="black"/>
                </a:solidFill>
              </a:rPr>
              <a:t>стоит буква </a:t>
            </a:r>
            <a:r>
              <a:rPr lang="en-US" sz="2400" dirty="0" smtClean="0">
                <a:solidFill>
                  <a:prstClr val="black"/>
                </a:solidFill>
              </a:rPr>
              <a:t>C, </a:t>
            </a:r>
          </a:p>
          <a:p>
            <a:r>
              <a:rPr lang="ru-RU" sz="2400" dirty="0" smtClean="0"/>
              <a:t>с частотой  </a:t>
            </a:r>
            <a:r>
              <a:rPr lang="en-US" sz="2400" dirty="0" smtClean="0">
                <a:solidFill>
                  <a:prstClr val="black"/>
                </a:solidFill>
              </a:rPr>
              <a:t>F</a:t>
            </a:r>
            <a:r>
              <a:rPr lang="en-US" sz="2400" baseline="-25000" dirty="0" smtClean="0">
                <a:solidFill>
                  <a:prstClr val="black"/>
                </a:solidFill>
              </a:rPr>
              <a:t>0</a:t>
            </a:r>
            <a:r>
              <a:rPr lang="en-US" sz="2400" dirty="0" smtClean="0">
                <a:solidFill>
                  <a:prstClr val="black"/>
                </a:solidFill>
              </a:rPr>
              <a:t>(TAG)/</a:t>
            </a:r>
            <a:r>
              <a:rPr lang="en-US" sz="2400" dirty="0">
                <a:solidFill>
                  <a:prstClr val="black"/>
                </a:solidFill>
              </a:rPr>
              <a:t>F</a:t>
            </a:r>
            <a:r>
              <a:rPr lang="en-US" sz="2400" baseline="-25000" dirty="0">
                <a:solidFill>
                  <a:prstClr val="black"/>
                </a:solidFill>
              </a:rPr>
              <a:t>0</a:t>
            </a:r>
            <a:r>
              <a:rPr lang="en-US" sz="2400" dirty="0">
                <a:solidFill>
                  <a:prstClr val="black"/>
                </a:solidFill>
              </a:rPr>
              <a:t>(TA</a:t>
            </a:r>
            <a:r>
              <a:rPr lang="en-US" sz="2400" dirty="0" smtClean="0">
                <a:solidFill>
                  <a:prstClr val="black"/>
                </a:solidFill>
              </a:rPr>
              <a:t>) </a:t>
            </a:r>
            <a:r>
              <a:rPr lang="ru-RU" sz="2400" dirty="0" smtClean="0">
                <a:solidFill>
                  <a:prstClr val="black"/>
                </a:solidFill>
              </a:rPr>
              <a:t>после </a:t>
            </a:r>
            <a:r>
              <a:rPr lang="en-US" sz="2400" dirty="0" smtClean="0">
                <a:solidFill>
                  <a:prstClr val="black"/>
                </a:solidFill>
              </a:rPr>
              <a:t>TA </a:t>
            </a:r>
            <a:r>
              <a:rPr lang="ru-RU" sz="2400" dirty="0" smtClean="0">
                <a:solidFill>
                  <a:prstClr val="black"/>
                </a:solidFill>
              </a:rPr>
              <a:t>стоит буква </a:t>
            </a:r>
            <a:r>
              <a:rPr lang="en-US" sz="2400" dirty="0" smtClean="0">
                <a:solidFill>
                  <a:prstClr val="black"/>
                </a:solidFill>
              </a:rPr>
              <a:t>G. </a:t>
            </a:r>
            <a:r>
              <a:rPr lang="ru-RU" sz="2400" dirty="0" smtClean="0">
                <a:solidFill>
                  <a:prstClr val="black"/>
                </a:solidFill>
              </a:rPr>
              <a:t>В предположении независимости имеем: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 err="1" smtClean="0"/>
              <a:t>Fo</a:t>
            </a:r>
            <a:r>
              <a:rPr lang="en-US" sz="2400" dirty="0" smtClean="0"/>
              <a:t>(CTAG</a:t>
            </a:r>
            <a:r>
              <a:rPr lang="en-US" sz="2400" dirty="0"/>
              <a:t>) = </a:t>
            </a:r>
            <a:r>
              <a:rPr lang="en-US" sz="2400" dirty="0">
                <a:solidFill>
                  <a:prstClr val="black"/>
                </a:solidFill>
              </a:rPr>
              <a:t>F</a:t>
            </a:r>
            <a:r>
              <a:rPr lang="en-US" sz="2400" baseline="-25000" dirty="0">
                <a:solidFill>
                  <a:prstClr val="black"/>
                </a:solidFill>
              </a:rPr>
              <a:t>0</a:t>
            </a:r>
            <a:r>
              <a:rPr lang="en-US" sz="2400" dirty="0">
                <a:solidFill>
                  <a:prstClr val="black"/>
                </a:solidFill>
              </a:rPr>
              <a:t>(CTA)/F</a:t>
            </a:r>
            <a:r>
              <a:rPr lang="en-US" sz="2400" baseline="-25000" dirty="0">
                <a:solidFill>
                  <a:prstClr val="black"/>
                </a:solidFill>
              </a:rPr>
              <a:t>0</a:t>
            </a:r>
            <a:r>
              <a:rPr lang="en-US" sz="2400" dirty="0">
                <a:solidFill>
                  <a:prstClr val="black"/>
                </a:solidFill>
              </a:rPr>
              <a:t>(TA)* F</a:t>
            </a:r>
            <a:r>
              <a:rPr lang="en-US" sz="2400" baseline="-25000" dirty="0">
                <a:solidFill>
                  <a:prstClr val="black"/>
                </a:solidFill>
              </a:rPr>
              <a:t>0</a:t>
            </a:r>
            <a:r>
              <a:rPr lang="en-US" sz="2400" dirty="0">
                <a:solidFill>
                  <a:prstClr val="black"/>
                </a:solidFill>
              </a:rPr>
              <a:t>(TA) * F</a:t>
            </a:r>
            <a:r>
              <a:rPr lang="en-US" sz="2400" baseline="-25000" dirty="0">
                <a:solidFill>
                  <a:prstClr val="black"/>
                </a:solidFill>
              </a:rPr>
              <a:t>0</a:t>
            </a:r>
            <a:r>
              <a:rPr lang="en-US" sz="2400" dirty="0">
                <a:solidFill>
                  <a:prstClr val="black"/>
                </a:solidFill>
              </a:rPr>
              <a:t>(TAG) )/F</a:t>
            </a:r>
            <a:r>
              <a:rPr lang="en-US" sz="2400" baseline="-25000" dirty="0">
                <a:solidFill>
                  <a:prstClr val="black"/>
                </a:solidFill>
              </a:rPr>
              <a:t>0</a:t>
            </a:r>
            <a:r>
              <a:rPr lang="en-US" sz="2400" dirty="0">
                <a:solidFill>
                  <a:prstClr val="black"/>
                </a:solidFill>
              </a:rPr>
              <a:t>(TA) </a:t>
            </a:r>
            <a:r>
              <a:rPr lang="en-US" sz="2400" dirty="0" smtClean="0">
                <a:solidFill>
                  <a:prstClr val="black"/>
                </a:solidFill>
              </a:rPr>
              <a:t>=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= </a:t>
            </a:r>
            <a:r>
              <a:rPr lang="en-US" sz="2400" dirty="0">
                <a:solidFill>
                  <a:prstClr val="black"/>
                </a:solidFill>
              </a:rPr>
              <a:t>( F</a:t>
            </a:r>
            <a:r>
              <a:rPr lang="en-US" sz="2400" baseline="-25000" dirty="0">
                <a:solidFill>
                  <a:prstClr val="black"/>
                </a:solidFill>
              </a:rPr>
              <a:t>0</a:t>
            </a:r>
            <a:r>
              <a:rPr lang="en-US" sz="2400" dirty="0">
                <a:solidFill>
                  <a:prstClr val="black"/>
                </a:solidFill>
              </a:rPr>
              <a:t>(CTA) * F</a:t>
            </a:r>
            <a:r>
              <a:rPr lang="en-US" sz="2400" baseline="-25000" dirty="0">
                <a:solidFill>
                  <a:prstClr val="black"/>
                </a:solidFill>
              </a:rPr>
              <a:t>0</a:t>
            </a:r>
            <a:r>
              <a:rPr lang="en-US" sz="2400" dirty="0">
                <a:solidFill>
                  <a:prstClr val="black"/>
                </a:solidFill>
              </a:rPr>
              <a:t>(TAG) )/F</a:t>
            </a:r>
            <a:r>
              <a:rPr lang="en-US" sz="2400" baseline="-25000" dirty="0">
                <a:solidFill>
                  <a:prstClr val="black"/>
                </a:solidFill>
              </a:rPr>
              <a:t>0</a:t>
            </a:r>
            <a:r>
              <a:rPr lang="en-US" sz="2400" dirty="0">
                <a:solidFill>
                  <a:prstClr val="black"/>
                </a:solidFill>
              </a:rPr>
              <a:t>(TA</a:t>
            </a:r>
            <a:r>
              <a:rPr lang="en-US" sz="2400" dirty="0" smtClean="0">
                <a:solidFill>
                  <a:prstClr val="black"/>
                </a:solidFill>
              </a:rPr>
              <a:t>)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0653" y="2988889"/>
            <a:ext cx="9678060" cy="523220"/>
          </a:xfrm>
          <a:prstGeom prst="rect">
            <a:avLst/>
          </a:prstGeom>
          <a:ln w="317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i="1" dirty="0" err="1" smtClean="0">
                <a:latin typeface="Times New Roman" panose="02020603050405020304" pitchFamily="18" charset="0"/>
              </a:rPr>
              <a:t>Fexp</a:t>
            </a:r>
            <a:r>
              <a:rPr lang="en-US" sz="2800" i="1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</a:rPr>
              <a:t>(</a:t>
            </a:r>
            <a:r>
              <a:rPr lang="en-US" sz="2800" i="1" dirty="0" smtClean="0">
                <a:latin typeface="Times New Roman" panose="02020603050405020304" pitchFamily="18" charset="0"/>
              </a:rPr>
              <a:t>w</a:t>
            </a:r>
            <a:r>
              <a:rPr lang="en-US" sz="2000" dirty="0" smtClean="0">
                <a:latin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</a:rPr>
              <a:t>…</a:t>
            </a:r>
            <a:r>
              <a:rPr lang="en-US" sz="2800" i="1" dirty="0" err="1" smtClean="0">
                <a:latin typeface="Times New Roman" panose="02020603050405020304" pitchFamily="18" charset="0"/>
              </a:rPr>
              <a:t>w</a:t>
            </a:r>
            <a:r>
              <a:rPr lang="en-US" sz="2000" dirty="0" err="1" smtClean="0">
                <a:latin typeface="Times New Roman" panose="02020603050405020304" pitchFamily="18" charset="0"/>
              </a:rPr>
              <a:t>m</a:t>
            </a:r>
            <a:r>
              <a:rPr lang="en-US" sz="2800" dirty="0">
                <a:latin typeface="Times New Roman" panose="02020603050405020304" pitchFamily="18" charset="0"/>
              </a:rPr>
              <a:t>) = </a:t>
            </a:r>
            <a:r>
              <a:rPr lang="en-US" sz="2800" i="1" dirty="0" err="1" smtClean="0">
                <a:latin typeface="Times New Roman" panose="02020603050405020304" pitchFamily="18" charset="0"/>
              </a:rPr>
              <a:t>Fo</a:t>
            </a:r>
            <a:r>
              <a:rPr lang="en-US" sz="2800" i="1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</a:rPr>
              <a:t>(</a:t>
            </a:r>
            <a:r>
              <a:rPr lang="en-US" sz="2800" i="1" dirty="0" smtClean="0">
                <a:latin typeface="Times New Roman" panose="02020603050405020304" pitchFamily="18" charset="0"/>
              </a:rPr>
              <a:t>w</a:t>
            </a:r>
            <a:r>
              <a:rPr lang="en-US" sz="2000" dirty="0" smtClean="0">
                <a:latin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</a:rPr>
              <a:t>…</a:t>
            </a:r>
            <a:r>
              <a:rPr lang="en-US" sz="2800" i="1" dirty="0" err="1" smtClean="0">
                <a:latin typeface="Times New Roman" panose="02020603050405020304" pitchFamily="18" charset="0"/>
              </a:rPr>
              <a:t>w</a:t>
            </a:r>
            <a:r>
              <a:rPr lang="en-US" sz="2000" dirty="0" err="1" smtClean="0">
                <a:latin typeface="Times New Roman" panose="02020603050405020304" pitchFamily="18" charset="0"/>
              </a:rPr>
              <a:t>m</a:t>
            </a:r>
            <a:r>
              <a:rPr lang="en-US" sz="2000" dirty="0" smtClean="0">
                <a:latin typeface="Times New Roman" panose="02020603050405020304" pitchFamily="18" charset="0"/>
              </a:rPr>
              <a:t>–1</a:t>
            </a:r>
            <a:r>
              <a:rPr lang="en-US" sz="2800" dirty="0" smtClean="0">
                <a:latin typeface="Times New Roman" panose="02020603050405020304" pitchFamily="18" charset="0"/>
              </a:rPr>
              <a:t>)</a:t>
            </a:r>
            <a:r>
              <a:rPr lang="ru-RU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</a:rPr>
              <a:t>Fo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</a:rPr>
              <a:t>(</a:t>
            </a:r>
            <a:r>
              <a:rPr lang="en-US" sz="2800" i="1" dirty="0" smtClean="0">
                <a:latin typeface="Times New Roman" panose="02020603050405020304" pitchFamily="18" charset="0"/>
              </a:rPr>
              <a:t>w</a:t>
            </a:r>
            <a:r>
              <a:rPr lang="en-US" sz="2000" dirty="0" smtClean="0">
                <a:latin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</a:rPr>
              <a:t>…</a:t>
            </a:r>
            <a:r>
              <a:rPr lang="en-US" sz="2800" i="1" dirty="0" err="1" smtClean="0">
                <a:latin typeface="Times New Roman" panose="02020603050405020304" pitchFamily="18" charset="0"/>
              </a:rPr>
              <a:t>w</a:t>
            </a:r>
            <a:r>
              <a:rPr lang="en-US" sz="2000" dirty="0" err="1" smtClean="0">
                <a:latin typeface="Times New Roman" panose="02020603050405020304" pitchFamily="18" charset="0"/>
              </a:rPr>
              <a:t>m</a:t>
            </a:r>
            <a:r>
              <a:rPr lang="en-US" sz="2800" dirty="0" smtClean="0">
                <a:latin typeface="Times New Roman" panose="02020603050405020304" pitchFamily="18" charset="0"/>
              </a:rPr>
              <a:t>)/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</a:rPr>
              <a:t>Fo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</a:rPr>
              <a:t>w</a:t>
            </a:r>
            <a:r>
              <a:rPr lang="en-US" sz="2000" dirty="0">
                <a:latin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</a:rPr>
              <a:t>…</a:t>
            </a:r>
            <a:r>
              <a:rPr lang="en-US" sz="2800" i="1" dirty="0" err="1">
                <a:latin typeface="Times New Roman" panose="02020603050405020304" pitchFamily="18" charset="0"/>
              </a:rPr>
              <a:t>w</a:t>
            </a:r>
            <a:r>
              <a:rPr lang="en-US" sz="2000" dirty="0" err="1">
                <a:latin typeface="Times New Roman" panose="02020603050405020304" pitchFamily="18" charset="0"/>
              </a:rPr>
              <a:t>m</a:t>
            </a:r>
            <a:r>
              <a:rPr lang="en-US" sz="2000" dirty="0">
                <a:latin typeface="Times New Roman" panose="02020603050405020304" pitchFamily="18" charset="0"/>
              </a:rPr>
              <a:t>–1</a:t>
            </a:r>
            <a:r>
              <a:rPr lang="en-US" sz="2800" dirty="0">
                <a:latin typeface="Times New Roman" panose="02020603050405020304" pitchFamily="18" charset="0"/>
              </a:rPr>
              <a:t>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526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7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43" y="613489"/>
            <a:ext cx="8694539" cy="1348930"/>
          </a:xfrm>
        </p:spPr>
        <p:txBody>
          <a:bodyPr>
            <a:normAutofit/>
          </a:bodyPr>
          <a:lstStyle/>
          <a:p>
            <a:r>
              <a:rPr lang="en-US" sz="3663" dirty="0"/>
              <a:t>Gibbs Sampling</a:t>
            </a:r>
            <a:r>
              <a:rPr lang="en-US" sz="3663" dirty="0">
                <a:solidFill>
                  <a:schemeClr val="tx2"/>
                </a:solidFill>
              </a:rPr>
              <a:t/>
            </a:r>
            <a:br>
              <a:rPr lang="en-US" sz="3663" dirty="0">
                <a:solidFill>
                  <a:schemeClr val="tx2"/>
                </a:solidFill>
              </a:rPr>
            </a:br>
            <a:endParaRPr lang="ru-RU" sz="3663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93043" y="1353378"/>
            <a:ext cx="8694539" cy="567358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Первый шаг такой же, как в </a:t>
            </a:r>
            <a:r>
              <a:rPr lang="en-US" dirty="0" smtClean="0"/>
              <a:t>MEME</a:t>
            </a:r>
            <a:r>
              <a:rPr lang="ru-RU" dirty="0" smtClean="0"/>
              <a:t>: выбор выравнивания </a:t>
            </a:r>
            <a:r>
              <a:rPr lang="en-US" dirty="0" smtClean="0"/>
              <a:t>A </a:t>
            </a:r>
            <a:r>
              <a:rPr lang="ru-RU" dirty="0" smtClean="0"/>
              <a:t>из случайных фрагментов</a:t>
            </a:r>
          </a:p>
          <a:p>
            <a:r>
              <a:rPr lang="ru-RU" dirty="0" smtClean="0"/>
              <a:t>Шаг состоит в удалении одного фрагмента и замене его случайным фрагментом из той же последовательности</a:t>
            </a:r>
            <a:r>
              <a:rPr lang="en-US" dirty="0" smtClean="0"/>
              <a:t> =&gt; </a:t>
            </a:r>
            <a:r>
              <a:rPr lang="ru-RU" dirty="0" smtClean="0"/>
              <a:t>новое выравнивание </a:t>
            </a:r>
            <a:r>
              <a:rPr lang="en-US" dirty="0" smtClean="0"/>
              <a:t>B</a:t>
            </a:r>
          </a:p>
          <a:p>
            <a:r>
              <a:rPr lang="ru-RU" dirty="0" smtClean="0"/>
              <a:t>Если </a:t>
            </a:r>
            <a:r>
              <a:rPr lang="en-US" dirty="0" smtClean="0"/>
              <a:t>I(B) &gt; I(A), </a:t>
            </a:r>
            <a:r>
              <a:rPr lang="ru-RU" dirty="0" smtClean="0"/>
              <a:t>то берем </a:t>
            </a:r>
            <a:r>
              <a:rPr lang="en-US" dirty="0" smtClean="0"/>
              <a:t>B</a:t>
            </a:r>
          </a:p>
          <a:p>
            <a:r>
              <a:rPr lang="ru-RU" dirty="0" smtClean="0"/>
              <a:t>Если </a:t>
            </a:r>
            <a:r>
              <a:rPr lang="en-US" dirty="0" smtClean="0"/>
              <a:t>I(B) &lt; I(A), </a:t>
            </a:r>
            <a:r>
              <a:rPr lang="ru-RU" dirty="0" smtClean="0"/>
              <a:t>то с вероятностью </a:t>
            </a:r>
            <a:r>
              <a:rPr lang="en-US" dirty="0" smtClean="0"/>
              <a:t> </a:t>
            </a: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берем </a:t>
            </a:r>
            <a:r>
              <a:rPr lang="en-US" dirty="0" smtClean="0"/>
              <a:t>B, </a:t>
            </a:r>
            <a:r>
              <a:rPr lang="ru-RU" dirty="0" smtClean="0"/>
              <a:t>иначе оставляем </a:t>
            </a:r>
            <a:r>
              <a:rPr lang="en-US" dirty="0" smtClean="0"/>
              <a:t>A</a:t>
            </a:r>
          </a:p>
          <a:p>
            <a:r>
              <a:rPr lang="en-US" dirty="0" smtClean="0"/>
              <a:t> </a:t>
            </a:r>
            <a:r>
              <a:rPr lang="ru-RU" dirty="0" smtClean="0"/>
              <a:t>В начале </a:t>
            </a:r>
            <a:r>
              <a:rPr lang="en-US" dirty="0" smtClean="0"/>
              <a:t>“</a:t>
            </a:r>
            <a:r>
              <a:rPr lang="ru-RU" dirty="0" smtClean="0"/>
              <a:t>температура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r>
              <a:rPr lang="en-US" dirty="0" smtClean="0"/>
              <a:t>T </a:t>
            </a:r>
            <a:r>
              <a:rPr lang="ru-RU" dirty="0" smtClean="0"/>
              <a:t>большая =</a:t>
            </a:r>
            <a:r>
              <a:rPr lang="en-US" dirty="0" smtClean="0"/>
              <a:t>&gt; </a:t>
            </a:r>
            <a:r>
              <a:rPr lang="ru-RU" dirty="0" smtClean="0"/>
              <a:t>почти все замены на худшее выравнивание </a:t>
            </a:r>
            <a:r>
              <a:rPr lang="en-US" dirty="0" smtClean="0"/>
              <a:t>B </a:t>
            </a:r>
            <a:r>
              <a:rPr lang="ru-RU" dirty="0" smtClean="0"/>
              <a:t>принимаются; с каждым шагом температура понижается, так что все более  жесткие условия на то, чтобы взять </a:t>
            </a:r>
            <a:r>
              <a:rPr lang="en-US" dirty="0" smtClean="0"/>
              <a:t>B.</a:t>
            </a:r>
          </a:p>
          <a:p>
            <a:r>
              <a:rPr lang="en-US" dirty="0" smtClean="0"/>
              <a:t>“</a:t>
            </a:r>
            <a:r>
              <a:rPr lang="ru-RU" dirty="0" smtClean="0"/>
              <a:t>Тепловой отжиг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r>
              <a:rPr lang="ru-RU" sz="1900" dirty="0" smtClean="0"/>
              <a:t>(Как в ПЦР</a:t>
            </a:r>
            <a:r>
              <a:rPr lang="en-US" sz="1900" dirty="0" smtClean="0">
                <a:sym typeface="Wingdings" panose="05000000000000000000" pitchFamily="2" charset="2"/>
              </a:rPr>
              <a:t> )</a:t>
            </a:r>
            <a:endParaRPr lang="en-US" sz="19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388897" y="3011737"/>
            <a:ext cx="3845926" cy="54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49" b="1" dirty="0"/>
              <a:t>P = exp [</a:t>
            </a:r>
            <a:r>
              <a:rPr lang="en-US" sz="1221" b="1" dirty="0"/>
              <a:t> </a:t>
            </a:r>
            <a:r>
              <a:rPr lang="en-US" sz="2849" b="1" dirty="0"/>
              <a:t>(I(B) – I(A))</a:t>
            </a:r>
            <a:r>
              <a:rPr lang="en-US" sz="1425" b="1" dirty="0"/>
              <a:t> </a:t>
            </a:r>
            <a:r>
              <a:rPr lang="en-US" sz="2849" b="1" dirty="0"/>
              <a:t>/</a:t>
            </a:r>
            <a:r>
              <a:rPr lang="en-US" sz="2035" b="1" dirty="0"/>
              <a:t> </a:t>
            </a:r>
            <a:r>
              <a:rPr lang="en-US" sz="2849" b="1" dirty="0"/>
              <a:t>T</a:t>
            </a:r>
            <a:r>
              <a:rPr lang="en-US" sz="2035" b="1" dirty="0"/>
              <a:t> </a:t>
            </a:r>
            <a:r>
              <a:rPr lang="en-US" sz="2849" b="1" dirty="0"/>
              <a:t>]</a:t>
            </a:r>
            <a:endParaRPr lang="ru-RU" sz="2849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496762" y="7002812"/>
            <a:ext cx="890126" cy="401638"/>
          </a:xfrm>
          <a:prstGeom prst="rect">
            <a:avLst/>
          </a:prstGeom>
        </p:spPr>
        <p:txBody>
          <a:bodyPr/>
          <a:lstStyle/>
          <a:p>
            <a:fld id="{4280A8C7-CE2A-4171-8686-5727339A32FC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20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Есть и другие алгоритмы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46927" y="1864172"/>
            <a:ext cx="9154010" cy="479583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А.А.Миронова</a:t>
            </a:r>
            <a:r>
              <a:rPr lang="ru-RU" dirty="0" smtClean="0"/>
              <a:t> с </a:t>
            </a:r>
            <a:r>
              <a:rPr lang="ru-RU" dirty="0" err="1" smtClean="0"/>
              <a:t>соавт</a:t>
            </a:r>
            <a:endParaRPr lang="ru-RU" dirty="0" smtClean="0"/>
          </a:p>
          <a:p>
            <a:r>
              <a:rPr lang="en-US" dirty="0" err="1" smtClean="0"/>
              <a:t>ChiPMunk</a:t>
            </a:r>
            <a:r>
              <a:rPr lang="en-US" dirty="0" smtClean="0"/>
              <a:t> (</a:t>
            </a:r>
            <a:r>
              <a:rPr lang="ru-RU" dirty="0" err="1" smtClean="0"/>
              <a:t>В.Макеев</a:t>
            </a:r>
            <a:r>
              <a:rPr lang="ru-RU" dirty="0" smtClean="0"/>
              <a:t>, </a:t>
            </a:r>
            <a:r>
              <a:rPr lang="ru-RU" dirty="0" err="1" smtClean="0"/>
              <a:t>И.Кулаковский</a:t>
            </a:r>
            <a:r>
              <a:rPr lang="ru-RU" dirty="0" smtClean="0"/>
              <a:t> с </a:t>
            </a:r>
            <a:r>
              <a:rPr lang="ru-RU" dirty="0" err="1" smtClean="0"/>
              <a:t>соват</a:t>
            </a:r>
            <a:r>
              <a:rPr lang="ru-RU" dirty="0" smtClean="0"/>
              <a:t>.)</a:t>
            </a:r>
            <a:br>
              <a:rPr lang="ru-RU" dirty="0" smtClean="0"/>
            </a:br>
            <a:r>
              <a:rPr lang="en-US" dirty="0"/>
              <a:t>(</a:t>
            </a:r>
            <a:r>
              <a:rPr lang="en-US" dirty="0">
                <a:hlinkClick r:id="rId2"/>
              </a:rPr>
              <a:t>https://opera.autosome.ru/chipmunk/discovery</a:t>
            </a:r>
            <a:r>
              <a:rPr lang="en-US" dirty="0"/>
              <a:t>)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 err="1" smtClean="0"/>
              <a:t>др</a:t>
            </a:r>
            <a:r>
              <a:rPr lang="ru-RU" dirty="0" smtClean="0"/>
              <a:t> (см. </a:t>
            </a:r>
            <a:r>
              <a:rPr lang="en-US" dirty="0"/>
              <a:t>https://</a:t>
            </a:r>
            <a:r>
              <a:rPr lang="en-US" dirty="0" smtClean="0"/>
              <a:t>molbiol-tools.ca/DNA_Motifs.htm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496762" y="7002812"/>
            <a:ext cx="890126" cy="401638"/>
          </a:xfrm>
          <a:prstGeom prst="rect">
            <a:avLst/>
          </a:prstGeom>
        </p:spPr>
        <p:txBody>
          <a:bodyPr/>
          <a:lstStyle/>
          <a:p>
            <a:fld id="{8DEEC8EE-03FA-42FE-992C-F282326656FA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1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RnaP</a:t>
            </a:r>
            <a:r>
              <a:rPr lang="en-US" dirty="0" smtClean="0"/>
              <a:t> </a:t>
            </a:r>
            <a:r>
              <a:rPr lang="ru-RU" dirty="0" smtClean="0"/>
              <a:t>субъединицы </a:t>
            </a:r>
            <a:r>
              <a:rPr lang="en-US" dirty="0" smtClean="0"/>
              <a:t>alpha </a:t>
            </a:r>
            <a:r>
              <a:rPr lang="ru-RU" dirty="0" smtClean="0"/>
              <a:t>и </a:t>
            </a:r>
            <a:r>
              <a:rPr lang="en-US" dirty="0" smtClean="0"/>
              <a:t>sigma</a:t>
            </a:r>
            <a:r>
              <a:rPr lang="ru-RU" dirty="0" smtClean="0"/>
              <a:t>-70 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Хотел проделать то </a:t>
            </a:r>
            <a:r>
              <a:rPr lang="ru-RU" dirty="0" smtClean="0"/>
              <a:t>же,</a:t>
            </a:r>
            <a:r>
              <a:rPr lang="en-US" dirty="0" smtClean="0"/>
              <a:t> </a:t>
            </a:r>
            <a:r>
              <a:rPr lang="ru-RU" dirty="0" smtClean="0"/>
              <a:t>но не</a:t>
            </a:r>
            <a:r>
              <a:rPr lang="en-US" dirty="0" smtClean="0"/>
              <a:t> </a:t>
            </a:r>
            <a:r>
              <a:rPr lang="ru-RU" dirty="0" smtClean="0"/>
              <a:t>успел справиться. Консервативные мотивы нашел, но не знаю их связи с функциями белков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40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39687" y="1236663"/>
            <a:ext cx="9562845" cy="2632075"/>
          </a:xfrm>
        </p:spPr>
        <p:txBody>
          <a:bodyPr>
            <a:normAutofit/>
          </a:bodyPr>
          <a:lstStyle/>
          <a:p>
            <a:r>
              <a:rPr lang="ru-RU" dirty="0" smtClean="0"/>
              <a:t>Поиск </a:t>
            </a:r>
            <a:r>
              <a:rPr lang="ru-RU" dirty="0" smtClean="0"/>
              <a:t>мотивов с помощью анализа множественного выравнивания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Используем </a:t>
            </a:r>
            <a:r>
              <a:rPr lang="en-US" dirty="0" err="1" smtClean="0"/>
              <a:t>Jalview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88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1542" t="20725" r="28119" b="18994"/>
          <a:stretch/>
        </p:blipFill>
        <p:spPr>
          <a:xfrm>
            <a:off x="162877" y="-13498"/>
            <a:ext cx="5508000" cy="615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2572" y="6929047"/>
            <a:ext cx="729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Davis et al., The essential activities of the bacterial sigma </a:t>
            </a:r>
            <a:r>
              <a:rPr lang="en-US" dirty="0" smtClean="0"/>
              <a:t>factor, 2017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70877" y="323387"/>
            <a:ext cx="409325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Fig. 1. Schematic representation of bacterial RNAP (RNA polymerase) holoenzyme, factor structure, and representative promoter structure. (a) Subunit architecture of holoenzyme (core subunits presented in various shades of grey); represented as 4 domains </a:t>
            </a:r>
            <a:r>
              <a:rPr lang="en-US" dirty="0" err="1"/>
              <a:t>colour</a:t>
            </a:r>
            <a:r>
              <a:rPr lang="en-US" dirty="0"/>
              <a:t>-coded according to (b) regions and </a:t>
            </a:r>
            <a:r>
              <a:rPr lang="en-US" dirty="0" err="1"/>
              <a:t>subregions</a:t>
            </a:r>
            <a:r>
              <a:rPr lang="en-US" dirty="0"/>
              <a:t> of contiguous amino acid residues in , and indicating typical interactions with (c) a representative 70 promoter with key elements indicated (EXT, extended –10 element; DISC, discriminator sequence). (d) Sequence logo (Schneider and Stephens 1990) for the Escherichia coli primary factor –10 element generated from 950 sequences (Gama-Castro et al. 2015). (e) Sequence logo for Bacillus subtilis primary factor –10 element generated from 656 sequences (</a:t>
            </a:r>
            <a:r>
              <a:rPr lang="en-US" dirty="0" err="1"/>
              <a:t>Sierro</a:t>
            </a:r>
            <a:r>
              <a:rPr lang="en-US" dirty="0"/>
              <a:t> et al. 2008).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7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7023" t="35451" r="31775" b="22902"/>
          <a:stretch/>
        </p:blipFill>
        <p:spPr>
          <a:xfrm>
            <a:off x="508522" y="361792"/>
            <a:ext cx="5530320" cy="62085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30867" y="745842"/>
            <a:ext cx="34564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Fig. 3. Interaction patterns between </a:t>
            </a:r>
            <a:r>
              <a:rPr lang="en-US" dirty="0" err="1"/>
              <a:t>Thermus</a:t>
            </a:r>
            <a:r>
              <a:rPr lang="en-US" dirty="0"/>
              <a:t> </a:t>
            </a:r>
            <a:r>
              <a:rPr lang="en-US" dirty="0" err="1"/>
              <a:t>aquaticus</a:t>
            </a:r>
            <a:r>
              <a:rPr lang="en-US" dirty="0"/>
              <a:t> A 2 amino acid residues and –10 promoter element nucleotides. (a) Schematic diagram of open complex (represented in duplex DNA context) with 2 flipped out bases captured by domain 2. (b) Redrawing of inferred interactions between key amino acids (Escherichia coli 70 numbering in brackets) and the –10 element non-template strand as deduced and reported by </a:t>
            </a:r>
            <a:r>
              <a:rPr lang="en-US" dirty="0" err="1"/>
              <a:t>Feklistov</a:t>
            </a:r>
            <a:r>
              <a:rPr lang="en-US" dirty="0"/>
              <a:t> and </a:t>
            </a:r>
            <a:r>
              <a:rPr lang="en-US" dirty="0" err="1"/>
              <a:t>Darst</a:t>
            </a:r>
            <a:r>
              <a:rPr lang="en-US" dirty="0"/>
              <a:t> (2011).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2572" y="6929047"/>
            <a:ext cx="729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Davis et al., The essential activities of the bacterial sigma </a:t>
            </a:r>
            <a:r>
              <a:rPr lang="en-US" dirty="0" smtClean="0"/>
              <a:t>factor, 2017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2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Что было про сигналы в ДНК. Повторение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ru-RU" dirty="0" smtClean="0"/>
              <a:t>Мотивы в белках</a:t>
            </a:r>
            <a:endParaRPr lang="en-US" dirty="0" smtClean="0"/>
          </a:p>
          <a:p>
            <a:pPr marL="971550" lvl="1" indent="-514350">
              <a:buAutoNum type="alphaLcPeriod"/>
            </a:pPr>
            <a:r>
              <a:rPr lang="en-US" dirty="0" err="1" smtClean="0"/>
              <a:t>Jalview</a:t>
            </a:r>
            <a:endParaRPr lang="en-US" dirty="0" smtClean="0"/>
          </a:p>
          <a:p>
            <a:pPr marL="971550" lvl="1" indent="-514350">
              <a:buAutoNum type="alphaLcPeriod"/>
            </a:pPr>
            <a:r>
              <a:rPr lang="en-US" dirty="0" err="1" smtClean="0"/>
              <a:t>Fuzzpro</a:t>
            </a:r>
            <a:endParaRPr lang="en-US" dirty="0" smtClean="0"/>
          </a:p>
          <a:p>
            <a:pPr marL="971550" lvl="1" indent="-514350">
              <a:buAutoNum type="alphaLcPeriod"/>
            </a:pPr>
            <a:r>
              <a:rPr lang="en-US" dirty="0" smtClean="0"/>
              <a:t>PSSM </a:t>
            </a:r>
            <a:r>
              <a:rPr lang="ru-RU" dirty="0" smtClean="0"/>
              <a:t>и </a:t>
            </a:r>
            <a:r>
              <a:rPr lang="en-US" dirty="0" err="1" smtClean="0"/>
              <a:t>psiBLAST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ru-RU" dirty="0" smtClean="0"/>
              <a:t>Как находить новые мотивы в белках. </a:t>
            </a:r>
            <a:r>
              <a:rPr lang="en-US" dirty="0" smtClean="0"/>
              <a:t>MEME</a:t>
            </a:r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ru-RU" dirty="0" err="1" smtClean="0"/>
              <a:t>Недопредставленность</a:t>
            </a:r>
            <a:r>
              <a:rPr lang="ru-RU" dirty="0" smtClean="0"/>
              <a:t> слов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6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320" y="140749"/>
            <a:ext cx="8693150" cy="105308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Пример.ДНК</a:t>
            </a:r>
            <a:r>
              <a:rPr lang="ru-RU" dirty="0" smtClean="0"/>
              <a:t> </a:t>
            </a:r>
            <a:r>
              <a:rPr lang="ru-RU" dirty="0" err="1" smtClean="0"/>
              <a:t>метилтрансферазы</a:t>
            </a:r>
            <a:r>
              <a:rPr lang="ru-RU" dirty="0" smtClean="0"/>
              <a:t> (</a:t>
            </a:r>
            <a:r>
              <a:rPr lang="ru-RU" dirty="0" err="1" smtClean="0"/>
              <a:t>МТазы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320" y="1437132"/>
            <a:ext cx="9101985" cy="47958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Узнают короткую последовательность ДНК (например, </a:t>
            </a:r>
            <a:r>
              <a:rPr lang="en-US" dirty="0" smtClean="0"/>
              <a:t>GATC)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 smtClean="0"/>
              <a:t>Узнаваемая последовательность может различаться даже у гомологичных </a:t>
            </a:r>
            <a:r>
              <a:rPr lang="ru-RU" dirty="0" err="1" smtClean="0"/>
              <a:t>Мтаз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Метилируют</a:t>
            </a:r>
            <a:r>
              <a:rPr lang="ru-RU" dirty="0" smtClean="0"/>
              <a:t> определенное основание ДНК в сайте или рядом.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Три вида </a:t>
            </a:r>
            <a:r>
              <a:rPr lang="ru-RU" dirty="0" err="1" smtClean="0"/>
              <a:t>метилирования</a:t>
            </a:r>
            <a:r>
              <a:rPr lang="en-US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5mC  </a:t>
            </a:r>
            <a:r>
              <a:rPr lang="ru-RU" dirty="0" err="1" smtClean="0"/>
              <a:t>метилируется</a:t>
            </a:r>
            <a:r>
              <a:rPr lang="ru-RU" dirty="0" smtClean="0"/>
              <a:t> углерод </a:t>
            </a:r>
            <a:r>
              <a:rPr lang="ru-RU" dirty="0" err="1" smtClean="0"/>
              <a:t>цитозина</a:t>
            </a:r>
            <a:r>
              <a:rPr lang="ru-RU" dirty="0" smtClean="0"/>
              <a:t> в положении 5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4mC </a:t>
            </a:r>
            <a:r>
              <a:rPr lang="ru-RU" dirty="0" smtClean="0"/>
              <a:t> </a:t>
            </a:r>
            <a:r>
              <a:rPr lang="ru-RU" dirty="0" err="1" smtClean="0"/>
              <a:t>метилируется</a:t>
            </a:r>
            <a:r>
              <a:rPr lang="ru-RU" dirty="0" smtClean="0"/>
              <a:t> азот </a:t>
            </a:r>
            <a:r>
              <a:rPr lang="ru-RU" dirty="0" err="1"/>
              <a:t>цитозина</a:t>
            </a:r>
            <a:r>
              <a:rPr lang="ru-RU" dirty="0"/>
              <a:t> в положении </a:t>
            </a:r>
            <a:r>
              <a:rPr lang="ru-RU" dirty="0" smtClean="0"/>
              <a:t>4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 smtClean="0"/>
              <a:t>6</a:t>
            </a:r>
            <a:r>
              <a:rPr lang="en-US" dirty="0" smtClean="0"/>
              <a:t>mA  </a:t>
            </a:r>
            <a:r>
              <a:rPr lang="ru-RU" dirty="0" err="1"/>
              <a:t>метилируется</a:t>
            </a:r>
            <a:r>
              <a:rPr lang="ru-RU" dirty="0"/>
              <a:t> азот </a:t>
            </a:r>
            <a:r>
              <a:rPr lang="ru-RU" dirty="0" err="1" smtClean="0"/>
              <a:t>аденина</a:t>
            </a:r>
            <a:r>
              <a:rPr lang="ru-RU" dirty="0" smtClean="0"/>
              <a:t> </a:t>
            </a:r>
            <a:r>
              <a:rPr lang="ru-RU" dirty="0"/>
              <a:t>в положении </a:t>
            </a:r>
            <a:r>
              <a:rPr lang="ru-RU" dirty="0" smtClean="0"/>
              <a:t>6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Источником </a:t>
            </a:r>
            <a:r>
              <a:rPr lang="ru-RU" dirty="0" err="1"/>
              <a:t>метильной</a:t>
            </a:r>
            <a:r>
              <a:rPr lang="ru-RU" dirty="0"/>
              <a:t> группы служит </a:t>
            </a:r>
            <a:r>
              <a:rPr lang="en-US" dirty="0"/>
              <a:t>SAM</a:t>
            </a:r>
            <a:br>
              <a:rPr lang="en-US" dirty="0"/>
            </a:br>
            <a:r>
              <a:rPr lang="en-US" dirty="0"/>
              <a:t>S-</a:t>
            </a:r>
            <a:r>
              <a:rPr lang="en-US" dirty="0" err="1"/>
              <a:t>adenosile</a:t>
            </a:r>
            <a:r>
              <a:rPr lang="en-US" dirty="0"/>
              <a:t>-L-methionine</a:t>
            </a:r>
            <a:endParaRPr lang="ru-RU" dirty="0"/>
          </a:p>
          <a:p>
            <a:pPr lvl="1"/>
            <a:endParaRPr lang="ru-RU" dirty="0" smtClean="0"/>
          </a:p>
          <a:p>
            <a:pPr lvl="1"/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3738" y="274752"/>
            <a:ext cx="8693150" cy="803477"/>
          </a:xfrm>
        </p:spPr>
        <p:txBody>
          <a:bodyPr/>
          <a:lstStyle/>
          <a:p>
            <a:r>
              <a:rPr lang="ru-RU" dirty="0" smtClean="0"/>
              <a:t>Три вида </a:t>
            </a:r>
            <a:r>
              <a:rPr lang="ru-RU" dirty="0" err="1" smtClean="0"/>
              <a:t>метилирования</a:t>
            </a:r>
            <a:r>
              <a:rPr lang="ru-RU" dirty="0" smtClean="0"/>
              <a:t> ДНК 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 descr="Fig.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" t="618" r="1136" b="34183"/>
          <a:stretch/>
        </p:blipFill>
        <p:spPr bwMode="auto">
          <a:xfrm>
            <a:off x="0" y="1517641"/>
            <a:ext cx="4464237" cy="465833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ig.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8" t="71758" r="2715" b="-1488"/>
          <a:stretch/>
        </p:blipFill>
        <p:spPr bwMode="auto">
          <a:xfrm>
            <a:off x="4733072" y="4434267"/>
            <a:ext cx="5150659" cy="312540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16387" y="1936397"/>
            <a:ext cx="11512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5</a:t>
            </a:r>
            <a:r>
              <a:rPr lang="en-US" sz="2800" dirty="0" err="1" smtClean="0"/>
              <a:t>mC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4mC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6mA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8552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0"/>
            <a:ext cx="8693150" cy="976272"/>
          </a:xfrm>
        </p:spPr>
        <p:txBody>
          <a:bodyPr>
            <a:normAutofit/>
          </a:bodyPr>
          <a:lstStyle/>
          <a:p>
            <a:r>
              <a:rPr lang="ru-RU" dirty="0" smtClean="0"/>
              <a:t>Каталитический домен </a:t>
            </a:r>
            <a:r>
              <a:rPr lang="ru-RU" dirty="0" err="1" smtClean="0"/>
              <a:t>МТазы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9</a:t>
            </a:fld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98919" y="1022337"/>
            <a:ext cx="8693150" cy="341038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Ожидаем консервативность</a:t>
            </a:r>
          </a:p>
          <a:p>
            <a:r>
              <a:rPr lang="ru-RU" dirty="0" smtClean="0"/>
              <a:t>  </a:t>
            </a:r>
            <a:r>
              <a:rPr lang="ru-RU" dirty="0"/>
              <a:t>Активного центра у </a:t>
            </a:r>
            <a:r>
              <a:rPr lang="ru-RU" dirty="0" err="1"/>
              <a:t>Мтаз</a:t>
            </a:r>
            <a:r>
              <a:rPr lang="ru-RU" dirty="0"/>
              <a:t> с одним типом </a:t>
            </a:r>
            <a:r>
              <a:rPr lang="ru-RU" dirty="0" err="1"/>
              <a:t>метилирования</a:t>
            </a:r>
            <a:endParaRPr lang="ru-RU" dirty="0"/>
          </a:p>
          <a:p>
            <a:r>
              <a:rPr lang="ru-RU" dirty="0" smtClean="0"/>
              <a:t>  </a:t>
            </a:r>
            <a:r>
              <a:rPr lang="ru-RU" dirty="0"/>
              <a:t>Участка связывания </a:t>
            </a:r>
            <a:r>
              <a:rPr lang="en-US" dirty="0"/>
              <a:t>SAM</a:t>
            </a:r>
            <a:r>
              <a:rPr lang="ru-RU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3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9133</TotalTime>
  <Words>2595</Words>
  <Application>Microsoft Office PowerPoint</Application>
  <PresentationFormat>Произвольный</PresentationFormat>
  <Paragraphs>376</Paragraphs>
  <Slides>62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62</vt:i4>
      </vt:variant>
    </vt:vector>
  </HeadingPairs>
  <TitlesOfParts>
    <vt:vector size="75" baseType="lpstr">
      <vt:lpstr>Arial</vt:lpstr>
      <vt:lpstr>Calibri</vt:lpstr>
      <vt:lpstr>Calibri Light</vt:lpstr>
      <vt:lpstr>DejaVu Sans</vt:lpstr>
      <vt:lpstr>Fira Sans Light</vt:lpstr>
      <vt:lpstr>Liberation Sans</vt:lpstr>
      <vt:lpstr>OpenSymbol</vt:lpstr>
      <vt:lpstr>StarSymbol</vt:lpstr>
      <vt:lpstr>Symbol</vt:lpstr>
      <vt:lpstr>Times New Roman</vt:lpstr>
      <vt:lpstr>Wingdings</vt:lpstr>
      <vt:lpstr>Специальное оформление</vt:lpstr>
      <vt:lpstr>Office Theme</vt:lpstr>
      <vt:lpstr>Сигналы и мотивы -3</vt:lpstr>
      <vt:lpstr>I. Сигналы в ДНК. ПОВТОРЕНИЕ</vt:lpstr>
      <vt:lpstr>Методы описания и поиска сигналов в ДНК</vt:lpstr>
      <vt:lpstr>II Мотивы в доменах белков</vt:lpstr>
      <vt:lpstr>Консервативные – значит важные </vt:lpstr>
      <vt:lpstr>Поиск мотивов с помощью анализа множественного выравнивания</vt:lpstr>
      <vt:lpstr>Пример.ДНК метилтрансферазы (МТазы)</vt:lpstr>
      <vt:lpstr>Три вида метилирования ДНК </vt:lpstr>
      <vt:lpstr>Каталитический домен МТазы</vt:lpstr>
      <vt:lpstr>Демонстрация она же задание для выполнения в классе</vt:lpstr>
      <vt:lpstr>Задание 1. Выберите  консервативный мотив в выравнивании доменов PF00145  из разных белков 2. Опишите его паттерном 3. Найдите все находки паттерна   a. в выравнивании             b. в банке SwissProt 4. Опишите результат в форме</vt:lpstr>
      <vt:lpstr>Презентация PowerPoint</vt:lpstr>
      <vt:lpstr>КОНЕЦ ЗАДАНИЯ</vt:lpstr>
      <vt:lpstr> Слайды 14 -20 показывают то же, что в задании  быстро просмотреть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Составление паттерна и поиск по паттерну</vt:lpstr>
      <vt:lpstr>Поиск по паттерну в Jalview</vt:lpstr>
      <vt:lpstr>Паттерны</vt:lpstr>
      <vt:lpstr>Поиск паттернов в наборах белков реализован</vt:lpstr>
      <vt:lpstr>Банк ProSite. https://prosite.expasy.org/ </vt:lpstr>
      <vt:lpstr>Поиск паттернов в наборах белков реализован </vt:lpstr>
      <vt:lpstr>Как найти консервативные мотивы в Jalview</vt:lpstr>
      <vt:lpstr>Презентация PowerPoint</vt:lpstr>
      <vt:lpstr>Задание 2. Найти мотивы специфичные для клады филогенетического дерева в Jalview</vt:lpstr>
      <vt:lpstr>Задание 2. Найти мотивы специфичные для клады филогенетического дерева в Jalview</vt:lpstr>
      <vt:lpstr>IIc. PSSM и PSI BLAST для белков</vt:lpstr>
      <vt:lpstr>Вспомним PWM, вес и  информационное содержание</vt:lpstr>
      <vt:lpstr>Применение PWM</vt:lpstr>
      <vt:lpstr>PSSM — position-specific scoring  matrix</vt:lpstr>
      <vt:lpstr>Презентация PowerPoint</vt:lpstr>
      <vt:lpstr>В PSSM применяется взвешивание последовательностей (в отличие от PWM)</vt:lpstr>
      <vt:lpstr>Презентация PowerPoint</vt:lpstr>
      <vt:lpstr>Внимание: слово «вес» имеет два  разных значения</vt:lpstr>
      <vt:lpstr>Окончательная формула для  элемента PSSM</vt:lpstr>
      <vt:lpstr>Использование PSSM</vt:lpstr>
      <vt:lpstr>Алгоритм PSI-BLAST</vt:lpstr>
      <vt:lpstr>Дополнительные возможности   PSI-BLAST</vt:lpstr>
      <vt:lpstr>III. Алгоритмы поиска мотивов  в последовательностях </vt:lpstr>
      <vt:lpstr>Презентация PowerPoint</vt:lpstr>
      <vt:lpstr>Презентация PowerPoint</vt:lpstr>
      <vt:lpstr>Презентация PowerPoint</vt:lpstr>
      <vt:lpstr>Задача поиска мотивов de novo у белков</vt:lpstr>
      <vt:lpstr>Презентация PowerPoint</vt:lpstr>
      <vt:lpstr>Презентация PowerPoint</vt:lpstr>
      <vt:lpstr>Презентация PowerPoint</vt:lpstr>
      <vt:lpstr>IV Недопредставленность и перепредставленность слов (коротких последовательностей) и паттернов в геноме</vt:lpstr>
      <vt:lpstr>Compositional Bias (CB) паттерна  = (наблюдаемое число)/ожидаемое (называют также контрастом)</vt:lpstr>
      <vt:lpstr>Презентация PowerPoint</vt:lpstr>
      <vt:lpstr>Презентация PowerPoint</vt:lpstr>
      <vt:lpstr>MM. Марковская цепь максимального порядка</vt:lpstr>
      <vt:lpstr>КОНЕЦ ПРЕЗЕНТАЦИИ</vt:lpstr>
      <vt:lpstr>Gibbs Sampling </vt:lpstr>
      <vt:lpstr>Есть и другие алгоритмы</vt:lpstr>
      <vt:lpstr>RnaP субъединицы alpha и sigma-70 </vt:lpstr>
      <vt:lpstr>Презентация PowerPoint</vt:lpstr>
      <vt:lpstr>Презентация PowerPoint</vt:lpstr>
      <vt:lpstr>Содержание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aba</dc:creator>
  <dc:description/>
  <cp:lastModifiedBy>aba</cp:lastModifiedBy>
  <cp:revision>463</cp:revision>
  <dcterms:created xsi:type="dcterms:W3CDTF">2017-04-13T14:13:19Z</dcterms:created>
  <dcterms:modified xsi:type="dcterms:W3CDTF">2024-04-25T23:09:41Z</dcterms:modified>
  <dc:language>ru-RU</dc:language>
</cp:coreProperties>
</file>