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65" r:id="rId1"/>
  </p:sldMasterIdLst>
  <p:notesMasterIdLst>
    <p:notesMasterId r:id="rId53"/>
  </p:notesMasterIdLst>
  <p:sldIdLst>
    <p:sldId id="556" r:id="rId2"/>
    <p:sldId id="536" r:id="rId3"/>
    <p:sldId id="559" r:id="rId4"/>
    <p:sldId id="560" r:id="rId5"/>
    <p:sldId id="591" r:id="rId6"/>
    <p:sldId id="520" r:id="rId7"/>
    <p:sldId id="519" r:id="rId8"/>
    <p:sldId id="523" r:id="rId9"/>
    <p:sldId id="530" r:id="rId10"/>
    <p:sldId id="597" r:id="rId11"/>
    <p:sldId id="592" r:id="rId12"/>
    <p:sldId id="596" r:id="rId13"/>
    <p:sldId id="593" r:id="rId14"/>
    <p:sldId id="594" r:id="rId15"/>
    <p:sldId id="550" r:id="rId16"/>
    <p:sldId id="492" r:id="rId17"/>
    <p:sldId id="493" r:id="rId18"/>
    <p:sldId id="499" r:id="rId19"/>
    <p:sldId id="579" r:id="rId20"/>
    <p:sldId id="497" r:id="rId21"/>
    <p:sldId id="467" r:id="rId22"/>
    <p:sldId id="502" r:id="rId23"/>
    <p:sldId id="503" r:id="rId24"/>
    <p:sldId id="582" r:id="rId25"/>
    <p:sldId id="585" r:id="rId26"/>
    <p:sldId id="577" r:id="rId27"/>
    <p:sldId id="586" r:id="rId28"/>
    <p:sldId id="583" r:id="rId29"/>
    <p:sldId id="584" r:id="rId30"/>
    <p:sldId id="504" r:id="rId31"/>
    <p:sldId id="578" r:id="rId32"/>
    <p:sldId id="509" r:id="rId33"/>
    <p:sldId id="501" r:id="rId34"/>
    <p:sldId id="587" r:id="rId35"/>
    <p:sldId id="588" r:id="rId36"/>
    <p:sldId id="589" r:id="rId37"/>
    <p:sldId id="590" r:id="rId38"/>
    <p:sldId id="470" r:id="rId39"/>
    <p:sldId id="569" r:id="rId40"/>
    <p:sldId id="570" r:id="rId41"/>
    <p:sldId id="571" r:id="rId42"/>
    <p:sldId id="572" r:id="rId43"/>
    <p:sldId id="573" r:id="rId44"/>
    <p:sldId id="574" r:id="rId45"/>
    <p:sldId id="575" r:id="rId46"/>
    <p:sldId id="576" r:id="rId47"/>
    <p:sldId id="568" r:id="rId48"/>
    <p:sldId id="466" r:id="rId49"/>
    <p:sldId id="515" r:id="rId50"/>
    <p:sldId id="554" r:id="rId51"/>
    <p:sldId id="555" r:id="rId52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4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4" autoAdjust="0"/>
    <p:restoredTop sz="80902" autoAdjust="0"/>
  </p:normalViewPr>
  <p:slideViewPr>
    <p:cSldViewPr>
      <p:cViewPr varScale="1">
        <p:scale>
          <a:sx n="74" d="100"/>
          <a:sy n="74" d="100"/>
        </p:scale>
        <p:origin x="1176" y="84"/>
      </p:cViewPr>
      <p:guideLst>
        <p:guide orient="horz" pos="2284"/>
        <p:guide pos="295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70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63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8406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Два несомненно консервативных (гомологичных) участка у всех белков – эволюционные домены.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B5690E-119E-4C7E-9AC3-B0F633F76C6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79445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8B3F5-11B5-42A6-9615-FFD5E5ABDAFE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82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D64D1E-3A66-46DD-8AC4-79C86B50F399}" type="slidenum">
              <a:rPr lang="ru-RU" altLang="ru-RU"/>
              <a:pPr/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819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2022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4955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460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8856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323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4662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917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67748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7175" y="-11796713"/>
            <a:ext cx="16652875" cy="12488863"/>
          </a:xfrm>
          <a:prstGeom prst="rect">
            <a:avLst/>
          </a:prstGeom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/>
              <a:t>Сумма эмиссионных вероятностей в квадратике равна 1.</a:t>
            </a:r>
          </a:p>
          <a:p>
            <a:r>
              <a:rPr lang="ru-RU" altLang="ru-RU" dirty="0" smtClean="0"/>
              <a:t>Сумма вероятностей перехода из квадратика равна 1.</a:t>
            </a:r>
          </a:p>
        </p:txBody>
      </p:sp>
    </p:spTree>
    <p:extLst>
      <p:ext uri="{BB962C8B-B14F-4D97-AF65-F5344CB8AC3E}">
        <p14:creationId xmlns:p14="http://schemas.microsoft.com/office/powerpoint/2010/main" val="1685076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7175" y="-11796713"/>
            <a:ext cx="16652875" cy="12488863"/>
          </a:xfrm>
          <a:prstGeom prst="rect">
            <a:avLst/>
          </a:prstGeom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/>
              <a:t>В выносках – обозначения квадратиков – вершин графа автомата.</a:t>
            </a:r>
          </a:p>
          <a:p>
            <a:r>
              <a:rPr lang="en-US" altLang="ru-RU" dirty="0" smtClean="0"/>
              <a:t>m  - </a:t>
            </a:r>
            <a:r>
              <a:rPr lang="ru-RU" altLang="ru-RU" dirty="0" smtClean="0"/>
              <a:t>от </a:t>
            </a:r>
            <a:r>
              <a:rPr lang="en-US" altLang="ru-RU" dirty="0" smtClean="0"/>
              <a:t>match</a:t>
            </a:r>
          </a:p>
          <a:p>
            <a:r>
              <a:rPr lang="en-US" altLang="ru-RU" dirty="0" err="1" smtClean="0"/>
              <a:t>i</a:t>
            </a:r>
            <a:r>
              <a:rPr lang="en-US" altLang="ru-RU" dirty="0" smtClean="0"/>
              <a:t>   - </a:t>
            </a:r>
            <a:r>
              <a:rPr lang="ru-RU" altLang="ru-RU" dirty="0" smtClean="0"/>
              <a:t>от </a:t>
            </a:r>
            <a:r>
              <a:rPr lang="en-US" altLang="ru-RU" dirty="0" smtClean="0"/>
              <a:t>insertion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4234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1693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>
            <a:normAutofit/>
          </a:bodyPr>
          <a:lstStyle>
            <a:lvl1pPr algn="ctr"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F3EC-45CE-4CBE-A892-6E5BA243DEAE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C82F-4865-4876-BA0A-88307CDAD44E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994D-CD71-44C2-9CA4-EE79B0F7B43B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46FD-D636-425E-B440-B76964B88FE7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B430-CFAF-44FA-BC63-BECC63153096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A83-4DE6-42A4-9121-F6C4C5EA196C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23F9-2036-4B8D-82EC-BF0AD9D759C7}" type="datetime1">
              <a:rPr lang="en-US" smtClean="0"/>
              <a:t>5/2/2024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07-49D5-4336-9D99-AAEB0350B853}" type="datetime1">
              <a:rPr lang="en-US" smtClean="0"/>
              <a:t>5/2/2024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B0F0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F196-04A5-40B1-9B54-01509159AC26}" type="datetime1">
              <a:rPr lang="en-US" smtClean="0"/>
              <a:t>5/2/2024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92D-CB9C-40BF-A6EF-5F69C0A7A052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A63-E00D-4CED-BCF0-8AE0F09D08C3}" type="datetime1">
              <a:rPr lang="en-US" smtClean="0"/>
              <a:t>5/2/2024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8FDB-9AA1-40E2-BDCA-72DB77F281B3}" type="datetime1">
              <a:rPr lang="en-US" smtClean="0"/>
              <a:t>5/2/2024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yhits.sib.swis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ite.expasy.org/PS0002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fam-legacy.xfam.org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pfam-legacy.xfam.org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Domains_of_unknown_function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fam.xfam.org/protein/G2XU66_BOTF4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://pfam.xfam.org/protein/R9KWZ5_9ACTN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HMM-</a:t>
            </a:r>
            <a:r>
              <a:rPr lang="ru-RU" dirty="0" smtClean="0"/>
              <a:t>профили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поиска доменов и не только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7649" y="193005"/>
            <a:ext cx="5462607" cy="689927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lang="ru-RU" spc="-25" dirty="0"/>
              <a:t>4</a:t>
            </a:r>
            <a:r>
              <a:rPr lang="en-US" spc="-25" dirty="0" smtClean="0"/>
              <a:t>. </a:t>
            </a:r>
            <a:r>
              <a:rPr spc="-25" dirty="0" err="1" smtClean="0"/>
              <a:t>Паттерны</a:t>
            </a:r>
            <a:r>
              <a:rPr lang="ru-RU" spc="-25" dirty="0" smtClean="0"/>
              <a:t> что такое</a:t>
            </a:r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680849" y="908690"/>
            <a:ext cx="8556206" cy="2279722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marR="592218">
              <a:spcBef>
                <a:spcPts val="100"/>
              </a:spcBef>
            </a:pPr>
            <a:r>
              <a:rPr sz="3199" spc="-5" dirty="0">
                <a:latin typeface="Arial"/>
                <a:cs typeface="Arial"/>
              </a:rPr>
              <a:t>Запись выравнивания </a:t>
            </a:r>
            <a:r>
              <a:rPr sz="3199" dirty="0">
                <a:latin typeface="Arial"/>
                <a:cs typeface="Arial"/>
              </a:rPr>
              <a:t>в </a:t>
            </a:r>
            <a:r>
              <a:rPr sz="3199" spc="-5" dirty="0">
                <a:latin typeface="Arial"/>
                <a:cs typeface="Arial"/>
              </a:rPr>
              <a:t>виде </a:t>
            </a:r>
            <a:r>
              <a:rPr sz="3199" spc="-15" dirty="0">
                <a:latin typeface="Arial"/>
                <a:cs typeface="Arial"/>
              </a:rPr>
              <a:t>регулярного  </a:t>
            </a:r>
            <a:r>
              <a:rPr sz="3199" dirty="0">
                <a:latin typeface="Arial"/>
                <a:cs typeface="Arial"/>
              </a:rPr>
              <a:t>выражения</a:t>
            </a:r>
          </a:p>
          <a:p>
            <a:pPr marL="12695">
              <a:spcBef>
                <a:spcPts val="1419"/>
              </a:spcBef>
            </a:pPr>
            <a:r>
              <a:rPr sz="3199" dirty="0">
                <a:latin typeface="Arial"/>
                <a:cs typeface="Arial"/>
              </a:rPr>
              <a:t>Правила</a:t>
            </a:r>
            <a:r>
              <a:rPr sz="3199" spc="-10" dirty="0">
                <a:latin typeface="Arial"/>
                <a:cs typeface="Arial"/>
              </a:rPr>
              <a:t> </a:t>
            </a:r>
            <a:r>
              <a:rPr sz="3199" spc="-5" dirty="0" err="1">
                <a:latin typeface="Arial"/>
                <a:cs typeface="Arial"/>
              </a:rPr>
              <a:t>записи</a:t>
            </a:r>
            <a:r>
              <a:rPr sz="3199" spc="-5" dirty="0" smtClean="0">
                <a:latin typeface="Arial"/>
                <a:cs typeface="Arial"/>
              </a:rPr>
              <a:t>:</a:t>
            </a:r>
            <a:endParaRPr lang="en-US" sz="3199" spc="-5" dirty="0" smtClean="0">
              <a:latin typeface="Arial"/>
              <a:cs typeface="Arial"/>
            </a:endParaRPr>
          </a:p>
          <a:p>
            <a:pPr marL="12695">
              <a:spcBef>
                <a:spcPts val="1419"/>
              </a:spcBef>
            </a:pPr>
            <a:r>
              <a:rPr lang="en-US" sz="2400" dirty="0">
                <a:latin typeface="Arial"/>
                <a:cs typeface="Arial"/>
              </a:rPr>
              <a:t>https://myhits.sib.swiss/cgi-bin/help?doc=pattern.html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7912" y="3219802"/>
            <a:ext cx="5336603" cy="1359008"/>
          </a:xfrm>
          <a:prstGeom prst="rect">
            <a:avLst/>
          </a:prstGeom>
        </p:spPr>
        <p:txBody>
          <a:bodyPr vert="horz" wrap="square" lIns="0" tIns="192959" rIns="0" bIns="0" rtlCol="0">
            <a:spAutoFit/>
          </a:bodyPr>
          <a:lstStyle/>
          <a:p>
            <a:pPr marL="12695">
              <a:spcBef>
                <a:spcPts val="1519"/>
              </a:spcBef>
            </a:pPr>
            <a:r>
              <a:rPr sz="3199" dirty="0" err="1">
                <a:latin typeface="Arial"/>
                <a:cs typeface="Arial"/>
              </a:rPr>
              <a:t>Пример</a:t>
            </a:r>
            <a:r>
              <a:rPr sz="3199" spc="-20" dirty="0">
                <a:latin typeface="Arial"/>
                <a:cs typeface="Arial"/>
              </a:rPr>
              <a:t> </a:t>
            </a:r>
            <a:r>
              <a:rPr sz="3199" spc="-15" dirty="0" err="1" smtClean="0">
                <a:latin typeface="Arial"/>
                <a:cs typeface="Arial"/>
              </a:rPr>
              <a:t>паттерна</a:t>
            </a:r>
            <a:endParaRPr sz="3199" dirty="0" smtClean="0">
              <a:latin typeface="Arial"/>
              <a:cs typeface="Arial"/>
            </a:endParaRPr>
          </a:p>
          <a:p>
            <a:pPr marL="12695">
              <a:spcBef>
                <a:spcPts val="1419"/>
              </a:spcBef>
            </a:pPr>
            <a:r>
              <a:rPr sz="3199" dirty="0" smtClean="0">
                <a:solidFill>
                  <a:srgbClr val="0000FF"/>
                </a:solidFill>
                <a:latin typeface="Arial"/>
                <a:cs typeface="Arial"/>
              </a:rPr>
              <a:t>&lt;</a:t>
            </a:r>
            <a:r>
              <a:rPr sz="3199" spc="-2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199" spc="-5" dirty="0" smtClean="0">
                <a:solidFill>
                  <a:srgbClr val="0000FF"/>
                </a:solidFill>
                <a:latin typeface="Arial"/>
                <a:cs typeface="Arial"/>
              </a:rPr>
              <a:t>A-x-[ST](2)-x(0,1)-</a:t>
            </a:r>
            <a:r>
              <a:rPr lang="en-US" sz="3199" spc="-5" dirty="0" smtClean="0">
                <a:solidFill>
                  <a:srgbClr val="0000FF"/>
                </a:solidFill>
                <a:latin typeface="Arial"/>
                <a:cs typeface="Arial"/>
              </a:rPr>
              <a:t>{RK}-</a:t>
            </a:r>
            <a:r>
              <a:rPr sz="3199" spc="-5" dirty="0" smtClean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endParaRPr sz="3199" dirty="0">
              <a:latin typeface="Arial"/>
              <a:cs typeface="Arial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508522" y="4620373"/>
            <a:ext cx="9294010" cy="2741181"/>
          </a:xfrm>
          <a:prstGeom prst="rect">
            <a:avLst/>
          </a:prstGeom>
        </p:spPr>
        <p:txBody>
          <a:bodyPr vert="horz" wrap="square" lIns="0" tIns="192959" rIns="0" bIns="0" rtlCol="0">
            <a:spAutoFit/>
          </a:bodyPr>
          <a:lstStyle/>
          <a:p>
            <a:pPr marL="12695">
              <a:spcBef>
                <a:spcPts val="1519"/>
              </a:spcBef>
            </a:pPr>
            <a:r>
              <a:rPr lang="ru-RU" sz="3199" dirty="0" smtClean="0">
                <a:latin typeface="Arial"/>
                <a:cs typeface="Arial"/>
              </a:rPr>
              <a:t>Поиск по </a:t>
            </a:r>
            <a:r>
              <a:rPr lang="ru-RU" sz="3199" dirty="0" smtClean="0">
                <a:latin typeface="Arial"/>
                <a:cs typeface="Arial"/>
              </a:rPr>
              <a:t>паттерну</a:t>
            </a:r>
          </a:p>
          <a:p>
            <a:pPr marL="469895" indent="-457200">
              <a:spcBef>
                <a:spcPts val="1519"/>
              </a:spcBef>
              <a:buFont typeface="Arial" panose="020B0604020202020204" pitchFamily="34" charset="0"/>
              <a:buChar char="•"/>
            </a:pPr>
            <a:r>
              <a:rPr lang="en-US" sz="3199" dirty="0" smtClean="0">
                <a:latin typeface="Arial"/>
                <a:cs typeface="Arial"/>
              </a:rPr>
              <a:t>PROSITE</a:t>
            </a:r>
          </a:p>
          <a:p>
            <a:pPr marL="469895" indent="-457200">
              <a:spcBef>
                <a:spcPts val="1519"/>
              </a:spcBef>
              <a:buFont typeface="Arial" panose="020B0604020202020204" pitchFamily="34" charset="0"/>
              <a:buChar char="•"/>
            </a:pPr>
            <a:r>
              <a:rPr lang="en-US" sz="3199" dirty="0" err="1" smtClean="0">
                <a:latin typeface="Arial"/>
                <a:cs typeface="Arial"/>
              </a:rPr>
              <a:t>MyHits</a:t>
            </a:r>
            <a:r>
              <a:rPr lang="ru-RU" sz="3199" dirty="0" smtClean="0">
                <a:latin typeface="Arial"/>
                <a:cs typeface="Arial"/>
              </a:rPr>
              <a:t> </a:t>
            </a:r>
            <a:r>
              <a:rPr lang="en-US" sz="3199" dirty="0">
                <a:latin typeface="Arial"/>
                <a:cs typeface="Arial"/>
                <a:hlinkClick r:id="rId2"/>
              </a:rPr>
              <a:t>https://myhits.sib.swiss</a:t>
            </a:r>
            <a:r>
              <a:rPr lang="en-US" sz="3199" dirty="0" smtClean="0">
                <a:latin typeface="Arial"/>
                <a:cs typeface="Arial"/>
                <a:hlinkClick r:id="rId2"/>
              </a:rPr>
              <a:t>/</a:t>
            </a:r>
            <a:endParaRPr lang="en-US" sz="3199" dirty="0" smtClean="0">
              <a:latin typeface="Arial"/>
              <a:cs typeface="Arial"/>
            </a:endParaRPr>
          </a:p>
          <a:p>
            <a:pPr marL="469895" indent="-457200">
              <a:spcBef>
                <a:spcPts val="1519"/>
              </a:spcBef>
              <a:buFont typeface="Arial" panose="020B0604020202020204" pitchFamily="34" charset="0"/>
              <a:buChar char="•"/>
            </a:pPr>
            <a:r>
              <a:rPr lang="en-US" sz="3199" dirty="0" err="1" smtClean="0">
                <a:latin typeface="Arial"/>
                <a:cs typeface="Arial"/>
              </a:rPr>
              <a:t>fuzzpro</a:t>
            </a:r>
            <a:r>
              <a:rPr lang="en-US" sz="3199" dirty="0" smtClean="0">
                <a:latin typeface="Arial"/>
                <a:cs typeface="Arial"/>
              </a:rPr>
              <a:t>  </a:t>
            </a:r>
            <a:r>
              <a:rPr lang="ru-RU" sz="3199" dirty="0" smtClean="0">
                <a:latin typeface="Arial"/>
                <a:cs typeface="Arial"/>
              </a:rPr>
              <a:t>из пакета </a:t>
            </a:r>
            <a:r>
              <a:rPr lang="en-US" sz="3199" dirty="0" smtClean="0">
                <a:latin typeface="Arial"/>
                <a:cs typeface="Arial"/>
              </a:rPr>
              <a:t>EMBOSS (</a:t>
            </a:r>
            <a:r>
              <a:rPr lang="ru-RU" sz="3199" dirty="0" smtClean="0">
                <a:latin typeface="Arial"/>
                <a:cs typeface="Arial"/>
              </a:rPr>
              <a:t>на </a:t>
            </a:r>
            <a:r>
              <a:rPr lang="en-US" sz="3199" dirty="0" err="1" smtClean="0">
                <a:latin typeface="Arial"/>
                <a:cs typeface="Arial"/>
              </a:rPr>
              <a:t>kodomo</a:t>
            </a:r>
            <a:r>
              <a:rPr lang="en-US" sz="3199" dirty="0" smtClean="0">
                <a:latin typeface="Arial"/>
                <a:cs typeface="Arial"/>
              </a:rPr>
              <a:t> </a:t>
            </a:r>
            <a:r>
              <a:rPr lang="ru-RU" sz="3199" dirty="0" smtClean="0">
                <a:latin typeface="Arial"/>
                <a:cs typeface="Arial"/>
              </a:rPr>
              <a:t>стоит)</a:t>
            </a:r>
            <a:endParaRPr sz="3199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6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04507" y="209991"/>
            <a:ext cx="9071610" cy="144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uk-UA" altLang="ru-RU" sz="4409">
                <a:solidFill>
                  <a:srgbClr val="000000"/>
                </a:solidFill>
                <a:latin typeface="Calibri" pitchFamily="34" charset="0"/>
              </a:rPr>
              <a:t>Паттерн для цинкового пальца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17011" y="1546935"/>
            <a:ext cx="9246602" cy="5327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9208" tIns="51588" rIns="99208" bIns="51588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altLang="ru-RU" sz="3086" b="1" dirty="0" err="1">
                <a:solidFill>
                  <a:srgbClr val="000000"/>
                </a:solidFill>
                <a:latin typeface="Calibri" pitchFamily="34" charset="0"/>
              </a:rPr>
              <a:t>Prosite</a:t>
            </a:r>
            <a:endParaRPr lang="ru-RU" altLang="ru-RU" sz="3086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altLang="ru-RU" sz="3086" dirty="0" err="1" smtClean="0">
                <a:solidFill>
                  <a:srgbClr val="000000"/>
                </a:solidFill>
                <a:latin typeface="Calibri" pitchFamily="34" charset="0"/>
              </a:rPr>
              <a:t>Пат</a:t>
            </a: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т</a:t>
            </a:r>
            <a:r>
              <a:rPr lang="en-US" altLang="ru-RU" sz="3086" dirty="0" err="1">
                <a:solidFill>
                  <a:srgbClr val="000000"/>
                </a:solidFill>
                <a:latin typeface="Calibri" pitchFamily="34" charset="0"/>
              </a:rPr>
              <a:t>ерн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sz="3086" dirty="0" err="1">
                <a:solidFill>
                  <a:srgbClr val="000000"/>
                </a:solidFill>
                <a:latin typeface="Calibri" pitchFamily="34" charset="0"/>
              </a:rPr>
              <a:t>для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sz="3086" dirty="0" err="1">
                <a:solidFill>
                  <a:srgbClr val="000000"/>
                </a:solidFill>
                <a:latin typeface="Calibri" pitchFamily="34" charset="0"/>
              </a:rPr>
              <a:t>цинкового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sz="3086" dirty="0" err="1">
                <a:solidFill>
                  <a:srgbClr val="000000"/>
                </a:solidFill>
                <a:latin typeface="Calibri" pitchFamily="34" charset="0"/>
              </a:rPr>
              <a:t>пальца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sz="3086" dirty="0" err="1">
                <a:solidFill>
                  <a:srgbClr val="000000"/>
                </a:solidFill>
                <a:latin typeface="Calibri" pitchFamily="34" charset="0"/>
              </a:rPr>
              <a:t>типа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 С2Н2: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altLang="ru-RU" sz="3086" dirty="0">
                <a:solidFill>
                  <a:srgbClr val="800000"/>
                </a:solidFill>
                <a:latin typeface="Calibri" pitchFamily="34" charset="0"/>
              </a:rPr>
              <a:t>C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-x(2,4)-</a:t>
            </a:r>
            <a:r>
              <a:rPr lang="en-US" altLang="ru-RU" sz="3086" dirty="0">
                <a:solidFill>
                  <a:srgbClr val="800000"/>
                </a:solidFill>
                <a:latin typeface="Calibri" pitchFamily="34" charset="0"/>
              </a:rPr>
              <a:t>C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-x(3)-[</a:t>
            </a:r>
            <a:r>
              <a:rPr lang="en-US" altLang="ru-RU" sz="3086" dirty="0">
                <a:solidFill>
                  <a:srgbClr val="008000"/>
                </a:solidFill>
                <a:latin typeface="Calibri" pitchFamily="34" charset="0"/>
              </a:rPr>
              <a:t>LIVMFYWC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]-x(8)-</a:t>
            </a:r>
            <a:r>
              <a:rPr lang="en-US" altLang="ru-RU" sz="3086" dirty="0">
                <a:solidFill>
                  <a:srgbClr val="800000"/>
                </a:solidFill>
                <a:latin typeface="Calibri" pitchFamily="34" charset="0"/>
              </a:rPr>
              <a:t>H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-x(3,5)-</a:t>
            </a:r>
            <a:r>
              <a:rPr lang="en-US" altLang="ru-RU" sz="3086" dirty="0" smtClean="0">
                <a:solidFill>
                  <a:srgbClr val="800000"/>
                </a:solidFill>
                <a:latin typeface="Calibri" pitchFamily="34" charset="0"/>
              </a:rPr>
              <a:t>H</a:t>
            </a:r>
            <a:r>
              <a:rPr lang="ru-RU" altLang="ru-RU" sz="3086" dirty="0" smtClean="0">
                <a:solidFill>
                  <a:srgbClr val="800000"/>
                </a:solidFill>
                <a:latin typeface="Calibri" pitchFamily="34" charset="0"/>
              </a:rPr>
              <a:t/>
            </a:r>
            <a:br>
              <a:rPr lang="ru-RU" altLang="ru-RU" sz="3086" dirty="0" smtClean="0">
                <a:solidFill>
                  <a:srgbClr val="800000"/>
                </a:solidFill>
                <a:latin typeface="Calibri" pitchFamily="34" charset="0"/>
              </a:rPr>
            </a:br>
            <a:endParaRPr lang="en-US" altLang="ru-RU" sz="3086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 [a-zAZ] </a:t>
            </a: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</a:t>
            </a: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все возможные аминокислоты в данной позиции</a:t>
            </a:r>
          </a:p>
          <a:p>
            <a:pPr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 Х(2,4) </a:t>
            </a:r>
            <a:r>
              <a:rPr lang="ru-RU" altLang="ru-RU" sz="2205" dirty="0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ru-RU" altLang="ru-RU" sz="2205" dirty="0"/>
              <a:t> </a:t>
            </a: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любая аминокислота от 2 до 4 раз</a:t>
            </a:r>
          </a:p>
          <a:p>
            <a:pPr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Х(3) </a:t>
            </a:r>
            <a:r>
              <a:rPr lang="ru-RU" altLang="ru-RU" sz="2205" dirty="0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en-US" altLang="ru-RU" sz="2205" dirty="0"/>
              <a:t> </a:t>
            </a:r>
            <a:r>
              <a:rPr lang="en-US" altLang="ru-RU" sz="3086" dirty="0" err="1">
                <a:solidFill>
                  <a:srgbClr val="000000"/>
                </a:solidFill>
                <a:latin typeface="Calibri" pitchFamily="34" charset="0"/>
              </a:rPr>
              <a:t>любая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аминокислота ровно 3 раза</a:t>
            </a:r>
          </a:p>
          <a:p>
            <a:pPr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{P} </a:t>
            </a:r>
            <a:r>
              <a:rPr lang="ru-RU" altLang="ru-RU" sz="2205" dirty="0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en-US" altLang="ru-RU" sz="2205" dirty="0"/>
              <a:t> </a:t>
            </a:r>
            <a:r>
              <a:rPr lang="en-US" altLang="ru-RU" sz="3086" dirty="0" err="1">
                <a:solidFill>
                  <a:srgbClr val="000000"/>
                </a:solidFill>
                <a:latin typeface="Calibri" pitchFamily="34" charset="0"/>
              </a:rPr>
              <a:t>любая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аминокислота, кроме </a:t>
            </a:r>
            <a:r>
              <a:rPr lang="ru-RU" altLang="ru-RU" sz="3086" dirty="0" err="1" smtClean="0">
                <a:solidFill>
                  <a:srgbClr val="000000"/>
                </a:solidFill>
                <a:latin typeface="Calibri" pitchFamily="34" charset="0"/>
              </a:rPr>
              <a:t>пролина</a:t>
            </a:r>
            <a:endParaRPr lang="en-US" altLang="ru-RU" sz="3086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000000"/>
              </a:buClr>
              <a:buSzPct val="45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Паттерны 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(fingerprints) </a:t>
            </a:r>
            <a:r>
              <a:rPr lang="ru-RU" altLang="ru-RU" sz="3086" dirty="0">
                <a:solidFill>
                  <a:srgbClr val="000000"/>
                </a:solidFill>
                <a:latin typeface="Calibri" pitchFamily="34" charset="0"/>
              </a:rPr>
              <a:t>для белков и средства поиска по паттерну есть в </a:t>
            </a:r>
            <a:r>
              <a:rPr lang="en-US" altLang="ru-RU" sz="3086" dirty="0" err="1">
                <a:solidFill>
                  <a:srgbClr val="000000"/>
                </a:solidFill>
                <a:latin typeface="Calibri" pitchFamily="34" charset="0"/>
              </a:rPr>
              <a:t>ProSite</a:t>
            </a:r>
            <a:r>
              <a:rPr lang="en-US" altLang="ru-RU" sz="3086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altLang="ru-RU" sz="3086" dirty="0" err="1" smtClean="0">
                <a:solidFill>
                  <a:srgbClr val="000000"/>
                </a:solidFill>
                <a:latin typeface="Calibri" pitchFamily="34" charset="0"/>
              </a:rPr>
              <a:t>myHits</a:t>
            </a:r>
            <a:r>
              <a:rPr lang="en-US" altLang="ru-RU" sz="3086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altLang="ru-RU" sz="3086" dirty="0" smtClean="0">
                <a:solidFill>
                  <a:srgbClr val="000000"/>
                </a:solidFill>
                <a:latin typeface="Calibri" pitchFamily="34" charset="0"/>
              </a:rPr>
              <a:t>пакете </a:t>
            </a:r>
            <a:r>
              <a:rPr lang="en-US" altLang="ru-RU" sz="3086" dirty="0">
                <a:solidFill>
                  <a:srgbClr val="000000"/>
                </a:solidFill>
                <a:latin typeface="Calibri" pitchFamily="34" charset="0"/>
              </a:rPr>
              <a:t>EMBOSS</a:t>
            </a:r>
            <a:endParaRPr lang="ru-RU" altLang="ru-RU" sz="2646" dirty="0">
              <a:solidFill>
                <a:srgbClr val="000000"/>
              </a:solidFill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A7DFEEED-A872-4041-A0E3-B29BFB516DA4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69568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56497" y="8137"/>
            <a:ext cx="8567632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968" dirty="0" smtClean="0">
                <a:solidFill>
                  <a:schemeClr val="tx2"/>
                </a:solidFill>
              </a:rPr>
              <a:t>Пример мотива</a:t>
            </a:r>
            <a:r>
              <a:rPr lang="en-US" altLang="ru-RU" sz="3968" dirty="0" smtClean="0">
                <a:solidFill>
                  <a:schemeClr val="tx2"/>
                </a:solidFill>
              </a:rPr>
              <a:t>: </a:t>
            </a:r>
            <a:r>
              <a:rPr lang="ru-RU" altLang="ru-RU" sz="3968" dirty="0" err="1" smtClean="0">
                <a:solidFill>
                  <a:schemeClr val="tx2"/>
                </a:solidFill>
              </a:rPr>
              <a:t>Лейциновая</a:t>
            </a:r>
            <a:r>
              <a:rPr lang="ru-RU" altLang="ru-RU" sz="3968" dirty="0" smtClean="0">
                <a:solidFill>
                  <a:schemeClr val="tx2"/>
                </a:solidFill>
              </a:rPr>
              <a:t> </a:t>
            </a:r>
            <a:r>
              <a:rPr lang="ru-RU" altLang="ru-RU" sz="3968" dirty="0">
                <a:solidFill>
                  <a:schemeClr val="tx2"/>
                </a:solidFill>
              </a:rPr>
              <a:t>молния (</a:t>
            </a:r>
            <a:r>
              <a:rPr lang="en-US" altLang="ru-RU" sz="3968" dirty="0">
                <a:solidFill>
                  <a:schemeClr val="tx2"/>
                </a:solidFill>
              </a:rPr>
              <a:t>Leucine zipper</a:t>
            </a:r>
            <a:r>
              <a:rPr lang="en-US" altLang="ru-RU" sz="3968" dirty="0" smtClean="0">
                <a:solidFill>
                  <a:schemeClr val="tx2"/>
                </a:solidFill>
              </a:rPr>
              <a:t>)</a:t>
            </a:r>
            <a:endParaRPr lang="ru-RU" altLang="ru-RU" sz="4850" dirty="0">
              <a:solidFill>
                <a:schemeClr val="tx2"/>
              </a:solidFill>
            </a:endParaRPr>
          </a:p>
        </p:txBody>
      </p:sp>
      <p:pic>
        <p:nvPicPr>
          <p:cNvPr id="30723" name="Picture 3" descr="\\Dpidb\f\Common\Education\FBB\Year_02\Term_6\Lectures\3Dcomparison\Examples\1ci6_Lzip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0" y="2037425"/>
            <a:ext cx="4850232" cy="42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468251" y="4367812"/>
            <a:ext cx="3252172" cy="17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646"/>
              <a:t>Показаны каждый 7й</a:t>
            </a:r>
          </a:p>
          <a:p>
            <a:pPr eaLnBrk="1" hangingPunct="1"/>
            <a:r>
              <a:rPr lang="ru-RU" altLang="ru-RU" sz="2646"/>
              <a:t>остаток цепей </a:t>
            </a:r>
            <a:r>
              <a:rPr lang="en-US" altLang="ru-RU" sz="2646"/>
              <a:t>A </a:t>
            </a:r>
            <a:r>
              <a:rPr lang="ru-RU" altLang="ru-RU" sz="2646"/>
              <a:t>и </a:t>
            </a:r>
            <a:r>
              <a:rPr lang="en-US" altLang="ru-RU" sz="2646"/>
              <a:t>B;</a:t>
            </a:r>
          </a:p>
          <a:p>
            <a:pPr eaLnBrk="1" hangingPunct="1"/>
            <a:r>
              <a:rPr lang="en-US" altLang="ru-RU" sz="2646"/>
              <a:t>Leu - </a:t>
            </a:r>
            <a:r>
              <a:rPr lang="ru-RU" altLang="ru-RU" sz="2646"/>
              <a:t>зеленые (</a:t>
            </a:r>
            <a:r>
              <a:rPr lang="en-US" altLang="ru-RU" sz="2646"/>
              <a:t>A) </a:t>
            </a:r>
            <a:r>
              <a:rPr lang="ru-RU" altLang="ru-RU" sz="2646"/>
              <a:t>и</a:t>
            </a:r>
          </a:p>
          <a:p>
            <a:pPr eaLnBrk="1" hangingPunct="1"/>
            <a:r>
              <a:rPr lang="ru-RU" altLang="ru-RU" sz="2646"/>
              <a:t>темнозеленые (</a:t>
            </a:r>
            <a:r>
              <a:rPr lang="en-US" altLang="ru-RU" sz="2646"/>
              <a:t>B)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56497" y="6352972"/>
            <a:ext cx="2081275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2646" dirty="0" smtClean="0"/>
              <a:t>PDB </a:t>
            </a:r>
            <a:r>
              <a:rPr lang="ru-RU" altLang="ru-RU" sz="2646" dirty="0"/>
              <a:t>код 1</a:t>
            </a:r>
            <a:r>
              <a:rPr lang="en-US" altLang="ru-RU" sz="2646" dirty="0"/>
              <a:t>ci6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41900" y="1351816"/>
            <a:ext cx="5038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LEUCINE_ZIPPER, </a:t>
            </a:r>
            <a:r>
              <a:rPr lang="en-US" dirty="0">
                <a:solidFill>
                  <a:srgbClr val="660099"/>
                </a:solidFill>
                <a:latin typeface="Helvetica" panose="020B0604020202020204" pitchFamily="34" charset="0"/>
                <a:hlinkClick r:id="rId3"/>
              </a:rPr>
              <a:t>PS00029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; Leucine zipper pattern  (PATTERN </a:t>
            </a:r>
            <a:r>
              <a:rPr lang="en-US" dirty="0">
                <a:solidFill>
                  <a:srgbClr val="DD4400"/>
                </a:solidFill>
                <a:latin typeface="Helvetica" panose="020B0604020202020204" pitchFamily="34" charset="0"/>
              </a:rPr>
              <a:t>with a high probability of occurrence!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01237" y="2288596"/>
            <a:ext cx="451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Helvetica" panose="020B0604020202020204" pitchFamily="34" charset="0"/>
              </a:rPr>
              <a:t>L-x(6)-L-x(6)-L-x(6)-L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111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0"/>
            <a:ext cx="8693150" cy="515412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>Паттерны в </a:t>
            </a:r>
            <a:r>
              <a:rPr lang="en-US" dirty="0" err="1" smtClean="0"/>
              <a:t>Jalview</a:t>
            </a:r>
            <a:r>
              <a:rPr lang="en-US" dirty="0" smtClean="0"/>
              <a:t> (Select =&gt; find)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EEC8EE-03FA-42FE-992C-F282326656F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347663" y="427846"/>
          <a:ext cx="9386618" cy="69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4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Regular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en-US" sz="1800" dirty="0" smtClean="0"/>
                        <a:t>Expression </a:t>
                      </a:r>
                      <a:r>
                        <a:rPr lang="en-US" sz="1800" dirty="0"/>
                        <a:t>Element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Effect </a:t>
                      </a:r>
                    </a:p>
                  </a:txBody>
                  <a:tcPr marL="85640" marR="85640" marT="42820" marB="428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.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Matches any single character </a:t>
                      </a:r>
                    </a:p>
                  </a:txBody>
                  <a:tcPr marL="85640" marR="85640" marT="42820" marB="428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[]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Matches any one of the characters in the brackets </a:t>
                      </a:r>
                    </a:p>
                  </a:txBody>
                  <a:tcPr marL="85640" marR="85640" marT="42820" marB="428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^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Matches at the start of an ID or sequence </a:t>
                      </a:r>
                    </a:p>
                  </a:txBody>
                  <a:tcPr marL="85640" marR="85640" marT="42820" marB="428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$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Matches at the end of an ID or sequence </a:t>
                      </a:r>
                    </a:p>
                  </a:txBody>
                  <a:tcPr marL="85640" marR="85640" marT="42820" marB="428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*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Matches if the preceding element matches zero or more times </a:t>
                      </a:r>
                    </a:p>
                  </a:txBody>
                  <a:tcPr marL="85640" marR="85640" marT="42820" marB="428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? </a:t>
                      </a:r>
                    </a:p>
                  </a:txBody>
                  <a:tcPr marL="85640" marR="85640" marT="42820" marB="4282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Matches if the preceding element matched once or not at all </a:t>
                      </a:r>
                    </a:p>
                  </a:txBody>
                  <a:tcPr marL="85640" marR="85640" marT="42820" marB="428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+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Matches if the preceding element matched at least once </a:t>
                      </a:r>
                    </a:p>
                  </a:txBody>
                  <a:tcPr marL="85640" marR="85640" marT="42820" marB="4282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{count}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Matches if the preceding element matches a specified number of times </a:t>
                      </a:r>
                    </a:p>
                  </a:txBody>
                  <a:tcPr marL="85640" marR="85640" marT="42820" marB="4282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{min,}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Matches of the preceding element matched at least the specified number of times </a:t>
                      </a:r>
                    </a:p>
                  </a:txBody>
                  <a:tcPr marL="85640" marR="85640" marT="42820" marB="4282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{min,max} </a:t>
                      </a:r>
                    </a:p>
                  </a:txBody>
                  <a:tcPr marL="85640" marR="85640" marT="42820" marB="4282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Matches if the preceding element matches min or at most max number of times </a:t>
                      </a:r>
                    </a:p>
                  </a:txBody>
                  <a:tcPr marL="85640" marR="85640" marT="42820" marB="4282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8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275" y="350257"/>
            <a:ext cx="5460319" cy="1460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Поиск </a:t>
            </a:r>
            <a:r>
              <a:rPr lang="ru-RU" dirty="0"/>
              <a:t>м</a:t>
            </a:r>
            <a:r>
              <a:rPr lang="ru-RU" dirty="0" smtClean="0"/>
              <a:t>отивов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выравнивании </a:t>
            </a:r>
            <a:r>
              <a:rPr lang="ru-RU" dirty="0" smtClean="0"/>
              <a:t>белков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811" y="1819668"/>
            <a:ext cx="9303267" cy="56824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Короткие консервативны</a:t>
            </a:r>
            <a:r>
              <a:rPr lang="ru-RU" sz="2800" dirty="0"/>
              <a:t>е</a:t>
            </a:r>
            <a:r>
              <a:rPr lang="ru-RU" sz="2800" dirty="0" smtClean="0"/>
              <a:t> последовательности  </a:t>
            </a:r>
            <a:r>
              <a:rPr lang="ru-RU" sz="2800" dirty="0"/>
              <a:t>в </a:t>
            </a:r>
            <a:r>
              <a:rPr lang="ru-RU" sz="2800" dirty="0" smtClean="0"/>
              <a:t> гомологичных (иногда и не гомологичных) белках</a:t>
            </a:r>
          </a:p>
          <a:p>
            <a:pPr lvl="1"/>
            <a:r>
              <a:rPr lang="ru-RU" sz="2400" dirty="0" smtClean="0"/>
              <a:t>Активные центры ферментов </a:t>
            </a:r>
            <a:br>
              <a:rPr lang="ru-RU" sz="2400" dirty="0" smtClean="0"/>
            </a:br>
            <a:r>
              <a:rPr lang="en-US" sz="2400" dirty="0" smtClean="0"/>
              <a:t>GNPPY </a:t>
            </a:r>
            <a:r>
              <a:rPr lang="ru-RU" sz="2400" dirty="0" smtClean="0"/>
              <a:t>у одного семейства ДНК </a:t>
            </a:r>
            <a:r>
              <a:rPr lang="ru-RU" sz="2400" dirty="0" err="1" smtClean="0"/>
              <a:t>метилтрансфераз</a:t>
            </a:r>
            <a:endParaRPr lang="ru-RU" sz="2400" dirty="0" smtClean="0"/>
          </a:p>
          <a:p>
            <a:pPr lvl="1"/>
            <a:r>
              <a:rPr lang="ru-RU" sz="2400" dirty="0" smtClean="0"/>
              <a:t>Участки связывания </a:t>
            </a:r>
            <a:r>
              <a:rPr lang="ru-RU" sz="2400" dirty="0" err="1" smtClean="0"/>
              <a:t>лигандов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 smtClean="0"/>
              <a:t>D…GTG[ST]F c</a:t>
            </a:r>
            <a:r>
              <a:rPr lang="ru-RU" sz="2400" dirty="0" err="1" smtClean="0"/>
              <a:t>вязывание</a:t>
            </a:r>
            <a:r>
              <a:rPr lang="ru-RU" sz="2400" dirty="0" smtClean="0"/>
              <a:t> </a:t>
            </a:r>
            <a:r>
              <a:rPr lang="en-US" sz="2400" dirty="0" smtClean="0"/>
              <a:t>SAM – </a:t>
            </a:r>
            <a:r>
              <a:rPr lang="ru-RU" sz="2400" dirty="0" smtClean="0"/>
              <a:t>источника </a:t>
            </a:r>
            <a:r>
              <a:rPr lang="ru-RU" sz="2400" dirty="0" err="1" smtClean="0"/>
              <a:t>метильной</a:t>
            </a:r>
            <a:r>
              <a:rPr lang="ru-RU" sz="2400" dirty="0" smtClean="0"/>
              <a:t> группы у того же семейства</a:t>
            </a:r>
          </a:p>
          <a:p>
            <a:pPr lvl="1"/>
            <a:r>
              <a:rPr lang="ru-RU" sz="2400" dirty="0" smtClean="0"/>
              <a:t>Участки взаимодействия с другими белками, ДНК, РНК</a:t>
            </a:r>
          </a:p>
          <a:p>
            <a:pPr lvl="1"/>
            <a:r>
              <a:rPr lang="ru-RU" sz="2400" dirty="0" smtClean="0"/>
              <a:t>Поддержание 3</a:t>
            </a:r>
            <a:r>
              <a:rPr lang="en-US" sz="2400" dirty="0" smtClean="0"/>
              <a:t>D </a:t>
            </a:r>
            <a:r>
              <a:rPr lang="ru-RU" sz="2400" dirty="0" smtClean="0"/>
              <a:t>структуры белка</a:t>
            </a:r>
          </a:p>
          <a:p>
            <a:pPr lvl="1"/>
            <a:r>
              <a:rPr lang="ru-RU" sz="2400" dirty="0" smtClean="0"/>
              <a:t>Другие</a:t>
            </a:r>
          </a:p>
          <a:p>
            <a:pPr lvl="1"/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903" t="21583" r="46190" b="47992"/>
          <a:stretch/>
        </p:blipFill>
        <p:spPr>
          <a:xfrm>
            <a:off x="6154057" y="94209"/>
            <a:ext cx="3418045" cy="1726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8190" t="13463" r="18759" b="40527"/>
          <a:stretch/>
        </p:blipFill>
        <p:spPr>
          <a:xfrm>
            <a:off x="5616387" y="4890554"/>
            <a:ext cx="4339765" cy="26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ru-RU" dirty="0" smtClean="0"/>
              <a:t>Технология профилей</a:t>
            </a: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14400" y="3868738"/>
            <a:ext cx="7559675" cy="1825625"/>
          </a:xfrm>
        </p:spPr>
        <p:txBody>
          <a:bodyPr/>
          <a:lstStyle/>
          <a:p>
            <a:r>
              <a:rPr lang="ru-RU" dirty="0" smtClean="0"/>
              <a:t>База данных </a:t>
            </a:r>
            <a:r>
              <a:rPr lang="en-US" dirty="0" err="1" smtClean="0"/>
              <a:t>Pfam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http://pfam-legacy.xfam.org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ru-RU" sz="2400" dirty="0" smtClean="0"/>
              <a:t>Поглощена БД  </a:t>
            </a:r>
            <a:r>
              <a:rPr lang="en-US" sz="2400" dirty="0" smtClean="0"/>
              <a:t>INTERPRO </a:t>
            </a:r>
            <a:r>
              <a:rPr lang="ru-RU" sz="2400" dirty="0" smtClean="0"/>
              <a:t>в 2022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6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515412"/>
            <a:ext cx="9031986" cy="6487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ПРОФИЛЬ</a:t>
            </a:r>
            <a:r>
              <a:rPr lang="ru-RU" dirty="0"/>
              <a:t> – описание выравнивания, вроде </a:t>
            </a:r>
            <a:r>
              <a:rPr lang="en-US" dirty="0" smtClean="0"/>
              <a:t>PWM </a:t>
            </a:r>
            <a:r>
              <a:rPr lang="ru-RU" dirty="0" smtClean="0"/>
              <a:t>и </a:t>
            </a:r>
            <a:r>
              <a:rPr lang="en-US" dirty="0" smtClean="0"/>
              <a:t>PSSM, </a:t>
            </a:r>
            <a:r>
              <a:rPr lang="ru-RU" dirty="0" smtClean="0"/>
              <a:t>но другая теория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Разрешаются </a:t>
            </a:r>
            <a:r>
              <a:rPr lang="ru-RU" dirty="0"/>
              <a:t>и </a:t>
            </a:r>
            <a:r>
              <a:rPr lang="ru-RU" dirty="0" smtClean="0"/>
              <a:t>обоснов</a:t>
            </a:r>
            <a:r>
              <a:rPr lang="ru-RU" dirty="0"/>
              <a:t>а</a:t>
            </a:r>
            <a:r>
              <a:rPr lang="ru-RU" dirty="0" smtClean="0"/>
              <a:t>нно штрафуются </a:t>
            </a:r>
            <a:r>
              <a:rPr lang="ru-RU" dirty="0" err="1" smtClean="0"/>
              <a:t>индели</a:t>
            </a:r>
            <a:r>
              <a:rPr lang="en-US" dirty="0" smtClean="0"/>
              <a:t> </a:t>
            </a:r>
            <a:r>
              <a:rPr lang="en-US" sz="3600" dirty="0" smtClean="0"/>
              <a:t>(=</a:t>
            </a:r>
            <a:r>
              <a:rPr lang="en-US" sz="3600" dirty="0" err="1" smtClean="0"/>
              <a:t>INsertions</a:t>
            </a:r>
            <a:r>
              <a:rPr lang="en-US" sz="3600" dirty="0" smtClean="0"/>
              <a:t> and </a:t>
            </a:r>
            <a:r>
              <a:rPr lang="en-US" sz="3600" dirty="0" err="1" smtClean="0"/>
              <a:t>DELitions</a:t>
            </a:r>
            <a:r>
              <a:rPr lang="en-US" sz="3600" dirty="0" smtClean="0"/>
              <a:t>)</a:t>
            </a:r>
            <a:r>
              <a:rPr lang="ru-RU" dirty="0" smtClean="0"/>
              <a:t> в выравнивании. Этим профили отличаются от </a:t>
            </a:r>
            <a:r>
              <a:rPr lang="en-US" dirty="0" smtClean="0"/>
              <a:t>PWM </a:t>
            </a:r>
            <a:r>
              <a:rPr lang="ru-RU" dirty="0" smtClean="0"/>
              <a:t>и </a:t>
            </a:r>
            <a:r>
              <a:rPr lang="en-US" dirty="0" smtClean="0"/>
              <a:t>PSSM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ПРОФИЛИ применяются для поиска </a:t>
            </a:r>
            <a:r>
              <a:rPr lang="ru-RU" b="1" dirty="0" smtClean="0"/>
              <a:t>доменов</a:t>
            </a:r>
            <a:r>
              <a:rPr lang="ru-RU" dirty="0" smtClean="0"/>
              <a:t> в последовательностях белков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новых </a:t>
            </a:r>
            <a:r>
              <a:rPr lang="ru-RU" dirty="0" smtClean="0"/>
              <a:t>представителей </a:t>
            </a:r>
            <a:r>
              <a:rPr lang="ru-RU" dirty="0" smtClean="0"/>
              <a:t>семейств гомологичных белков</a:t>
            </a:r>
            <a:endParaRPr lang="ru-RU" sz="3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31010" y="0"/>
            <a:ext cx="9218604" cy="843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527" dirty="0">
                <a:solidFill>
                  <a:srgbClr val="000000"/>
                </a:solidFill>
                <a:latin typeface="Calibri" pitchFamily="34" charset="0"/>
              </a:rPr>
              <a:t>HMM </a:t>
            </a:r>
            <a:r>
              <a:rPr lang="en-US" altLang="ru-RU" sz="3527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dirty="0"/>
              <a:t> </a:t>
            </a:r>
            <a:r>
              <a:rPr lang="en-US" dirty="0" smtClean="0"/>
              <a:t>Hidden </a:t>
            </a:r>
            <a:r>
              <a:rPr lang="en-US" dirty="0"/>
              <a:t>Markov </a:t>
            </a:r>
            <a:r>
              <a:rPr lang="en-US" dirty="0" smtClean="0"/>
              <a:t>Model)</a:t>
            </a:r>
            <a:r>
              <a:rPr lang="en-US" dirty="0"/>
              <a:t> </a:t>
            </a:r>
            <a:r>
              <a:rPr lang="ru-RU" altLang="ru-RU" sz="3527" dirty="0" smtClean="0">
                <a:solidFill>
                  <a:srgbClr val="000000"/>
                </a:solidFill>
                <a:latin typeface="Calibri" pitchFamily="34" charset="0"/>
              </a:rPr>
              <a:t>профиль</a:t>
            </a:r>
            <a:endParaRPr lang="ru-RU" altLang="ru-RU" sz="4850" b="1" dirty="0">
              <a:latin typeface="Calibri" pitchFamily="34" charset="0"/>
            </a:endParaRPr>
          </a:p>
        </p:txBody>
      </p:sp>
      <p:sp>
        <p:nvSpPr>
          <p:cNvPr id="23559" name="Номер слайда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B14FC588-D025-48B2-8B57-B6AD17E44F01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17</a:t>
            </a:fld>
            <a:endParaRPr lang="en-US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79" t="6606" r="-226" b="6646"/>
          <a:stretch/>
        </p:blipFill>
        <p:spPr>
          <a:xfrm>
            <a:off x="122389" y="1398727"/>
            <a:ext cx="9638589" cy="4992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1532" y="6657401"/>
            <a:ext cx="33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Разберем где что позже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29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122" y="39810"/>
            <a:ext cx="8693150" cy="1460500"/>
          </a:xfrm>
        </p:spPr>
        <p:txBody>
          <a:bodyPr/>
          <a:lstStyle/>
          <a:p>
            <a:r>
              <a:rPr lang="ru-RU" dirty="0" smtClean="0"/>
              <a:t>Порядок действий при создании профиля.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092" y="1345084"/>
            <a:ext cx="9332415" cy="605936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Эксперт составляет выравнивание </a:t>
            </a:r>
            <a:r>
              <a:rPr lang="en-US" dirty="0" smtClean="0"/>
              <a:t>seed.</a:t>
            </a:r>
            <a:br>
              <a:rPr lang="en-US" dirty="0" smtClean="0"/>
            </a:br>
            <a:r>
              <a:rPr lang="ru-RU" sz="2000" dirty="0" smtClean="0"/>
              <a:t>Одним из источников новых доменов служат автоматически собираемые сходные фрагменты из разных белков. Ранее они хранились в </a:t>
            </a:r>
            <a:r>
              <a:rPr lang="en-US" sz="2000" dirty="0" err="1" smtClean="0"/>
              <a:t>Pfam</a:t>
            </a:r>
            <a:r>
              <a:rPr lang="en-US" sz="2000" dirty="0" smtClean="0"/>
              <a:t>-B </a:t>
            </a:r>
            <a:r>
              <a:rPr lang="ru-RU" sz="2000" dirty="0" smtClean="0"/>
              <a:t>секции. Записи из </a:t>
            </a:r>
            <a:r>
              <a:rPr lang="en-US" sz="2000" dirty="0" err="1" smtClean="0"/>
              <a:t>Pfam</a:t>
            </a:r>
            <a:r>
              <a:rPr lang="en-US" sz="2000" dirty="0" smtClean="0"/>
              <a:t>-B </a:t>
            </a:r>
            <a:r>
              <a:rPr lang="ru-RU" sz="2000" dirty="0" smtClean="0"/>
              <a:t>нынче переформатированы в  </a:t>
            </a:r>
            <a:r>
              <a:rPr lang="en-US" sz="2000" dirty="0" smtClean="0"/>
              <a:t>DUF.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Строит Н</a:t>
            </a:r>
            <a:r>
              <a:rPr lang="en-US" dirty="0" smtClean="0"/>
              <a:t>MM </a:t>
            </a:r>
            <a:r>
              <a:rPr lang="ru-RU" dirty="0" smtClean="0"/>
              <a:t>профиль с помощью пакета </a:t>
            </a:r>
            <a:r>
              <a:rPr lang="en-US" dirty="0" smtClean="0"/>
              <a:t>HMMER. </a:t>
            </a:r>
            <a:r>
              <a:rPr lang="ru-RU" dirty="0" smtClean="0"/>
              <a:t>Программа </a:t>
            </a:r>
            <a:r>
              <a:rPr lang="en-US" dirty="0" err="1" smtClean="0"/>
              <a:t>hmmbuild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Калибрует профиль на </a:t>
            </a:r>
            <a:r>
              <a:rPr lang="ru-RU" dirty="0" smtClean="0"/>
              <a:t>случайных последовательностях </a:t>
            </a:r>
            <a:r>
              <a:rPr lang="ru-RU" dirty="0" smtClean="0"/>
              <a:t>для </a:t>
            </a:r>
            <a:r>
              <a:rPr lang="ru-RU" dirty="0" smtClean="0"/>
              <a:t>нормализации веса </a:t>
            </a:r>
            <a:r>
              <a:rPr lang="ru-RU" dirty="0" smtClean="0"/>
              <a:t>и </a:t>
            </a:r>
            <a:r>
              <a:rPr lang="en-US" dirty="0" smtClean="0"/>
              <a:t>E-value</a:t>
            </a:r>
            <a:r>
              <a:rPr lang="ru-RU" dirty="0" smtClean="0"/>
              <a:t> </a:t>
            </a:r>
            <a:r>
              <a:rPr lang="ru-RU" dirty="0" err="1" smtClean="0"/>
              <a:t>последовтельностей</a:t>
            </a:r>
            <a:r>
              <a:rPr lang="ru-RU" dirty="0" smtClean="0"/>
              <a:t> (в </a:t>
            </a:r>
            <a:r>
              <a:rPr lang="en-US" dirty="0" smtClean="0"/>
              <a:t>HMMER3 </a:t>
            </a:r>
            <a:r>
              <a:rPr lang="ru-RU" dirty="0" smtClean="0"/>
              <a:t>входит в </a:t>
            </a:r>
            <a:r>
              <a:rPr lang="en-US" dirty="0" err="1" smtClean="0"/>
              <a:t>hmmbuild</a:t>
            </a:r>
            <a:r>
              <a:rPr lang="en-US" dirty="0" smtClean="0"/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Проверяет профиль  на </a:t>
            </a:r>
            <a:r>
              <a:rPr lang="ru-RU" dirty="0" err="1" smtClean="0"/>
              <a:t>перепредсказания</a:t>
            </a:r>
            <a:r>
              <a:rPr lang="ru-RU" dirty="0" smtClean="0"/>
              <a:t> (</a:t>
            </a:r>
            <a:r>
              <a:rPr lang="ru-RU" dirty="0" smtClean="0"/>
              <a:t>белки, в которых не должно быть находок) и </a:t>
            </a:r>
            <a:r>
              <a:rPr lang="ru-RU" dirty="0" err="1" smtClean="0"/>
              <a:t>недопредсказания</a:t>
            </a:r>
            <a:r>
              <a:rPr lang="ru-RU" dirty="0" smtClean="0"/>
              <a:t> (белки, в которых можно ожидать наличие находок)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С </a:t>
            </a:r>
            <a:r>
              <a:rPr lang="ru-RU" dirty="0" smtClean="0"/>
              <a:t>помощью профиля находит </a:t>
            </a:r>
            <a:r>
              <a:rPr lang="ru-RU" dirty="0" smtClean="0"/>
              <a:t>домены </a:t>
            </a:r>
            <a:r>
              <a:rPr lang="ru-RU" dirty="0" smtClean="0"/>
              <a:t>в </a:t>
            </a:r>
            <a:r>
              <a:rPr lang="ru-RU" dirty="0" smtClean="0"/>
              <a:t>всех </a:t>
            </a:r>
            <a:r>
              <a:rPr lang="ru-RU" dirty="0" smtClean="0"/>
              <a:t>последовательностях из БД (</a:t>
            </a:r>
            <a:r>
              <a:rPr lang="en-US" dirty="0" err="1" smtClean="0"/>
              <a:t>Uniprot</a:t>
            </a:r>
            <a:r>
              <a:rPr lang="en-US" dirty="0" smtClean="0"/>
              <a:t> </a:t>
            </a:r>
            <a:r>
              <a:rPr lang="ru-RU" dirty="0" smtClean="0"/>
              <a:t>и др.</a:t>
            </a:r>
            <a:r>
              <a:rPr lang="ru-RU" dirty="0" smtClean="0"/>
              <a:t>)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Готовит запись в банк </a:t>
            </a:r>
            <a:r>
              <a:rPr lang="en-US" dirty="0" err="1" smtClean="0"/>
              <a:t>Pfam</a:t>
            </a:r>
            <a:r>
              <a:rPr lang="ru-RU" dirty="0" smtClean="0"/>
              <a:t> 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3" y="403225"/>
            <a:ext cx="9409224" cy="1460500"/>
          </a:xfrm>
        </p:spPr>
        <p:txBody>
          <a:bodyPr/>
          <a:lstStyle/>
          <a:p>
            <a:r>
              <a:rPr lang="ru-RU" dirty="0" smtClean="0"/>
              <a:t>Ссылки на  описания пакета </a:t>
            </a:r>
            <a:r>
              <a:rPr lang="en-US" dirty="0" smtClean="0"/>
              <a:t>HMMER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8092" y="2012950"/>
            <a:ext cx="9678060" cy="4795838"/>
          </a:xfrm>
        </p:spPr>
        <p:txBody>
          <a:bodyPr/>
          <a:lstStyle/>
          <a:p>
            <a:r>
              <a:rPr lang="en-US" dirty="0" smtClean="0"/>
              <a:t>ttps</a:t>
            </a:r>
            <a:r>
              <a:rPr lang="en-US" dirty="0"/>
              <a:t>://</a:t>
            </a:r>
            <a:r>
              <a:rPr lang="en-US" dirty="0" smtClean="0"/>
              <a:t>rothlab.ucdavis.edu/genhelp/hmmerbuild.html</a:t>
            </a:r>
            <a:br>
              <a:rPr lang="en-US" dirty="0" smtClean="0"/>
            </a:br>
            <a:r>
              <a:rPr lang="ru-RU" dirty="0" smtClean="0"/>
              <a:t>Простая, но старая (2005). Годится для </a:t>
            </a:r>
            <a:r>
              <a:rPr lang="en-US" dirty="0" smtClean="0"/>
              <a:t>HMMER2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r>
              <a:rPr lang="en-US" dirty="0" smtClean="0"/>
              <a:t>Eddy </a:t>
            </a:r>
            <a:r>
              <a:rPr lang="ru-RU" dirty="0" smtClean="0"/>
              <a:t>и команда разработчиков, 2023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chrome-extension</a:t>
            </a:r>
            <a:r>
              <a:rPr lang="en-US" dirty="0"/>
              <a:t>://</a:t>
            </a:r>
            <a:r>
              <a:rPr lang="en-US" dirty="0" err="1"/>
              <a:t>efaidnbmnnnibpcajpcglclefindmkaj</a:t>
            </a:r>
            <a:r>
              <a:rPr lang="en-US" dirty="0"/>
              <a:t>/http://</a:t>
            </a:r>
            <a:r>
              <a:rPr lang="en-US" dirty="0" smtClean="0"/>
              <a:t>eddylab.org/software/hmmer/Userguide.pdf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Описывает </a:t>
            </a:r>
            <a:r>
              <a:rPr lang="en-US" dirty="0" smtClean="0"/>
              <a:t>HMMER3 (</a:t>
            </a:r>
            <a:r>
              <a:rPr lang="ru-RU" dirty="0" smtClean="0"/>
              <a:t>про </a:t>
            </a:r>
            <a:r>
              <a:rPr lang="en-US" dirty="0" smtClean="0"/>
              <a:t>HMMER2 </a:t>
            </a:r>
            <a:r>
              <a:rPr lang="ru-RU" dirty="0" smtClean="0"/>
              <a:t>тоже есть)</a:t>
            </a:r>
            <a:br>
              <a:rPr lang="ru-RU" dirty="0" smtClean="0"/>
            </a:br>
            <a:r>
              <a:rPr lang="ru-RU" dirty="0" smtClean="0"/>
              <a:t>Недостаток – очень много всего. Надо искать нужное поиском. Текст </a:t>
            </a:r>
            <a:r>
              <a:rPr lang="ru-RU" dirty="0" smtClean="0"/>
              <a:t>написан </a:t>
            </a:r>
            <a:r>
              <a:rPr lang="ru-RU" dirty="0" err="1" smtClean="0"/>
              <a:t>б.м</a:t>
            </a:r>
            <a:r>
              <a:rPr lang="ru-RU" dirty="0" smtClean="0"/>
              <a:t>. </a:t>
            </a:r>
            <a:r>
              <a:rPr lang="ru-RU" dirty="0" smtClean="0"/>
              <a:t>понятно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5763" y="669033"/>
            <a:ext cx="8525910" cy="2150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методы были в предыдущих сериях. Знать и уметь использовать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333" y="3203762"/>
            <a:ext cx="8756340" cy="3802095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1)</a:t>
            </a:r>
            <a:r>
              <a:rPr lang="ru-RU" b="1" dirty="0" smtClean="0"/>
              <a:t> </a:t>
            </a:r>
            <a:r>
              <a:rPr lang="en-US" b="1" dirty="0" smtClean="0"/>
              <a:t>PWM</a:t>
            </a:r>
            <a:r>
              <a:rPr lang="en-US" dirty="0" smtClean="0"/>
              <a:t> </a:t>
            </a:r>
            <a:r>
              <a:rPr lang="ru-RU" dirty="0" smtClean="0"/>
              <a:t>для поиска коротких сигналов в ДНК</a:t>
            </a:r>
          </a:p>
          <a:p>
            <a:pPr algn="l"/>
            <a:r>
              <a:rPr lang="ru-RU" dirty="0" smtClean="0"/>
              <a:t>2) </a:t>
            </a:r>
            <a:r>
              <a:rPr lang="en-US" b="1" dirty="0" smtClean="0"/>
              <a:t>MEME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b="1" dirty="0" smtClean="0"/>
              <a:t>FIMO</a:t>
            </a:r>
            <a:r>
              <a:rPr lang="en-US" dirty="0" smtClean="0"/>
              <a:t> </a:t>
            </a:r>
            <a:r>
              <a:rPr lang="ru-RU" dirty="0" smtClean="0"/>
              <a:t>для поиск мотивов </a:t>
            </a:r>
            <a:r>
              <a:rPr lang="en-US" i="1" dirty="0" smtClean="0"/>
              <a:t>de novo</a:t>
            </a:r>
            <a:r>
              <a:rPr lang="en-US" dirty="0" smtClean="0"/>
              <a:t> </a:t>
            </a:r>
            <a:r>
              <a:rPr lang="ru-RU" dirty="0" smtClean="0"/>
              <a:t>в ДНК, РНК и белках</a:t>
            </a:r>
          </a:p>
          <a:p>
            <a:pPr algn="l"/>
            <a:r>
              <a:rPr lang="ru-RU" dirty="0" smtClean="0"/>
              <a:t>3)</a:t>
            </a:r>
            <a:r>
              <a:rPr lang="ru-RU" b="1" dirty="0" smtClean="0"/>
              <a:t> </a:t>
            </a:r>
            <a:r>
              <a:rPr lang="en-US" b="1" dirty="0" smtClean="0"/>
              <a:t>PSSM </a:t>
            </a:r>
            <a:r>
              <a:rPr lang="ru-RU" dirty="0" smtClean="0"/>
              <a:t>и </a:t>
            </a:r>
            <a:r>
              <a:rPr lang="en-US" b="1" dirty="0" smtClean="0"/>
              <a:t>PSI-BLAST</a:t>
            </a:r>
            <a:r>
              <a:rPr lang="en-US" dirty="0" smtClean="0"/>
              <a:t> </a:t>
            </a:r>
            <a:r>
              <a:rPr lang="ru-RU" dirty="0" smtClean="0"/>
              <a:t>для поиска семейств </a:t>
            </a:r>
            <a:r>
              <a:rPr lang="ru-RU" dirty="0" smtClean="0"/>
              <a:t>белков</a:t>
            </a:r>
            <a:endParaRPr lang="en-US" dirty="0" smtClean="0"/>
          </a:p>
          <a:p>
            <a:pPr algn="l"/>
            <a:r>
              <a:rPr lang="ru-RU" dirty="0" smtClean="0"/>
              <a:t>4)</a:t>
            </a:r>
            <a:r>
              <a:rPr lang="en-US" dirty="0" smtClean="0"/>
              <a:t> </a:t>
            </a:r>
            <a:r>
              <a:rPr lang="ru-RU" dirty="0" smtClean="0"/>
              <a:t>Запись  </a:t>
            </a:r>
            <a:r>
              <a:rPr lang="ru-RU" b="1" dirty="0" smtClean="0"/>
              <a:t>паттернов</a:t>
            </a:r>
            <a:r>
              <a:rPr lang="ru-RU" dirty="0" smtClean="0"/>
              <a:t> </a:t>
            </a:r>
            <a:r>
              <a:rPr lang="ru-RU" dirty="0" smtClean="0"/>
              <a:t>в ДНК, в </a:t>
            </a:r>
            <a:r>
              <a:rPr lang="en-US" dirty="0" err="1" smtClean="0"/>
              <a:t>JalView</a:t>
            </a:r>
            <a:r>
              <a:rPr lang="en-US" dirty="0" smtClean="0"/>
              <a:t> </a:t>
            </a:r>
            <a:r>
              <a:rPr lang="ru-RU" dirty="0" smtClean="0"/>
              <a:t>и в </a:t>
            </a:r>
            <a:r>
              <a:rPr lang="en-US" dirty="0" smtClean="0"/>
              <a:t>PROSITE </a:t>
            </a:r>
            <a:r>
              <a:rPr lang="en-US" dirty="0" smtClean="0"/>
              <a:t> </a:t>
            </a:r>
            <a:endParaRPr lang="ru-RU" dirty="0" smtClean="0"/>
          </a:p>
          <a:p>
            <a:pPr algn="l"/>
            <a:r>
              <a:rPr lang="ru-RU" dirty="0" smtClean="0"/>
              <a:t>5</a:t>
            </a:r>
            <a:r>
              <a:rPr lang="ru-RU" dirty="0" smtClean="0"/>
              <a:t>) </a:t>
            </a:r>
            <a:r>
              <a:rPr lang="ru-RU" b="1" dirty="0" smtClean="0"/>
              <a:t>Пакет </a:t>
            </a:r>
            <a:r>
              <a:rPr lang="en-US" b="1" dirty="0" smtClean="0"/>
              <a:t>HMMER</a:t>
            </a:r>
            <a:r>
              <a:rPr lang="en-US" dirty="0" smtClean="0"/>
              <a:t>: </a:t>
            </a:r>
            <a:r>
              <a:rPr lang="ru-RU" dirty="0" smtClean="0"/>
              <a:t>создание профиля,  калибровка (в </a:t>
            </a:r>
            <a:r>
              <a:rPr lang="en-US" dirty="0" smtClean="0"/>
              <a:t>HMMER2), </a:t>
            </a:r>
            <a:r>
              <a:rPr lang="ru-RU" dirty="0" smtClean="0"/>
              <a:t>поиск по профилю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1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281" y="16147"/>
            <a:ext cx="9678061" cy="84188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Домен </a:t>
            </a:r>
            <a:r>
              <a:rPr lang="en-US" sz="3600" dirty="0" smtClean="0"/>
              <a:t>HPPK</a:t>
            </a:r>
            <a:r>
              <a:rPr lang="ru-RU" sz="3600" dirty="0" smtClean="0"/>
              <a:t>. Выравнивание </a:t>
            </a:r>
            <a:r>
              <a:rPr lang="en-US" sz="3600" dirty="0" smtClean="0"/>
              <a:t>SEED </a:t>
            </a:r>
            <a:r>
              <a:rPr lang="ru-RU" sz="3600" dirty="0" smtClean="0"/>
              <a:t>для профиля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AutoShape 6" descr="data:image/png;base64,iVBORw0KGgoAAAANSUhEUgAAARUAAAAXCAYAAAAlUdtdAAAQIUlEQVR4Xu1ceVwUV7b+qumG7maRnWgEiTxEIosEXDAuAd8zaEYzxmWSjGYiMZKXibvMuMyomCiTyGLQREBFM79MHCUDGR2jJg8YBbcRoxDUiASBYBQRGuiGpreq97vVVkHTrM2q4f7TXVXnnDr3nHO/OvfcW0VhsA1aYNACgxboQQtQPShrUNSgBQYtMGgBDFhQYfaFzIKF1QLQ9ETQmuFgtJZgelDfie8BF/cM3BCgSG+F9TAT/QRKcAkqRSr1dtbXA0Fh36uYZSWwWSigzCY30g1DNYxawoAZsLE0EGw20HSgQDEiylwpFkjv0YwuR0HXHf0+AD0SXwMuEJiUkAmAcBekjh7wnOEEJ2/AeiggkvSsXyT2wJlogGGAqZHGslXynr2fKdI0SkB+D6i8CRRlyNBQeRuMegUVnnXJFHHd5fHLwwRrym6/rdBh+Ey71219JePhKvaAhLIERVFgGGbw9zGyQ71OjrvqO8ivv4iTNYdrarRV5XJGtjTfH92Kr26DyuXLl5O6Gqzjxo2LaI2H2T89DMAJ+L8mgFtwV8V2jd7eQ09/9iOA1gLPrzLkJ4N5oLWyC0DeFwxAzaKWZpxqqV5rvvimNqjNXjiJ6qYESAuzKYqawjBMNiFsyzd+eQgDTX39lst6aprN7EHweIzAo7Ngn1V7DCkVf2EgYGbl+8Movjo7HAYMqDApU5zAiAvhu8AWjqM6q7/pdMPHNfGmLtIicEk9hgUNISflOnMcPvoPREQ0YV9Skh47m587cuQIyPnMzEwDPZb8bjE2b96MqPe349ChQwbXpoe+gH2Je/Ft1lkj+bNnz8bGjRt5npMnT2La2JGQKJsB3MNCoOBoFaDypsKzK5sL7y1QCfgOTgIz8x9/67jKeoy0bZAy3Rltc3oxz+F0aoaBrTjqv5/8HHYTzdlDd8YbFpCgmrqPSvzcKVVGMj7ITM3GhQsXsHrHe7gvKe4UHyEiej0oqkZ4eDicnZ3xSfJulDlc5/k9lP74YGM0JgZPxPiFPh3q5KUMwtaN21jfb9iwASsjlyOPyum0Pj1FeL0hF397uEtO69QeV5+DQXx19h4DB1T2h8TC2Sccz0y17azy3aLznKFnz4kDdGogaCkvTk5ZQwshLl26hJkzZ4IM7gkTJrDXU1NT2QDnzjU2NrJAQNqOHTuQl5fH8pDAiIyMxM6dO1k5ycnJqK7WB2FQUJABbXP5RUVFUCqV8PX1ZWWKFaWQ1BYZdrU46y4qbx6hlmat7RNQyRcl+IknRoQO+bU5meZwjXsC9uZxsDAMjtRQA1/4+/uzNs/NzUXCgTioRsrgUTsWBfnX4TrVETfpXFaljvQLE/4W6alfsaDy5x2bkGN2jM3AOtOfiWYvsnpx/k1I3oUr1t+y/K4CT3ipA1kdg4ODETJ/Mi7qTrerz3ThAiirVVi2bBkba+9Fvov/0xzttD6d6W9H9uCuZ9Skq/MbLyZd9dOsMGWMDRxQSZlRj//6HynMLU3pR9d5/F4FzsXrASXgDQN+lUAKlZbB+Wu3eFCZNNYLtFCMo2nHeVAJDhgDpZbGhj9t5UGlvLycB47o7duQsGcvDyqEiAQNaclJibhd9CMvf2KQPyubBDgBJ6mQhnldKYTKCojq7xv2T10PFH3bQIV/Y2Cs3spUxl4TyufYvWFlZcYmcn3avIQBcDMbhfu5MgOAJ4M5OjqaBfeA8f74OGY33N3dETpvCmroh6yOVgJbaBkN1FDCHIY1OVuBI8SUFGYwY2m10KBCV873TUiJ2P+F2mu4pb1q1GeiV5AoBHtiPmX9+0nSHsBOCzktAwUKHkIfnkfFKPGQbvKhmJJARlfi3+qvWJoQ87kYZvYMlLImUPnfdcvwd2VCn9qau5lCV4tjsr8qro3VWpuiwIAAFSYldBIEkmNwHe9gSidM4nENBi4nAy9saJVdrhXi3I2fm0DFbyRokRWOpv+LB5Vp7iLUSVyxfms0DyrNM5U/rF2Nj2Lj28hUtiMvL5+XX1ZWxspYsGABhPX3YV2Y2n63yv9TBZ1yDhWeeZ4j7A1Q8bmKSZYCq68n28zse0R51LFQ8SsQXLPlbdU8U0lJSUF6ejoLMKSRDHFt5BrE7oxjz4WGhiIxORFZGVms3958800Q/gMHDmDlypV4++23eZqDBw6yPNu3b0dGRgYePHiAfSnJKHr6P7imPmfkj+XW0UiKPYDjx4/DyckJWVlZ7P3XRK5G3M54VhY5njt3Lj9Nmj59OjZt2sSef33NPFbm+bQrvG4kDkimErH2LeyWtx6bJsV7F5ly6k7W1tOKWQUB4OOrsyIohmHupKWlfdZZhpZ0Li4uv+oqb0VFxb+a8/gpzwW4M6UhwiFDTULGrt5f/3jYBJzfDWgbgTGvGImQ02Kcu1XJBnJrja13PK1BnbUn1kd9aFA74aY+ArUCH368lw94IocENclEJGY6XPyuwEA+uRa9bTMcSo9BJGsx5WmhhLbuvqIEbpn5kuf5x2hrvsit92rTPJbmzAhvUWGpSCQaodFoSglhS9+cdjwYcMvucpireKR5Zwt+PU03R7oE1t+7GtjKx8cHBFCGDx/OTjnJVHP58uUsKJPMgWQyZMpJwIM0co2rV8XHx6O4uBiLFy9mAYnQ703ei9rqWn7wE3mczNEvu2Jf3ftGq1tR9oewP/YQCypEl6qqKh74PD09+anMush1iNkZw8YBqcGVlJSw90xM2osamf6eRF/SuKnz0rVvYnPV7/qtIF6uKlF7yYJOvfhwiXGa1iKi5s2bp0/VHzUWVAoLC91NGpgASE2hq00sFhuw2P90CvYVORAIBF0VZTr9rFg978VPADKd8J5jIEvOSHGuqLbdmso051rU2flg/bYYlpeABdc3YU0xO7WKTjnOZyr29vYsnaCxGsKaEmSXanj5Z8+e5YPu1bBg2Jzf3m7faJ0O1U9NQbUrWTDTt9Z8cUM5ok05Op0OvlblIL9mZvppQEvfpGkScVx3EJZC635bMn7dehWeuv6skS+UjAIlmlsQlQ1hByYBjpnzZmBvbLIRkJPC+bZt29g+Rm3fCmuJDTSMGrtiPmb9k5AUjwaZipcTEBDA/x89xw0fVC8z6v8nzqdwMO5zo0yU6EEyEq4+smrdSv4+HNBxdTaSEe3evZsFJRIfHM+SNYvwbsWL/QYqDbQCswVL8IronY7GWJSXl5cxqNy6dcvd1H0GKpWqy8FmYWFhYCyH0uNwKOuRfTcdGaDp+ryDTf9PrAY8XwRshvHn5JQNzt1paJr+jHYBLbbD0WPfNE1/7O6hzjEI6z+I40HFtuwUBIp7sCjJgHzyFkR/dooPOhfVjxBWF0J8Kx1Kn0U4Ixtq9GQjKTcJMG9LGawufNhuf6rcZqFqxGze/qTA29KPNxvd2/SPVquFn/VdkF+hUMjSSSQSA/oj2gR8qfm083btBcp37LZi5M0JvK0cAixxuTETibKtINfGPZjFA8Cc+b9CQsweIyBvXlBfue33eKNqHI4+nY+/xh9maXclxqGxRt0qqIyc7Yw1FXONetacv3khviWorFy3Ah/HJPA6keypI1B5Y/VrWHjXrxes2XmR84Xv4lXzle2Ob4Zhory9vY1BJT093WRQ4Z6+nVcV7CpI8+Af1XAZno1XIWJUXRHTPVoOVC59qs9UCKg8aiqJC1SMEOd/qGgXVILHuEHJmGPDFn1WQTIVAiqSgs/R6DUX6uHP4y/JqQagYlF8GrTEAZqhQcgpow2evmTlh1uiJEHaHIRadlZDWeC2OACF0nG80+3s7Ixs0l6mQsDdQ1AI8kseDqTJZDKDIMq2/Qcy7A6DAd09e5vI/ZLVIkyShEH0vUMzUJEiTb4PJxSfG4EKmf5wK3RkqjEtdApOnfgGCxcu5FfpIt9fjTwmBxMk/439cYf4QqtcpmgVVAJeHo237k1rE1SaT3/IlKll1rFm3WrExTTV1pqDyu3bt9l+EV257IhsLXh37Ts4pjjIAmd/NAEECJG9hmm18zsEFaPpD1E4KSmJMVVxNze3LrNyRUmOcTRVjCBBAaRQdlmWyQwEVFhAaQC45eVHwuR2Y3D4n992eZ8KKQoSMPD49zJUvLCLzWC4fSpcDcCHLoDW1gOHz/zQoXxSm/nj75dgyCnjFLQBYuTSvviBGcmboDVftAcqVlZWcNNdB/lVKBSsnJa+ueF0DtluR6Ax60PAb+bUOJd0FB9/YGQrLnsgoLPC8iO+XkIGZ/P9PpxPyDSD22NE6mHPjhuFG5cL+ToNV+vgirvElsR3nN/eEo1vFVROf5EJLy8vtv5SUFDArkYFjg9EfIy+UEv4t2zZgqioKPY6yWJIQZf8J/5dF7kWMTtjWdqQkBBUVlbycoT+ja1mSCbHfBcYRToLTCn7DZ6tfL4jrqiIiAjDTKUjjo6u98SOWnb1h8YxAH23+hO8Arj6GRAYbtRFAipac9O3y9ilzUdtWCJoqaORbHHhVyyoaJ31+1A6aoKGh62CCihUgUKfrP5QYN8J6ZfVHwIqgWLjLOFK4xl+wP3ZMRnTpLNZUxaq83FPW8oeiygLaBgV5HQt7M2cDUxNln6tBcaZXVv+SJRtMbq0aMgaWAmGoJ6Ww1KgX2MoUhfA0ewp2JoZ+7412Xe1d0CWtzl+QkN0rtZVIrMhrd8yFQC1DGDa6k9HQd3R9Z4AFXIPZv/0ephbSkH1UbF29m7gEinSNgBeLxl389Lejrref9cZmkzZGqilGX2yT8X3GiW3Edhakf0X+mkrQPaINa3yDMzjAIvJuKrK6Za+Xwy7wgJHW61YcwOrKl7GfJsIfFmXaLJ9ZlguwDChO/LVF/GdMrtf7atjaMjpGsX3YxmTVmMHxD4VPaiExELqGA5bN9NThK4M8yl/0FNfSADIi3u+Cwy5C77sirS+pa0pu4uGh322o9b/miDBWfh0hJuFJ7ujVg8m+ncxn/TjjdIkvL/J+HUL4nAyZfKY44LDioQnyh6ljYXqB9q7SXlj6cd9Ry1598eiEG4TbWHdtArTa6OV7KjlWlq4Fr6v1uMp36ZH0p0zvXbrbgmW/wyUXagCpe7Td38YgfDHqTYvWbtaeLCgwjUOVJ7U41nixRBB/35Ra+0nXRG+0zTFyuNuj3J1Mc7WnZBTtPbxf/fn0RRI/5byqDABhvoBJHZJLtUbvyMeFaCyYwBaA0x4x/A+lTd6577d6c+9fKDwZL+9pczQ1NdzHZZQgZZT2a3oDPnkC5e5DB4/9vbIVZxBevVBhurvt5S79dRthZn/norE3gPPvODEvrFs5QKIxD07yG1dgTNkHwgNTFptDF4NlT17P1PARNMIKCoA8mZyyVkZlNX9/j0VK9juHyK0Gz7d9hVbb8lzGGbuDolA2ovob4rheuMp9OTpoaQV+FldhpvKK8ioSaup1crKFajp/++p9DSocPIGv/w2+OW33oqtQbnkGfoL+vJbWw5nkgJFVMQVzS8lIB6n/gbmQnQlCL8Y3zwJMdibPuv26s+TYODBPgxaYNACPWeB/weJZyTbRyf4I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82" y="917739"/>
            <a:ext cx="6909437" cy="64985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4101" y="881203"/>
            <a:ext cx="3379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74987"/>
                </a:solidFill>
                <a:latin typeface="Verdana" panose="020B0604030504040204" pitchFamily="34" charset="0"/>
              </a:rPr>
              <a:t>Family: </a:t>
            </a:r>
            <a:r>
              <a:rPr lang="en-US" b="1" i="1" dirty="0">
                <a:solidFill>
                  <a:srgbClr val="074987"/>
                </a:solidFill>
                <a:latin typeface="Verdana" panose="020B0604030504040204" pitchFamily="34" charset="0"/>
              </a:rPr>
              <a:t>HPPK</a:t>
            </a:r>
            <a:r>
              <a:rPr lang="en-US" b="1" dirty="0">
                <a:solidFill>
                  <a:srgbClr val="074987"/>
                </a:solidFill>
                <a:latin typeface="Verdana" panose="020B0604030504040204" pitchFamily="34" charset="0"/>
              </a:rPr>
              <a:t> (PF01288</a:t>
            </a:r>
            <a:r>
              <a:rPr lang="en-US" b="1" dirty="0" smtClean="0">
                <a:solidFill>
                  <a:srgbClr val="074987"/>
                </a:solidFill>
                <a:latin typeface="Verdana" panose="020B0604030504040204" pitchFamily="34" charset="0"/>
              </a:rPr>
              <a:t>)</a:t>
            </a:r>
            <a:endParaRPr lang="ru-RU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342167" y="1360322"/>
            <a:ext cx="2044721" cy="954107"/>
          </a:xfrm>
          <a:prstGeom prst="rect">
            <a:avLst/>
          </a:prstGeom>
          <a:solidFill>
            <a:srgbClr val="BBBB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Seed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(1006)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07643" y="2425521"/>
            <a:ext cx="2672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7,8-dihydro-6-hydroxymethylpterin-pyrophosphokinase (HPPK) </a:t>
            </a:r>
            <a:endParaRPr lang="ru-RU" dirty="0"/>
          </a:p>
        </p:txBody>
      </p:sp>
      <p:pic>
        <p:nvPicPr>
          <p:cNvPr id="15" name="Picture 3" descr="5ET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62" y="373694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884" y="1590752"/>
            <a:ext cx="8693150" cy="1460500"/>
          </a:xfrm>
        </p:spPr>
        <p:txBody>
          <a:bodyPr>
            <a:normAutofit/>
          </a:bodyPr>
          <a:lstStyle/>
          <a:p>
            <a:r>
              <a:rPr lang="en-US" dirty="0" smtClean="0"/>
              <a:t>Take home message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0073" y="3050142"/>
            <a:ext cx="8693150" cy="3033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Выравнивания сотен и тысяч последовательностей белков почти ВСЕГДА СОДЕРЖАТ ОШИБКИ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Проблема:</a:t>
            </a:r>
            <a:r>
              <a:rPr lang="ru-RU" sz="2800" dirty="0" smtClean="0"/>
              <a:t> исправление ошибок возможно, но нет программ, которые сделают это за вас автоматически.</a:t>
            </a:r>
          </a:p>
          <a:p>
            <a:pPr marL="0" indent="0">
              <a:buNone/>
            </a:pPr>
            <a:r>
              <a:rPr lang="ru-RU" sz="2800" dirty="0" smtClean="0"/>
              <a:t>Есть </a:t>
            </a:r>
            <a:r>
              <a:rPr lang="ru-RU" sz="2800" dirty="0" smtClean="0"/>
              <a:t>соображения как </a:t>
            </a:r>
            <a:r>
              <a:rPr lang="ru-RU" sz="2800" dirty="0" smtClean="0"/>
              <a:t>создать </a:t>
            </a:r>
            <a:r>
              <a:rPr lang="ru-RU" sz="2800" dirty="0" smtClean="0"/>
              <a:t>такую. </a:t>
            </a:r>
            <a:r>
              <a:rPr lang="ru-RU" sz="2800" dirty="0" err="1" smtClean="0"/>
              <a:t>ААл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6884" y="323387"/>
            <a:ext cx="7949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Строки с именем, помеченным (</a:t>
            </a:r>
            <a:r>
              <a:rPr lang="en-US" sz="2400" dirty="0" err="1" smtClean="0"/>
              <a:t>ss</a:t>
            </a:r>
            <a:r>
              <a:rPr lang="en-US" sz="2400" dirty="0" smtClean="0"/>
              <a:t>) </a:t>
            </a:r>
            <a:r>
              <a:rPr lang="ru-RU" sz="2400" dirty="0" smtClean="0"/>
              <a:t>содержат вторичную структуру  белка с известной </a:t>
            </a:r>
            <a:r>
              <a:rPr lang="en-US" sz="2400" dirty="0" smtClean="0"/>
              <a:t>3D </a:t>
            </a:r>
            <a:r>
              <a:rPr lang="ru-RU" sz="2400" dirty="0" smtClean="0"/>
              <a:t>структурой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08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4507" y="302737"/>
            <a:ext cx="9071610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ru-RU" altLang="ru-RU" sz="485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726748" y="1536433"/>
            <a:ext cx="8683127" cy="494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/>
          </a:p>
        </p:txBody>
      </p:sp>
      <p:sp>
        <p:nvSpPr>
          <p:cNvPr id="12292" name="Заголовок 7"/>
          <p:cNvSpPr>
            <a:spLocks noGrp="1"/>
          </p:cNvSpPr>
          <p:nvPr>
            <p:ph type="title"/>
          </p:nvPr>
        </p:nvSpPr>
        <p:spPr>
          <a:xfrm>
            <a:off x="476320" y="128565"/>
            <a:ext cx="9066361" cy="859950"/>
          </a:xfrm>
        </p:spPr>
        <p:txBody>
          <a:bodyPr/>
          <a:lstStyle/>
          <a:p>
            <a:r>
              <a:rPr lang="ru-RU" altLang="ru-RU" dirty="0" smtClean="0"/>
              <a:t>HMM Профиль. </a:t>
            </a:r>
            <a:r>
              <a:rPr lang="ru-RU" altLang="ru-RU" sz="3527" dirty="0"/>
              <a:t>Немножко теории</a:t>
            </a:r>
            <a:endParaRPr lang="ru-RU" altLang="ru-RU" dirty="0" smtClean="0"/>
          </a:p>
        </p:txBody>
      </p:sp>
      <p:sp>
        <p:nvSpPr>
          <p:cNvPr id="12293" name="Содержимое 8"/>
          <p:cNvSpPr>
            <a:spLocks noGrp="1"/>
          </p:cNvSpPr>
          <p:nvPr>
            <p:ph idx="1"/>
          </p:nvPr>
        </p:nvSpPr>
        <p:spPr>
          <a:xfrm>
            <a:off x="198407" y="1081070"/>
            <a:ext cx="9605338" cy="61124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altLang="ru-RU" sz="3086" dirty="0"/>
              <a:t>По выравниванию создается автомат для генерации последовательностей</a:t>
            </a:r>
          </a:p>
          <a:p>
            <a:pPr lvl="1">
              <a:buFont typeface="Arial" charset="0"/>
              <a:buChar char="•"/>
            </a:pPr>
            <a:r>
              <a:rPr lang="ru-RU" altLang="ru-RU" sz="2646" dirty="0"/>
              <a:t>Этот автомат умеет генерировать случайные последовательности конечной (</a:t>
            </a:r>
            <a:r>
              <a:rPr lang="ru-RU" altLang="ru-RU" sz="2646" u="sng" dirty="0"/>
              <a:t>но не фиксированной</a:t>
            </a:r>
            <a:r>
              <a:rPr lang="en-US" altLang="ru-RU" sz="2646" u="sng" dirty="0"/>
              <a:t>!</a:t>
            </a:r>
            <a:r>
              <a:rPr lang="ru-RU" altLang="ru-RU" sz="2646" dirty="0"/>
              <a:t>) длины</a:t>
            </a:r>
          </a:p>
          <a:p>
            <a:pPr lvl="1">
              <a:buFont typeface="Arial" charset="0"/>
              <a:buChar char="•"/>
            </a:pPr>
            <a:r>
              <a:rPr lang="ru-RU" altLang="ru-RU" sz="2646" dirty="0"/>
              <a:t>Он настроен так, чтобы создавать последовательности, </a:t>
            </a:r>
            <a:r>
              <a:rPr lang="en-US" altLang="ru-RU" sz="2646" dirty="0"/>
              <a:t>“</a:t>
            </a:r>
            <a:r>
              <a:rPr lang="ru-RU" altLang="ru-RU" sz="2646" dirty="0"/>
              <a:t>похожие</a:t>
            </a:r>
            <a:r>
              <a:rPr lang="en-US" altLang="ru-RU" sz="2646" dirty="0"/>
              <a:t>” </a:t>
            </a:r>
            <a:r>
              <a:rPr lang="ru-RU" altLang="ru-RU" sz="2646" dirty="0"/>
              <a:t>на выравнивание, с б</a:t>
            </a:r>
            <a:r>
              <a:rPr lang="en-US" altLang="ru-RU" sz="2646" dirty="0"/>
              <a:t>ó</a:t>
            </a:r>
            <a:r>
              <a:rPr lang="ru-RU" altLang="ru-RU" sz="2646" dirty="0"/>
              <a:t>льшей вероятностью</a:t>
            </a:r>
          </a:p>
          <a:p>
            <a:pPr>
              <a:buFont typeface="Arial" charset="0"/>
              <a:buChar char="•"/>
            </a:pPr>
            <a:r>
              <a:rPr lang="ru-RU" altLang="ru-RU" sz="3086" dirty="0"/>
              <a:t>Для каждой входной последовательности можно (т.е. существуют алгоритмы) определить вероятность её сгенерировать этим автоматом. </a:t>
            </a:r>
          </a:p>
          <a:p>
            <a:pPr>
              <a:buFont typeface="Arial" charset="0"/>
              <a:buChar char="•"/>
            </a:pPr>
            <a:r>
              <a:rPr lang="ru-RU" altLang="ru-RU" sz="3086" dirty="0"/>
              <a:t>Если эта вероятность превышает порог, то последовательность считается соответствующей профилю.</a:t>
            </a:r>
            <a:endParaRPr lang="ru-RU" altLang="ru-RU" dirty="0" smtClean="0"/>
          </a:p>
        </p:txBody>
      </p:sp>
      <p:sp>
        <p:nvSpPr>
          <p:cNvPr id="12294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E11DE116-7AAF-48E8-A970-9ED7FB0D9A93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22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109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21244" y="39111"/>
            <a:ext cx="9066360" cy="860963"/>
          </a:xfrm>
        </p:spPr>
        <p:txBody>
          <a:bodyPr/>
          <a:lstStyle/>
          <a:p>
            <a:r>
              <a:rPr lang="ru-RU" altLang="ru-RU" dirty="0" smtClean="0"/>
              <a:t>Автомат выглядит так: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16" y="3082434"/>
            <a:ext cx="9852076" cy="3727340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23094" t="25461" r="46888" b="23503"/>
          <a:stretch>
            <a:fillRect/>
          </a:stretch>
        </p:blipFill>
        <p:spPr bwMode="auto">
          <a:xfrm>
            <a:off x="357513" y="1398190"/>
            <a:ext cx="2589889" cy="1539934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 w="25400">
            <a:solidFill>
              <a:srgbClr val="3333FF"/>
            </a:solidFill>
            <a:miter lim="800000"/>
            <a:headEnd/>
            <a:tailEnd/>
          </a:ln>
          <a:effectLst/>
        </p:spPr>
      </p:pic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197616" y="6954201"/>
            <a:ext cx="95254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600" dirty="0" smtClean="0">
                <a:solidFill>
                  <a:srgbClr val="000000"/>
                </a:solidFill>
                <a:cs typeface="Arial" charset="0"/>
              </a:rPr>
              <a:t>Fig. from </a:t>
            </a:r>
            <a:r>
              <a:rPr lang="en-US" altLang="ru-RU" sz="1600" dirty="0">
                <a:solidFill>
                  <a:srgbClr val="000000"/>
                </a:solidFill>
                <a:cs typeface="Arial" charset="0"/>
              </a:rPr>
              <a:t>Krogh, “Computational Methods in molecular biology, pages 45-63, Elsevier, 1998.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198271" y="843463"/>
            <a:ext cx="2539140" cy="4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46"/>
              <a:t>Выравнивание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992737" y="3065868"/>
            <a:ext cx="2689582" cy="4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46"/>
              <a:t>Автомат</a:t>
            </a:r>
            <a:r>
              <a:rPr lang="en-US" altLang="ru-RU" sz="2646"/>
              <a:t> </a:t>
            </a:r>
            <a:r>
              <a:rPr lang="ru-RU" altLang="ru-RU" sz="2646"/>
              <a:t>для него</a:t>
            </a: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3553037" y="850236"/>
            <a:ext cx="6170074" cy="248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dirty="0" smtClean="0"/>
              <a:t>          </a:t>
            </a:r>
            <a:r>
              <a:rPr lang="ru-RU" altLang="ru-RU" sz="2400" dirty="0" smtClean="0"/>
              <a:t>Вероятности </a:t>
            </a:r>
            <a:r>
              <a:rPr lang="ru-RU" altLang="ru-RU" sz="2400" dirty="0"/>
              <a:t>в квадратиках называются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i="1" u="sng" dirty="0"/>
              <a:t>эмиссионными </a:t>
            </a:r>
            <a:r>
              <a:rPr lang="ru-RU" altLang="ru-RU" sz="2400" i="1" u="sng" dirty="0" smtClean="0"/>
              <a:t>(</a:t>
            </a:r>
            <a:r>
              <a:rPr lang="en-US" altLang="ru-RU" sz="2400" i="1" u="sng" dirty="0" smtClean="0"/>
              <a:t>emission)</a:t>
            </a:r>
            <a:r>
              <a:rPr lang="ru-RU" altLang="ru-RU" sz="2400" i="1" u="sng" dirty="0" smtClean="0"/>
              <a:t/>
            </a:r>
            <a:br>
              <a:rPr lang="ru-RU" altLang="ru-RU" sz="2400" i="1" u="sng" dirty="0" smtClean="0"/>
            </a:br>
            <a:r>
              <a:rPr lang="ru-RU" altLang="ru-RU" sz="2400" dirty="0" smtClean="0"/>
              <a:t>Вероятности </a:t>
            </a:r>
            <a:r>
              <a:rPr lang="ru-RU" altLang="ru-RU" sz="2400" dirty="0"/>
              <a:t>на стрелочках  -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i="1" u="sng" dirty="0"/>
              <a:t>вероятностями </a:t>
            </a:r>
            <a:r>
              <a:rPr lang="ru-RU" altLang="ru-RU" sz="2400" i="1" u="sng" dirty="0" smtClean="0"/>
              <a:t>перехода</a:t>
            </a:r>
            <a:r>
              <a:rPr lang="en-US" altLang="ru-RU" sz="2400" i="1" u="sng" dirty="0" smtClean="0"/>
              <a:t> (transition)</a:t>
            </a:r>
            <a:endParaRPr lang="ru-RU" altLang="ru-RU" sz="2400" i="1" u="sng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 i="1" u="sng" dirty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b="1" i="1" u="sng" dirty="0" smtClean="0"/>
              <a:t>Вероятности вычисляются по частотам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 i="1" u="sng" dirty="0"/>
          </a:p>
        </p:txBody>
      </p:sp>
      <p:sp>
        <p:nvSpPr>
          <p:cNvPr id="14345" name="Номер слайда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0CD056AE-B103-4484-8898-ECD12E790B44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23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721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6"/>
          <p:cNvGrpSpPr>
            <a:grpSpLocks/>
          </p:cNvGrpSpPr>
          <p:nvPr/>
        </p:nvGrpSpPr>
        <p:grpSpPr bwMode="auto">
          <a:xfrm>
            <a:off x="1430242" y="1077191"/>
            <a:ext cx="6912203" cy="4920788"/>
            <a:chOff x="1475656" y="692696"/>
            <a:chExt cx="6270802" cy="4464496"/>
          </a:xfrm>
        </p:grpSpPr>
        <p:pic>
          <p:nvPicPr>
            <p:cNvPr id="174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3499" r="4900" b="5876"/>
            <a:stretch>
              <a:fillRect/>
            </a:stretch>
          </p:blipFill>
          <p:spPr bwMode="auto">
            <a:xfrm>
              <a:off x="1478017" y="692696"/>
              <a:ext cx="6268441" cy="2304256"/>
            </a:xfrm>
            <a:prstGeom prst="rect">
              <a:avLst/>
            </a:prstGeom>
            <a:noFill/>
            <a:ln w="25400">
              <a:solidFill>
                <a:srgbClr val="3333FF"/>
              </a:solidFill>
              <a:miter lim="800000"/>
              <a:headEnd/>
              <a:tailEnd/>
            </a:ln>
          </p:spPr>
        </p:pic>
        <p:pic>
          <p:nvPicPr>
            <p:cNvPr id="1742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1641" t="8043" r="4109" b="2011"/>
            <a:stretch>
              <a:fillRect/>
            </a:stretch>
          </p:blipFill>
          <p:spPr bwMode="auto">
            <a:xfrm>
              <a:off x="1475656" y="2996952"/>
              <a:ext cx="6264695" cy="2160240"/>
            </a:xfrm>
            <a:prstGeom prst="rect">
              <a:avLst/>
            </a:prstGeom>
            <a:noFill/>
            <a:ln w="25400">
              <a:solidFill>
                <a:srgbClr val="3333FF"/>
              </a:solidFill>
              <a:miter lim="800000"/>
              <a:headEnd/>
              <a:tailEnd/>
            </a:ln>
          </p:spPr>
        </p:pic>
      </p:grp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79800" y="0"/>
            <a:ext cx="9206354" cy="4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46" dirty="0"/>
              <a:t>В</a:t>
            </a:r>
            <a:r>
              <a:rPr lang="ru-RU" altLang="ru-RU" sz="2646" dirty="0" smtClean="0"/>
              <a:t>ес </a:t>
            </a:r>
            <a:r>
              <a:rPr lang="ru-RU" altLang="ru-RU" sz="2646" dirty="0" smtClean="0"/>
              <a:t>выравнивания </a:t>
            </a:r>
            <a:r>
              <a:rPr lang="ru-RU" altLang="ru-RU" sz="2646" dirty="0"/>
              <a:t>последовательности </a:t>
            </a:r>
            <a:r>
              <a:rPr lang="en-US" altLang="ru-RU" sz="2646" dirty="0"/>
              <a:t>ACACATC </a:t>
            </a:r>
            <a:r>
              <a:rPr lang="ru-RU" altLang="ru-RU" sz="2646" dirty="0"/>
              <a:t>с </a:t>
            </a:r>
            <a:r>
              <a:rPr lang="ru-RU" altLang="ru-RU" sz="2646" dirty="0" smtClean="0"/>
              <a:t>профилем</a:t>
            </a:r>
            <a:endParaRPr lang="ru-RU" altLang="ru-RU" sz="2646" dirty="0"/>
          </a:p>
        </p:txBody>
      </p:sp>
      <p:sp>
        <p:nvSpPr>
          <p:cNvPr id="12" name="Овальная выноска 11"/>
          <p:cNvSpPr/>
          <p:nvPr/>
        </p:nvSpPr>
        <p:spPr bwMode="auto">
          <a:xfrm>
            <a:off x="2420676" y="4574303"/>
            <a:ext cx="79446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m2</a:t>
            </a:r>
            <a:endParaRPr lang="ru-RU" sz="1984" dirty="0"/>
          </a:p>
        </p:txBody>
      </p:sp>
      <p:sp>
        <p:nvSpPr>
          <p:cNvPr id="14" name="Овальная выноска 13"/>
          <p:cNvSpPr/>
          <p:nvPr/>
        </p:nvSpPr>
        <p:spPr bwMode="auto">
          <a:xfrm>
            <a:off x="1547463" y="4574303"/>
            <a:ext cx="794466" cy="475980"/>
          </a:xfrm>
          <a:prstGeom prst="wedgeEllipseCallout">
            <a:avLst>
              <a:gd name="adj1" fmla="val 2133"/>
              <a:gd name="adj2" fmla="val 872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</a:t>
            </a:r>
            <a:r>
              <a:rPr lang="ru-RU" sz="1764" dirty="0"/>
              <a:t>1</a:t>
            </a:r>
            <a:endParaRPr lang="ru-RU" sz="1984" dirty="0"/>
          </a:p>
        </p:txBody>
      </p:sp>
      <p:sp>
        <p:nvSpPr>
          <p:cNvPr id="15" name="Овальная выноска 14"/>
          <p:cNvSpPr/>
          <p:nvPr/>
        </p:nvSpPr>
        <p:spPr bwMode="auto">
          <a:xfrm>
            <a:off x="3293888" y="4574303"/>
            <a:ext cx="794466" cy="475980"/>
          </a:xfrm>
          <a:prstGeom prst="wedgeEllipseCallout">
            <a:avLst>
              <a:gd name="adj1" fmla="val 44011"/>
              <a:gd name="adj2" fmla="val 8951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m3</a:t>
            </a:r>
            <a:endParaRPr lang="ru-RU" sz="1984" dirty="0"/>
          </a:p>
        </p:txBody>
      </p:sp>
      <p:sp>
        <p:nvSpPr>
          <p:cNvPr id="16" name="Овальная выноска 15"/>
          <p:cNvSpPr/>
          <p:nvPr/>
        </p:nvSpPr>
        <p:spPr bwMode="auto">
          <a:xfrm>
            <a:off x="5278302" y="4574303"/>
            <a:ext cx="79446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m4</a:t>
            </a:r>
            <a:endParaRPr lang="ru-RU" sz="1984" dirty="0"/>
          </a:p>
        </p:txBody>
      </p:sp>
      <p:sp>
        <p:nvSpPr>
          <p:cNvPr id="17" name="Овальная выноска 16"/>
          <p:cNvSpPr/>
          <p:nvPr/>
        </p:nvSpPr>
        <p:spPr bwMode="auto">
          <a:xfrm>
            <a:off x="6310758" y="4574303"/>
            <a:ext cx="79271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m5</a:t>
            </a:r>
            <a:endParaRPr lang="ru-RU" sz="1984" dirty="0"/>
          </a:p>
        </p:txBody>
      </p:sp>
      <p:sp>
        <p:nvSpPr>
          <p:cNvPr id="18" name="Овальная выноска 17"/>
          <p:cNvSpPr/>
          <p:nvPr/>
        </p:nvSpPr>
        <p:spPr bwMode="auto">
          <a:xfrm>
            <a:off x="7341464" y="4574303"/>
            <a:ext cx="79446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m6</a:t>
            </a:r>
            <a:endParaRPr lang="ru-RU" sz="1984" dirty="0"/>
          </a:p>
        </p:txBody>
      </p:sp>
      <p:sp>
        <p:nvSpPr>
          <p:cNvPr id="21" name="Скругленная прямоугольная выноска 20"/>
          <p:cNvSpPr/>
          <p:nvPr/>
        </p:nvSpPr>
        <p:spPr bwMode="auto">
          <a:xfrm>
            <a:off x="5040313" y="3779837"/>
            <a:ext cx="556476" cy="475980"/>
          </a:xfrm>
          <a:prstGeom prst="wedgeRoundRectCallout">
            <a:avLst>
              <a:gd name="adj1" fmla="val -86449"/>
              <a:gd name="adj2" fmla="val 78261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i3</a:t>
            </a:r>
            <a:endParaRPr lang="ru-RU" sz="1764" dirty="0"/>
          </a:p>
        </p:txBody>
      </p:sp>
      <p:sp>
        <p:nvSpPr>
          <p:cNvPr id="17420" name="Номер слайда 1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638382F3-2A30-445D-A3D4-42CDAE27F6AA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24</a:t>
            </a:fld>
            <a:endParaRPr lang="en-US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282" y="469374"/>
            <a:ext cx="8920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ru-RU" altLang="ru-RU" i="1" dirty="0"/>
              <a:t>Вместо вероятностей в профиле </a:t>
            </a:r>
            <a:r>
              <a:rPr lang="ru-RU" altLang="ru-RU" i="1" dirty="0" smtClean="0">
                <a:solidFill>
                  <a:srgbClr val="FF0000"/>
                </a:solidFill>
              </a:rPr>
              <a:t>используют логарифмы отношения правдоподобия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i="1" dirty="0" smtClean="0"/>
              <a:t> </a:t>
            </a:r>
            <a:r>
              <a:rPr lang="en-US" altLang="ru-RU" i="1" dirty="0" smtClean="0"/>
              <a:t>log2(</a:t>
            </a:r>
            <a:r>
              <a:rPr lang="ru-RU" altLang="ru-RU" i="1" dirty="0" smtClean="0"/>
              <a:t>частота буквы в колонке/базовая частота буквы) </a:t>
            </a:r>
            <a:endParaRPr lang="ru-RU" alt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62142" y="6007633"/>
            <a:ext cx="8602720" cy="646331"/>
          </a:xfrm>
          <a:prstGeom prst="rect">
            <a:avLst/>
          </a:prstGeom>
          <a:noFill/>
          <a:ln w="19050">
            <a:solidFill>
              <a:srgbClr val="0334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- 0.51+0.47-0.51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en-US" dirty="0" smtClean="0"/>
              <a:t>Log odds =  1.16 + 0 +     1.16 + 0      + 1.16 +         +1.39 +  0   +1.116  + 0  +     1.16  =  </a:t>
            </a:r>
            <a:r>
              <a:rPr lang="en-US" b="1" dirty="0" smtClean="0"/>
              <a:t>6.64</a:t>
            </a:r>
            <a:r>
              <a:rPr lang="en-US" dirty="0" smtClean="0"/>
              <a:t>                                                   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5040313" y="4893582"/>
            <a:ext cx="302784" cy="118089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387427" y="5059937"/>
            <a:ext cx="76810" cy="101453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569420" y="4356073"/>
            <a:ext cx="464161" cy="176212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0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69595" y="410094"/>
            <a:ext cx="8693150" cy="1460500"/>
          </a:xfrm>
        </p:spPr>
        <p:txBody>
          <a:bodyPr/>
          <a:lstStyle/>
          <a:p>
            <a:r>
              <a:rPr lang="ru-RU" altLang="ru-RU" smtClean="0"/>
              <a:t>Мы нашли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54902" y="1763924"/>
            <a:ext cx="8742624" cy="2515178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ru-RU" altLang="ru-RU" dirty="0" smtClean="0"/>
              <a:t>Оптимальное выравнивание</a:t>
            </a:r>
          </a:p>
          <a:p>
            <a:pPr lvl="1"/>
            <a:r>
              <a:rPr lang="en-US" altLang="ru-RU" sz="3527" b="1" dirty="0"/>
              <a:t> </a:t>
            </a:r>
            <a:r>
              <a:rPr lang="en-US" altLang="ru-RU" sz="3527" b="1" dirty="0">
                <a:latin typeface="Courier New" pitchFamily="49" charset="0"/>
                <a:cs typeface="Courier New" pitchFamily="49" charset="0"/>
              </a:rPr>
              <a:t>A  C  A  C  A  T  C</a:t>
            </a:r>
          </a:p>
          <a:p>
            <a:pPr lvl="1"/>
            <a:r>
              <a:rPr lang="en-US" altLang="ru-RU" sz="3527" b="1" dirty="0">
                <a:latin typeface="Courier New" pitchFamily="49" charset="0"/>
                <a:cs typeface="Courier New" pitchFamily="49" charset="0"/>
              </a:rPr>
              <a:t>m1 m2 m3 i3 m4 m5 m6</a:t>
            </a:r>
            <a:endParaRPr lang="ru-RU" altLang="ru-RU" sz="3527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Char char="•"/>
            </a:pPr>
            <a:r>
              <a:rPr lang="ru-RU" altLang="ru-RU" dirty="0" smtClean="0"/>
              <a:t>Его вес 1</a:t>
            </a:r>
            <a:r>
              <a:rPr lang="en-US" altLang="ru-RU" dirty="0" smtClean="0"/>
              <a:t>.16 + 0 + 1.16 + 0 + 1.16 – 0.51 + 0.47 – 0.51 + 1.39 + 0 + 1.16 + 0 + 1.16 </a:t>
            </a:r>
            <a:r>
              <a:rPr lang="ru-RU" altLang="ru-RU" dirty="0"/>
              <a:t>= 6</a:t>
            </a:r>
            <a:r>
              <a:rPr lang="en-US" altLang="ru-RU" dirty="0"/>
              <a:t>.</a:t>
            </a:r>
            <a:r>
              <a:rPr lang="ru-RU" altLang="ru-RU" dirty="0"/>
              <a:t>64</a:t>
            </a:r>
            <a:endParaRPr lang="en-US" altLang="ru-RU" dirty="0"/>
          </a:p>
          <a:p>
            <a:pPr marL="0" indent="0">
              <a:buNone/>
            </a:pPr>
            <a:r>
              <a:rPr lang="en-US" altLang="ru-RU" dirty="0" smtClean="0">
                <a:cs typeface="Courier New" pitchFamily="49" charset="0"/>
              </a:rPr>
              <a:t>    </a:t>
            </a:r>
            <a:endParaRPr lang="ru-RU" altLang="ru-RU" dirty="0" smtClean="0">
              <a:cs typeface="Courier New" pitchFamily="49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365401" y="4010267"/>
            <a:ext cx="8732125" cy="151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086" dirty="0">
                <a:cs typeface="Courier New" pitchFamily="49" charset="0"/>
              </a:rPr>
              <a:t>Задачу нахождения лучшего по весу выравнивания входной последовательности и </a:t>
            </a:r>
            <a:r>
              <a:rPr lang="en-US" altLang="ru-RU" sz="3086" dirty="0">
                <a:cs typeface="Courier New" pitchFamily="49" charset="0"/>
              </a:rPr>
              <a:t>HMM </a:t>
            </a:r>
            <a:r>
              <a:rPr lang="ru-RU" altLang="ru-RU" sz="3086" dirty="0">
                <a:cs typeface="Courier New" pitchFamily="49" charset="0"/>
              </a:rPr>
              <a:t>профиля решает </a:t>
            </a:r>
            <a:r>
              <a:rPr lang="ru-RU" altLang="ru-RU" sz="3086" b="1" u="sng" dirty="0">
                <a:cs typeface="Courier New" pitchFamily="49" charset="0"/>
              </a:rPr>
              <a:t>алгоритм </a:t>
            </a:r>
            <a:r>
              <a:rPr lang="en-US" altLang="ru-RU" sz="3086" b="1" u="sng" dirty="0">
                <a:cs typeface="Courier New" pitchFamily="49" charset="0"/>
              </a:rPr>
              <a:t>Viterbi</a:t>
            </a:r>
            <a:endParaRPr lang="ru-RU" altLang="ru-RU" sz="3086" b="1" u="sng" dirty="0">
              <a:cs typeface="Courier New" pitchFamily="49" charset="0"/>
            </a:endParaRPr>
          </a:p>
        </p:txBody>
      </p:sp>
      <p:sp>
        <p:nvSpPr>
          <p:cNvPr id="19461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A11AC0AE-0C7F-44C7-AD12-717DD62E871E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25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753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2142" y="33685"/>
            <a:ext cx="9070389" cy="9809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Семь типов </a:t>
            </a:r>
            <a:r>
              <a:rPr lang="ru-RU" sz="2800" dirty="0" err="1" smtClean="0"/>
              <a:t>транзиций</a:t>
            </a:r>
            <a:r>
              <a:rPr lang="ru-RU" sz="2800" dirty="0" smtClean="0"/>
              <a:t> (не считая начала и конца)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Замены </a:t>
            </a:r>
            <a:r>
              <a:rPr lang="ru-RU" sz="2800" dirty="0" smtClean="0"/>
              <a:t>(</a:t>
            </a:r>
            <a:r>
              <a:rPr lang="en-US" sz="2800" dirty="0" smtClean="0"/>
              <a:t>M), </a:t>
            </a:r>
            <a:r>
              <a:rPr lang="ru-RU" sz="2800" dirty="0" smtClean="0"/>
              <a:t>Вставки (</a:t>
            </a:r>
            <a:r>
              <a:rPr lang="en-US" sz="2800" dirty="0" smtClean="0"/>
              <a:t>I)</a:t>
            </a:r>
            <a:r>
              <a:rPr lang="ru-RU" sz="2800" dirty="0" smtClean="0"/>
              <a:t>, </a:t>
            </a:r>
            <a:r>
              <a:rPr lang="ru-RU" sz="2800" dirty="0" err="1" smtClean="0"/>
              <a:t>делеции</a:t>
            </a:r>
            <a:r>
              <a:rPr lang="ru-RU" sz="2800" dirty="0" smtClean="0"/>
              <a:t> (</a:t>
            </a:r>
            <a:r>
              <a:rPr lang="en-US" sz="2800" dirty="0" smtClean="0"/>
              <a:t>D)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Sequence Analysis with Distributed Resources - Database Search - HM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77" y="2512472"/>
            <a:ext cx="7320272" cy="337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02" y="1050560"/>
            <a:ext cx="9601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КАЖДОЙ стрелке стоит число – вероятность перехода (</a:t>
            </a:r>
            <a:r>
              <a:rPr lang="en-US" sz="2000" dirty="0" smtClean="0"/>
              <a:t>transition)</a:t>
            </a:r>
          </a:p>
          <a:p>
            <a:r>
              <a:rPr lang="ru-RU" sz="2000" dirty="0" smtClean="0"/>
              <a:t>В КАЖДОЙ клеточке </a:t>
            </a:r>
            <a:r>
              <a:rPr lang="en-US" sz="2000" dirty="0" smtClean="0"/>
              <a:t>[M]</a:t>
            </a:r>
            <a:r>
              <a:rPr lang="ru-RU" sz="2000" dirty="0" smtClean="0"/>
              <a:t>  для каждой буквы с стоит её вероятность </a:t>
            </a:r>
            <a:r>
              <a:rPr lang="en-US" sz="2000" dirty="0" smtClean="0"/>
              <a:t>(emission)</a:t>
            </a:r>
          </a:p>
          <a:p>
            <a:r>
              <a:rPr lang="ru-RU" sz="2000" dirty="0"/>
              <a:t>В КАЖДОЙ клеточке </a:t>
            </a:r>
            <a:r>
              <a:rPr lang="en-US" sz="2000" dirty="0"/>
              <a:t>[</a:t>
            </a:r>
            <a:r>
              <a:rPr lang="en-US" sz="2000" dirty="0" smtClean="0"/>
              <a:t>M]</a:t>
            </a:r>
            <a:r>
              <a:rPr lang="ru-RU" sz="2000" dirty="0" smtClean="0"/>
              <a:t>  для</a:t>
            </a:r>
            <a:r>
              <a:rPr lang="en-US" sz="2000" dirty="0" smtClean="0"/>
              <a:t> </a:t>
            </a:r>
            <a:r>
              <a:rPr lang="ru-RU" sz="2000" dirty="0" smtClean="0"/>
              <a:t>стрелки в ромбик </a:t>
            </a:r>
            <a:r>
              <a:rPr lang="en-US" sz="2000" dirty="0" smtClean="0"/>
              <a:t>&lt;I&gt; </a:t>
            </a:r>
            <a:r>
              <a:rPr lang="ru-RU" sz="2000" dirty="0"/>
              <a:t>для каждой буквы </a:t>
            </a:r>
            <a:r>
              <a:rPr lang="ru-RU" sz="2000" dirty="0" smtClean="0"/>
              <a:t> </a:t>
            </a:r>
            <a:r>
              <a:rPr lang="ru-RU" sz="2000" dirty="0"/>
              <a:t>стоит 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вероятность её вставки </a:t>
            </a:r>
            <a:r>
              <a:rPr lang="en-US" sz="2000" dirty="0" smtClean="0"/>
              <a:t>(emission)</a:t>
            </a:r>
            <a:r>
              <a:rPr lang="ru-RU" sz="2000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9077" y="6372634"/>
            <a:ext cx="556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профиле хранятся не вероятности, </a:t>
            </a:r>
            <a:br>
              <a:rPr lang="ru-RU" sz="2400" dirty="0" smtClean="0"/>
            </a:br>
            <a:r>
              <a:rPr lang="ru-RU" sz="2400" dirty="0" smtClean="0"/>
              <a:t>а логарифмы отношения правдоподобия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75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9009" y="3628"/>
            <a:ext cx="9218604" cy="19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2800" dirty="0">
                <a:solidFill>
                  <a:srgbClr val="000000"/>
                </a:solidFill>
                <a:latin typeface="Calibri" pitchFamily="34" charset="0"/>
              </a:rPr>
              <a:t>Граф HMM для выравнивания, в котором восемь колонок без </a:t>
            </a:r>
            <a:r>
              <a:rPr lang="ru-RU" altLang="ru-RU" sz="2800" dirty="0" err="1" smtClean="0">
                <a:solidFill>
                  <a:srgbClr val="000000"/>
                </a:solidFill>
                <a:latin typeface="Calibri" pitchFamily="34" charset="0"/>
              </a:rPr>
              <a:t>гэпов</a:t>
            </a:r>
            <a:r>
              <a:rPr lang="en-US" altLang="ru-RU" sz="28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altLang="ru-RU" sz="2800" dirty="0" smtClean="0">
                <a:solidFill>
                  <a:srgbClr val="000000"/>
                </a:solidFill>
                <a:latin typeface="Calibri" pitchFamily="34" charset="0"/>
              </a:rPr>
              <a:t>вставки и </a:t>
            </a:r>
            <a:r>
              <a:rPr lang="ru-RU" altLang="ru-RU" sz="2800" dirty="0" err="1" smtClean="0">
                <a:solidFill>
                  <a:srgbClr val="000000"/>
                </a:solidFill>
                <a:latin typeface="Calibri" pitchFamily="34" charset="0"/>
              </a:rPr>
              <a:t>делеции</a:t>
            </a:r>
            <a:r>
              <a:rPr lang="ru-RU" altLang="ru-RU" sz="2800" dirty="0" smtClean="0">
                <a:solidFill>
                  <a:srgbClr val="000000"/>
                </a:solidFill>
                <a:latin typeface="Calibri" pitchFamily="34" charset="0"/>
              </a:rPr>
              <a:t> разрешены в любом месте, но штрафуются</a:t>
            </a:r>
            <a:endParaRPr lang="ru-RU" altLang="ru-RU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26748" y="1641941"/>
            <a:ext cx="8683127" cy="494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/>
          </a:p>
        </p:txBody>
      </p:sp>
      <p:sp>
        <p:nvSpPr>
          <p:cNvPr id="21508" name="Text Box 41"/>
          <p:cNvSpPr txBox="1">
            <a:spLocks noChangeArrowheads="1"/>
          </p:cNvSpPr>
          <p:nvPr/>
        </p:nvSpPr>
        <p:spPr bwMode="auto">
          <a:xfrm>
            <a:off x="4405090" y="6558718"/>
            <a:ext cx="5477265" cy="397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8" tIns="49604" rIns="99208" bIns="49604"/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1764">
                <a:solidFill>
                  <a:srgbClr val="000000"/>
                </a:solidFill>
              </a:rPr>
              <a:t>Из презентации безымянного сотрудника ИППИ)</a:t>
            </a:r>
            <a:endParaRPr lang="en-US" altLang="ru-RU" sz="1764">
              <a:solidFill>
                <a:srgbClr val="000000"/>
              </a:solidFill>
            </a:endParaRPr>
          </a:p>
        </p:txBody>
      </p:sp>
      <p:pic>
        <p:nvPicPr>
          <p:cNvPr id="21509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148" y="2840687"/>
            <a:ext cx="9442594" cy="35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97BB523D-F0F0-4D80-BB32-2024F22C6C12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27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2693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131362"/>
            <a:ext cx="8693150" cy="14605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HMM </a:t>
            </a:r>
            <a:r>
              <a:rPr lang="ru-RU" sz="4000" dirty="0" smtClean="0"/>
              <a:t>Профиль – описание автомата </a:t>
            </a:r>
            <a:r>
              <a:rPr lang="en-US" sz="4000" dirty="0" smtClean="0"/>
              <a:t>HMM </a:t>
            </a:r>
            <a:r>
              <a:rPr lang="ru-RU" sz="4000" dirty="0" smtClean="0"/>
              <a:t>в файле.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065" y="1591862"/>
            <a:ext cx="8693150" cy="54109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HMM </a:t>
            </a:r>
            <a:r>
              <a:rPr lang="ru-RU" dirty="0" smtClean="0"/>
              <a:t>профиль имеет строгий формат </a:t>
            </a:r>
          </a:p>
          <a:p>
            <a:r>
              <a:rPr lang="ru-RU" dirty="0" smtClean="0"/>
              <a:t>По Н</a:t>
            </a:r>
            <a:r>
              <a:rPr lang="en-US" dirty="0" smtClean="0"/>
              <a:t>MM-profile </a:t>
            </a:r>
            <a:r>
              <a:rPr lang="ru-RU" dirty="0" smtClean="0"/>
              <a:t>можно нарисовать автомат, по автомату можно создать </a:t>
            </a:r>
            <a:r>
              <a:rPr lang="ru-RU" dirty="0"/>
              <a:t>Н</a:t>
            </a:r>
            <a:r>
              <a:rPr lang="en-US" dirty="0"/>
              <a:t>MM-profile</a:t>
            </a:r>
            <a:endParaRPr lang="ru-RU" dirty="0" smtClean="0"/>
          </a:p>
          <a:p>
            <a:r>
              <a:rPr lang="ru-RU" dirty="0" smtClean="0"/>
              <a:t>РАСШИРЕНИЕ   файла </a:t>
            </a:r>
            <a:r>
              <a:rPr lang="en-US" dirty="0" smtClean="0"/>
              <a:t>.hmm</a:t>
            </a:r>
          </a:p>
          <a:p>
            <a:r>
              <a:rPr lang="en-US" dirty="0"/>
              <a:t> </a:t>
            </a:r>
            <a:r>
              <a:rPr lang="ru-RU" dirty="0" smtClean="0"/>
              <a:t>два основных  пакета для работы с </a:t>
            </a:r>
            <a:r>
              <a:rPr lang="en-US" dirty="0" smtClean="0"/>
              <a:t>hmm-</a:t>
            </a:r>
            <a:r>
              <a:rPr lang="ru-RU" dirty="0" smtClean="0"/>
              <a:t>профилями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HMMER2  </a:t>
            </a:r>
            <a:r>
              <a:rPr lang="ru-RU" dirty="0" smtClean="0"/>
              <a:t>старый – существует с конца 1990х, развивается, актуален и сейчас</a:t>
            </a:r>
          </a:p>
          <a:p>
            <a:pPr lvl="1"/>
            <a:r>
              <a:rPr lang="en-US" dirty="0" smtClean="0"/>
              <a:t>HMMER3  </a:t>
            </a:r>
            <a:r>
              <a:rPr lang="ru-RU" dirty="0" smtClean="0"/>
              <a:t>новый  - существует  с 2010х, развивается, превосходит </a:t>
            </a:r>
            <a:r>
              <a:rPr lang="en-US" dirty="0" smtClean="0"/>
              <a:t>HMMER2, </a:t>
            </a:r>
            <a:r>
              <a:rPr lang="ru-RU" dirty="0" smtClean="0"/>
              <a:t>но не во всем</a:t>
            </a:r>
          </a:p>
          <a:p>
            <a:pPr lvl="1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Pftools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 Швейцарии и др.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/>
              <a:t>HMMER2 </a:t>
            </a:r>
            <a:r>
              <a:rPr lang="ru-RU" dirty="0" smtClean="0"/>
              <a:t> и </a:t>
            </a:r>
            <a:r>
              <a:rPr lang="en-US" dirty="0"/>
              <a:t>HMMER3 </a:t>
            </a:r>
            <a:r>
              <a:rPr lang="ru-RU" dirty="0" smtClean="0"/>
              <a:t> полностью независимы</a:t>
            </a:r>
          </a:p>
          <a:p>
            <a:r>
              <a:rPr lang="ru-RU" dirty="0" smtClean="0"/>
              <a:t> Есть различия в </a:t>
            </a:r>
            <a:r>
              <a:rPr lang="ru-RU" dirty="0"/>
              <a:t> </a:t>
            </a:r>
            <a:r>
              <a:rPr lang="ru-RU" dirty="0" smtClean="0"/>
              <a:t>используемых математических моделях описания выравнивания в профиле</a:t>
            </a:r>
          </a:p>
          <a:p>
            <a:r>
              <a:rPr lang="ru-RU" dirty="0" smtClean="0"/>
              <a:t>Форматы сопоставимы,  но числа в них разные</a:t>
            </a:r>
          </a:p>
          <a:p>
            <a:r>
              <a:rPr lang="ru-RU" dirty="0" smtClean="0"/>
              <a:t>Есть и другие различия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НММ</a:t>
            </a:r>
            <a:r>
              <a:rPr lang="en-US" dirty="0" smtClean="0"/>
              <a:t>ER2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Математическая модель в рамках обсуждённого на лекциях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976" y="449765"/>
            <a:ext cx="8689500" cy="1366467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267228" marR="5078" indent="102321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/>
              <a:t>1. </a:t>
            </a:r>
            <a:r>
              <a:rPr spc="-5" dirty="0" smtClean="0"/>
              <a:t>PWM</a:t>
            </a:r>
            <a:r>
              <a:rPr spc="-5" dirty="0"/>
              <a:t>, </a:t>
            </a:r>
            <a:r>
              <a:rPr spc="-20" dirty="0"/>
              <a:t>вес </a:t>
            </a:r>
            <a:r>
              <a:rPr dirty="0"/>
              <a:t>и  </a:t>
            </a:r>
            <a:r>
              <a:rPr spc="-5" dirty="0"/>
              <a:t>информационное</a:t>
            </a:r>
            <a:r>
              <a:rPr spc="-65" dirty="0"/>
              <a:t> </a:t>
            </a:r>
            <a:r>
              <a:rPr spc="-10" dirty="0"/>
              <a:t>содержание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19255" y="2192610"/>
            <a:ext cx="4964885" cy="1693469"/>
            <a:chOff x="4320540" y="2193531"/>
            <a:chExt cx="4966970" cy="1694180"/>
          </a:xfrm>
        </p:grpSpPr>
        <p:sp>
          <p:nvSpPr>
            <p:cNvPr id="4" name="object 4"/>
            <p:cNvSpPr/>
            <p:nvPr/>
          </p:nvSpPr>
          <p:spPr>
            <a:xfrm>
              <a:off x="4320540" y="2193531"/>
              <a:ext cx="4961042" cy="1688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5" name="object 5"/>
            <p:cNvSpPr/>
            <p:nvPr/>
          </p:nvSpPr>
          <p:spPr>
            <a:xfrm>
              <a:off x="4320540" y="2193531"/>
              <a:ext cx="4966970" cy="1694180"/>
            </a:xfrm>
            <a:custGeom>
              <a:avLst/>
              <a:gdLst/>
              <a:ahLst/>
              <a:cxnLst/>
              <a:rect l="l" t="t" r="r" b="b"/>
              <a:pathLst>
                <a:path w="4966970" h="1694179">
                  <a:moveTo>
                    <a:pt x="0" y="0"/>
                  </a:moveTo>
                  <a:lnTo>
                    <a:pt x="4966970" y="0"/>
                  </a:lnTo>
                  <a:lnTo>
                    <a:pt x="4966970" y="1694179"/>
                  </a:lnTo>
                  <a:lnTo>
                    <a:pt x="0" y="16941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364A3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6" name="object 6"/>
          <p:cNvSpPr/>
          <p:nvPr/>
        </p:nvSpPr>
        <p:spPr>
          <a:xfrm>
            <a:off x="647957" y="2202766"/>
            <a:ext cx="2461496" cy="1538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7" name="object 7"/>
          <p:cNvSpPr txBox="1"/>
          <p:nvPr/>
        </p:nvSpPr>
        <p:spPr>
          <a:xfrm>
            <a:off x="564173" y="3945743"/>
            <a:ext cx="3782376" cy="451930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>
              <a:spcBef>
                <a:spcPts val="100"/>
              </a:spcBef>
              <a:tabLst>
                <a:tab pos="2746546" algn="l"/>
                <a:tab pos="3769121" algn="l"/>
              </a:tabLst>
            </a:pPr>
            <a:r>
              <a:rPr sz="2799" spc="-10" dirty="0">
                <a:latin typeface="Arial"/>
                <a:cs typeface="Arial"/>
              </a:rPr>
              <a:t>выравнивание	</a:t>
            </a:r>
            <a:r>
              <a:rPr sz="2799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79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5282" y="4161553"/>
            <a:ext cx="4970597" cy="2220297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378943" marR="2450754">
              <a:spcBef>
                <a:spcPts val="100"/>
              </a:spcBef>
            </a:pPr>
            <a:r>
              <a:rPr sz="1999" spc="-5" dirty="0">
                <a:latin typeface="Arial"/>
                <a:cs typeface="Arial"/>
              </a:rPr>
              <a:t>PWM для</a:t>
            </a:r>
            <a:r>
              <a:rPr sz="1999" spc="-80" dirty="0">
                <a:latin typeface="Arial"/>
                <a:cs typeface="Arial"/>
              </a:rPr>
              <a:t> </a:t>
            </a:r>
            <a:r>
              <a:rPr sz="1999" spc="-10" dirty="0">
                <a:latin typeface="Arial"/>
                <a:cs typeface="Arial"/>
              </a:rPr>
              <a:t>данного  </a:t>
            </a:r>
            <a:r>
              <a:rPr sz="1999" spc="-5" dirty="0">
                <a:latin typeface="Arial"/>
                <a:cs typeface="Arial"/>
              </a:rPr>
              <a:t>выравнивания</a:t>
            </a:r>
            <a:endParaRPr sz="1999">
              <a:latin typeface="Arial"/>
              <a:cs typeface="Arial"/>
            </a:endParaRPr>
          </a:p>
          <a:p>
            <a:pPr marL="38085" marR="30468">
              <a:lnSpc>
                <a:spcPts val="2429"/>
              </a:lnSpc>
              <a:spcBef>
                <a:spcPts val="705"/>
              </a:spcBef>
            </a:pPr>
            <a:r>
              <a:rPr sz="1799" spc="-10" dirty="0">
                <a:latin typeface="Arial"/>
                <a:cs typeface="Arial"/>
              </a:rPr>
              <a:t>Элементы </a:t>
            </a:r>
            <a:r>
              <a:rPr sz="1799" dirty="0">
                <a:latin typeface="Arial"/>
                <a:cs typeface="Arial"/>
              </a:rPr>
              <a:t>PWM: </a:t>
            </a:r>
            <a:r>
              <a:rPr sz="1999" i="1" spc="5" dirty="0">
                <a:latin typeface="Times New Roman"/>
                <a:cs typeface="Times New Roman"/>
              </a:rPr>
              <a:t>S</a:t>
            </a:r>
            <a:r>
              <a:rPr sz="1724" i="1" spc="7" baseline="-19323" dirty="0">
                <a:latin typeface="Times New Roman"/>
                <a:cs typeface="Times New Roman"/>
              </a:rPr>
              <a:t>ki </a:t>
            </a:r>
            <a:r>
              <a:rPr sz="1599" dirty="0">
                <a:latin typeface="Arial"/>
                <a:cs typeface="Arial"/>
              </a:rPr>
              <a:t>для </a:t>
            </a:r>
            <a:r>
              <a:rPr sz="1599" spc="-10" dirty="0">
                <a:latin typeface="Arial"/>
                <a:cs typeface="Arial"/>
              </a:rPr>
              <a:t>основания </a:t>
            </a:r>
            <a:r>
              <a:rPr sz="1799" i="1" dirty="0">
                <a:latin typeface="Times New Roman"/>
                <a:cs typeface="Times New Roman"/>
              </a:rPr>
              <a:t>i </a:t>
            </a:r>
            <a:r>
              <a:rPr sz="1599" dirty="0">
                <a:latin typeface="Arial"/>
                <a:cs typeface="Arial"/>
              </a:rPr>
              <a:t>в </a:t>
            </a:r>
            <a:r>
              <a:rPr sz="1599" spc="-10" dirty="0">
                <a:latin typeface="Arial"/>
                <a:cs typeface="Arial"/>
              </a:rPr>
              <a:t>позиции </a:t>
            </a:r>
            <a:r>
              <a:rPr sz="1799" i="1" spc="5" dirty="0">
                <a:latin typeface="Times New Roman"/>
                <a:cs typeface="Times New Roman"/>
              </a:rPr>
              <a:t>k</a:t>
            </a:r>
            <a:r>
              <a:rPr sz="1799" spc="5" dirty="0">
                <a:latin typeface="Arial"/>
                <a:cs typeface="Arial"/>
              </a:rPr>
              <a:t>,  </a:t>
            </a:r>
            <a:r>
              <a:rPr sz="1799" i="1" dirty="0">
                <a:latin typeface="Times New Roman"/>
                <a:cs typeface="Times New Roman"/>
              </a:rPr>
              <a:t>p </a:t>
            </a:r>
            <a:r>
              <a:rPr sz="1799" dirty="0">
                <a:latin typeface="Arial"/>
                <a:cs typeface="Arial"/>
              </a:rPr>
              <a:t>— </a:t>
            </a:r>
            <a:r>
              <a:rPr sz="1599" spc="-10" dirty="0">
                <a:latin typeface="Arial"/>
                <a:cs typeface="Arial"/>
              </a:rPr>
              <a:t>фоновая </a:t>
            </a:r>
            <a:r>
              <a:rPr sz="1599" spc="-20" dirty="0">
                <a:latin typeface="Arial"/>
                <a:cs typeface="Arial"/>
              </a:rPr>
              <a:t>частота </a:t>
            </a:r>
            <a:r>
              <a:rPr sz="1599" spc="-10" dirty="0">
                <a:latin typeface="Arial"/>
                <a:cs typeface="Arial"/>
              </a:rPr>
              <a:t>основания</a:t>
            </a:r>
            <a:r>
              <a:rPr sz="1599" spc="-95" dirty="0">
                <a:latin typeface="Arial"/>
                <a:cs typeface="Arial"/>
              </a:rPr>
              <a:t> </a:t>
            </a:r>
            <a:r>
              <a:rPr sz="1599" i="1" dirty="0">
                <a:latin typeface="Times New Roman"/>
                <a:cs typeface="Times New Roman"/>
              </a:rPr>
              <a:t>i</a:t>
            </a:r>
            <a:endParaRPr sz="1599">
              <a:latin typeface="Times New Roman"/>
              <a:cs typeface="Times New Roman"/>
            </a:endParaRPr>
          </a:p>
          <a:p>
            <a:pPr marL="152339">
              <a:lnSpc>
                <a:spcPts val="480"/>
              </a:lnSpc>
            </a:pPr>
            <a:r>
              <a:rPr sz="1050" i="1" spc="-5" dirty="0">
                <a:latin typeface="Times New Roman"/>
                <a:cs typeface="Times New Roman"/>
              </a:rPr>
              <a:t>i</a:t>
            </a:r>
            <a:endParaRPr sz="1050">
              <a:latin typeface="Times New Roman"/>
              <a:cs typeface="Times New Roman"/>
            </a:endParaRPr>
          </a:p>
          <a:p>
            <a:pPr marL="38085">
              <a:lnSpc>
                <a:spcPts val="2154"/>
              </a:lnSpc>
            </a:pPr>
            <a:r>
              <a:rPr sz="1799" i="1" spc="-5" dirty="0">
                <a:latin typeface="Times New Roman"/>
                <a:cs typeface="Times New Roman"/>
              </a:rPr>
              <a:t>f</a:t>
            </a:r>
            <a:r>
              <a:rPr sz="1574" i="1" spc="-7" baseline="-18518" dirty="0">
                <a:latin typeface="Times New Roman"/>
                <a:cs typeface="Times New Roman"/>
              </a:rPr>
              <a:t>ki </a:t>
            </a:r>
            <a:r>
              <a:rPr sz="1799" dirty="0">
                <a:latin typeface="Arial"/>
                <a:cs typeface="Arial"/>
              </a:rPr>
              <a:t>— </a:t>
            </a:r>
            <a:r>
              <a:rPr sz="1599" spc="-15" dirty="0">
                <a:latin typeface="Arial"/>
                <a:cs typeface="Arial"/>
              </a:rPr>
              <a:t>частота </a:t>
            </a:r>
            <a:r>
              <a:rPr sz="1599" spc="-10" dirty="0">
                <a:latin typeface="Arial"/>
                <a:cs typeface="Arial"/>
              </a:rPr>
              <a:t>основания </a:t>
            </a:r>
            <a:r>
              <a:rPr sz="1599" i="1" dirty="0">
                <a:latin typeface="Times New Roman"/>
                <a:cs typeface="Times New Roman"/>
              </a:rPr>
              <a:t>i </a:t>
            </a:r>
            <a:r>
              <a:rPr sz="1599" dirty="0">
                <a:latin typeface="Arial"/>
                <a:cs typeface="Arial"/>
              </a:rPr>
              <a:t>в </a:t>
            </a:r>
            <a:r>
              <a:rPr sz="1599" spc="-10" dirty="0">
                <a:latin typeface="Arial"/>
                <a:cs typeface="Arial"/>
              </a:rPr>
              <a:t>позиции</a:t>
            </a:r>
            <a:r>
              <a:rPr sz="1599" spc="-30" dirty="0">
                <a:latin typeface="Arial"/>
                <a:cs typeface="Arial"/>
              </a:rPr>
              <a:t> </a:t>
            </a:r>
            <a:r>
              <a:rPr sz="1599" i="1" dirty="0">
                <a:latin typeface="Times New Roman"/>
                <a:cs typeface="Times New Roman"/>
              </a:rPr>
              <a:t>k</a:t>
            </a:r>
            <a:endParaRPr sz="1599">
              <a:latin typeface="Times New Roman"/>
              <a:cs typeface="Times New Roman"/>
            </a:endParaRPr>
          </a:p>
          <a:p>
            <a:pPr marL="38085">
              <a:spcBef>
                <a:spcPts val="210"/>
              </a:spcBef>
            </a:pPr>
            <a:r>
              <a:rPr sz="1599" spc="-5" dirty="0">
                <a:latin typeface="Arial"/>
                <a:cs typeface="Arial"/>
              </a:rPr>
              <a:t>(с </a:t>
            </a:r>
            <a:r>
              <a:rPr sz="1599" spc="-10" dirty="0">
                <a:latin typeface="Arial"/>
                <a:cs typeface="Arial"/>
              </a:rPr>
              <a:t>учётом </a:t>
            </a:r>
            <a:r>
              <a:rPr sz="1599" spc="-15" dirty="0">
                <a:latin typeface="Arial"/>
                <a:cs typeface="Arial"/>
              </a:rPr>
              <a:t>псевдоотсчётов)</a:t>
            </a:r>
            <a:endParaRPr sz="1599">
              <a:latin typeface="Arial"/>
              <a:cs typeface="Arial"/>
            </a:endParaRPr>
          </a:p>
          <a:p>
            <a:pPr marL="38085"/>
            <a:r>
              <a:rPr sz="1799" dirty="0">
                <a:latin typeface="Times New Roman"/>
                <a:cs typeface="Times New Roman"/>
              </a:rPr>
              <a:t>λ </a:t>
            </a:r>
            <a:r>
              <a:rPr sz="1799" dirty="0">
                <a:latin typeface="Arial"/>
                <a:cs typeface="Arial"/>
              </a:rPr>
              <a:t>— </a:t>
            </a:r>
            <a:r>
              <a:rPr sz="1599" spc="-5" dirty="0">
                <a:latin typeface="Arial"/>
                <a:cs typeface="Arial"/>
              </a:rPr>
              <a:t>любое </a:t>
            </a:r>
            <a:r>
              <a:rPr sz="1599" dirty="0">
                <a:latin typeface="Arial"/>
                <a:cs typeface="Arial"/>
              </a:rPr>
              <a:t>число </a:t>
            </a:r>
            <a:r>
              <a:rPr sz="1599" spc="-5" dirty="0">
                <a:latin typeface="Arial"/>
                <a:cs typeface="Arial"/>
              </a:rPr>
              <a:t>(для</a:t>
            </a:r>
            <a:r>
              <a:rPr sz="1599" spc="-30" dirty="0">
                <a:latin typeface="Arial"/>
                <a:cs typeface="Arial"/>
              </a:rPr>
              <a:t> </a:t>
            </a:r>
            <a:r>
              <a:rPr sz="1599" spc="-15" dirty="0">
                <a:latin typeface="Arial"/>
                <a:cs typeface="Arial"/>
              </a:rPr>
              <a:t>удобства)</a:t>
            </a:r>
            <a:endParaRPr sz="1599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43087" y="4280883"/>
            <a:ext cx="76168" cy="76168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0" name="object 10"/>
          <p:cNvSpPr txBox="1"/>
          <p:nvPr/>
        </p:nvSpPr>
        <p:spPr>
          <a:xfrm>
            <a:off x="249344" y="6629396"/>
            <a:ext cx="3689071" cy="869585"/>
          </a:xfrm>
          <a:prstGeom prst="rect">
            <a:avLst/>
          </a:prstGeom>
        </p:spPr>
        <p:txBody>
          <a:bodyPr vert="horz" wrap="square" lIns="0" tIns="27294" rIns="0" bIns="0" rtlCol="0">
            <a:spAutoFit/>
          </a:bodyPr>
          <a:lstStyle/>
          <a:p>
            <a:pPr marL="12695" marR="5078">
              <a:lnSpc>
                <a:spcPct val="93900"/>
              </a:lnSpc>
              <a:spcBef>
                <a:spcPts val="215"/>
              </a:spcBef>
            </a:pPr>
            <a:r>
              <a:rPr sz="1399" spc="-5" dirty="0">
                <a:latin typeface="Arial"/>
                <a:cs typeface="Arial"/>
              </a:rPr>
              <a:t>Информационное содержание (</a:t>
            </a:r>
            <a:r>
              <a:rPr sz="1599" i="1" spc="-5" dirty="0">
                <a:latin typeface="Times New Roman"/>
                <a:cs typeface="Times New Roman"/>
              </a:rPr>
              <a:t>I</a:t>
            </a:r>
            <a:r>
              <a:rPr sz="1399" spc="-5" dirty="0">
                <a:latin typeface="Arial"/>
                <a:cs typeface="Arial"/>
              </a:rPr>
              <a:t>) </a:t>
            </a:r>
            <a:r>
              <a:rPr sz="1399" spc="-15" dirty="0">
                <a:latin typeface="Arial"/>
                <a:cs typeface="Arial"/>
              </a:rPr>
              <a:t>позволяет  </a:t>
            </a:r>
            <a:r>
              <a:rPr sz="1399" spc="-5" dirty="0">
                <a:latin typeface="Arial"/>
                <a:cs typeface="Arial"/>
              </a:rPr>
              <a:t>понять, </a:t>
            </a:r>
            <a:r>
              <a:rPr sz="1399" spc="10" dirty="0">
                <a:latin typeface="Arial"/>
                <a:cs typeface="Arial"/>
              </a:rPr>
              <a:t>как </a:t>
            </a:r>
            <a:r>
              <a:rPr sz="1399" spc="-5" dirty="0">
                <a:latin typeface="Arial"/>
                <a:cs typeface="Arial"/>
              </a:rPr>
              <a:t>много </a:t>
            </a:r>
            <a:r>
              <a:rPr sz="1399" spc="-10" dirty="0">
                <a:latin typeface="Arial"/>
                <a:cs typeface="Arial"/>
              </a:rPr>
              <a:t>похожих </a:t>
            </a:r>
            <a:r>
              <a:rPr sz="1399" dirty="0">
                <a:latin typeface="Arial"/>
                <a:cs typeface="Arial"/>
              </a:rPr>
              <a:t>на </a:t>
            </a:r>
            <a:r>
              <a:rPr sz="1399" spc="-10" dirty="0">
                <a:latin typeface="Arial"/>
                <a:cs typeface="Arial"/>
              </a:rPr>
              <a:t>мотив  </a:t>
            </a:r>
            <a:r>
              <a:rPr sz="1399" spc="-15" dirty="0">
                <a:latin typeface="Arial"/>
                <a:cs typeface="Arial"/>
              </a:rPr>
              <a:t>последовательностей </a:t>
            </a:r>
            <a:r>
              <a:rPr sz="1399" spc="-5" dirty="0">
                <a:latin typeface="Arial"/>
                <a:cs typeface="Arial"/>
              </a:rPr>
              <a:t>мы найдем </a:t>
            </a:r>
            <a:r>
              <a:rPr sz="1399" dirty="0">
                <a:latin typeface="Arial"/>
                <a:cs typeface="Arial"/>
              </a:rPr>
              <a:t>в наших  </a:t>
            </a:r>
            <a:r>
              <a:rPr sz="1399" spc="-5" dirty="0">
                <a:latin typeface="Arial"/>
                <a:cs typeface="Arial"/>
              </a:rPr>
              <a:t>данных </a:t>
            </a:r>
            <a:r>
              <a:rPr sz="1399" dirty="0">
                <a:latin typeface="Arial"/>
                <a:cs typeface="Arial"/>
              </a:rPr>
              <a:t>по </a:t>
            </a:r>
            <a:r>
              <a:rPr sz="1399" spc="-5" dirty="0">
                <a:latin typeface="Arial"/>
                <a:cs typeface="Arial"/>
              </a:rPr>
              <a:t>случайным</a:t>
            </a:r>
            <a:r>
              <a:rPr sz="1399" spc="5" dirty="0">
                <a:latin typeface="Arial"/>
                <a:cs typeface="Arial"/>
              </a:rPr>
              <a:t> </a:t>
            </a:r>
            <a:r>
              <a:rPr sz="1399" spc="-5" dirty="0">
                <a:latin typeface="Arial"/>
                <a:cs typeface="Arial"/>
              </a:rPr>
              <a:t>причинам.</a:t>
            </a:r>
            <a:endParaRPr sz="1399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7103" y="4462416"/>
            <a:ext cx="2801713" cy="1326593"/>
            <a:chOff x="496783" y="4464291"/>
            <a:chExt cx="2802890" cy="1327150"/>
          </a:xfrm>
        </p:grpSpPr>
        <p:sp>
          <p:nvSpPr>
            <p:cNvPr id="12" name="object 12"/>
            <p:cNvSpPr/>
            <p:nvPr/>
          </p:nvSpPr>
          <p:spPr>
            <a:xfrm>
              <a:off x="496783" y="4964960"/>
              <a:ext cx="2802779" cy="825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1979" y="4464291"/>
              <a:ext cx="0" cy="534670"/>
            </a:xfrm>
            <a:custGeom>
              <a:avLst/>
              <a:gdLst/>
              <a:ahLst/>
              <a:cxnLst/>
              <a:rect l="l" t="t" r="r" b="b"/>
              <a:pathLst>
                <a:path h="534670">
                  <a:moveTo>
                    <a:pt x="0" y="0"/>
                  </a:moveTo>
                  <a:lnTo>
                    <a:pt x="0" y="5346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4" name="object 14"/>
            <p:cNvSpPr/>
            <p:nvPr/>
          </p:nvSpPr>
          <p:spPr>
            <a:xfrm>
              <a:off x="1835150" y="4993881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30" h="74929">
                  <a:moveTo>
                    <a:pt x="74930" y="0"/>
                  </a:moveTo>
                  <a:lnTo>
                    <a:pt x="0" y="0"/>
                  </a:lnTo>
                  <a:lnTo>
                    <a:pt x="36830" y="74930"/>
                  </a:lnTo>
                  <a:lnTo>
                    <a:pt x="749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5" name="object 15"/>
          <p:cNvSpPr/>
          <p:nvPr/>
        </p:nvSpPr>
        <p:spPr>
          <a:xfrm>
            <a:off x="1099755" y="5946490"/>
            <a:ext cx="1355986" cy="622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6" name="object 16"/>
          <p:cNvSpPr/>
          <p:nvPr/>
        </p:nvSpPr>
        <p:spPr>
          <a:xfrm>
            <a:off x="5469228" y="6401625"/>
            <a:ext cx="2527947" cy="913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14803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4507" y="141744"/>
            <a:ext cx="9066361" cy="1098953"/>
          </a:xfrm>
        </p:spPr>
        <p:txBody>
          <a:bodyPr>
            <a:normAutofit fontScale="90000"/>
          </a:bodyPr>
          <a:lstStyle/>
          <a:p>
            <a:r>
              <a:rPr lang="ru-RU" altLang="ru-RU" sz="3968" dirty="0" smtClean="0"/>
              <a:t>Частоты заменяются весами - логарифмами </a:t>
            </a:r>
            <a:r>
              <a:rPr lang="ru-RU" altLang="ru-RU" sz="3968" dirty="0"/>
              <a:t>отношения </a:t>
            </a:r>
            <a:r>
              <a:rPr lang="ru-RU" altLang="ru-RU" sz="3968" dirty="0" smtClean="0"/>
              <a:t>правдоподобия (</a:t>
            </a:r>
            <a:r>
              <a:rPr lang="en-US" altLang="ru-RU" sz="3968" dirty="0" smtClean="0"/>
              <a:t>log-odds</a:t>
            </a:r>
            <a:r>
              <a:rPr lang="ru-RU" altLang="ru-RU" sz="3968" dirty="0" smtClean="0"/>
              <a:t>)</a:t>
            </a:r>
            <a:endParaRPr lang="ru-RU" altLang="ru-RU" sz="3968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57" y="1221447"/>
            <a:ext cx="9066360" cy="5970743"/>
          </a:xfrm>
        </p:spPr>
        <p:txBody>
          <a:bodyPr/>
          <a:lstStyle/>
          <a:p>
            <a:pPr marL="503972" indent="-503972">
              <a:defRPr/>
            </a:pPr>
            <a:r>
              <a:rPr lang="ru-RU" sz="2425" dirty="0" smtClean="0"/>
              <a:t>Пусть </a:t>
            </a:r>
            <a:r>
              <a:rPr lang="ru-RU" sz="2425" dirty="0"/>
              <a:t>базовые частоты всех букв одинаковы и, следовательно, равны </a:t>
            </a:r>
            <a:r>
              <a:rPr lang="ru-RU" sz="2425" dirty="0" smtClean="0"/>
              <a:t>0.25. Пример на слайде -6 от этого.</a:t>
            </a:r>
            <a:endParaRPr lang="ru-RU" sz="2425" dirty="0"/>
          </a:p>
          <a:p>
            <a:pPr marL="503972" indent="-503972">
              <a:defRPr/>
            </a:pPr>
            <a:r>
              <a:rPr lang="ru-RU" sz="2425" dirty="0"/>
              <a:t>Отношение правдоподобия для буквы </a:t>
            </a:r>
            <a:r>
              <a:rPr lang="en-US" sz="2425" dirty="0"/>
              <a:t>A </a:t>
            </a:r>
            <a:r>
              <a:rPr lang="ru-RU" sz="2425" dirty="0"/>
              <a:t>в первой позиции примера равно 0.8/0.25</a:t>
            </a:r>
            <a:r>
              <a:rPr lang="en-US" sz="2425" dirty="0"/>
              <a:t> = </a:t>
            </a:r>
            <a:r>
              <a:rPr lang="en-US" sz="2425" dirty="0" smtClean="0"/>
              <a:t>3.2</a:t>
            </a:r>
            <a:r>
              <a:rPr lang="ru-RU" sz="2425" dirty="0" smtClean="0"/>
              <a:t>. Логарифм </a:t>
            </a:r>
            <a:r>
              <a:rPr lang="en-US" sz="2425" dirty="0" smtClean="0"/>
              <a:t>ln </a:t>
            </a:r>
            <a:r>
              <a:rPr lang="en-US" sz="2425" dirty="0"/>
              <a:t>3.2 = 1.1</a:t>
            </a:r>
            <a:r>
              <a:rPr lang="ru-RU" sz="2425" dirty="0" smtClean="0"/>
              <a:t>6</a:t>
            </a:r>
          </a:p>
          <a:p>
            <a:pPr marL="503972" indent="-503972">
              <a:defRPr/>
            </a:pPr>
            <a:r>
              <a:rPr lang="en-US" sz="2425" dirty="0" smtClean="0"/>
              <a:t>Log-odds </a:t>
            </a:r>
            <a:r>
              <a:rPr lang="en-US" sz="2425" dirty="0"/>
              <a:t>&gt;&gt; 0 – </a:t>
            </a:r>
            <a:r>
              <a:rPr lang="ru-RU" sz="2425" dirty="0"/>
              <a:t>за то, что буква </a:t>
            </a:r>
            <a:r>
              <a:rPr lang="en-US" sz="2425" dirty="0"/>
              <a:t>A </a:t>
            </a:r>
            <a:r>
              <a:rPr lang="ru-RU" sz="2425" dirty="0"/>
              <a:t>не случайно похожа на колонку выравнивания</a:t>
            </a:r>
          </a:p>
          <a:p>
            <a:pPr marL="503972" indent="-503972">
              <a:defRPr/>
            </a:pPr>
            <a:r>
              <a:rPr lang="en-US" sz="2425" dirty="0"/>
              <a:t>Log-odds </a:t>
            </a:r>
            <a:r>
              <a:rPr lang="en-US" sz="2425" dirty="0">
                <a:sym typeface="Symbol" panose="05050102010706020507" pitchFamily="18" charset="2"/>
              </a:rPr>
              <a:t></a:t>
            </a:r>
            <a:r>
              <a:rPr lang="en-US" sz="2425" dirty="0"/>
              <a:t> 0 – </a:t>
            </a:r>
            <a:r>
              <a:rPr lang="ru-RU" sz="2425" dirty="0"/>
              <a:t>за то, что буква </a:t>
            </a:r>
            <a:r>
              <a:rPr lang="en-US" sz="2425" dirty="0"/>
              <a:t>A </a:t>
            </a:r>
            <a:r>
              <a:rPr lang="ru-RU" sz="2425" dirty="0"/>
              <a:t>соответствует случайному выбору</a:t>
            </a:r>
          </a:p>
          <a:p>
            <a:pPr marL="503972" indent="-503972">
              <a:defRPr/>
            </a:pPr>
            <a:r>
              <a:rPr lang="en-US" sz="2425" dirty="0"/>
              <a:t>Log-odds &lt;&lt; 0 – </a:t>
            </a:r>
            <a:r>
              <a:rPr lang="ru-RU" sz="2425" dirty="0"/>
              <a:t>за то, что буква </a:t>
            </a:r>
            <a:r>
              <a:rPr lang="en-US" sz="2425" dirty="0"/>
              <a:t>A </a:t>
            </a:r>
            <a:r>
              <a:rPr lang="ru-RU" sz="2425" dirty="0"/>
              <a:t>избегается в колонке </a:t>
            </a:r>
            <a:r>
              <a:rPr lang="ru-RU" sz="2425" dirty="0" smtClean="0"/>
              <a:t>выравнивания</a:t>
            </a:r>
            <a:endParaRPr lang="en-US" sz="2425" dirty="0" smtClean="0"/>
          </a:p>
          <a:p>
            <a:pPr marL="503972" indent="-503972">
              <a:defRPr/>
            </a:pPr>
            <a:r>
              <a:rPr lang="ru-RU" sz="2425" dirty="0" smtClean="0"/>
              <a:t>Вероятности перехода заменяются логарифмами</a:t>
            </a:r>
            <a:r>
              <a:rPr lang="en-US" sz="2425" dirty="0" smtClean="0"/>
              <a:t>:</a:t>
            </a:r>
            <a:br>
              <a:rPr lang="en-US" sz="2425" dirty="0" smtClean="0"/>
            </a:br>
            <a:r>
              <a:rPr lang="en-US" sz="2425" dirty="0" smtClean="0"/>
              <a:t>ln(0.6) = -0.51   </a:t>
            </a:r>
            <a:r>
              <a:rPr lang="ru-RU" sz="2425" dirty="0" smtClean="0"/>
              <a:t>Это как бы штраф за открытие </a:t>
            </a:r>
            <a:r>
              <a:rPr lang="ru-RU" sz="2425" dirty="0" err="1" smtClean="0"/>
              <a:t>гэпа</a:t>
            </a:r>
            <a:r>
              <a:rPr lang="ru-RU" sz="2425" dirty="0" smtClean="0"/>
              <a:t/>
            </a:r>
            <a:br>
              <a:rPr lang="ru-RU" sz="2425" dirty="0" smtClean="0"/>
            </a:br>
            <a:r>
              <a:rPr lang="en-US" sz="2425" dirty="0" smtClean="0"/>
              <a:t>ln(0.4) = -0.92   </a:t>
            </a:r>
            <a:r>
              <a:rPr lang="ru-RU" sz="2425" dirty="0" smtClean="0"/>
              <a:t>Это как бы штраф за продолжение </a:t>
            </a:r>
            <a:r>
              <a:rPr lang="ru-RU" sz="2425" dirty="0" err="1" smtClean="0"/>
              <a:t>гэпа</a:t>
            </a:r>
            <a:r>
              <a:rPr lang="ru-RU" sz="2425" dirty="0" smtClean="0"/>
              <a:t>. Он большой, т.к. в примере только одна длинная вставка </a:t>
            </a:r>
            <a:r>
              <a:rPr lang="en-US" sz="2425" dirty="0" smtClean="0"/>
              <a:t/>
            </a:r>
            <a:br>
              <a:rPr lang="en-US" sz="2425" dirty="0" smtClean="0"/>
            </a:br>
            <a:r>
              <a:rPr lang="en-US" sz="2425" dirty="0" smtClean="0"/>
              <a:t>(</a:t>
            </a:r>
            <a:r>
              <a:rPr lang="ru-RU" sz="2425" dirty="0" smtClean="0"/>
              <a:t>пример на слайде </a:t>
            </a:r>
            <a:r>
              <a:rPr lang="ru-RU" sz="2425" dirty="0" smtClean="0"/>
              <a:t>-6 </a:t>
            </a:r>
            <a:r>
              <a:rPr lang="ru-RU" sz="2425" dirty="0" smtClean="0"/>
              <a:t>от этого)</a:t>
            </a:r>
          </a:p>
          <a:p>
            <a:pPr marL="503972" indent="-503972">
              <a:defRPr/>
            </a:pPr>
            <a:endParaRPr lang="ru-RU" sz="2425" dirty="0"/>
          </a:p>
          <a:p>
            <a:pPr marL="503972" indent="-503972">
              <a:defRPr/>
            </a:pPr>
            <a:endParaRPr lang="ru-RU" sz="2425" dirty="0"/>
          </a:p>
          <a:p>
            <a:pPr marL="503972" indent="-503972">
              <a:defRPr/>
            </a:pPr>
            <a:endParaRPr lang="ru-RU" sz="2646" dirty="0"/>
          </a:p>
          <a:p>
            <a:pPr marL="0" indent="0">
              <a:defRPr/>
            </a:pPr>
            <a:endParaRPr lang="ru-RU" sz="2646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D70856-8E9A-4827-916C-B5475D051A8A}" type="slidenum">
              <a:rPr lang="en-US" altLang="ru-RU"/>
              <a:pPr/>
              <a:t>30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73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26" t="30599" r="61101" b="50837"/>
          <a:stretch/>
        </p:blipFill>
        <p:spPr>
          <a:xfrm>
            <a:off x="278092" y="169767"/>
            <a:ext cx="9601250" cy="4147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87" y="4424713"/>
            <a:ext cx="9639655" cy="78411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Рис. </a:t>
            </a:r>
            <a:r>
              <a:rPr lang="ru-RU" sz="2400" dirty="0" smtClean="0"/>
              <a:t>Фрагмент файла </a:t>
            </a:r>
            <a:r>
              <a:rPr lang="en-US" sz="2400" dirty="0" smtClean="0"/>
              <a:t>bah-pf00145.hmm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построенного по выравниванию </a:t>
            </a:r>
            <a:r>
              <a:rPr lang="en-US" sz="2400" dirty="0"/>
              <a:t>bah-pf00145-revised.fasta </a:t>
            </a:r>
            <a:r>
              <a:rPr lang="ru-RU" sz="2400" dirty="0" smtClean="0"/>
              <a:t> белков с двумя доменами</a:t>
            </a:r>
            <a:r>
              <a:rPr lang="en-US" sz="2400" dirty="0" smtClean="0"/>
              <a:t>: bah =&gt; </a:t>
            </a:r>
            <a:r>
              <a:rPr lang="en-US" sz="2400" dirty="0"/>
              <a:t>pf00145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383" y="5125947"/>
            <a:ext cx="9524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Номера в первой колонке соответствуют  клеточкам </a:t>
            </a:r>
            <a:r>
              <a:rPr lang="en-US" sz="2000" dirty="0" smtClean="0"/>
              <a:t>M </a:t>
            </a:r>
            <a:r>
              <a:rPr lang="ru-RU" sz="2000" dirty="0" smtClean="0"/>
              <a:t>автомата (</a:t>
            </a:r>
            <a:r>
              <a:rPr lang="en-US" sz="2000" dirty="0" smtClean="0"/>
              <a:t>M </a:t>
            </a:r>
            <a:r>
              <a:rPr lang="ru-RU" sz="2000" dirty="0" smtClean="0"/>
              <a:t>от </a:t>
            </a:r>
            <a:r>
              <a:rPr lang="en-US" sz="2000" dirty="0" smtClean="0"/>
              <a:t>Match)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строке с номером  (1, 2 и далее) стоят веса за каждую букву в этой колонке (в выравнивании последовательности с профилем)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следующей строке стоят веса каждой буквы при начале вставки в последовательности по сравнению с  профилем (см. пример на слайде -5). В данном файле эти строки идентичны для всех  позиций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третей строке стоят веса за все 7 типов </a:t>
            </a:r>
            <a:r>
              <a:rPr lang="en-US" sz="2000" dirty="0" smtClean="0"/>
              <a:t>transitions. </a:t>
            </a:r>
            <a:r>
              <a:rPr lang="ru-RU" sz="2000" dirty="0" smtClean="0"/>
              <a:t>Они разнятся в позициях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624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31010" y="0"/>
            <a:ext cx="9218604" cy="843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527" dirty="0">
                <a:solidFill>
                  <a:srgbClr val="000000"/>
                </a:solidFill>
                <a:latin typeface="Calibri" pitchFamily="34" charset="0"/>
              </a:rPr>
              <a:t>HMM профиль, построенный </a:t>
            </a:r>
            <a:r>
              <a:rPr lang="en-US" altLang="ru-RU" sz="3527" dirty="0" err="1" smtClean="0">
                <a:solidFill>
                  <a:srgbClr val="000000"/>
                </a:solidFill>
                <a:latin typeface="Calibri" pitchFamily="34" charset="0"/>
              </a:rPr>
              <a:t>HMMer</a:t>
            </a:r>
            <a:r>
              <a:rPr lang="ru-RU" altLang="ru-RU" sz="3527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altLang="ru-RU" sz="3527" dirty="0" smtClean="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ru-RU" altLang="ru-RU" sz="3527" dirty="0">
                <a:solidFill>
                  <a:srgbClr val="000000"/>
                </a:solidFill>
                <a:latin typeface="Calibri" pitchFamily="34" charset="0"/>
              </a:rPr>
              <a:t>ом</a:t>
            </a:r>
            <a:endParaRPr lang="ru-RU" altLang="ru-RU" sz="4850" b="1" dirty="0">
              <a:latin typeface="Calibri" pitchFamily="34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17266" y="1844421"/>
            <a:ext cx="9446094" cy="5715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984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1984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A     C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D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E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F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G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H 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I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K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L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  M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m-&gt;m </a:t>
            </a:r>
            <a:r>
              <a:rPr lang="ru-RU" altLang="ru-RU" sz="198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m-&gt;</a:t>
            </a:r>
            <a:r>
              <a:rPr lang="en-US" altLang="ru-RU" sz="1984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 m-&gt;d </a:t>
            </a:r>
            <a:r>
              <a:rPr lang="en-US" altLang="ru-RU" sz="1984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-&gt;m </a:t>
            </a:r>
            <a:r>
              <a:rPr lang="ru-RU" altLang="ru-RU" sz="198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984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-&gt;I d-&gt;m d-&gt;d  b-&gt;m  m-&gt;e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    -126      *  -3585                                          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1  -3610  -3114  -6053  -5506   2082  -5684  -4554   1759  -5277   2345   -632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-126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2    604   2386  -4230  -3967  -3020  -2605  -3120    685  -3662  -2921  -2216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3    595  -2622  -4509  -4862  -5190   3595  -4388  -5082  -4974  -5307  -4405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4  -4592  -3891  -6106  -6010   4096  -5830  -2943  -1896  -5700   1283  -1205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5    403  -1180  -3654  -3023   2363  -2897  -1771    922  -2629    268   -383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6  -3348  -5115   3925  -1340  -5451  -3081  -2608  -5586  -3075  -5406  -4883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7   2841  -2218  -4381  -4396  -4354   1529  -3793  -4064  -4191  -4344   1956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   *      * </a:t>
            </a:r>
            <a:endParaRPr lang="ru-RU" altLang="ru-RU" sz="1543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Выноска 1 6"/>
          <p:cNvSpPr/>
          <p:nvPr/>
        </p:nvSpPr>
        <p:spPr bwMode="auto">
          <a:xfrm>
            <a:off x="436261" y="684220"/>
            <a:ext cx="5477265" cy="475980"/>
          </a:xfrm>
          <a:prstGeom prst="borderCallout1">
            <a:avLst>
              <a:gd name="adj1" fmla="val 96966"/>
              <a:gd name="adj2" fmla="val 2959"/>
              <a:gd name="adj3" fmla="val 434566"/>
              <a:gd name="adj4" fmla="val 247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984" dirty="0"/>
              <a:t>log</a:t>
            </a:r>
            <a:r>
              <a:rPr lang="ru-RU" sz="1984" dirty="0"/>
              <a:t>-</a:t>
            </a:r>
            <a:r>
              <a:rPr lang="en-US" sz="1984" dirty="0"/>
              <a:t>odds(</a:t>
            </a:r>
            <a:r>
              <a:rPr lang="ru-RU" sz="1984" dirty="0"/>
              <a:t>эмиссионных вероятностей для </a:t>
            </a:r>
            <a:r>
              <a:rPr lang="en-US" sz="1984" b="1" dirty="0"/>
              <a:t>m</a:t>
            </a:r>
            <a:r>
              <a:rPr lang="en-US" sz="1984" dirty="0"/>
              <a:t>)</a:t>
            </a:r>
            <a:endParaRPr lang="ru-RU" sz="1984" dirty="0"/>
          </a:p>
        </p:txBody>
      </p:sp>
      <p:sp>
        <p:nvSpPr>
          <p:cNvPr id="8" name="Выноска 1 7"/>
          <p:cNvSpPr/>
          <p:nvPr/>
        </p:nvSpPr>
        <p:spPr bwMode="auto">
          <a:xfrm>
            <a:off x="6548748" y="762967"/>
            <a:ext cx="3531348" cy="397233"/>
          </a:xfrm>
          <a:prstGeom prst="borderCallout1">
            <a:avLst>
              <a:gd name="adj1" fmla="val 101567"/>
              <a:gd name="adj2" fmla="val -1432"/>
              <a:gd name="adj3" fmla="val 623205"/>
              <a:gd name="adj4" fmla="val -168269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984" dirty="0"/>
              <a:t>log(</a:t>
            </a:r>
            <a:r>
              <a:rPr lang="ru-RU" sz="1984" dirty="0"/>
              <a:t>вероятностей переходов</a:t>
            </a:r>
          </a:p>
        </p:txBody>
      </p:sp>
      <p:sp>
        <p:nvSpPr>
          <p:cNvPr id="9" name="Выноска 1 8"/>
          <p:cNvSpPr/>
          <p:nvPr/>
        </p:nvSpPr>
        <p:spPr bwMode="auto">
          <a:xfrm>
            <a:off x="1071483" y="1240696"/>
            <a:ext cx="5318022" cy="475980"/>
          </a:xfrm>
          <a:prstGeom prst="borderCallout1">
            <a:avLst>
              <a:gd name="adj1" fmla="val 94665"/>
              <a:gd name="adj2" fmla="val -804"/>
              <a:gd name="adj3" fmla="val 363251"/>
              <a:gd name="adj4" fmla="val -9559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984" dirty="0"/>
              <a:t>log</a:t>
            </a:r>
            <a:r>
              <a:rPr lang="ru-RU" sz="1984" dirty="0"/>
              <a:t>-</a:t>
            </a:r>
            <a:r>
              <a:rPr lang="en-US" sz="1984" dirty="0"/>
              <a:t>odds(</a:t>
            </a:r>
            <a:r>
              <a:rPr lang="ru-RU" sz="1984" dirty="0"/>
              <a:t>эмиссионных вероятностей для </a:t>
            </a:r>
            <a:r>
              <a:rPr lang="en-US" sz="1984" b="1" dirty="0" err="1"/>
              <a:t>i</a:t>
            </a:r>
            <a:r>
              <a:rPr lang="ru-RU" sz="1984" b="1" dirty="0"/>
              <a:t>)</a:t>
            </a:r>
          </a:p>
        </p:txBody>
      </p:sp>
      <p:sp>
        <p:nvSpPr>
          <p:cNvPr id="23559" name="Номер слайда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B14FC588-D025-48B2-8B57-B6AD17E44F01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32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05997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3" y="54650"/>
            <a:ext cx="9066361" cy="7805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Основные программы </a:t>
            </a:r>
            <a:r>
              <a:rPr lang="en-US" sz="3600" dirty="0" smtClean="0"/>
              <a:t>HMMER2 (</a:t>
            </a:r>
            <a:r>
              <a:rPr lang="ru-RU" sz="3600" dirty="0" smtClean="0"/>
              <a:t>на </a:t>
            </a:r>
            <a:r>
              <a:rPr lang="en-US" sz="3600" dirty="0" err="1" smtClean="0"/>
              <a:t>kodomo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78" y="835224"/>
            <a:ext cx="9683809" cy="6588165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646" dirty="0" smtClean="0"/>
              <a:t>Пользователь строит множественное </a:t>
            </a:r>
            <a:r>
              <a:rPr lang="ru-RU" sz="2646" dirty="0" smtClean="0"/>
              <a:t>выравнивание </a:t>
            </a:r>
            <a:r>
              <a:rPr lang="ru-RU" sz="2646" dirty="0"/>
              <a:t>с </a:t>
            </a:r>
            <a:r>
              <a:rPr lang="ru-RU" sz="2646" dirty="0" err="1" smtClean="0"/>
              <a:t>инделями</a:t>
            </a:r>
            <a:r>
              <a:rPr lang="en-US" sz="2646" dirty="0" smtClean="0"/>
              <a:t/>
            </a:r>
            <a:br>
              <a:rPr lang="en-US" sz="2646" dirty="0" smtClean="0"/>
            </a:br>
            <a:r>
              <a:rPr lang="en-US" sz="2646" dirty="0" err="1" smtClean="0"/>
              <a:t>my_alignment.fasta</a:t>
            </a:r>
            <a:endParaRPr lang="ru-RU" sz="2646" dirty="0"/>
          </a:p>
          <a:p>
            <a:r>
              <a:rPr lang="en-US" sz="2646" dirty="0" smtClean="0"/>
              <a:t>hmm2build</a:t>
            </a:r>
            <a:r>
              <a:rPr lang="ru-RU" sz="2646" dirty="0" smtClean="0"/>
              <a:t> </a:t>
            </a:r>
            <a:r>
              <a:rPr lang="en-US" sz="2646" dirty="0" smtClean="0"/>
              <a:t> -f </a:t>
            </a:r>
            <a:r>
              <a:rPr lang="ru-RU" sz="2646" dirty="0" smtClean="0"/>
              <a:t>--</a:t>
            </a:r>
            <a:r>
              <a:rPr lang="en-US" sz="2646" dirty="0" err="1" smtClean="0"/>
              <a:t>cpu</a:t>
            </a:r>
            <a:r>
              <a:rPr lang="en-US" sz="2646" dirty="0" smtClean="0"/>
              <a:t> 1  </a:t>
            </a:r>
            <a:r>
              <a:rPr lang="en-US" sz="2646" dirty="0" err="1" smtClean="0"/>
              <a:t>my_alignment.hmm</a:t>
            </a:r>
            <a:r>
              <a:rPr lang="en-US" sz="2646" dirty="0" smtClean="0"/>
              <a:t> </a:t>
            </a:r>
            <a:r>
              <a:rPr lang="en-US" sz="2646" dirty="0" err="1" smtClean="0"/>
              <a:t>my_alignment.fasta</a:t>
            </a:r>
            <a:r>
              <a:rPr lang="en-US" sz="2646" dirty="0" smtClean="0"/>
              <a:t> </a:t>
            </a:r>
            <a:br>
              <a:rPr lang="en-US" sz="2646" dirty="0" smtClean="0"/>
            </a:br>
            <a:r>
              <a:rPr lang="ru-RU" sz="2646" dirty="0" smtClean="0"/>
              <a:t>выходной файл </a:t>
            </a:r>
            <a:r>
              <a:rPr lang="en-US" sz="2646" dirty="0" err="1" smtClean="0"/>
              <a:t>my_alignment.hmm</a:t>
            </a:r>
            <a:r>
              <a:rPr lang="en-US" sz="2646" dirty="0" smtClean="0"/>
              <a:t/>
            </a:r>
            <a:br>
              <a:rPr lang="en-US" sz="2646" dirty="0" smtClean="0"/>
            </a:br>
            <a:r>
              <a:rPr lang="ru-RU" sz="2646" dirty="0" smtClean="0"/>
              <a:t>опции  -</a:t>
            </a:r>
            <a:r>
              <a:rPr lang="en-US" sz="2646" dirty="0" smtClean="0"/>
              <a:t>f   </a:t>
            </a:r>
            <a:r>
              <a:rPr lang="ru-RU" sz="2646" dirty="0" smtClean="0"/>
              <a:t>строит локальные профили, а не один глобальный</a:t>
            </a:r>
            <a:br>
              <a:rPr lang="ru-RU" sz="2646" dirty="0" smtClean="0"/>
            </a:br>
            <a:r>
              <a:rPr lang="ru-RU" sz="2646" dirty="0" smtClean="0"/>
              <a:t>              --</a:t>
            </a:r>
            <a:r>
              <a:rPr lang="en-US" sz="2646" dirty="0" err="1" smtClean="0"/>
              <a:t>cpu</a:t>
            </a:r>
            <a:r>
              <a:rPr lang="ru-RU" sz="2646" dirty="0" smtClean="0"/>
              <a:t> 1</a:t>
            </a:r>
            <a:r>
              <a:rPr lang="en-US" sz="2646" dirty="0" smtClean="0"/>
              <a:t> –  </a:t>
            </a:r>
            <a:r>
              <a:rPr lang="ru-RU" sz="2646" dirty="0" err="1" smtClean="0"/>
              <a:t>использовть</a:t>
            </a:r>
            <a:r>
              <a:rPr lang="ru-RU" sz="2646" dirty="0" smtClean="0"/>
              <a:t> один процессор. </a:t>
            </a:r>
            <a:br>
              <a:rPr lang="ru-RU" sz="2646" dirty="0" smtClean="0"/>
            </a:br>
            <a:r>
              <a:rPr lang="ru-RU" sz="2646" dirty="0" smtClean="0"/>
              <a:t>                                ТРЕБОВАНИЕ  </a:t>
            </a:r>
            <a:r>
              <a:rPr lang="ru-RU" sz="2646" dirty="0" err="1" smtClean="0"/>
              <a:t>И.Русинова</a:t>
            </a:r>
            <a:r>
              <a:rPr lang="ru-RU" sz="2646" dirty="0" smtClean="0"/>
              <a:t/>
            </a:r>
            <a:br>
              <a:rPr lang="ru-RU" sz="2646" dirty="0" smtClean="0"/>
            </a:br>
            <a:r>
              <a:rPr lang="en-US" sz="2646" dirty="0" smtClean="0"/>
              <a:t>STDOUT   </a:t>
            </a:r>
            <a:r>
              <a:rPr lang="ru-RU" sz="2646" dirty="0" smtClean="0"/>
              <a:t>содержит мин, макс, </a:t>
            </a:r>
            <a:r>
              <a:rPr lang="ru-RU" sz="2646" dirty="0" err="1" smtClean="0"/>
              <a:t>средн</a:t>
            </a:r>
            <a:r>
              <a:rPr lang="ru-RU" sz="2646" dirty="0" smtClean="0"/>
              <a:t> веса входных последовательностей относительно профиля</a:t>
            </a:r>
            <a:endParaRPr lang="ru-RU" sz="2646" dirty="0" smtClean="0"/>
          </a:p>
          <a:p>
            <a:r>
              <a:rPr lang="en-US" sz="2646" dirty="0"/>
              <a:t>h</a:t>
            </a:r>
            <a:r>
              <a:rPr lang="en-US" sz="2646" dirty="0" smtClean="0"/>
              <a:t>mm2calibrate </a:t>
            </a:r>
            <a:r>
              <a:rPr lang="ru-RU" sz="2646" dirty="0"/>
              <a:t>--</a:t>
            </a:r>
            <a:r>
              <a:rPr lang="en-US" sz="2646" dirty="0" err="1"/>
              <a:t>cpu</a:t>
            </a:r>
            <a:r>
              <a:rPr lang="ru-RU" sz="2646" dirty="0"/>
              <a:t> 1</a:t>
            </a:r>
            <a:r>
              <a:rPr lang="en-US" sz="2646" dirty="0" smtClean="0"/>
              <a:t> </a:t>
            </a:r>
            <a:r>
              <a:rPr lang="en-US" sz="2646" dirty="0" err="1" smtClean="0"/>
              <a:t>my_alignment.hmm</a:t>
            </a:r>
            <a:r>
              <a:rPr lang="en-US" sz="2646" dirty="0" smtClean="0"/>
              <a:t/>
            </a:r>
            <a:br>
              <a:rPr lang="en-US" sz="2646" dirty="0" smtClean="0"/>
            </a:br>
            <a:r>
              <a:rPr lang="ru-RU" sz="2646" dirty="0" smtClean="0"/>
              <a:t>перезаписывает этот файл, уточняя некоторые константы модели </a:t>
            </a:r>
            <a:endParaRPr lang="ru-RU" sz="2646" dirty="0" smtClean="0"/>
          </a:p>
          <a:p>
            <a:r>
              <a:rPr lang="en-US" sz="2646" dirty="0" smtClean="0"/>
              <a:t>hmm2search </a:t>
            </a:r>
            <a:r>
              <a:rPr lang="ru-RU" sz="2646" dirty="0"/>
              <a:t>--</a:t>
            </a:r>
            <a:r>
              <a:rPr lang="en-US" sz="2646" dirty="0" err="1"/>
              <a:t>cpu</a:t>
            </a:r>
            <a:r>
              <a:rPr lang="ru-RU" sz="2646" dirty="0"/>
              <a:t> 1 </a:t>
            </a:r>
            <a:r>
              <a:rPr lang="en-US" sz="2646" dirty="0" smtClean="0"/>
              <a:t> -T  200 </a:t>
            </a:r>
            <a:r>
              <a:rPr lang="en-US" sz="2646" dirty="0" err="1"/>
              <a:t>my_alignment.hmm</a:t>
            </a:r>
            <a:r>
              <a:rPr lang="en-US" sz="2646" dirty="0"/>
              <a:t> </a:t>
            </a:r>
            <a:r>
              <a:rPr lang="en-US" sz="2646" dirty="0" smtClean="0"/>
              <a:t> </a:t>
            </a:r>
            <a:r>
              <a:rPr lang="en-US" sz="2646" dirty="0" err="1" smtClean="0"/>
              <a:t>sequences.fasta</a:t>
            </a:r>
            <a:r>
              <a:rPr lang="en-US" sz="2646" dirty="0" smtClean="0"/>
              <a:t/>
            </a:r>
            <a:br>
              <a:rPr lang="en-US" sz="2646" dirty="0" smtClean="0"/>
            </a:br>
            <a:r>
              <a:rPr lang="ru-RU" sz="2646" dirty="0" smtClean="0"/>
              <a:t>ищет находки профиля среди </a:t>
            </a:r>
            <a:r>
              <a:rPr lang="en-US" sz="2646" dirty="0" smtClean="0"/>
              <a:t>sequences</a:t>
            </a:r>
            <a:br>
              <a:rPr lang="en-US" sz="2646" dirty="0" smtClean="0"/>
            </a:br>
            <a:r>
              <a:rPr lang="en-US" sz="2646" dirty="0" smtClean="0"/>
              <a:t>- T 200 – </a:t>
            </a:r>
            <a:r>
              <a:rPr lang="ru-RU" sz="2646" dirty="0" smtClean="0"/>
              <a:t>порог веса находки 200</a:t>
            </a:r>
            <a:br>
              <a:rPr lang="ru-RU" sz="2646" dirty="0" smtClean="0"/>
            </a:br>
            <a:r>
              <a:rPr lang="ru-RU" sz="2646" dirty="0" smtClean="0"/>
              <a:t>Результат выдаётся в </a:t>
            </a:r>
            <a:r>
              <a:rPr lang="en-US" sz="2646" dirty="0" err="1" smtClean="0"/>
              <a:t>stdout</a:t>
            </a:r>
            <a:r>
              <a:rPr lang="en-US" sz="2646" dirty="0" smtClean="0"/>
              <a:t>. </a:t>
            </a:r>
            <a:r>
              <a:rPr lang="ru-RU" sz="2646" dirty="0" smtClean="0"/>
              <a:t>Важна 2я таблица с указанием </a:t>
            </a:r>
            <a:r>
              <a:rPr lang="en-US" sz="2646" dirty="0" smtClean="0"/>
              <a:t>E-value, </a:t>
            </a:r>
            <a:r>
              <a:rPr lang="ru-RU" sz="2646" dirty="0" smtClean="0"/>
              <a:t>веса, координат находки в профиле и в последовательности </a:t>
            </a:r>
            <a:endParaRPr lang="ru-RU" sz="264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3CE3F2F-4E15-42C6-8EF2-434BD3B8D46C}" type="slidenum">
              <a:rPr lang="en-US" altLang="ru-RU" smtClean="0"/>
              <a:pPr/>
              <a:t>33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00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HMMER3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822" y="53442"/>
            <a:ext cx="8693150" cy="767468"/>
          </a:xfrm>
        </p:spPr>
        <p:txBody>
          <a:bodyPr/>
          <a:lstStyle/>
          <a:p>
            <a:r>
              <a:rPr lang="ru-RU" dirty="0" smtClean="0"/>
              <a:t>Математическая модель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741" y="831634"/>
            <a:ext cx="8693150" cy="65834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Такова, что ВСЕ веса в профиле  </a:t>
            </a:r>
            <a:r>
              <a:rPr lang="en-US" dirty="0" smtClean="0"/>
              <a:t>&gt;</a:t>
            </a:r>
            <a:r>
              <a:rPr lang="ru-RU" dirty="0" smtClean="0"/>
              <a:t>=0</a:t>
            </a:r>
            <a:r>
              <a:rPr lang="en-US" dirty="0" smtClean="0"/>
              <a:t>.</a:t>
            </a:r>
          </a:p>
          <a:p>
            <a:r>
              <a:rPr lang="ru-RU" dirty="0" smtClean="0"/>
              <a:t>Нечто вроде информационного содержания.</a:t>
            </a:r>
          </a:p>
          <a:p>
            <a:r>
              <a:rPr lang="ru-RU" dirty="0" smtClean="0"/>
              <a:t>Точнее не объясняем, т.к. не можем просто объяснить математическую теорию, на которой основано вычисление весов эмиссии и </a:t>
            </a:r>
            <a:r>
              <a:rPr lang="ru-RU" dirty="0" err="1" smtClean="0"/>
              <a:t>транзиции</a:t>
            </a:r>
            <a:endParaRPr lang="ru-RU" dirty="0" smtClean="0"/>
          </a:p>
          <a:p>
            <a:r>
              <a:rPr lang="ru-RU" dirty="0" smtClean="0"/>
              <a:t>В публикации </a:t>
            </a:r>
            <a:r>
              <a:rPr lang="en-US" dirty="0" smtClean="0"/>
              <a:t>“Sean </a:t>
            </a:r>
            <a:r>
              <a:rPr lang="en-US" dirty="0"/>
              <a:t>R. </a:t>
            </a:r>
            <a:r>
              <a:rPr lang="en-US" dirty="0" smtClean="0"/>
              <a:t>Eddy</a:t>
            </a:r>
            <a:r>
              <a:rPr lang="ru-RU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the HMMER development </a:t>
            </a:r>
            <a:r>
              <a:rPr lang="en-US" dirty="0" smtClean="0"/>
              <a:t>team</a:t>
            </a:r>
            <a:r>
              <a:rPr lang="ru-RU" dirty="0" smtClean="0"/>
              <a:t>. </a:t>
            </a:r>
            <a:r>
              <a:rPr lang="en-US" dirty="0"/>
              <a:t>HMMER User’s </a:t>
            </a:r>
            <a:r>
              <a:rPr lang="en-US" dirty="0" smtClean="0"/>
              <a:t>Guide</a:t>
            </a:r>
            <a:r>
              <a:rPr lang="ru-RU" dirty="0" smtClean="0"/>
              <a:t>, 2023</a:t>
            </a:r>
            <a:r>
              <a:rPr lang="en-US" dirty="0" smtClean="0"/>
              <a:t>” Eddy, </a:t>
            </a:r>
            <a:r>
              <a:rPr lang="ru-RU" dirty="0" smtClean="0"/>
              <a:t>один из главных основателей  технологии профилей, объясняет, что приписывание весов буквам в позиции и построение оптимального выравнивания последовательности с профилем недостаточно обоснованная идея. В </a:t>
            </a:r>
            <a:r>
              <a:rPr lang="en-US" dirty="0" smtClean="0"/>
              <a:t>HMMER3 </a:t>
            </a:r>
            <a:r>
              <a:rPr lang="ru-RU" dirty="0" smtClean="0"/>
              <a:t>рассматриваются </a:t>
            </a:r>
            <a:r>
              <a:rPr lang="en-US" dirty="0" smtClean="0"/>
              <a:t>“</a:t>
            </a:r>
            <a:r>
              <a:rPr lang="ru-RU" dirty="0" smtClean="0"/>
              <a:t>ансамбли выравниваний</a:t>
            </a:r>
            <a:r>
              <a:rPr lang="en-US" dirty="0" smtClean="0"/>
              <a:t>”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Ссылки на математическую теорию 20-25 летней давности есть.  Но в них ещё разбираться.</a:t>
            </a:r>
          </a:p>
          <a:p>
            <a:pPr algn="just"/>
            <a:r>
              <a:rPr lang="ru-RU" dirty="0" smtClean="0"/>
              <a:t>Вывод. Числа в </a:t>
            </a:r>
            <a:r>
              <a:rPr lang="en-US" dirty="0" smtClean="0"/>
              <a:t>hmm </a:t>
            </a:r>
            <a:r>
              <a:rPr lang="ru-RU" dirty="0" smtClean="0"/>
              <a:t>профиле </a:t>
            </a:r>
            <a:r>
              <a:rPr lang="en-US" dirty="0" smtClean="0"/>
              <a:t>HMMER3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не суммируются для получения веса </a:t>
            </a:r>
            <a:r>
              <a:rPr lang="ru-RU" dirty="0" err="1" smtClean="0"/>
              <a:t>выравнивния</a:t>
            </a:r>
            <a:r>
              <a:rPr lang="ru-RU" dirty="0" smtClean="0"/>
              <a:t> последовательности с профилем </a:t>
            </a:r>
            <a:r>
              <a:rPr lang="en-US" dirty="0" smtClean="0"/>
              <a:t>HMMER3</a:t>
            </a:r>
            <a:endParaRPr lang="ru-RU" dirty="0" smtClean="0"/>
          </a:p>
          <a:p>
            <a:pPr algn="just"/>
            <a:r>
              <a:rPr lang="ru-RU" dirty="0" smtClean="0"/>
              <a:t>Достоинство </a:t>
            </a:r>
            <a:r>
              <a:rPr lang="en-US" dirty="0" smtClean="0"/>
              <a:t>HMMER3 </a:t>
            </a:r>
            <a:endParaRPr lang="ru-RU" dirty="0" smtClean="0"/>
          </a:p>
          <a:p>
            <a:pPr lvl="1" algn="just"/>
            <a:r>
              <a:rPr lang="ru-RU" dirty="0" smtClean="0"/>
              <a:t>работает на два порядка быстрее </a:t>
            </a:r>
            <a:r>
              <a:rPr lang="en-US" dirty="0" smtClean="0"/>
              <a:t>HMMER2</a:t>
            </a:r>
            <a:endParaRPr lang="ru-RU" dirty="0" smtClean="0"/>
          </a:p>
          <a:p>
            <a:pPr lvl="1" algn="just"/>
            <a:r>
              <a:rPr lang="ru-RU" dirty="0" smtClean="0"/>
              <a:t>Есть удобства в интерфейсе и выходных данных</a:t>
            </a:r>
            <a:endParaRPr lang="en-US" dirty="0" smtClean="0"/>
          </a:p>
          <a:p>
            <a:pPr algn="just"/>
            <a:r>
              <a:rPr lang="ru-RU" dirty="0" smtClean="0"/>
              <a:t>Недостатки</a:t>
            </a:r>
          </a:p>
          <a:p>
            <a:pPr lvl="1" algn="just"/>
            <a:r>
              <a:rPr lang="ru-RU" dirty="0" smtClean="0"/>
              <a:t>Трудно использовать, не понимая что и как происходит</a:t>
            </a:r>
          </a:p>
          <a:p>
            <a:pPr lvl="1" algn="just"/>
            <a:r>
              <a:rPr lang="ru-RU" dirty="0" smtClean="0"/>
              <a:t>Входное выравнивание должно быть в формате </a:t>
            </a:r>
            <a:r>
              <a:rPr lang="en-US" dirty="0" err="1" smtClean="0"/>
              <a:t>Stokholm</a:t>
            </a:r>
            <a:r>
              <a:rPr lang="en-US" dirty="0" smtClean="0"/>
              <a:t>  </a:t>
            </a:r>
            <a:r>
              <a:rPr lang="ru-RU" dirty="0" smtClean="0"/>
              <a:t>.</a:t>
            </a:r>
            <a:r>
              <a:rPr lang="en-US" dirty="0" err="1" smtClean="0"/>
              <a:t>sto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Jalview</a:t>
            </a:r>
            <a:r>
              <a:rPr lang="en-US" dirty="0" smtClean="0"/>
              <a:t> </a:t>
            </a:r>
            <a:r>
              <a:rPr lang="ru-RU" dirty="0" smtClean="0"/>
              <a:t>умеет сохранять выравнивания в этом формате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36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687" t="19458" r="51615" b="54149"/>
          <a:stretch/>
        </p:blipFill>
        <p:spPr>
          <a:xfrm>
            <a:off x="239687" y="131362"/>
            <a:ext cx="9639655" cy="424315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39687" y="4424713"/>
            <a:ext cx="9639655" cy="78411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Рис. </a:t>
            </a:r>
            <a:r>
              <a:rPr lang="ru-RU" sz="2400" dirty="0" smtClean="0"/>
              <a:t>Фрагмент файла </a:t>
            </a:r>
            <a:r>
              <a:rPr lang="en-US" sz="2400" dirty="0" smtClean="0"/>
              <a:t>bah-pf00145</a:t>
            </a:r>
            <a:r>
              <a:rPr lang="ru-RU" sz="2400" dirty="0" smtClean="0"/>
              <a:t>-</a:t>
            </a:r>
            <a:r>
              <a:rPr lang="en-US" sz="2400" dirty="0" smtClean="0"/>
              <a:t>hmm3.hmm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построенного по выравниванию </a:t>
            </a:r>
            <a:r>
              <a:rPr lang="en-US" sz="2400" dirty="0" smtClean="0"/>
              <a:t>bah-pf00145-revised.sto </a:t>
            </a:r>
            <a:r>
              <a:rPr lang="ru-RU" sz="2400" dirty="0" smtClean="0"/>
              <a:t> белков с двумя доменами</a:t>
            </a:r>
            <a:r>
              <a:rPr lang="en-US" sz="2400" dirty="0" smtClean="0"/>
              <a:t>: bah =&gt; pf00145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77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3" y="54650"/>
            <a:ext cx="9066361" cy="7805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Основные программы </a:t>
            </a:r>
            <a:r>
              <a:rPr lang="en-US" sz="3600" dirty="0" smtClean="0"/>
              <a:t>HMMER3 (</a:t>
            </a:r>
            <a:r>
              <a:rPr lang="ru-RU" sz="3600" dirty="0" smtClean="0"/>
              <a:t>на </a:t>
            </a:r>
            <a:r>
              <a:rPr lang="en-US" sz="3600" dirty="0" err="1" smtClean="0"/>
              <a:t>kodomo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78" y="835224"/>
            <a:ext cx="9683809" cy="6588165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2646" dirty="0" smtClean="0"/>
              <a:t>Пользователь строит множественное </a:t>
            </a:r>
            <a:r>
              <a:rPr lang="ru-RU" sz="2646" dirty="0" smtClean="0"/>
              <a:t>выравнивание </a:t>
            </a:r>
            <a:r>
              <a:rPr lang="ru-RU" sz="2646" dirty="0"/>
              <a:t>с </a:t>
            </a:r>
            <a:r>
              <a:rPr lang="ru-RU" sz="2646" dirty="0" err="1" smtClean="0"/>
              <a:t>инделями</a:t>
            </a:r>
            <a:r>
              <a:rPr lang="en-US" sz="2646" dirty="0" smtClean="0"/>
              <a:t/>
            </a:r>
            <a:br>
              <a:rPr lang="en-US" sz="2646" dirty="0" smtClean="0"/>
            </a:br>
            <a:r>
              <a:rPr lang="en-US" sz="2646" dirty="0" err="1" smtClean="0"/>
              <a:t>my_alignment.sto</a:t>
            </a:r>
            <a:endParaRPr lang="ru-RU" sz="2646" dirty="0"/>
          </a:p>
          <a:p>
            <a:r>
              <a:rPr lang="en-US" sz="2646" dirty="0" err="1" smtClean="0"/>
              <a:t>hmmbuild</a:t>
            </a:r>
            <a:r>
              <a:rPr lang="ru-RU" sz="2646" dirty="0" smtClean="0"/>
              <a:t> </a:t>
            </a:r>
            <a:r>
              <a:rPr lang="en-US" sz="2646" dirty="0" smtClean="0"/>
              <a:t> -n my_alignment-hmm3.hmm  </a:t>
            </a:r>
            <a:r>
              <a:rPr lang="ru-RU" sz="2646" dirty="0" smtClean="0"/>
              <a:t>--</a:t>
            </a:r>
            <a:r>
              <a:rPr lang="en-US" sz="2646" dirty="0" err="1" smtClean="0"/>
              <a:t>cpu</a:t>
            </a:r>
            <a:r>
              <a:rPr lang="en-US" sz="2646" dirty="0" smtClean="0"/>
              <a:t> 1  </a:t>
            </a:r>
            <a:r>
              <a:rPr lang="en-US" sz="2646" dirty="0" err="1" smtClean="0"/>
              <a:t>my_alignment</a:t>
            </a:r>
            <a:r>
              <a:rPr lang="ru-RU" sz="2646" dirty="0" smtClean="0"/>
              <a:t>-</a:t>
            </a:r>
            <a:r>
              <a:rPr lang="en-US" sz="2646" dirty="0" smtClean="0"/>
              <a:t>hmm3.hmm </a:t>
            </a:r>
            <a:r>
              <a:rPr lang="en-US" sz="2646" dirty="0" err="1" smtClean="0"/>
              <a:t>my_alignment.sto</a:t>
            </a:r>
            <a:r>
              <a:rPr lang="en-US" sz="2646" dirty="0" smtClean="0"/>
              <a:t> </a:t>
            </a:r>
          </a:p>
          <a:p>
            <a:pPr marL="0" indent="0">
              <a:buNone/>
            </a:pPr>
            <a:r>
              <a:rPr lang="ru-RU" sz="2646" dirty="0" smtClean="0"/>
              <a:t>Опции</a:t>
            </a:r>
            <a:r>
              <a:rPr lang="en-US" sz="2646" dirty="0" smtClean="0"/>
              <a:t>: </a:t>
            </a:r>
            <a:r>
              <a:rPr lang="en-US" sz="2646" dirty="0"/>
              <a:t> -n </a:t>
            </a:r>
            <a:r>
              <a:rPr lang="en-US" sz="2646" dirty="0" smtClean="0"/>
              <a:t> --  </a:t>
            </a:r>
            <a:r>
              <a:rPr lang="en-US" sz="2646" dirty="0"/>
              <a:t>name the HMM </a:t>
            </a:r>
          </a:p>
          <a:p>
            <a:pPr marL="0" indent="0">
              <a:buNone/>
            </a:pPr>
            <a:r>
              <a:rPr lang="en-US" sz="2646" dirty="0" smtClean="0"/>
              <a:t>                -</a:t>
            </a:r>
            <a:r>
              <a:rPr lang="en-US" sz="2646" dirty="0"/>
              <a:t>o &lt;f&gt; </a:t>
            </a:r>
            <a:r>
              <a:rPr lang="en-US" sz="2646" dirty="0" smtClean="0"/>
              <a:t> --  </a:t>
            </a:r>
            <a:r>
              <a:rPr lang="en-US" sz="2646" dirty="0"/>
              <a:t>direct summary output to file &lt;f&gt;, not </a:t>
            </a:r>
            <a:r>
              <a:rPr lang="en-US" sz="2646" dirty="0" err="1"/>
              <a:t>stdout</a:t>
            </a:r>
            <a:endParaRPr lang="en-US" sz="2646" dirty="0"/>
          </a:p>
          <a:p>
            <a:pPr marL="0" indent="0">
              <a:buNone/>
            </a:pPr>
            <a:r>
              <a:rPr lang="en-US" sz="2646" dirty="0" smtClean="0"/>
              <a:t>                </a:t>
            </a:r>
            <a:r>
              <a:rPr lang="en-US" sz="2646" dirty="0"/>
              <a:t>-O &lt;f&gt; : resave annotated, possibly modified MSA to file &lt;f</a:t>
            </a:r>
            <a:r>
              <a:rPr lang="en-US" sz="2646" dirty="0" smtClean="0"/>
              <a:t>&gt;</a:t>
            </a:r>
            <a:endParaRPr lang="ru-RU" sz="2646" dirty="0" smtClean="0"/>
          </a:p>
          <a:p>
            <a:pPr marL="0" indent="0">
              <a:buNone/>
            </a:pPr>
            <a:r>
              <a:rPr lang="ru-RU" sz="2646" dirty="0"/>
              <a:t> </a:t>
            </a:r>
            <a:r>
              <a:rPr lang="ru-RU" sz="2646" dirty="0" smtClean="0"/>
              <a:t>                     </a:t>
            </a:r>
            <a:r>
              <a:rPr lang="en-US" sz="2646" dirty="0" smtClean="0"/>
              <a:t> </a:t>
            </a:r>
            <a:r>
              <a:rPr lang="ru-RU" sz="2646" dirty="0" smtClean="0"/>
              <a:t>      Проверил, немножко меняет выравнивание локально</a:t>
            </a:r>
            <a:r>
              <a:rPr lang="en-US" sz="2646" dirty="0" smtClean="0"/>
              <a:t/>
            </a:r>
            <a:br>
              <a:rPr lang="en-US" sz="2646" dirty="0" smtClean="0"/>
            </a:br>
            <a:r>
              <a:rPr lang="ru-RU" sz="2646" dirty="0" smtClean="0"/>
              <a:t>                 Калибровка выполняется самой  программой </a:t>
            </a:r>
            <a:r>
              <a:rPr lang="en-US" sz="2646" dirty="0" err="1"/>
              <a:t>hmmbuild</a:t>
            </a:r>
            <a:endParaRPr lang="en-US" sz="2646" dirty="0"/>
          </a:p>
          <a:p>
            <a:r>
              <a:rPr lang="en-US" sz="2646" dirty="0" err="1" smtClean="0"/>
              <a:t>hmmsearch</a:t>
            </a:r>
            <a:r>
              <a:rPr lang="en-US" sz="2646" dirty="0" smtClean="0"/>
              <a:t> </a:t>
            </a:r>
            <a:r>
              <a:rPr lang="ru-RU" sz="2646" dirty="0"/>
              <a:t>--</a:t>
            </a:r>
            <a:r>
              <a:rPr lang="en-US" sz="2646" dirty="0" err="1"/>
              <a:t>cpu</a:t>
            </a:r>
            <a:r>
              <a:rPr lang="ru-RU" sz="2646" dirty="0"/>
              <a:t> 1 </a:t>
            </a:r>
            <a:r>
              <a:rPr lang="en-US" sz="2646" dirty="0" smtClean="0"/>
              <a:t> -T  200 </a:t>
            </a:r>
            <a:r>
              <a:rPr lang="ru-RU" sz="2646" dirty="0" smtClean="0"/>
              <a:t> -</a:t>
            </a:r>
            <a:r>
              <a:rPr lang="en-US" sz="2646" dirty="0" smtClean="0"/>
              <a:t>A  hmm-</a:t>
            </a:r>
            <a:r>
              <a:rPr lang="en-US" sz="2646" dirty="0" err="1" smtClean="0"/>
              <a:t>hits.sto</a:t>
            </a:r>
            <a:r>
              <a:rPr lang="en-US" sz="2646" dirty="0" smtClean="0"/>
              <a:t> </a:t>
            </a:r>
            <a:r>
              <a:rPr lang="ru-RU" sz="2646" dirty="0" smtClean="0"/>
              <a:t> --</a:t>
            </a:r>
            <a:r>
              <a:rPr lang="en-US" sz="2646" dirty="0" err="1" smtClean="0"/>
              <a:t>domtblout</a:t>
            </a:r>
            <a:r>
              <a:rPr lang="en-US" sz="2646" dirty="0" smtClean="0"/>
              <a:t> hit_table-hmm3      </a:t>
            </a:r>
          </a:p>
          <a:p>
            <a:pPr marL="0" indent="0">
              <a:buNone/>
            </a:pPr>
            <a:r>
              <a:rPr lang="en-US" sz="2646" dirty="0"/>
              <a:t> </a:t>
            </a:r>
            <a:r>
              <a:rPr lang="en-US" sz="2646" dirty="0" smtClean="0"/>
              <a:t>                                                                                       </a:t>
            </a:r>
            <a:r>
              <a:rPr lang="en-US" sz="2646" dirty="0" err="1" smtClean="0"/>
              <a:t>my_alignment.hmm</a:t>
            </a:r>
            <a:r>
              <a:rPr lang="en-US" sz="2646" dirty="0" smtClean="0"/>
              <a:t>  </a:t>
            </a:r>
            <a:r>
              <a:rPr lang="en-US" sz="2646" dirty="0" err="1" smtClean="0"/>
              <a:t>sequences.fasta</a:t>
            </a:r>
            <a:r>
              <a:rPr lang="en-US" sz="2646" dirty="0" smtClean="0"/>
              <a:t/>
            </a:r>
            <a:br>
              <a:rPr lang="en-US" sz="2646" dirty="0" smtClean="0"/>
            </a:br>
            <a:r>
              <a:rPr lang="en-US" sz="2646" dirty="0" smtClean="0"/>
              <a:t>      </a:t>
            </a:r>
            <a:r>
              <a:rPr lang="ru-RU" sz="2646" dirty="0" smtClean="0"/>
              <a:t>ищет находки профиля среди </a:t>
            </a:r>
            <a:r>
              <a:rPr lang="en-US" sz="2646" dirty="0" smtClean="0"/>
              <a:t>sequences</a:t>
            </a:r>
            <a:endParaRPr lang="ru-RU" sz="2646" dirty="0" smtClean="0"/>
          </a:p>
          <a:p>
            <a:pPr marL="0" indent="0">
              <a:buNone/>
            </a:pPr>
            <a:r>
              <a:rPr lang="ru-RU" sz="2646" dirty="0" smtClean="0"/>
              <a:t>                 </a:t>
            </a:r>
            <a:r>
              <a:rPr lang="en-US" sz="2646" dirty="0" smtClean="0"/>
              <a:t>-</a:t>
            </a:r>
            <a:r>
              <a:rPr lang="en-US" sz="2646" dirty="0"/>
              <a:t>o &lt;f&gt;   </a:t>
            </a:r>
            <a:r>
              <a:rPr lang="ru-RU" sz="2646" dirty="0" smtClean="0"/>
              <a:t>-- </a:t>
            </a:r>
            <a:r>
              <a:rPr lang="en-US" sz="2646" dirty="0" smtClean="0"/>
              <a:t> </a:t>
            </a:r>
            <a:r>
              <a:rPr lang="en-US" sz="2646" dirty="0"/>
              <a:t>direct output to file &lt;f&gt;, not </a:t>
            </a:r>
            <a:r>
              <a:rPr lang="en-US" sz="2646" dirty="0" err="1"/>
              <a:t>stdout</a:t>
            </a:r>
            <a:endParaRPr lang="en-US" sz="2646" dirty="0"/>
          </a:p>
          <a:p>
            <a:pPr marL="0" indent="0">
              <a:buNone/>
            </a:pPr>
            <a:r>
              <a:rPr lang="ru-RU" sz="2646" dirty="0" smtClean="0"/>
              <a:t>               </a:t>
            </a:r>
            <a:r>
              <a:rPr lang="en-US" sz="2646" dirty="0" smtClean="0"/>
              <a:t>  </a:t>
            </a:r>
            <a:r>
              <a:rPr lang="en-US" sz="2646" dirty="0"/>
              <a:t>-A &lt;f&gt;    </a:t>
            </a:r>
            <a:r>
              <a:rPr lang="ru-RU" sz="2646" dirty="0" smtClean="0"/>
              <a:t>-- </a:t>
            </a:r>
            <a:r>
              <a:rPr lang="en-US" sz="2646" dirty="0" smtClean="0"/>
              <a:t> </a:t>
            </a:r>
            <a:r>
              <a:rPr lang="en-US" sz="2646" dirty="0"/>
              <a:t>save multiple alignment of all hits to file &lt;f</a:t>
            </a:r>
            <a:r>
              <a:rPr lang="en-US" sz="2646" dirty="0" smtClean="0"/>
              <a:t>&gt;  </a:t>
            </a:r>
            <a:r>
              <a:rPr lang="ru-RU" sz="2646" dirty="0" smtClean="0"/>
              <a:t>Полезная штука кажется.</a:t>
            </a:r>
            <a:endParaRPr lang="en-US" sz="2646" dirty="0"/>
          </a:p>
          <a:p>
            <a:pPr marL="0" indent="0">
              <a:buNone/>
            </a:pPr>
            <a:r>
              <a:rPr lang="ru-RU" sz="2646" dirty="0" smtClean="0"/>
              <a:t>                </a:t>
            </a:r>
            <a:r>
              <a:rPr lang="en-US" sz="2646" dirty="0" smtClean="0"/>
              <a:t>--</a:t>
            </a:r>
            <a:r>
              <a:rPr lang="en-US" sz="2646" dirty="0" err="1"/>
              <a:t>domtblout</a:t>
            </a:r>
            <a:r>
              <a:rPr lang="en-US" sz="2646" dirty="0"/>
              <a:t> &lt;f&gt;  </a:t>
            </a:r>
            <a:r>
              <a:rPr lang="ru-RU" sz="2646" dirty="0" smtClean="0"/>
              <a:t>--</a:t>
            </a:r>
            <a:r>
              <a:rPr lang="en-US" sz="2646" dirty="0" smtClean="0"/>
              <a:t> </a:t>
            </a:r>
            <a:r>
              <a:rPr lang="en-US" sz="2646" dirty="0"/>
              <a:t>save </a:t>
            </a:r>
            <a:r>
              <a:rPr lang="en-US" sz="2646" dirty="0" err="1"/>
              <a:t>parseable</a:t>
            </a:r>
            <a:r>
              <a:rPr lang="en-US" sz="2646" dirty="0"/>
              <a:t> table of per-domain hits to file &lt;f</a:t>
            </a:r>
            <a:r>
              <a:rPr lang="en-US" sz="2646" dirty="0" smtClean="0"/>
              <a:t>&gt;</a:t>
            </a:r>
            <a:r>
              <a:rPr lang="ru-RU" sz="2646" dirty="0" smtClean="0"/>
              <a:t> содержит    </a:t>
            </a:r>
          </a:p>
          <a:p>
            <a:pPr marL="0" indent="0">
              <a:buNone/>
            </a:pPr>
            <a:r>
              <a:rPr lang="ru-RU" sz="2646" dirty="0"/>
              <a:t> </a:t>
            </a:r>
            <a:r>
              <a:rPr lang="ru-RU" sz="2646" dirty="0" smtClean="0"/>
              <a:t>                                                    координаты   выравнивания в профиле и  в последовательности</a:t>
            </a:r>
            <a:endParaRPr lang="en-US" sz="2646" dirty="0"/>
          </a:p>
          <a:p>
            <a:pPr marL="0" indent="0">
              <a:buNone/>
            </a:pPr>
            <a:r>
              <a:rPr lang="ru-RU" sz="2646" dirty="0" smtClean="0"/>
              <a:t>                </a:t>
            </a:r>
            <a:r>
              <a:rPr lang="en-US" sz="2646" dirty="0" smtClean="0"/>
              <a:t>--</a:t>
            </a:r>
            <a:r>
              <a:rPr lang="en-US" sz="2646" dirty="0" err="1"/>
              <a:t>acc</a:t>
            </a:r>
            <a:r>
              <a:rPr lang="en-US" sz="2646" dirty="0"/>
              <a:t>   </a:t>
            </a:r>
            <a:r>
              <a:rPr lang="ru-RU" sz="2646" dirty="0" smtClean="0"/>
              <a:t>-- </a:t>
            </a:r>
            <a:r>
              <a:rPr lang="en-US" sz="2646" dirty="0" smtClean="0"/>
              <a:t> </a:t>
            </a:r>
            <a:r>
              <a:rPr lang="en-US" sz="2646" dirty="0"/>
              <a:t>prefer accessions over names in output</a:t>
            </a:r>
          </a:p>
          <a:p>
            <a:pPr marL="0" indent="0">
              <a:buNone/>
            </a:pPr>
            <a:r>
              <a:rPr lang="ru-RU" sz="2646" dirty="0" smtClean="0"/>
              <a:t>                  </a:t>
            </a:r>
            <a:r>
              <a:rPr lang="en-US" sz="2646" dirty="0" smtClean="0"/>
              <a:t>-</a:t>
            </a:r>
            <a:r>
              <a:rPr lang="en-US" sz="2646" dirty="0"/>
              <a:t>T &lt;x&gt;    </a:t>
            </a:r>
            <a:r>
              <a:rPr lang="ru-RU" sz="2646" dirty="0" smtClean="0"/>
              <a:t>-- </a:t>
            </a:r>
            <a:r>
              <a:rPr lang="en-US" sz="2646" dirty="0" smtClean="0"/>
              <a:t> </a:t>
            </a:r>
            <a:r>
              <a:rPr lang="en-US" sz="2646" dirty="0"/>
              <a:t>report sequences &gt;= this score threshold in </a:t>
            </a:r>
            <a:r>
              <a:rPr lang="en-US" sz="2646" dirty="0" smtClean="0"/>
              <a:t>output</a:t>
            </a:r>
            <a:endParaRPr lang="ru-RU" sz="264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3CE3F2F-4E15-42C6-8EF2-434BD3B8D46C}" type="slidenum">
              <a:rPr lang="en-US" altLang="ru-RU" smtClean="0"/>
              <a:pPr/>
              <a:t>37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379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Базовые задачи поиска в базах последовательностей белков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475537"/>
            <a:ext cx="8693150" cy="38405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Найти белки, гомологичные данному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А что такое гомологичные белки?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Найти белки имеющие гомологичные участки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А могут быть гомологичные участки у негомологичных белков?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Найти консервативные мотивы связанные с функцией белков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Гомологичных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r>
              <a:rPr lang="ru-RU" sz="2800" dirty="0" smtClean="0">
                <a:solidFill>
                  <a:srgbClr val="C00000"/>
                </a:solidFill>
              </a:rPr>
              <a:t> белков? участков?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Или любых, в том числе негомологичных белков?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6497" y="5505647"/>
            <a:ext cx="9447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Вспомним</a:t>
            </a:r>
            <a:r>
              <a:rPr lang="ru-RU" sz="2800" dirty="0" smtClean="0"/>
              <a:t>. Гомологию мы выводим из сходства последовательностей, которую нельзя объяснить случайностью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28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ru-RU" dirty="0" smtClean="0"/>
              <a:t>Домены</a:t>
            </a: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14400" y="3868738"/>
            <a:ext cx="7559675" cy="1825625"/>
          </a:xfrm>
        </p:spPr>
        <p:txBody>
          <a:bodyPr/>
          <a:lstStyle/>
          <a:p>
            <a:r>
              <a:rPr lang="ru-RU" dirty="0" smtClean="0"/>
              <a:t>База данных </a:t>
            </a:r>
            <a:r>
              <a:rPr lang="en-US" dirty="0" err="1" smtClean="0"/>
              <a:t>Pfam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http://pfam-legacy.xfam.org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ru-RU" sz="2400" dirty="0" smtClean="0"/>
              <a:t>Поглощена БД  </a:t>
            </a:r>
            <a:r>
              <a:rPr lang="en-US" sz="2400" dirty="0" smtClean="0"/>
              <a:t>INTERPRO </a:t>
            </a:r>
            <a:r>
              <a:rPr lang="ru-RU" sz="2400" dirty="0" smtClean="0"/>
              <a:t>в 2022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89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229" y="0"/>
            <a:ext cx="4813818" cy="695668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Применение</a:t>
            </a:r>
            <a:r>
              <a:rPr spc="-90" dirty="0"/>
              <a:t> </a:t>
            </a:r>
            <a:r>
              <a:rPr dirty="0"/>
              <a:t>PWM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944" y="603126"/>
            <a:ext cx="8854967" cy="1634408"/>
          </a:xfrm>
          <a:prstGeom prst="rect">
            <a:avLst/>
          </a:prstGeom>
        </p:spPr>
        <p:txBody>
          <a:bodyPr vert="horz" wrap="square" lIns="0" tIns="31101" rIns="0" bIns="0" rtlCol="0">
            <a:spAutoFit/>
          </a:bodyPr>
          <a:lstStyle/>
          <a:p>
            <a:pPr marL="38085" marR="30468" algn="just">
              <a:lnSpc>
                <a:spcPct val="93300"/>
              </a:lnSpc>
              <a:spcBef>
                <a:spcPts val="244"/>
              </a:spcBef>
            </a:pPr>
            <a:r>
              <a:rPr sz="2800" spc="-5" dirty="0">
                <a:latin typeface="Liberation Sans"/>
                <a:cs typeface="Liberation Sans"/>
              </a:rPr>
              <a:t>Приложив позиционную </a:t>
            </a:r>
            <a:r>
              <a:rPr sz="2800" spc="-15" dirty="0">
                <a:latin typeface="Liberation Sans"/>
                <a:cs typeface="Liberation Sans"/>
              </a:rPr>
              <a:t>весовую </a:t>
            </a:r>
            <a:r>
              <a:rPr sz="2800" spc="-10" dirty="0">
                <a:latin typeface="Liberation Sans"/>
                <a:cs typeface="Liberation Sans"/>
              </a:rPr>
              <a:t>матрицу </a:t>
            </a:r>
            <a:r>
              <a:rPr sz="2800" dirty="0">
                <a:latin typeface="Liberation Sans"/>
                <a:cs typeface="Liberation Sans"/>
              </a:rPr>
              <a:t>(PWM) к </a:t>
            </a:r>
            <a:r>
              <a:rPr sz="2800" spc="-15" dirty="0">
                <a:latin typeface="Liberation Sans"/>
                <a:cs typeface="Liberation Sans"/>
              </a:rPr>
              <a:t>последовательности </a:t>
            </a:r>
            <a:r>
              <a:rPr sz="2800" spc="-10" dirty="0">
                <a:latin typeface="Liberation Sans"/>
                <a:cs typeface="Liberation Sans"/>
              </a:rPr>
              <a:t>той </a:t>
            </a:r>
            <a:r>
              <a:rPr sz="2800" dirty="0">
                <a:latin typeface="Liberation Sans"/>
                <a:cs typeface="Liberation Sans"/>
              </a:rPr>
              <a:t>же  длины, </a:t>
            </a:r>
            <a:r>
              <a:rPr sz="2800" spc="-5" dirty="0">
                <a:latin typeface="Liberation Sans"/>
                <a:cs typeface="Liberation Sans"/>
              </a:rPr>
              <a:t>можно понять, </a:t>
            </a:r>
            <a:r>
              <a:rPr sz="2800" spc="-10" dirty="0">
                <a:latin typeface="Liberation Sans"/>
                <a:cs typeface="Liberation Sans"/>
              </a:rPr>
              <a:t>содержит </a:t>
            </a:r>
            <a:r>
              <a:rPr sz="2800" spc="-5" dirty="0">
                <a:latin typeface="Liberation Sans"/>
                <a:cs typeface="Liberation Sans"/>
              </a:rPr>
              <a:t>ли </a:t>
            </a:r>
            <a:r>
              <a:rPr sz="2800" spc="-15" dirty="0">
                <a:latin typeface="Liberation Sans"/>
                <a:cs typeface="Liberation Sans"/>
              </a:rPr>
              <a:t>последовательность </a:t>
            </a:r>
            <a:r>
              <a:rPr sz="2800" spc="-5" dirty="0">
                <a:latin typeface="Liberation Sans"/>
                <a:cs typeface="Liberation Sans"/>
              </a:rPr>
              <a:t>сигнал, </a:t>
            </a:r>
            <a:r>
              <a:rPr sz="2800" spc="-10" dirty="0">
                <a:latin typeface="Liberation Sans"/>
                <a:cs typeface="Liberation Sans"/>
              </a:rPr>
              <a:t>описываемый  </a:t>
            </a:r>
            <a:r>
              <a:rPr sz="2800" spc="-20" dirty="0">
                <a:latin typeface="Liberation Sans"/>
                <a:cs typeface="Liberation Sans"/>
              </a:rPr>
              <a:t>этой</a:t>
            </a:r>
            <a:r>
              <a:rPr sz="2800" spc="-5" dirty="0">
                <a:latin typeface="Liberation Sans"/>
                <a:cs typeface="Liberation Sans"/>
              </a:rPr>
              <a:t> PWM</a:t>
            </a:r>
            <a:r>
              <a:rPr sz="2800" spc="-5" dirty="0" smtClean="0">
                <a:latin typeface="Liberation Sans"/>
                <a:cs typeface="Liberation Sans"/>
              </a:rPr>
              <a:t>.</a:t>
            </a:r>
            <a:endParaRPr sz="2800" dirty="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031" y="3126952"/>
            <a:ext cx="8056671" cy="2760036"/>
          </a:xfrm>
          <a:prstGeom prst="rect">
            <a:avLst/>
          </a:prstGeom>
        </p:spPr>
        <p:txBody>
          <a:bodyPr vert="horz" wrap="square" lIns="0" tIns="36815" rIns="0" bIns="0" rtlCol="0">
            <a:spAutoFit/>
          </a:bodyPr>
          <a:lstStyle/>
          <a:p>
            <a:pPr marL="12695" marR="1534181">
              <a:lnSpc>
                <a:spcPts val="2009"/>
              </a:lnSpc>
              <a:spcBef>
                <a:spcPts val="290"/>
              </a:spcBef>
            </a:pPr>
            <a:r>
              <a:rPr sz="2400" spc="-5" dirty="0">
                <a:latin typeface="Liberation Sans"/>
                <a:cs typeface="Liberation Sans"/>
              </a:rPr>
              <a:t>Чем выше </a:t>
            </a:r>
            <a:r>
              <a:rPr sz="2400" spc="-10" dirty="0">
                <a:latin typeface="Liberation Sans"/>
                <a:cs typeface="Liberation Sans"/>
              </a:rPr>
              <a:t>вес, тем более вероятно, что </a:t>
            </a:r>
            <a:r>
              <a:rPr sz="2400" spc="-15" dirty="0">
                <a:latin typeface="Liberation Sans"/>
                <a:cs typeface="Liberation Sans"/>
              </a:rPr>
              <a:t>последовательность  </a:t>
            </a:r>
            <a:r>
              <a:rPr sz="2400" spc="-10" dirty="0">
                <a:latin typeface="Liberation Sans"/>
                <a:cs typeface="Liberation Sans"/>
              </a:rPr>
              <a:t>содержит</a:t>
            </a:r>
            <a:r>
              <a:rPr sz="2400" spc="-5" dirty="0">
                <a:latin typeface="Liberation Sans"/>
                <a:cs typeface="Liberation Sans"/>
              </a:rPr>
              <a:t> сигнал.</a:t>
            </a:r>
            <a:endParaRPr sz="2400" dirty="0">
              <a:latin typeface="Liberation Sans"/>
              <a:cs typeface="Liberation Sans"/>
            </a:endParaRPr>
          </a:p>
          <a:p>
            <a:pPr>
              <a:spcBef>
                <a:spcPts val="30"/>
              </a:spcBef>
            </a:pPr>
            <a:endParaRPr sz="3200" dirty="0">
              <a:latin typeface="Liberation Sans"/>
              <a:cs typeface="Liberation Sans"/>
            </a:endParaRPr>
          </a:p>
          <a:p>
            <a:pPr marL="48241" marR="5078">
              <a:lnSpc>
                <a:spcPct val="93400"/>
              </a:lnSpc>
            </a:pPr>
            <a:r>
              <a:rPr sz="2400" spc="-5" dirty="0" err="1" smtClean="0">
                <a:latin typeface="Liberation Sans"/>
                <a:cs typeface="Liberation Sans"/>
              </a:rPr>
              <a:t>можно</a:t>
            </a:r>
            <a:r>
              <a:rPr sz="2400" spc="-5" dirty="0" smtClean="0">
                <a:latin typeface="Liberation Sans"/>
                <a:cs typeface="Liberation Sans"/>
              </a:rPr>
              <a:t> </a:t>
            </a:r>
            <a:r>
              <a:rPr sz="2400" spc="-5" dirty="0">
                <a:latin typeface="Liberation Sans"/>
                <a:cs typeface="Liberation Sans"/>
              </a:rPr>
              <a:t>искать </a:t>
            </a:r>
            <a:r>
              <a:rPr sz="2400" spc="-10" dirty="0">
                <a:latin typeface="Liberation Sans"/>
                <a:cs typeface="Liberation Sans"/>
              </a:rPr>
              <a:t>вероятные вхождения </a:t>
            </a:r>
            <a:r>
              <a:rPr sz="2400" spc="-15" dirty="0">
                <a:latin typeface="Liberation Sans"/>
                <a:cs typeface="Liberation Sans"/>
              </a:rPr>
              <a:t>мотива </a:t>
            </a:r>
            <a:r>
              <a:rPr sz="2400" dirty="0">
                <a:latin typeface="Liberation Sans"/>
                <a:cs typeface="Liberation Sans"/>
              </a:rPr>
              <a:t>в длинную  </a:t>
            </a:r>
            <a:r>
              <a:rPr sz="2400" spc="-15" dirty="0">
                <a:latin typeface="Liberation Sans"/>
                <a:cs typeface="Liberation Sans"/>
              </a:rPr>
              <a:t>последовательность </a:t>
            </a:r>
            <a:r>
              <a:rPr sz="2400" spc="-5" dirty="0">
                <a:latin typeface="Liberation Sans"/>
                <a:cs typeface="Liberation Sans"/>
              </a:rPr>
              <a:t>(например, </a:t>
            </a:r>
            <a:r>
              <a:rPr sz="2400" spc="-10" dirty="0">
                <a:latin typeface="Liberation Sans"/>
                <a:cs typeface="Liberation Sans"/>
              </a:rPr>
              <a:t>геном), </a:t>
            </a:r>
            <a:r>
              <a:rPr sz="2400" spc="-15" dirty="0">
                <a:latin typeface="Liberation Sans"/>
                <a:cs typeface="Liberation Sans"/>
              </a:rPr>
              <a:t>считая </a:t>
            </a:r>
            <a:r>
              <a:rPr sz="2400" spc="-10" dirty="0">
                <a:latin typeface="Liberation Sans"/>
                <a:cs typeface="Liberation Sans"/>
              </a:rPr>
              <a:t>вес </a:t>
            </a:r>
            <a:r>
              <a:rPr sz="2400" spc="-20" dirty="0">
                <a:latin typeface="Liberation Sans"/>
                <a:cs typeface="Liberation Sans"/>
              </a:rPr>
              <a:t>всех </a:t>
            </a:r>
            <a:r>
              <a:rPr sz="2400" spc="-10" dirty="0">
                <a:latin typeface="Liberation Sans"/>
                <a:cs typeface="Liberation Sans"/>
              </a:rPr>
              <a:t>возможных  </a:t>
            </a:r>
            <a:r>
              <a:rPr sz="2400" spc="-15" dirty="0">
                <a:latin typeface="Liberation Sans"/>
                <a:cs typeface="Liberation Sans"/>
              </a:rPr>
              <a:t>отрезков </a:t>
            </a:r>
            <a:r>
              <a:rPr sz="2400" dirty="0">
                <a:latin typeface="Liberation Sans"/>
                <a:cs typeface="Liberation Sans"/>
              </a:rPr>
              <a:t>нужной длины: </a:t>
            </a:r>
            <a:r>
              <a:rPr sz="2400" spc="-25" dirty="0">
                <a:latin typeface="Liberation Sans"/>
                <a:cs typeface="Liberation Sans"/>
              </a:rPr>
              <a:t>где </a:t>
            </a:r>
            <a:r>
              <a:rPr sz="2400" spc="-15" dirty="0">
                <a:latin typeface="Liberation Sans"/>
                <a:cs typeface="Liberation Sans"/>
              </a:rPr>
              <a:t>вес </a:t>
            </a:r>
            <a:r>
              <a:rPr sz="2400" spc="-5" dirty="0">
                <a:latin typeface="Liberation Sans"/>
                <a:cs typeface="Liberation Sans"/>
              </a:rPr>
              <a:t>выше </a:t>
            </a:r>
            <a:r>
              <a:rPr sz="2400" spc="-15" dirty="0">
                <a:latin typeface="Liberation Sans"/>
                <a:cs typeface="Liberation Sans"/>
              </a:rPr>
              <a:t>порога, там предсказывается </a:t>
            </a:r>
            <a:r>
              <a:rPr sz="2400" spc="-10" dirty="0">
                <a:latin typeface="Liberation Sans"/>
                <a:cs typeface="Liberation Sans"/>
              </a:rPr>
              <a:t>мотив.  </a:t>
            </a:r>
            <a:r>
              <a:rPr sz="2400" spc="-5" dirty="0">
                <a:latin typeface="Liberation Sans"/>
                <a:cs typeface="Liberation Sans"/>
              </a:rPr>
              <a:t>Выбор </a:t>
            </a:r>
            <a:r>
              <a:rPr sz="2400" spc="-15" dirty="0">
                <a:latin typeface="Liberation Sans"/>
                <a:cs typeface="Liberation Sans"/>
              </a:rPr>
              <a:t>порога </a:t>
            </a:r>
            <a:r>
              <a:rPr sz="2400" dirty="0">
                <a:latin typeface="Liberation Sans"/>
                <a:cs typeface="Liberation Sans"/>
              </a:rPr>
              <a:t>— </a:t>
            </a:r>
            <a:r>
              <a:rPr sz="2400" spc="-20" dirty="0">
                <a:latin typeface="Liberation Sans"/>
                <a:cs typeface="Liberation Sans"/>
              </a:rPr>
              <a:t>отдельная</a:t>
            </a:r>
            <a:r>
              <a:rPr sz="2400" dirty="0">
                <a:latin typeface="Liberation Sans"/>
                <a:cs typeface="Liberation Sans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задача.</a:t>
            </a:r>
            <a:endParaRPr sz="2400" dirty="0">
              <a:latin typeface="Liberation Sans"/>
              <a:cs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2677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45" y="92957"/>
            <a:ext cx="9031986" cy="698970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ДОМЕН - </a:t>
            </a:r>
            <a:r>
              <a:rPr lang="ru-RU" dirty="0"/>
              <a:t>Домены – единицы непрерывной эволюции белков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Непрерывная эволюция это замены остатков, небольшие </a:t>
            </a:r>
            <a:r>
              <a:rPr lang="ru-RU" dirty="0" err="1"/>
              <a:t>делеции</a:t>
            </a:r>
            <a:r>
              <a:rPr lang="ru-RU" dirty="0"/>
              <a:t> и вставки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Домены можно обнаружить с помощью выравнивания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Кроме непрерывной эволюции бывают единовременные крупные изменения в последовательностях белков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6" descr="F:\Common\Education\FBB\Year_02\Term_6\Lectures\3Dcomparison\3Dclassification\HD_O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402" y="1168297"/>
            <a:ext cx="9447844" cy="63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2"/>
          <p:cNvSpPr>
            <a:spLocks noGrp="1"/>
          </p:cNvSpPr>
          <p:nvPr>
            <p:ph type="title"/>
          </p:nvPr>
        </p:nvSpPr>
        <p:spPr>
          <a:xfrm>
            <a:off x="307402" y="-10306"/>
            <a:ext cx="9764580" cy="1007608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Так выглядит выравнивание белков, содержащих два домена</a:t>
            </a:r>
            <a:r>
              <a:rPr lang="en-US" sz="2400" dirty="0" smtClean="0"/>
              <a:t>:</a:t>
            </a:r>
            <a:r>
              <a:rPr lang="ru-RU" sz="2400" dirty="0" smtClean="0"/>
              <a:t> </a:t>
            </a:r>
            <a:r>
              <a:rPr lang="ru-RU" sz="2400" dirty="0" err="1" smtClean="0"/>
              <a:t>гомеодомен</a:t>
            </a:r>
            <a:r>
              <a:rPr lang="ru-RU" sz="2400" dirty="0" smtClean="0"/>
              <a:t> (</a:t>
            </a:r>
            <a:r>
              <a:rPr lang="en-US" sz="2400" dirty="0" smtClean="0"/>
              <a:t>PF00046) </a:t>
            </a:r>
            <a:r>
              <a:rPr lang="ru-RU" sz="2400" dirty="0" smtClean="0"/>
              <a:t>и </a:t>
            </a:r>
            <a:r>
              <a:rPr lang="en-US" sz="2400" dirty="0"/>
              <a:t>OAR(PF03826</a:t>
            </a:r>
            <a:r>
              <a:rPr lang="ru-RU" sz="2400" dirty="0" smtClean="0"/>
              <a:t>)</a:t>
            </a:r>
            <a:r>
              <a:rPr lang="en-US" sz="2400" dirty="0" smtClean="0"/>
              <a:t>, </a:t>
            </a:r>
            <a:r>
              <a:rPr lang="ru-RU" sz="2400" dirty="0" smtClean="0"/>
              <a:t>не гомологичных по всей длине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1181" y="767749"/>
            <a:ext cx="976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Выравнивание доменов в  выравнивании негомологичных </a:t>
            </a:r>
            <a:r>
              <a:rPr lang="ru-RU" dirty="0" smtClean="0">
                <a:solidFill>
                  <a:srgbClr val="FF0000"/>
                </a:solidFill>
              </a:rPr>
              <a:t>белков  получается не всегда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74"/>
          <p:cNvSpPr txBox="1">
            <a:spLocks noChangeArrowheads="1"/>
          </p:cNvSpPr>
          <p:nvPr/>
        </p:nvSpPr>
        <p:spPr>
          <a:xfrm>
            <a:off x="588504" y="251989"/>
            <a:ext cx="9155606" cy="12599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968" dirty="0"/>
              <a:t>В эволюции </a:t>
            </a:r>
            <a:r>
              <a:rPr lang="ru-RU" sz="3968" dirty="0" err="1" smtClean="0"/>
              <a:t>г</a:t>
            </a:r>
            <a:r>
              <a:rPr lang="ru-RU" sz="3968" dirty="0" err="1" smtClean="0">
                <a:latin typeface="+mj-lt"/>
                <a:ea typeface="+mj-ea"/>
                <a:cs typeface="+mj-cs"/>
              </a:rPr>
              <a:t>омеодомены</a:t>
            </a:r>
            <a:r>
              <a:rPr lang="en-US" sz="3968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1" i="1" dirty="0"/>
              <a:t>Homeodomain</a:t>
            </a:r>
            <a:r>
              <a:rPr lang="en-US" sz="2400" b="1" dirty="0"/>
              <a:t> (PF00046)</a:t>
            </a:r>
          </a:p>
          <a:p>
            <a:pPr>
              <a:defRPr/>
            </a:pPr>
            <a:r>
              <a:rPr lang="ru-RU" sz="3968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3968" dirty="0">
                <a:latin typeface="+mj-lt"/>
                <a:ea typeface="+mj-ea"/>
                <a:cs typeface="+mj-cs"/>
              </a:rPr>
              <a:t>включались в разные </a:t>
            </a:r>
            <a:r>
              <a:rPr lang="ru-RU" sz="3968" dirty="0" smtClean="0">
                <a:latin typeface="+mj-lt"/>
                <a:ea typeface="+mj-ea"/>
                <a:cs typeface="+mj-cs"/>
              </a:rPr>
              <a:t>архитектуры</a:t>
            </a:r>
            <a:endParaRPr lang="ru-RU" sz="3968" dirty="0">
              <a:latin typeface="+mj-lt"/>
              <a:ea typeface="+mj-ea"/>
              <a:cs typeface="+mj-cs"/>
            </a:endParaRPr>
          </a:p>
        </p:txBody>
      </p:sp>
      <p:sp>
        <p:nvSpPr>
          <p:cNvPr id="13315" name="Rectangle 3075"/>
          <p:cNvSpPr txBox="1">
            <a:spLocks noChangeArrowheads="1"/>
          </p:cNvSpPr>
          <p:nvPr/>
        </p:nvSpPr>
        <p:spPr bwMode="auto">
          <a:xfrm>
            <a:off x="592428" y="1629157"/>
            <a:ext cx="9151682" cy="159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086" dirty="0">
                <a:latin typeface="Calibri" pitchFamily="34" charset="0"/>
              </a:rPr>
              <a:t>Об этом можно судить по 1618  </a:t>
            </a:r>
            <a:r>
              <a:rPr lang="ru-RU" sz="3086" dirty="0" smtClean="0">
                <a:latin typeface="Calibri" pitchFamily="34" charset="0"/>
              </a:rPr>
              <a:t>различным доменным </a:t>
            </a:r>
            <a:r>
              <a:rPr lang="ru-RU" sz="3086" dirty="0">
                <a:latin typeface="Calibri" pitchFamily="34" charset="0"/>
              </a:rPr>
              <a:t>архитектурам </a:t>
            </a:r>
            <a:r>
              <a:rPr lang="ru-RU" sz="3086" dirty="0" err="1">
                <a:latin typeface="Calibri" pitchFamily="34" charset="0"/>
              </a:rPr>
              <a:t>гомеобелков</a:t>
            </a:r>
            <a:r>
              <a:rPr lang="ru-RU" sz="3086" dirty="0">
                <a:latin typeface="Calibri" pitchFamily="34" charset="0"/>
              </a:rPr>
              <a:t>, представленным в банке </a:t>
            </a:r>
            <a:r>
              <a:rPr lang="en-US" sz="3086" dirty="0" err="1">
                <a:latin typeface="Calibri" pitchFamily="34" charset="0"/>
              </a:rPr>
              <a:t>Pfam</a:t>
            </a:r>
            <a:endParaRPr lang="ru-RU" sz="3086" dirty="0">
              <a:latin typeface="Calibri" pitchFamily="34" charset="0"/>
            </a:endParaRPr>
          </a:p>
        </p:txBody>
      </p:sp>
      <p:sp>
        <p:nvSpPr>
          <p:cNvPr id="13324" name="Text Box 3084"/>
          <p:cNvSpPr txBox="1">
            <a:spLocks noChangeArrowheads="1"/>
          </p:cNvSpPr>
          <p:nvPr/>
        </p:nvSpPr>
        <p:spPr bwMode="auto">
          <a:xfrm>
            <a:off x="5777983" y="3741432"/>
            <a:ext cx="3832524" cy="4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5" dirty="0">
                <a:solidFill>
                  <a:schemeClr val="accent2"/>
                </a:solidFill>
                <a:latin typeface="Calibri" pitchFamily="34" charset="0"/>
              </a:rPr>
              <a:t>Парный домен и </a:t>
            </a:r>
            <a:r>
              <a:rPr lang="ru-RU" sz="2205" dirty="0" err="1">
                <a:solidFill>
                  <a:schemeClr val="accent2"/>
                </a:solidFill>
                <a:latin typeface="Calibri" pitchFamily="34" charset="0"/>
              </a:rPr>
              <a:t>гомеодомен</a:t>
            </a:r>
            <a:r>
              <a:rPr lang="ru-RU" sz="2205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3326" name="Text Box 3086"/>
          <p:cNvSpPr txBox="1">
            <a:spLocks noChangeArrowheads="1"/>
          </p:cNvSpPr>
          <p:nvPr/>
        </p:nvSpPr>
        <p:spPr bwMode="auto">
          <a:xfrm>
            <a:off x="5628287" y="4619801"/>
            <a:ext cx="4451809" cy="77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5">
                <a:solidFill>
                  <a:schemeClr val="accent2"/>
                </a:solidFill>
                <a:latin typeface="Calibri" pitchFamily="34" charset="0"/>
              </a:rPr>
              <a:t>Гомеодомен, продолженный лейциновой молнией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85069" y="3281973"/>
            <a:ext cx="8991048" cy="3482351"/>
            <a:chOff x="420511" y="3275859"/>
            <a:chExt cx="8688280" cy="3482351"/>
          </a:xfrm>
        </p:grpSpPr>
        <p:pic>
          <p:nvPicPr>
            <p:cNvPr id="13316" name="Picture 3076" descr="F:\Common\Education\FBB\Year_02\Term_6\Lectures\3Dcomparison\3Dclassification\PAX_home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2410" y="3779837"/>
              <a:ext cx="2733382" cy="29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3077" descr="F:\Common\Education\FBB\Year_02\Term_6\Lectures\3Dcomparison\3Dclassification\Lim_lim_home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2410" y="4283816"/>
              <a:ext cx="2721134" cy="29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3078" descr="F:\Common\Education\FBB\Year_02\Term_6\Lectures\3Dcomparison\3Dclassification\Homeo_halz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64363" y="4787794"/>
              <a:ext cx="1524185" cy="29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3079" descr="F:\Common\Education\FBB\Year_02\Term_6\Lectures\3Dcomparison\3Dclassification\POU_home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11" y="5291772"/>
              <a:ext cx="4308315" cy="29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3080" descr="F:\Common\Education\FBB\Year_02\Term_6\Lectures\3Dcomparison\3Dclassification\home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56407" y="3275859"/>
              <a:ext cx="2469144" cy="29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3081" descr="F:\Common\Education\FBB\Year_02\Term_6\Lectures\3Dcomparison\3Dclassification\homeo_home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84435" y="5879747"/>
              <a:ext cx="4913789" cy="29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3082" descr="F:\Common\Education\FBB\Year_02\Term_6\Lectures\3Dcomparison\3Dclassification\PBX_homeo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04418" y="6467722"/>
              <a:ext cx="2873376" cy="29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Text Box 3083"/>
            <p:cNvSpPr txBox="1">
              <a:spLocks noChangeArrowheads="1"/>
            </p:cNvSpPr>
            <p:nvPr/>
          </p:nvSpPr>
          <p:spPr bwMode="auto">
            <a:xfrm>
              <a:off x="5628287" y="3275859"/>
              <a:ext cx="1748107" cy="43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205">
                  <a:solidFill>
                    <a:schemeClr val="accent2"/>
                  </a:solidFill>
                  <a:latin typeface="Calibri" pitchFamily="34" charset="0"/>
                </a:rPr>
                <a:t>Гомеодомен </a:t>
              </a:r>
            </a:p>
          </p:txBody>
        </p:sp>
        <p:sp>
          <p:nvSpPr>
            <p:cNvPr id="13325" name="Text Box 3085"/>
            <p:cNvSpPr txBox="1">
              <a:spLocks noChangeArrowheads="1"/>
            </p:cNvSpPr>
            <p:nvPr/>
          </p:nvSpPr>
          <p:spPr bwMode="auto">
            <a:xfrm>
              <a:off x="5628286" y="4199819"/>
              <a:ext cx="3478260" cy="43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5">
                  <a:solidFill>
                    <a:schemeClr val="accent2"/>
                  </a:solidFill>
                  <a:latin typeface="Calibri" pitchFamily="34" charset="0"/>
                </a:rPr>
                <a:t>Lim </a:t>
              </a:r>
              <a:r>
                <a:rPr lang="ru-RU" sz="2205">
                  <a:solidFill>
                    <a:schemeClr val="accent2"/>
                  </a:solidFill>
                  <a:latin typeface="Calibri" pitchFamily="34" charset="0"/>
                </a:rPr>
                <a:t>домены и гомеодомен </a:t>
              </a:r>
            </a:p>
          </p:txBody>
        </p:sp>
        <p:sp>
          <p:nvSpPr>
            <p:cNvPr id="13327" name="Text Box 3087"/>
            <p:cNvSpPr txBox="1">
              <a:spLocks noChangeArrowheads="1"/>
            </p:cNvSpPr>
            <p:nvPr/>
          </p:nvSpPr>
          <p:spPr bwMode="auto">
            <a:xfrm>
              <a:off x="5712284" y="5291773"/>
              <a:ext cx="3396507" cy="43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5">
                  <a:solidFill>
                    <a:schemeClr val="accent2"/>
                  </a:solidFill>
                  <a:latin typeface="Calibri" pitchFamily="34" charset="0"/>
                </a:rPr>
                <a:t>POU </a:t>
              </a:r>
              <a:r>
                <a:rPr lang="ru-RU" sz="2205">
                  <a:solidFill>
                    <a:schemeClr val="accent2"/>
                  </a:solidFill>
                  <a:latin typeface="Calibri" pitchFamily="34" charset="0"/>
                </a:rPr>
                <a:t>домен и гомеодомен </a:t>
              </a:r>
            </a:p>
          </p:txBody>
        </p:sp>
      </p:grpSp>
      <p:sp>
        <p:nvSpPr>
          <p:cNvPr id="13328" name="Text Box 3088"/>
          <p:cNvSpPr txBox="1">
            <a:spLocks noChangeArrowheads="1"/>
          </p:cNvSpPr>
          <p:nvPr/>
        </p:nvSpPr>
        <p:spPr bwMode="auto">
          <a:xfrm>
            <a:off x="7308214" y="5795751"/>
            <a:ext cx="2771881" cy="4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5">
                <a:solidFill>
                  <a:schemeClr val="accent2"/>
                </a:solidFill>
                <a:latin typeface="Calibri" pitchFamily="34" charset="0"/>
              </a:rPr>
              <a:t>Два гомеодомена </a:t>
            </a:r>
          </a:p>
        </p:txBody>
      </p:sp>
      <p:sp>
        <p:nvSpPr>
          <p:cNvPr id="13329" name="Text Box 3089"/>
          <p:cNvSpPr txBox="1">
            <a:spLocks noChangeArrowheads="1"/>
          </p:cNvSpPr>
          <p:nvPr/>
        </p:nvSpPr>
        <p:spPr bwMode="auto">
          <a:xfrm>
            <a:off x="5712283" y="6383726"/>
            <a:ext cx="3863834" cy="4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5">
                <a:solidFill>
                  <a:schemeClr val="accent2"/>
                </a:solidFill>
                <a:latin typeface="Calibri" pitchFamily="34" charset="0"/>
              </a:rPr>
              <a:t>PBX-</a:t>
            </a:r>
            <a:r>
              <a:rPr lang="ru-RU" sz="2205">
                <a:solidFill>
                  <a:schemeClr val="accent2"/>
                </a:solidFill>
                <a:latin typeface="Calibri" pitchFamily="34" charset="0"/>
              </a:rPr>
              <a:t>домен и гомеодомен </a:t>
            </a:r>
          </a:p>
        </p:txBody>
      </p:sp>
    </p:spTree>
    <p:extLst>
      <p:ext uri="{BB962C8B-B14F-4D97-AF65-F5344CB8AC3E}">
        <p14:creationId xmlns:p14="http://schemas.microsoft.com/office/powerpoint/2010/main" val="34062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объектов кроме доменов в </a:t>
            </a:r>
            <a:r>
              <a:rPr lang="en-US" dirty="0" err="1" smtClean="0"/>
              <a:t>Pfam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43</a:t>
            </a:fld>
            <a:endParaRPr lang="en-US"/>
          </a:p>
        </p:txBody>
      </p:sp>
      <p:pic>
        <p:nvPicPr>
          <p:cNvPr id="5122" name="Picture 2" descr="http://pfam.xfam.org/static/images/help/nes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77" y="3770493"/>
            <a:ext cx="1986077" cy="6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fam.xfam.org/static/images/help/moti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0" y="5623277"/>
            <a:ext cx="2448509" cy="52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5762" y="2666092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4" tooltip="Domains of unknown function"/>
              </a:rPr>
              <a:t>Domains of unknown function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(DUFs)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4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674250" y="228195"/>
            <a:ext cx="8819621" cy="659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968" b="1" dirty="0">
                <a:solidFill>
                  <a:srgbClr val="00005E"/>
                </a:solidFill>
                <a:latin typeface="Calibri" pitchFamily="34" charset="0"/>
              </a:rPr>
              <a:t>Язык </a:t>
            </a:r>
            <a:r>
              <a:rPr lang="ru-RU" altLang="ru-RU" sz="3968" b="1" dirty="0" err="1">
                <a:solidFill>
                  <a:srgbClr val="00005E"/>
                </a:solidFill>
                <a:latin typeface="Calibri" pitchFamily="34" charset="0"/>
              </a:rPr>
              <a:t>Pfam</a:t>
            </a:r>
            <a:r>
              <a:rPr lang="ru-RU" altLang="ru-RU" sz="3968" b="1" dirty="0">
                <a:solidFill>
                  <a:srgbClr val="00005E"/>
                </a:solidFill>
                <a:latin typeface="Calibri" pitchFamily="34" charset="0"/>
              </a:rPr>
              <a:t> :</a:t>
            </a:r>
            <a:r>
              <a:rPr lang="ru-RU" altLang="ru-RU" sz="2646" dirty="0">
                <a:latin typeface="Calibri" pitchFamily="34" charset="0"/>
              </a:rPr>
              <a:t> 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2400" b="1" dirty="0">
                <a:latin typeface="Calibri" pitchFamily="34" charset="0"/>
              </a:rPr>
              <a:t>Семейство</a:t>
            </a:r>
            <a:r>
              <a:rPr lang="en-US" altLang="ru-RU" sz="2400" b="1" dirty="0">
                <a:latin typeface="Calibri" pitchFamily="34" charset="0"/>
              </a:rPr>
              <a:t> </a:t>
            </a:r>
            <a:r>
              <a:rPr lang="en-US" altLang="ru-RU" sz="2400" dirty="0">
                <a:latin typeface="Calibri" pitchFamily="34" charset="0"/>
              </a:rPr>
              <a:t> – </a:t>
            </a:r>
            <a:r>
              <a:rPr lang="ru-RU" altLang="ru-RU" sz="2400" dirty="0">
                <a:latin typeface="Calibri" pitchFamily="34" charset="0"/>
              </a:rPr>
              <a:t> коллекция гомологичных </a:t>
            </a:r>
            <a:r>
              <a:rPr lang="ru-RU" altLang="ru-RU" sz="2400" dirty="0" smtClean="0">
                <a:latin typeface="Calibri" pitchFamily="34" charset="0"/>
              </a:rPr>
              <a:t>доменов из разных белков</a:t>
            </a:r>
            <a:r>
              <a:rPr lang="ru-RU" altLang="ru-RU" sz="2400" dirty="0">
                <a:latin typeface="Calibri" pitchFamily="34" charset="0"/>
              </a:rPr>
              <a:t>.</a:t>
            </a:r>
          </a:p>
          <a:p>
            <a:pPr eaLnBrk="1" hangingPunct="1"/>
            <a:endParaRPr lang="ru-RU" altLang="ru-RU" sz="2400" dirty="0">
              <a:latin typeface="Calibri" pitchFamily="34" charset="0"/>
            </a:endParaRPr>
          </a:p>
          <a:p>
            <a:pPr eaLnBrk="1" hangingPunct="1"/>
            <a:r>
              <a:rPr lang="ru-RU" altLang="ru-RU" sz="2400" b="1" dirty="0">
                <a:latin typeface="Calibri" pitchFamily="34" charset="0"/>
              </a:rPr>
              <a:t>Домен</a:t>
            </a:r>
            <a:r>
              <a:rPr lang="ru-RU" altLang="ru-RU" sz="2400" dirty="0">
                <a:latin typeface="Calibri" pitchFamily="34" charset="0"/>
              </a:rPr>
              <a:t> </a:t>
            </a:r>
            <a:r>
              <a:rPr lang="en-US" altLang="ru-RU" sz="2400" dirty="0">
                <a:latin typeface="Calibri" pitchFamily="34" charset="0"/>
              </a:rPr>
              <a:t>– </a:t>
            </a:r>
            <a:r>
              <a:rPr lang="ru-RU" altLang="ru-RU" sz="2400" dirty="0">
                <a:latin typeface="Calibri" pitchFamily="34" charset="0"/>
              </a:rPr>
              <a:t>структурная единица, которую можно найти во множественном выравнивании.</a:t>
            </a:r>
          </a:p>
          <a:p>
            <a:pPr eaLnBrk="1" hangingPunct="1"/>
            <a:endParaRPr lang="ru-RU" altLang="ru-RU" sz="2400" dirty="0">
              <a:latin typeface="Calibri" pitchFamily="34" charset="0"/>
            </a:endParaRPr>
          </a:p>
          <a:p>
            <a:pPr eaLnBrk="1" hangingPunct="1"/>
            <a:r>
              <a:rPr lang="ru-RU" altLang="ru-RU" sz="2400" b="1" dirty="0">
                <a:latin typeface="Calibri" pitchFamily="34" charset="0"/>
              </a:rPr>
              <a:t>Повтор </a:t>
            </a:r>
            <a:r>
              <a:rPr lang="en-US" altLang="ru-RU" sz="2400" dirty="0">
                <a:latin typeface="Calibri" pitchFamily="34" charset="0"/>
              </a:rPr>
              <a:t>–</a:t>
            </a:r>
            <a:r>
              <a:rPr lang="ru-RU" altLang="ru-RU" sz="2400" dirty="0">
                <a:latin typeface="Calibri" pitchFamily="34" charset="0"/>
              </a:rPr>
              <a:t> короткая единица,  нестабильная сама по себе, но образует стабильные структуры, если есть много копий.</a:t>
            </a:r>
          </a:p>
          <a:p>
            <a:pPr eaLnBrk="1" hangingPunct="1"/>
            <a:endParaRPr lang="ru-RU" altLang="ru-RU" sz="2400" dirty="0">
              <a:latin typeface="Calibri" pitchFamily="34" charset="0"/>
            </a:endParaRPr>
          </a:p>
          <a:p>
            <a:pPr eaLnBrk="1" hangingPunct="1"/>
            <a:r>
              <a:rPr lang="ru-RU" altLang="ru-RU" sz="2400" dirty="0">
                <a:latin typeface="Calibri" pitchFamily="34" charset="0"/>
              </a:rPr>
              <a:t>Мотив </a:t>
            </a:r>
            <a:r>
              <a:rPr lang="en-US" altLang="ru-RU" sz="2400" dirty="0">
                <a:latin typeface="Calibri" pitchFamily="34" charset="0"/>
              </a:rPr>
              <a:t>–</a:t>
            </a:r>
            <a:r>
              <a:rPr lang="ru-RU" altLang="ru-RU" sz="2400" dirty="0">
                <a:latin typeface="Calibri" pitchFamily="34" charset="0"/>
              </a:rPr>
              <a:t> короткая единица структуры вне глобулярных доменов.</a:t>
            </a:r>
          </a:p>
          <a:p>
            <a:pPr eaLnBrk="1" hangingPunct="1"/>
            <a:endParaRPr lang="ru-RU" altLang="ru-RU" sz="2400" dirty="0">
              <a:latin typeface="Calibri" pitchFamily="34" charset="0"/>
            </a:endParaRPr>
          </a:p>
          <a:p>
            <a:pPr eaLnBrk="1" hangingPunct="1"/>
            <a:r>
              <a:rPr lang="ru-RU" altLang="ru-RU" sz="2400" dirty="0">
                <a:latin typeface="Calibri" pitchFamily="34" charset="0"/>
              </a:rPr>
              <a:t>Клан </a:t>
            </a:r>
            <a:r>
              <a:rPr lang="en-US" altLang="ru-RU" sz="2400" dirty="0">
                <a:latin typeface="Calibri" pitchFamily="34" charset="0"/>
              </a:rPr>
              <a:t>–</a:t>
            </a:r>
            <a:r>
              <a:rPr lang="ru-RU" altLang="ru-RU" sz="2400" dirty="0">
                <a:latin typeface="Calibri" pitchFamily="34" charset="0"/>
              </a:rPr>
              <a:t> группа родственных </a:t>
            </a:r>
            <a:r>
              <a:rPr lang="ru-RU" altLang="ru-RU" sz="2400" dirty="0" smtClean="0">
                <a:latin typeface="Calibri" pitchFamily="34" charset="0"/>
              </a:rPr>
              <a:t> профилей</a:t>
            </a:r>
            <a:endParaRPr lang="ru-RU" altLang="ru-RU" sz="2400" dirty="0">
              <a:latin typeface="Calibri" pitchFamily="34" charset="0"/>
            </a:endParaRPr>
          </a:p>
          <a:p>
            <a:pPr eaLnBrk="1" hangingPunct="1"/>
            <a:endParaRPr lang="ru-RU" altLang="ru-RU" sz="2205" dirty="0">
              <a:latin typeface="Calibri" pitchFamily="34" charset="0"/>
            </a:endParaRPr>
          </a:p>
          <a:p>
            <a:pPr eaLnBrk="1" hangingPunct="1"/>
            <a:endParaRPr lang="ru-RU" altLang="ru-RU" sz="1984" dirty="0">
              <a:latin typeface="Calibri" pitchFamily="34" charset="0"/>
            </a:endParaRPr>
          </a:p>
          <a:p>
            <a:pPr eaLnBrk="1" hangingPunct="1"/>
            <a:endParaRPr lang="ru-RU" altLang="ru-RU" sz="1984" dirty="0">
              <a:latin typeface="Calibri" pitchFamily="34" charset="0"/>
            </a:endParaRPr>
          </a:p>
          <a:p>
            <a:pPr eaLnBrk="1" hangingPunct="1"/>
            <a:endParaRPr lang="ru-RU" altLang="ru-RU" sz="1984" dirty="0">
              <a:latin typeface="Calibri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50" y="4096574"/>
            <a:ext cx="9071610" cy="312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1FBA-F9F8-4A28-BC48-745FD6477A51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4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527" dirty="0"/>
              <a:t>Какая информация закодирована в картинке из </a:t>
            </a:r>
            <a:r>
              <a:rPr lang="en-US" altLang="ru-RU" sz="3527" dirty="0" err="1"/>
              <a:t>Pfam</a:t>
            </a:r>
            <a:r>
              <a:rPr lang="en-US" altLang="ru-RU" sz="3527" dirty="0"/>
              <a:t>, </a:t>
            </a:r>
            <a:r>
              <a:rPr lang="ru-RU" altLang="ru-RU" sz="3527" dirty="0"/>
              <a:t>изображающей доменную архитектуру белка</a:t>
            </a:r>
          </a:p>
        </p:txBody>
      </p:sp>
      <p:sp>
        <p:nvSpPr>
          <p:cNvPr id="29699" name="Content Placeholder 26"/>
          <p:cNvSpPr>
            <a:spLocks noGrp="1"/>
          </p:cNvSpPr>
          <p:nvPr>
            <p:ph idx="1"/>
          </p:nvPr>
        </p:nvSpPr>
        <p:spPr>
          <a:xfrm>
            <a:off x="681686" y="1881983"/>
            <a:ext cx="8693150" cy="4795838"/>
          </a:xfrm>
          <a:ln w="25400">
            <a:solidFill>
              <a:schemeClr val="tx1"/>
            </a:solidFill>
            <a:prstDash val="sysDot"/>
            <a:tailEnd type="triangle" w="med" len="med"/>
          </a:ln>
        </p:spPr>
        <p:txBody>
          <a:bodyPr/>
          <a:lstStyle/>
          <a:p>
            <a:pPr eaLnBrk="1" hangingPunct="1"/>
            <a:r>
              <a:rPr lang="ru-RU" altLang="ru-RU" sz="2205" dirty="0"/>
              <a:t>Прямоугольники с гладкими краями – найден домен целиком.</a:t>
            </a:r>
          </a:p>
          <a:p>
            <a:pPr eaLnBrk="1" hangingPunct="1"/>
            <a:r>
              <a:rPr lang="ru-RU" altLang="ru-RU" sz="2205" dirty="0"/>
              <a:t>Край прямоугольника зубчатый – найден только фрагмент домена, за зубчиками домен не продолжается, хотя должен был бы быть.</a:t>
            </a:r>
          </a:p>
          <a:p>
            <a:pPr eaLnBrk="1" hangingPunct="1"/>
            <a:r>
              <a:rPr lang="ru-RU" altLang="ru-RU" sz="2205" dirty="0"/>
              <a:t>Прямоугольник с острыми краями – мотив, </a:t>
            </a:r>
            <a:r>
              <a:rPr lang="ru-RU" altLang="ru-RU" sz="2205" dirty="0" err="1"/>
              <a:t>трансмебранный</a:t>
            </a:r>
            <a:r>
              <a:rPr lang="ru-RU" altLang="ru-RU" sz="2205" dirty="0"/>
              <a:t> участок, участок малой сложности (например, десять остатков </a:t>
            </a:r>
            <a:r>
              <a:rPr lang="en-US" altLang="ru-RU" sz="2205" dirty="0"/>
              <a:t>A) </a:t>
            </a:r>
            <a:r>
              <a:rPr lang="ru-RU" altLang="ru-RU" sz="2205" dirty="0"/>
              <a:t>и т.п. – </a:t>
            </a:r>
            <a:r>
              <a:rPr lang="ru-RU" altLang="ru-RU" sz="2205" i="1" u="sng" dirty="0"/>
              <a:t>не является эволюционным доменом!</a:t>
            </a:r>
          </a:p>
          <a:p>
            <a:pPr eaLnBrk="1" hangingPunct="1"/>
            <a:r>
              <a:rPr lang="ru-RU" altLang="ru-RU" sz="2205" dirty="0"/>
              <a:t>Домен, имеющий </a:t>
            </a:r>
            <a:r>
              <a:rPr lang="en-US" altLang="ru-RU" sz="2205" dirty="0"/>
              <a:t>ID </a:t>
            </a:r>
            <a:r>
              <a:rPr lang="ru-RU" altLang="ru-RU" sz="2205" dirty="0"/>
              <a:t>вида </a:t>
            </a:r>
            <a:r>
              <a:rPr lang="en-US" altLang="ru-RU" sz="2205" dirty="0"/>
              <a:t>DUF… </a:t>
            </a:r>
            <a:r>
              <a:rPr lang="ru-RU" altLang="ru-RU" sz="2205" dirty="0"/>
              <a:t>с номером – </a:t>
            </a:r>
            <a:r>
              <a:rPr lang="en-US" altLang="ru-RU" sz="2205" dirty="0"/>
              <a:t>Domain of </a:t>
            </a:r>
            <a:r>
              <a:rPr lang="ru-RU" altLang="ru-RU" sz="2205" dirty="0"/>
              <a:t> </a:t>
            </a:r>
            <a:r>
              <a:rPr lang="en-US" altLang="ru-RU" sz="2205" dirty="0"/>
              <a:t>Unknown Function</a:t>
            </a:r>
            <a:endParaRPr lang="ru-RU" altLang="ru-RU" sz="2205" dirty="0"/>
          </a:p>
        </p:txBody>
      </p:sp>
      <p:pic>
        <p:nvPicPr>
          <p:cNvPr id="29700" name="Picture 24" descr="canva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61" y="6558717"/>
            <a:ext cx="8721625" cy="5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7" descr="canvas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93" y="5842999"/>
            <a:ext cx="8175649" cy="44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28"/>
          <p:cNvSpPr/>
          <p:nvPr/>
        </p:nvSpPr>
        <p:spPr>
          <a:xfrm>
            <a:off x="128274" y="1984414"/>
            <a:ext cx="855713" cy="4628552"/>
          </a:xfrm>
          <a:custGeom>
            <a:avLst/>
            <a:gdLst>
              <a:gd name="connsiteX0" fmla="*/ 741145 w 775937"/>
              <a:gd name="connsiteY0" fmla="*/ 0 h 4198822"/>
              <a:gd name="connsiteX1" fmla="*/ 664143 w 775937"/>
              <a:gd name="connsiteY1" fmla="*/ 28876 h 4198822"/>
              <a:gd name="connsiteX2" fmla="*/ 567891 w 775937"/>
              <a:gd name="connsiteY2" fmla="*/ 77002 h 4198822"/>
              <a:gd name="connsiteX3" fmla="*/ 539015 w 775937"/>
              <a:gd name="connsiteY3" fmla="*/ 105878 h 4198822"/>
              <a:gd name="connsiteX4" fmla="*/ 519764 w 775937"/>
              <a:gd name="connsiteY4" fmla="*/ 134754 h 4198822"/>
              <a:gd name="connsiteX5" fmla="*/ 490889 w 775937"/>
              <a:gd name="connsiteY5" fmla="*/ 154004 h 4198822"/>
              <a:gd name="connsiteX6" fmla="*/ 462013 w 775937"/>
              <a:gd name="connsiteY6" fmla="*/ 182880 h 4198822"/>
              <a:gd name="connsiteX7" fmla="*/ 404261 w 775937"/>
              <a:gd name="connsiteY7" fmla="*/ 231007 h 4198822"/>
              <a:gd name="connsiteX8" fmla="*/ 336884 w 775937"/>
              <a:gd name="connsiteY8" fmla="*/ 308009 h 4198822"/>
              <a:gd name="connsiteX9" fmla="*/ 327259 w 775937"/>
              <a:gd name="connsiteY9" fmla="*/ 336884 h 4198822"/>
              <a:gd name="connsiteX10" fmla="*/ 308009 w 775937"/>
              <a:gd name="connsiteY10" fmla="*/ 365760 h 4198822"/>
              <a:gd name="connsiteX11" fmla="*/ 259882 w 775937"/>
              <a:gd name="connsiteY11" fmla="*/ 462013 h 4198822"/>
              <a:gd name="connsiteX12" fmla="*/ 240632 w 775937"/>
              <a:gd name="connsiteY12" fmla="*/ 490889 h 4198822"/>
              <a:gd name="connsiteX13" fmla="*/ 221381 w 775937"/>
              <a:gd name="connsiteY13" fmla="*/ 519764 h 4198822"/>
              <a:gd name="connsiteX14" fmla="*/ 202131 w 775937"/>
              <a:gd name="connsiteY14" fmla="*/ 577516 h 4198822"/>
              <a:gd name="connsiteX15" fmla="*/ 192505 w 775937"/>
              <a:gd name="connsiteY15" fmla="*/ 616017 h 4198822"/>
              <a:gd name="connsiteX16" fmla="*/ 173255 w 775937"/>
              <a:gd name="connsiteY16" fmla="*/ 673769 h 4198822"/>
              <a:gd name="connsiteX17" fmla="*/ 163630 w 775937"/>
              <a:gd name="connsiteY17" fmla="*/ 741145 h 4198822"/>
              <a:gd name="connsiteX18" fmla="*/ 154004 w 775937"/>
              <a:gd name="connsiteY18" fmla="*/ 770021 h 4198822"/>
              <a:gd name="connsiteX19" fmla="*/ 144379 w 775937"/>
              <a:gd name="connsiteY19" fmla="*/ 808522 h 4198822"/>
              <a:gd name="connsiteX20" fmla="*/ 115503 w 775937"/>
              <a:gd name="connsiteY20" fmla="*/ 933651 h 4198822"/>
              <a:gd name="connsiteX21" fmla="*/ 105878 w 775937"/>
              <a:gd name="connsiteY21" fmla="*/ 1020278 h 4198822"/>
              <a:gd name="connsiteX22" fmla="*/ 96253 w 775937"/>
              <a:gd name="connsiteY22" fmla="*/ 1058779 h 4198822"/>
              <a:gd name="connsiteX23" fmla="*/ 77002 w 775937"/>
              <a:gd name="connsiteY23" fmla="*/ 1155032 h 4198822"/>
              <a:gd name="connsiteX24" fmla="*/ 67377 w 775937"/>
              <a:gd name="connsiteY24" fmla="*/ 1222409 h 4198822"/>
              <a:gd name="connsiteX25" fmla="*/ 48126 w 775937"/>
              <a:gd name="connsiteY25" fmla="*/ 1280160 h 4198822"/>
              <a:gd name="connsiteX26" fmla="*/ 38501 w 775937"/>
              <a:gd name="connsiteY26" fmla="*/ 1530417 h 4198822"/>
              <a:gd name="connsiteX27" fmla="*/ 28876 w 775937"/>
              <a:gd name="connsiteY27" fmla="*/ 1559293 h 4198822"/>
              <a:gd name="connsiteX28" fmla="*/ 19251 w 775937"/>
              <a:gd name="connsiteY28" fmla="*/ 1617044 h 4198822"/>
              <a:gd name="connsiteX29" fmla="*/ 0 w 775937"/>
              <a:gd name="connsiteY29" fmla="*/ 1713297 h 4198822"/>
              <a:gd name="connsiteX30" fmla="*/ 19251 w 775937"/>
              <a:gd name="connsiteY30" fmla="*/ 2521819 h 4198822"/>
              <a:gd name="connsiteX31" fmla="*/ 48126 w 775937"/>
              <a:gd name="connsiteY31" fmla="*/ 2598821 h 4198822"/>
              <a:gd name="connsiteX32" fmla="*/ 57752 w 775937"/>
              <a:gd name="connsiteY32" fmla="*/ 2627697 h 4198822"/>
              <a:gd name="connsiteX33" fmla="*/ 86628 w 775937"/>
              <a:gd name="connsiteY33" fmla="*/ 2695074 h 4198822"/>
              <a:gd name="connsiteX34" fmla="*/ 105878 w 775937"/>
              <a:gd name="connsiteY34" fmla="*/ 2897204 h 4198822"/>
              <a:gd name="connsiteX35" fmla="*/ 125129 w 775937"/>
              <a:gd name="connsiteY35" fmla="*/ 2926080 h 4198822"/>
              <a:gd name="connsiteX36" fmla="*/ 134754 w 775937"/>
              <a:gd name="connsiteY36" fmla="*/ 3022333 h 4198822"/>
              <a:gd name="connsiteX37" fmla="*/ 144379 w 775937"/>
              <a:gd name="connsiteY37" fmla="*/ 3060834 h 4198822"/>
              <a:gd name="connsiteX38" fmla="*/ 154004 w 775937"/>
              <a:gd name="connsiteY38" fmla="*/ 3118585 h 4198822"/>
              <a:gd name="connsiteX39" fmla="*/ 192505 w 775937"/>
              <a:gd name="connsiteY39" fmla="*/ 3205213 h 4198822"/>
              <a:gd name="connsiteX40" fmla="*/ 202131 w 775937"/>
              <a:gd name="connsiteY40" fmla="*/ 3272590 h 4198822"/>
              <a:gd name="connsiteX41" fmla="*/ 221381 w 775937"/>
              <a:gd name="connsiteY41" fmla="*/ 3330341 h 4198822"/>
              <a:gd name="connsiteX42" fmla="*/ 231006 w 775937"/>
              <a:gd name="connsiteY42" fmla="*/ 3388093 h 4198822"/>
              <a:gd name="connsiteX43" fmla="*/ 308009 w 775937"/>
              <a:gd name="connsiteY43" fmla="*/ 3522847 h 4198822"/>
              <a:gd name="connsiteX44" fmla="*/ 317634 w 775937"/>
              <a:gd name="connsiteY44" fmla="*/ 3551722 h 4198822"/>
              <a:gd name="connsiteX45" fmla="*/ 327259 w 775937"/>
              <a:gd name="connsiteY45" fmla="*/ 3590223 h 4198822"/>
              <a:gd name="connsiteX46" fmla="*/ 356135 w 775937"/>
              <a:gd name="connsiteY46" fmla="*/ 3609474 h 4198822"/>
              <a:gd name="connsiteX47" fmla="*/ 375385 w 775937"/>
              <a:gd name="connsiteY47" fmla="*/ 3638350 h 4198822"/>
              <a:gd name="connsiteX48" fmla="*/ 442762 w 775937"/>
              <a:gd name="connsiteY48" fmla="*/ 3657600 h 4198822"/>
              <a:gd name="connsiteX49" fmla="*/ 471638 w 775937"/>
              <a:gd name="connsiteY49" fmla="*/ 3686476 h 4198822"/>
              <a:gd name="connsiteX50" fmla="*/ 500514 w 775937"/>
              <a:gd name="connsiteY50" fmla="*/ 3705727 h 4198822"/>
              <a:gd name="connsiteX51" fmla="*/ 490889 w 775937"/>
              <a:gd name="connsiteY51" fmla="*/ 3763478 h 4198822"/>
              <a:gd name="connsiteX52" fmla="*/ 519764 w 775937"/>
              <a:gd name="connsiteY52" fmla="*/ 3878981 h 4198822"/>
              <a:gd name="connsiteX53" fmla="*/ 548640 w 775937"/>
              <a:gd name="connsiteY53" fmla="*/ 3898232 h 4198822"/>
              <a:gd name="connsiteX54" fmla="*/ 577516 w 775937"/>
              <a:gd name="connsiteY54" fmla="*/ 3936733 h 4198822"/>
              <a:gd name="connsiteX55" fmla="*/ 635268 w 775937"/>
              <a:gd name="connsiteY55" fmla="*/ 3955983 h 4198822"/>
              <a:gd name="connsiteX56" fmla="*/ 664143 w 775937"/>
              <a:gd name="connsiteY56" fmla="*/ 3965609 h 4198822"/>
              <a:gd name="connsiteX57" fmla="*/ 664143 w 775937"/>
              <a:gd name="connsiteY57" fmla="*/ 4023360 h 4198822"/>
              <a:gd name="connsiteX58" fmla="*/ 673769 w 775937"/>
              <a:gd name="connsiteY58" fmla="*/ 4052236 h 4198822"/>
              <a:gd name="connsiteX59" fmla="*/ 664143 w 775937"/>
              <a:gd name="connsiteY59" fmla="*/ 4081112 h 4198822"/>
              <a:gd name="connsiteX60" fmla="*/ 673769 w 775937"/>
              <a:gd name="connsiteY60" fmla="*/ 4119613 h 4198822"/>
              <a:gd name="connsiteX61" fmla="*/ 760396 w 775937"/>
              <a:gd name="connsiteY61" fmla="*/ 4148489 h 4198822"/>
              <a:gd name="connsiteX62" fmla="*/ 760396 w 775937"/>
              <a:gd name="connsiteY62" fmla="*/ 4167739 h 419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75937" h="4198822">
                <a:moveTo>
                  <a:pt x="741145" y="0"/>
                </a:moveTo>
                <a:cubicBezTo>
                  <a:pt x="701981" y="9791"/>
                  <a:pt x="700096" y="7304"/>
                  <a:pt x="664143" y="28876"/>
                </a:cubicBezTo>
                <a:cubicBezTo>
                  <a:pt x="582289" y="77989"/>
                  <a:pt x="636325" y="59894"/>
                  <a:pt x="567891" y="77002"/>
                </a:cubicBezTo>
                <a:cubicBezTo>
                  <a:pt x="558266" y="86627"/>
                  <a:pt x="547729" y="95421"/>
                  <a:pt x="539015" y="105878"/>
                </a:cubicBezTo>
                <a:cubicBezTo>
                  <a:pt x="531609" y="114765"/>
                  <a:pt x="527944" y="126574"/>
                  <a:pt x="519764" y="134754"/>
                </a:cubicBezTo>
                <a:cubicBezTo>
                  <a:pt x="511584" y="142934"/>
                  <a:pt x="499776" y="146598"/>
                  <a:pt x="490889" y="154004"/>
                </a:cubicBezTo>
                <a:cubicBezTo>
                  <a:pt x="480432" y="162718"/>
                  <a:pt x="472470" y="174166"/>
                  <a:pt x="462013" y="182880"/>
                </a:cubicBezTo>
                <a:cubicBezTo>
                  <a:pt x="426889" y="212150"/>
                  <a:pt x="435341" y="191047"/>
                  <a:pt x="404261" y="231007"/>
                </a:cubicBezTo>
                <a:cubicBezTo>
                  <a:pt x="343794" y="308749"/>
                  <a:pt x="392785" y="270741"/>
                  <a:pt x="336884" y="308009"/>
                </a:cubicBezTo>
                <a:cubicBezTo>
                  <a:pt x="333676" y="317634"/>
                  <a:pt x="331796" y="327809"/>
                  <a:pt x="327259" y="336884"/>
                </a:cubicBezTo>
                <a:cubicBezTo>
                  <a:pt x="322086" y="347231"/>
                  <a:pt x="312566" y="355127"/>
                  <a:pt x="308009" y="365760"/>
                </a:cubicBezTo>
                <a:cubicBezTo>
                  <a:pt x="262299" y="472415"/>
                  <a:pt x="359015" y="313311"/>
                  <a:pt x="259882" y="462013"/>
                </a:cubicBezTo>
                <a:lnTo>
                  <a:pt x="240632" y="490889"/>
                </a:lnTo>
                <a:lnTo>
                  <a:pt x="221381" y="519764"/>
                </a:lnTo>
                <a:cubicBezTo>
                  <a:pt x="214964" y="539015"/>
                  <a:pt x="207053" y="557830"/>
                  <a:pt x="202131" y="577516"/>
                </a:cubicBezTo>
                <a:cubicBezTo>
                  <a:pt x="198922" y="590350"/>
                  <a:pt x="196306" y="603346"/>
                  <a:pt x="192505" y="616017"/>
                </a:cubicBezTo>
                <a:cubicBezTo>
                  <a:pt x="186674" y="635453"/>
                  <a:pt x="173255" y="673769"/>
                  <a:pt x="173255" y="673769"/>
                </a:cubicBezTo>
                <a:cubicBezTo>
                  <a:pt x="170047" y="696228"/>
                  <a:pt x="168079" y="718899"/>
                  <a:pt x="163630" y="741145"/>
                </a:cubicBezTo>
                <a:cubicBezTo>
                  <a:pt x="161640" y="751094"/>
                  <a:pt x="156791" y="760265"/>
                  <a:pt x="154004" y="770021"/>
                </a:cubicBezTo>
                <a:cubicBezTo>
                  <a:pt x="150370" y="782741"/>
                  <a:pt x="148013" y="795802"/>
                  <a:pt x="144379" y="808522"/>
                </a:cubicBezTo>
                <a:cubicBezTo>
                  <a:pt x="127382" y="868012"/>
                  <a:pt x="127150" y="828825"/>
                  <a:pt x="115503" y="933651"/>
                </a:cubicBezTo>
                <a:cubicBezTo>
                  <a:pt x="112295" y="962527"/>
                  <a:pt x="110296" y="991562"/>
                  <a:pt x="105878" y="1020278"/>
                </a:cubicBezTo>
                <a:cubicBezTo>
                  <a:pt x="103867" y="1033353"/>
                  <a:pt x="98619" y="1045764"/>
                  <a:pt x="96253" y="1058779"/>
                </a:cubicBezTo>
                <a:cubicBezTo>
                  <a:pt x="78558" y="1156104"/>
                  <a:pt x="96770" y="1095732"/>
                  <a:pt x="77002" y="1155032"/>
                </a:cubicBezTo>
                <a:cubicBezTo>
                  <a:pt x="73794" y="1177491"/>
                  <a:pt x="72478" y="1200303"/>
                  <a:pt x="67377" y="1222409"/>
                </a:cubicBezTo>
                <a:cubicBezTo>
                  <a:pt x="62814" y="1242181"/>
                  <a:pt x="48126" y="1280160"/>
                  <a:pt x="48126" y="1280160"/>
                </a:cubicBezTo>
                <a:cubicBezTo>
                  <a:pt x="44918" y="1363579"/>
                  <a:pt x="44244" y="1447134"/>
                  <a:pt x="38501" y="1530417"/>
                </a:cubicBezTo>
                <a:cubicBezTo>
                  <a:pt x="37803" y="1540539"/>
                  <a:pt x="31077" y="1549389"/>
                  <a:pt x="28876" y="1559293"/>
                </a:cubicBezTo>
                <a:cubicBezTo>
                  <a:pt x="24643" y="1578344"/>
                  <a:pt x="22848" y="1597862"/>
                  <a:pt x="19251" y="1617044"/>
                </a:cubicBezTo>
                <a:cubicBezTo>
                  <a:pt x="13221" y="1649203"/>
                  <a:pt x="0" y="1713297"/>
                  <a:pt x="0" y="1713297"/>
                </a:cubicBezTo>
                <a:cubicBezTo>
                  <a:pt x="6417" y="1982804"/>
                  <a:pt x="10066" y="2252392"/>
                  <a:pt x="19251" y="2521819"/>
                </a:cubicBezTo>
                <a:cubicBezTo>
                  <a:pt x="20346" y="2553950"/>
                  <a:pt x="35986" y="2570495"/>
                  <a:pt x="48126" y="2598821"/>
                </a:cubicBezTo>
                <a:cubicBezTo>
                  <a:pt x="52123" y="2608147"/>
                  <a:pt x="53755" y="2618371"/>
                  <a:pt x="57752" y="2627697"/>
                </a:cubicBezTo>
                <a:cubicBezTo>
                  <a:pt x="93434" y="2710955"/>
                  <a:pt x="64053" y="2627354"/>
                  <a:pt x="86628" y="2695074"/>
                </a:cubicBezTo>
                <a:cubicBezTo>
                  <a:pt x="93045" y="2762451"/>
                  <a:pt x="94751" y="2830443"/>
                  <a:pt x="105878" y="2897204"/>
                </a:cubicBezTo>
                <a:cubicBezTo>
                  <a:pt x="107780" y="2908615"/>
                  <a:pt x="122528" y="2914808"/>
                  <a:pt x="125129" y="2926080"/>
                </a:cubicBezTo>
                <a:cubicBezTo>
                  <a:pt x="132379" y="2957499"/>
                  <a:pt x="130194" y="2990413"/>
                  <a:pt x="134754" y="3022333"/>
                </a:cubicBezTo>
                <a:cubicBezTo>
                  <a:pt x="136625" y="3035429"/>
                  <a:pt x="141785" y="3047862"/>
                  <a:pt x="144379" y="3060834"/>
                </a:cubicBezTo>
                <a:cubicBezTo>
                  <a:pt x="148206" y="3079971"/>
                  <a:pt x="148869" y="3099757"/>
                  <a:pt x="154004" y="3118585"/>
                </a:cubicBezTo>
                <a:cubicBezTo>
                  <a:pt x="161377" y="3145620"/>
                  <a:pt x="179817" y="3179837"/>
                  <a:pt x="192505" y="3205213"/>
                </a:cubicBezTo>
                <a:cubicBezTo>
                  <a:pt x="195714" y="3227672"/>
                  <a:pt x="197030" y="3250484"/>
                  <a:pt x="202131" y="3272590"/>
                </a:cubicBezTo>
                <a:cubicBezTo>
                  <a:pt x="206694" y="3292362"/>
                  <a:pt x="218045" y="3310325"/>
                  <a:pt x="221381" y="3330341"/>
                </a:cubicBezTo>
                <a:cubicBezTo>
                  <a:pt x="224589" y="3349592"/>
                  <a:pt x="223500" y="3370078"/>
                  <a:pt x="231006" y="3388093"/>
                </a:cubicBezTo>
                <a:cubicBezTo>
                  <a:pt x="301423" y="3557092"/>
                  <a:pt x="239320" y="3316780"/>
                  <a:pt x="308009" y="3522847"/>
                </a:cubicBezTo>
                <a:cubicBezTo>
                  <a:pt x="311217" y="3532472"/>
                  <a:pt x="314847" y="3541967"/>
                  <a:pt x="317634" y="3551722"/>
                </a:cubicBezTo>
                <a:cubicBezTo>
                  <a:pt x="321268" y="3564442"/>
                  <a:pt x="319921" y="3579216"/>
                  <a:pt x="327259" y="3590223"/>
                </a:cubicBezTo>
                <a:cubicBezTo>
                  <a:pt x="333676" y="3599848"/>
                  <a:pt x="346510" y="3603057"/>
                  <a:pt x="356135" y="3609474"/>
                </a:cubicBezTo>
                <a:cubicBezTo>
                  <a:pt x="362552" y="3619099"/>
                  <a:pt x="366352" y="3631123"/>
                  <a:pt x="375385" y="3638350"/>
                </a:cubicBezTo>
                <a:cubicBezTo>
                  <a:pt x="381661" y="3643371"/>
                  <a:pt x="440247" y="3656971"/>
                  <a:pt x="442762" y="3657600"/>
                </a:cubicBezTo>
                <a:cubicBezTo>
                  <a:pt x="452387" y="3667225"/>
                  <a:pt x="461181" y="3677762"/>
                  <a:pt x="471638" y="3686476"/>
                </a:cubicBezTo>
                <a:cubicBezTo>
                  <a:pt x="480525" y="3693882"/>
                  <a:pt x="497708" y="3694504"/>
                  <a:pt x="500514" y="3705727"/>
                </a:cubicBezTo>
                <a:cubicBezTo>
                  <a:pt x="505247" y="3724660"/>
                  <a:pt x="494097" y="3744228"/>
                  <a:pt x="490889" y="3763478"/>
                </a:cubicBezTo>
                <a:cubicBezTo>
                  <a:pt x="496240" y="3811638"/>
                  <a:pt x="486609" y="3845825"/>
                  <a:pt x="519764" y="3878981"/>
                </a:cubicBezTo>
                <a:cubicBezTo>
                  <a:pt x="527944" y="3887161"/>
                  <a:pt x="540460" y="3890052"/>
                  <a:pt x="548640" y="3898232"/>
                </a:cubicBezTo>
                <a:cubicBezTo>
                  <a:pt x="559984" y="3909576"/>
                  <a:pt x="564168" y="3927835"/>
                  <a:pt x="577516" y="3936733"/>
                </a:cubicBezTo>
                <a:cubicBezTo>
                  <a:pt x="594400" y="3947989"/>
                  <a:pt x="616017" y="3949566"/>
                  <a:pt x="635268" y="3955983"/>
                </a:cubicBezTo>
                <a:lnTo>
                  <a:pt x="664143" y="3965609"/>
                </a:lnTo>
                <a:cubicBezTo>
                  <a:pt x="689812" y="4042608"/>
                  <a:pt x="664143" y="3946359"/>
                  <a:pt x="664143" y="4023360"/>
                </a:cubicBezTo>
                <a:cubicBezTo>
                  <a:pt x="664143" y="4033506"/>
                  <a:pt x="670560" y="4042611"/>
                  <a:pt x="673769" y="4052236"/>
                </a:cubicBezTo>
                <a:cubicBezTo>
                  <a:pt x="670560" y="4061861"/>
                  <a:pt x="664143" y="4070966"/>
                  <a:pt x="664143" y="4081112"/>
                </a:cubicBezTo>
                <a:cubicBezTo>
                  <a:pt x="664143" y="4094341"/>
                  <a:pt x="665300" y="4109451"/>
                  <a:pt x="673769" y="4119613"/>
                </a:cubicBezTo>
                <a:cubicBezTo>
                  <a:pt x="689708" y="4138740"/>
                  <a:pt x="740609" y="4144531"/>
                  <a:pt x="760396" y="4148489"/>
                </a:cubicBezTo>
                <a:cubicBezTo>
                  <a:pt x="771761" y="4193950"/>
                  <a:pt x="775937" y="4198822"/>
                  <a:pt x="760396" y="4167739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0" name="Freeform 29"/>
          <p:cNvSpPr/>
          <p:nvPr/>
        </p:nvSpPr>
        <p:spPr>
          <a:xfrm rot="18154621">
            <a:off x="4776949" y="1966041"/>
            <a:ext cx="1319443" cy="4422059"/>
          </a:xfrm>
          <a:custGeom>
            <a:avLst/>
            <a:gdLst>
              <a:gd name="connsiteX0" fmla="*/ 1299411 w 1435683"/>
              <a:gd name="connsiteY0" fmla="*/ 9625 h 3026761"/>
              <a:gd name="connsiteX1" fmla="*/ 1328286 w 1435683"/>
              <a:gd name="connsiteY1" fmla="*/ 0 h 3026761"/>
              <a:gd name="connsiteX2" fmla="*/ 1376413 w 1435683"/>
              <a:gd name="connsiteY2" fmla="*/ 67377 h 3026761"/>
              <a:gd name="connsiteX3" fmla="*/ 1395663 w 1435683"/>
              <a:gd name="connsiteY3" fmla="*/ 96253 h 3026761"/>
              <a:gd name="connsiteX4" fmla="*/ 1395663 w 1435683"/>
              <a:gd name="connsiteY4" fmla="*/ 519764 h 3026761"/>
              <a:gd name="connsiteX5" fmla="*/ 1366788 w 1435683"/>
              <a:gd name="connsiteY5" fmla="*/ 577516 h 3026761"/>
              <a:gd name="connsiteX6" fmla="*/ 1347537 w 1435683"/>
              <a:gd name="connsiteY6" fmla="*/ 635268 h 3026761"/>
              <a:gd name="connsiteX7" fmla="*/ 1337912 w 1435683"/>
              <a:gd name="connsiteY7" fmla="*/ 856649 h 3026761"/>
              <a:gd name="connsiteX8" fmla="*/ 1309036 w 1435683"/>
              <a:gd name="connsiteY8" fmla="*/ 914400 h 3026761"/>
              <a:gd name="connsiteX9" fmla="*/ 1299411 w 1435683"/>
              <a:gd name="connsiteY9" fmla="*/ 943276 h 3026761"/>
              <a:gd name="connsiteX10" fmla="*/ 1289785 w 1435683"/>
              <a:gd name="connsiteY10" fmla="*/ 981777 h 3026761"/>
              <a:gd name="connsiteX11" fmla="*/ 1280160 w 1435683"/>
              <a:gd name="connsiteY11" fmla="*/ 1010653 h 3026761"/>
              <a:gd name="connsiteX12" fmla="*/ 1270535 w 1435683"/>
              <a:gd name="connsiteY12" fmla="*/ 1058779 h 3026761"/>
              <a:gd name="connsiteX13" fmla="*/ 1251284 w 1435683"/>
              <a:gd name="connsiteY13" fmla="*/ 1116531 h 3026761"/>
              <a:gd name="connsiteX14" fmla="*/ 1232034 w 1435683"/>
              <a:gd name="connsiteY14" fmla="*/ 1193533 h 3026761"/>
              <a:gd name="connsiteX15" fmla="*/ 1212783 w 1435683"/>
              <a:gd name="connsiteY15" fmla="*/ 1270535 h 3026761"/>
              <a:gd name="connsiteX16" fmla="*/ 1203158 w 1435683"/>
              <a:gd name="connsiteY16" fmla="*/ 1309036 h 3026761"/>
              <a:gd name="connsiteX17" fmla="*/ 1193533 w 1435683"/>
              <a:gd name="connsiteY17" fmla="*/ 1357162 h 3026761"/>
              <a:gd name="connsiteX18" fmla="*/ 1183908 w 1435683"/>
              <a:gd name="connsiteY18" fmla="*/ 1386038 h 3026761"/>
              <a:gd name="connsiteX19" fmla="*/ 1174282 w 1435683"/>
              <a:gd name="connsiteY19" fmla="*/ 1434164 h 3026761"/>
              <a:gd name="connsiteX20" fmla="*/ 1155032 w 1435683"/>
              <a:gd name="connsiteY20" fmla="*/ 1463040 h 3026761"/>
              <a:gd name="connsiteX21" fmla="*/ 1145406 w 1435683"/>
              <a:gd name="connsiteY21" fmla="*/ 1491916 h 3026761"/>
              <a:gd name="connsiteX22" fmla="*/ 1106905 w 1435683"/>
              <a:gd name="connsiteY22" fmla="*/ 1559293 h 3026761"/>
              <a:gd name="connsiteX23" fmla="*/ 1097280 w 1435683"/>
              <a:gd name="connsiteY23" fmla="*/ 1597794 h 3026761"/>
              <a:gd name="connsiteX24" fmla="*/ 1058779 w 1435683"/>
              <a:gd name="connsiteY24" fmla="*/ 1665171 h 3026761"/>
              <a:gd name="connsiteX25" fmla="*/ 1029903 w 1435683"/>
              <a:gd name="connsiteY25" fmla="*/ 1732548 h 3026761"/>
              <a:gd name="connsiteX26" fmla="*/ 1001028 w 1435683"/>
              <a:gd name="connsiteY26" fmla="*/ 1790299 h 3026761"/>
              <a:gd name="connsiteX27" fmla="*/ 981777 w 1435683"/>
              <a:gd name="connsiteY27" fmla="*/ 1828800 h 3026761"/>
              <a:gd name="connsiteX28" fmla="*/ 952901 w 1435683"/>
              <a:gd name="connsiteY28" fmla="*/ 1857676 h 3026761"/>
              <a:gd name="connsiteX29" fmla="*/ 895150 w 1435683"/>
              <a:gd name="connsiteY29" fmla="*/ 1953929 h 3026761"/>
              <a:gd name="connsiteX30" fmla="*/ 875899 w 1435683"/>
              <a:gd name="connsiteY30" fmla="*/ 1982804 h 3026761"/>
              <a:gd name="connsiteX31" fmla="*/ 847023 w 1435683"/>
              <a:gd name="connsiteY31" fmla="*/ 2069432 h 3026761"/>
              <a:gd name="connsiteX32" fmla="*/ 827773 w 1435683"/>
              <a:gd name="connsiteY32" fmla="*/ 2098308 h 3026761"/>
              <a:gd name="connsiteX33" fmla="*/ 818148 w 1435683"/>
              <a:gd name="connsiteY33" fmla="*/ 2127183 h 3026761"/>
              <a:gd name="connsiteX34" fmla="*/ 779646 w 1435683"/>
              <a:gd name="connsiteY34" fmla="*/ 2184935 h 3026761"/>
              <a:gd name="connsiteX35" fmla="*/ 770021 w 1435683"/>
              <a:gd name="connsiteY35" fmla="*/ 2213811 h 3026761"/>
              <a:gd name="connsiteX36" fmla="*/ 760396 w 1435683"/>
              <a:gd name="connsiteY36" fmla="*/ 2252312 h 3026761"/>
              <a:gd name="connsiteX37" fmla="*/ 741145 w 1435683"/>
              <a:gd name="connsiteY37" fmla="*/ 2281188 h 3026761"/>
              <a:gd name="connsiteX38" fmla="*/ 731520 w 1435683"/>
              <a:gd name="connsiteY38" fmla="*/ 2310063 h 3026761"/>
              <a:gd name="connsiteX39" fmla="*/ 683394 w 1435683"/>
              <a:gd name="connsiteY39" fmla="*/ 2377440 h 3026761"/>
              <a:gd name="connsiteX40" fmla="*/ 664143 w 1435683"/>
              <a:gd name="connsiteY40" fmla="*/ 2415941 h 3026761"/>
              <a:gd name="connsiteX41" fmla="*/ 635268 w 1435683"/>
              <a:gd name="connsiteY41" fmla="*/ 2483318 h 3026761"/>
              <a:gd name="connsiteX42" fmla="*/ 606392 w 1435683"/>
              <a:gd name="connsiteY42" fmla="*/ 2512194 h 3026761"/>
              <a:gd name="connsiteX43" fmla="*/ 567891 w 1435683"/>
              <a:gd name="connsiteY43" fmla="*/ 2569945 h 3026761"/>
              <a:gd name="connsiteX44" fmla="*/ 548640 w 1435683"/>
              <a:gd name="connsiteY44" fmla="*/ 2598821 h 3026761"/>
              <a:gd name="connsiteX45" fmla="*/ 519764 w 1435683"/>
              <a:gd name="connsiteY45" fmla="*/ 2637322 h 3026761"/>
              <a:gd name="connsiteX46" fmla="*/ 481263 w 1435683"/>
              <a:gd name="connsiteY46" fmla="*/ 2695074 h 3026761"/>
              <a:gd name="connsiteX47" fmla="*/ 452388 w 1435683"/>
              <a:gd name="connsiteY47" fmla="*/ 2714324 h 3026761"/>
              <a:gd name="connsiteX48" fmla="*/ 404261 w 1435683"/>
              <a:gd name="connsiteY48" fmla="*/ 2781701 h 3026761"/>
              <a:gd name="connsiteX49" fmla="*/ 385011 w 1435683"/>
              <a:gd name="connsiteY49" fmla="*/ 2810577 h 3026761"/>
              <a:gd name="connsiteX50" fmla="*/ 356135 w 1435683"/>
              <a:gd name="connsiteY50" fmla="*/ 2849078 h 3026761"/>
              <a:gd name="connsiteX51" fmla="*/ 336884 w 1435683"/>
              <a:gd name="connsiteY51" fmla="*/ 2877954 h 3026761"/>
              <a:gd name="connsiteX52" fmla="*/ 269508 w 1435683"/>
              <a:gd name="connsiteY52" fmla="*/ 2945331 h 3026761"/>
              <a:gd name="connsiteX53" fmla="*/ 173255 w 1435683"/>
              <a:gd name="connsiteY53" fmla="*/ 2964581 h 3026761"/>
              <a:gd name="connsiteX54" fmla="*/ 115503 w 1435683"/>
              <a:gd name="connsiteY54" fmla="*/ 2983832 h 3026761"/>
              <a:gd name="connsiteX55" fmla="*/ 86628 w 1435683"/>
              <a:gd name="connsiteY55" fmla="*/ 2993457 h 3026761"/>
              <a:gd name="connsiteX56" fmla="*/ 28876 w 1435683"/>
              <a:gd name="connsiteY56" fmla="*/ 3022333 h 3026761"/>
              <a:gd name="connsiteX57" fmla="*/ 0 w 1435683"/>
              <a:gd name="connsiteY57" fmla="*/ 2993457 h 302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35683" h="3026761">
                <a:moveTo>
                  <a:pt x="1299411" y="9625"/>
                </a:moveTo>
                <a:cubicBezTo>
                  <a:pt x="1309036" y="6417"/>
                  <a:pt x="1318140" y="0"/>
                  <a:pt x="1328286" y="0"/>
                </a:cubicBezTo>
                <a:cubicBezTo>
                  <a:pt x="1376947" y="0"/>
                  <a:pt x="1352885" y="32083"/>
                  <a:pt x="1376413" y="67377"/>
                </a:cubicBezTo>
                <a:lnTo>
                  <a:pt x="1395663" y="96253"/>
                </a:lnTo>
                <a:cubicBezTo>
                  <a:pt x="1435683" y="256320"/>
                  <a:pt x="1412842" y="150418"/>
                  <a:pt x="1395663" y="519764"/>
                </a:cubicBezTo>
                <a:cubicBezTo>
                  <a:pt x="1394295" y="549169"/>
                  <a:pt x="1378080" y="552108"/>
                  <a:pt x="1366788" y="577516"/>
                </a:cubicBezTo>
                <a:cubicBezTo>
                  <a:pt x="1358547" y="596059"/>
                  <a:pt x="1347537" y="635268"/>
                  <a:pt x="1347537" y="635268"/>
                </a:cubicBezTo>
                <a:cubicBezTo>
                  <a:pt x="1344329" y="709062"/>
                  <a:pt x="1343577" y="783003"/>
                  <a:pt x="1337912" y="856649"/>
                </a:cubicBezTo>
                <a:cubicBezTo>
                  <a:pt x="1335713" y="885237"/>
                  <a:pt x="1321274" y="889923"/>
                  <a:pt x="1309036" y="914400"/>
                </a:cubicBezTo>
                <a:cubicBezTo>
                  <a:pt x="1304499" y="923475"/>
                  <a:pt x="1302198" y="933520"/>
                  <a:pt x="1299411" y="943276"/>
                </a:cubicBezTo>
                <a:cubicBezTo>
                  <a:pt x="1295777" y="955996"/>
                  <a:pt x="1293419" y="969057"/>
                  <a:pt x="1289785" y="981777"/>
                </a:cubicBezTo>
                <a:cubicBezTo>
                  <a:pt x="1286998" y="991533"/>
                  <a:pt x="1282621" y="1000810"/>
                  <a:pt x="1280160" y="1010653"/>
                </a:cubicBezTo>
                <a:cubicBezTo>
                  <a:pt x="1276192" y="1026524"/>
                  <a:pt x="1274840" y="1042996"/>
                  <a:pt x="1270535" y="1058779"/>
                </a:cubicBezTo>
                <a:cubicBezTo>
                  <a:pt x="1265196" y="1078356"/>
                  <a:pt x="1255264" y="1096633"/>
                  <a:pt x="1251284" y="1116531"/>
                </a:cubicBezTo>
                <a:cubicBezTo>
                  <a:pt x="1227742" y="1234243"/>
                  <a:pt x="1254229" y="1112151"/>
                  <a:pt x="1232034" y="1193533"/>
                </a:cubicBezTo>
                <a:cubicBezTo>
                  <a:pt x="1225073" y="1219058"/>
                  <a:pt x="1219200" y="1244868"/>
                  <a:pt x="1212783" y="1270535"/>
                </a:cubicBezTo>
                <a:cubicBezTo>
                  <a:pt x="1209575" y="1283369"/>
                  <a:pt x="1205752" y="1296064"/>
                  <a:pt x="1203158" y="1309036"/>
                </a:cubicBezTo>
                <a:cubicBezTo>
                  <a:pt x="1199950" y="1325078"/>
                  <a:pt x="1197501" y="1341291"/>
                  <a:pt x="1193533" y="1357162"/>
                </a:cubicBezTo>
                <a:cubicBezTo>
                  <a:pt x="1191072" y="1367005"/>
                  <a:pt x="1186369" y="1376195"/>
                  <a:pt x="1183908" y="1386038"/>
                </a:cubicBezTo>
                <a:cubicBezTo>
                  <a:pt x="1179940" y="1401909"/>
                  <a:pt x="1180026" y="1418846"/>
                  <a:pt x="1174282" y="1434164"/>
                </a:cubicBezTo>
                <a:cubicBezTo>
                  <a:pt x="1170220" y="1444996"/>
                  <a:pt x="1160205" y="1452693"/>
                  <a:pt x="1155032" y="1463040"/>
                </a:cubicBezTo>
                <a:cubicBezTo>
                  <a:pt x="1150495" y="1472115"/>
                  <a:pt x="1149403" y="1482590"/>
                  <a:pt x="1145406" y="1491916"/>
                </a:cubicBezTo>
                <a:cubicBezTo>
                  <a:pt x="1130750" y="1526113"/>
                  <a:pt x="1126240" y="1530290"/>
                  <a:pt x="1106905" y="1559293"/>
                </a:cubicBezTo>
                <a:cubicBezTo>
                  <a:pt x="1103697" y="1572127"/>
                  <a:pt x="1101925" y="1585408"/>
                  <a:pt x="1097280" y="1597794"/>
                </a:cubicBezTo>
                <a:cubicBezTo>
                  <a:pt x="1086812" y="1625709"/>
                  <a:pt x="1074738" y="1641233"/>
                  <a:pt x="1058779" y="1665171"/>
                </a:cubicBezTo>
                <a:cubicBezTo>
                  <a:pt x="1036208" y="1732886"/>
                  <a:pt x="1065583" y="1649296"/>
                  <a:pt x="1029903" y="1732548"/>
                </a:cubicBezTo>
                <a:cubicBezTo>
                  <a:pt x="992087" y="1820784"/>
                  <a:pt x="1053878" y="1697810"/>
                  <a:pt x="1001028" y="1790299"/>
                </a:cubicBezTo>
                <a:cubicBezTo>
                  <a:pt x="993909" y="1802757"/>
                  <a:pt x="990117" y="1817124"/>
                  <a:pt x="981777" y="1828800"/>
                </a:cubicBezTo>
                <a:cubicBezTo>
                  <a:pt x="973865" y="1839877"/>
                  <a:pt x="962526" y="1848051"/>
                  <a:pt x="952901" y="1857676"/>
                </a:cubicBezTo>
                <a:cubicBezTo>
                  <a:pt x="923306" y="1916867"/>
                  <a:pt x="941607" y="1884244"/>
                  <a:pt x="895150" y="1953929"/>
                </a:cubicBezTo>
                <a:lnTo>
                  <a:pt x="875899" y="1982804"/>
                </a:lnTo>
                <a:cubicBezTo>
                  <a:pt x="866274" y="2011680"/>
                  <a:pt x="863907" y="2044106"/>
                  <a:pt x="847023" y="2069432"/>
                </a:cubicBezTo>
                <a:cubicBezTo>
                  <a:pt x="840606" y="2079057"/>
                  <a:pt x="832946" y="2087961"/>
                  <a:pt x="827773" y="2098308"/>
                </a:cubicBezTo>
                <a:cubicBezTo>
                  <a:pt x="823236" y="2107383"/>
                  <a:pt x="823075" y="2118314"/>
                  <a:pt x="818148" y="2127183"/>
                </a:cubicBezTo>
                <a:cubicBezTo>
                  <a:pt x="806912" y="2147408"/>
                  <a:pt x="779646" y="2184935"/>
                  <a:pt x="779646" y="2184935"/>
                </a:cubicBezTo>
                <a:cubicBezTo>
                  <a:pt x="776438" y="2194560"/>
                  <a:pt x="772808" y="2204055"/>
                  <a:pt x="770021" y="2213811"/>
                </a:cubicBezTo>
                <a:cubicBezTo>
                  <a:pt x="766387" y="2226531"/>
                  <a:pt x="765607" y="2240153"/>
                  <a:pt x="760396" y="2252312"/>
                </a:cubicBezTo>
                <a:cubicBezTo>
                  <a:pt x="755839" y="2262945"/>
                  <a:pt x="747562" y="2271563"/>
                  <a:pt x="741145" y="2281188"/>
                </a:cubicBezTo>
                <a:cubicBezTo>
                  <a:pt x="737937" y="2290813"/>
                  <a:pt x="736057" y="2300988"/>
                  <a:pt x="731520" y="2310063"/>
                </a:cubicBezTo>
                <a:cubicBezTo>
                  <a:pt x="721336" y="2330432"/>
                  <a:pt x="694299" y="2359992"/>
                  <a:pt x="683394" y="2377440"/>
                </a:cubicBezTo>
                <a:cubicBezTo>
                  <a:pt x="675789" y="2389607"/>
                  <a:pt x="669795" y="2402753"/>
                  <a:pt x="664143" y="2415941"/>
                </a:cubicBezTo>
                <a:cubicBezTo>
                  <a:pt x="650677" y="2447362"/>
                  <a:pt x="658071" y="2451394"/>
                  <a:pt x="635268" y="2483318"/>
                </a:cubicBezTo>
                <a:cubicBezTo>
                  <a:pt x="627356" y="2494395"/>
                  <a:pt x="616017" y="2502569"/>
                  <a:pt x="606392" y="2512194"/>
                </a:cubicBezTo>
                <a:cubicBezTo>
                  <a:pt x="589475" y="2562940"/>
                  <a:pt x="607946" y="2521879"/>
                  <a:pt x="567891" y="2569945"/>
                </a:cubicBezTo>
                <a:cubicBezTo>
                  <a:pt x="560485" y="2578832"/>
                  <a:pt x="555364" y="2589408"/>
                  <a:pt x="548640" y="2598821"/>
                </a:cubicBezTo>
                <a:cubicBezTo>
                  <a:pt x="539316" y="2611875"/>
                  <a:pt x="528964" y="2624180"/>
                  <a:pt x="519764" y="2637322"/>
                </a:cubicBezTo>
                <a:cubicBezTo>
                  <a:pt x="506496" y="2656276"/>
                  <a:pt x="500514" y="2682240"/>
                  <a:pt x="481263" y="2695074"/>
                </a:cubicBezTo>
                <a:lnTo>
                  <a:pt x="452388" y="2714324"/>
                </a:lnTo>
                <a:cubicBezTo>
                  <a:pt x="407007" y="2782395"/>
                  <a:pt x="463974" y="2698102"/>
                  <a:pt x="404261" y="2781701"/>
                </a:cubicBezTo>
                <a:cubicBezTo>
                  <a:pt x="397537" y="2791114"/>
                  <a:pt x="391735" y="2801164"/>
                  <a:pt x="385011" y="2810577"/>
                </a:cubicBezTo>
                <a:cubicBezTo>
                  <a:pt x="375687" y="2823631"/>
                  <a:pt x="365459" y="2836024"/>
                  <a:pt x="356135" y="2849078"/>
                </a:cubicBezTo>
                <a:cubicBezTo>
                  <a:pt x="349411" y="2858491"/>
                  <a:pt x="344623" y="2869355"/>
                  <a:pt x="336884" y="2877954"/>
                </a:cubicBezTo>
                <a:cubicBezTo>
                  <a:pt x="315637" y="2901562"/>
                  <a:pt x="299640" y="2935287"/>
                  <a:pt x="269508" y="2945331"/>
                </a:cubicBezTo>
                <a:cubicBezTo>
                  <a:pt x="219109" y="2962130"/>
                  <a:pt x="250676" y="2953521"/>
                  <a:pt x="173255" y="2964581"/>
                </a:cubicBezTo>
                <a:lnTo>
                  <a:pt x="115503" y="2983832"/>
                </a:lnTo>
                <a:lnTo>
                  <a:pt x="86628" y="2993457"/>
                </a:lnTo>
                <a:cubicBezTo>
                  <a:pt x="79601" y="2998142"/>
                  <a:pt x="42160" y="3026761"/>
                  <a:pt x="28876" y="3022333"/>
                </a:cubicBezTo>
                <a:cubicBezTo>
                  <a:pt x="15962" y="3018028"/>
                  <a:pt x="0" y="2993457"/>
                  <a:pt x="0" y="2993457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1" name="Freeform 30"/>
          <p:cNvSpPr/>
          <p:nvPr/>
        </p:nvSpPr>
        <p:spPr>
          <a:xfrm rot="20807656">
            <a:off x="4578332" y="3058868"/>
            <a:ext cx="1083204" cy="3027370"/>
          </a:xfrm>
          <a:custGeom>
            <a:avLst/>
            <a:gdLst>
              <a:gd name="connsiteX0" fmla="*/ 0 w 654518"/>
              <a:gd name="connsiteY0" fmla="*/ 16048 h 1941100"/>
              <a:gd name="connsiteX1" fmla="*/ 86628 w 654518"/>
              <a:gd name="connsiteY1" fmla="*/ 25673 h 1941100"/>
              <a:gd name="connsiteX2" fmla="*/ 144379 w 654518"/>
              <a:gd name="connsiteY2" fmla="*/ 44924 h 1941100"/>
              <a:gd name="connsiteX3" fmla="*/ 221381 w 654518"/>
              <a:gd name="connsiteY3" fmla="*/ 112300 h 1941100"/>
              <a:gd name="connsiteX4" fmla="*/ 279133 w 654518"/>
              <a:gd name="connsiteY4" fmla="*/ 170052 h 1941100"/>
              <a:gd name="connsiteX5" fmla="*/ 336885 w 654518"/>
              <a:gd name="connsiteY5" fmla="*/ 208553 h 1941100"/>
              <a:gd name="connsiteX6" fmla="*/ 356135 w 654518"/>
              <a:gd name="connsiteY6" fmla="*/ 266305 h 1941100"/>
              <a:gd name="connsiteX7" fmla="*/ 375386 w 654518"/>
              <a:gd name="connsiteY7" fmla="*/ 352932 h 1941100"/>
              <a:gd name="connsiteX8" fmla="*/ 394636 w 654518"/>
              <a:gd name="connsiteY8" fmla="*/ 429934 h 1941100"/>
              <a:gd name="connsiteX9" fmla="*/ 423512 w 654518"/>
              <a:gd name="connsiteY9" fmla="*/ 555062 h 1941100"/>
              <a:gd name="connsiteX10" fmla="*/ 452388 w 654518"/>
              <a:gd name="connsiteY10" fmla="*/ 574313 h 1941100"/>
              <a:gd name="connsiteX11" fmla="*/ 471638 w 654518"/>
              <a:gd name="connsiteY11" fmla="*/ 718692 h 1941100"/>
              <a:gd name="connsiteX12" fmla="*/ 490889 w 654518"/>
              <a:gd name="connsiteY12" fmla="*/ 872696 h 1941100"/>
              <a:gd name="connsiteX13" fmla="*/ 500514 w 654518"/>
              <a:gd name="connsiteY13" fmla="*/ 1036326 h 1941100"/>
              <a:gd name="connsiteX14" fmla="*/ 510139 w 654518"/>
              <a:gd name="connsiteY14" fmla="*/ 1065201 h 1941100"/>
              <a:gd name="connsiteX15" fmla="*/ 519765 w 654518"/>
              <a:gd name="connsiteY15" fmla="*/ 1113328 h 1941100"/>
              <a:gd name="connsiteX16" fmla="*/ 539015 w 654518"/>
              <a:gd name="connsiteY16" fmla="*/ 1142204 h 1941100"/>
              <a:gd name="connsiteX17" fmla="*/ 548640 w 654518"/>
              <a:gd name="connsiteY17" fmla="*/ 1190330 h 1941100"/>
              <a:gd name="connsiteX18" fmla="*/ 567891 w 654518"/>
              <a:gd name="connsiteY18" fmla="*/ 1219206 h 1941100"/>
              <a:gd name="connsiteX19" fmla="*/ 587141 w 654518"/>
              <a:gd name="connsiteY19" fmla="*/ 1286582 h 1941100"/>
              <a:gd name="connsiteX20" fmla="*/ 596767 w 654518"/>
              <a:gd name="connsiteY20" fmla="*/ 1373210 h 1941100"/>
              <a:gd name="connsiteX21" fmla="*/ 606392 w 654518"/>
              <a:gd name="connsiteY21" fmla="*/ 1450212 h 1941100"/>
              <a:gd name="connsiteX22" fmla="*/ 616017 w 654518"/>
              <a:gd name="connsiteY22" fmla="*/ 1546465 h 1941100"/>
              <a:gd name="connsiteX23" fmla="*/ 625642 w 654518"/>
              <a:gd name="connsiteY23" fmla="*/ 1604216 h 1941100"/>
              <a:gd name="connsiteX24" fmla="*/ 644893 w 654518"/>
              <a:gd name="connsiteY24" fmla="*/ 1661968 h 1941100"/>
              <a:gd name="connsiteX25" fmla="*/ 654518 w 654518"/>
              <a:gd name="connsiteY25" fmla="*/ 1941100 h 19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4518" h="1941100">
                <a:moveTo>
                  <a:pt x="0" y="16048"/>
                </a:moveTo>
                <a:cubicBezTo>
                  <a:pt x="28876" y="19256"/>
                  <a:pt x="58139" y="19975"/>
                  <a:pt x="86628" y="25673"/>
                </a:cubicBezTo>
                <a:cubicBezTo>
                  <a:pt x="106526" y="29653"/>
                  <a:pt x="144379" y="44924"/>
                  <a:pt x="144379" y="44924"/>
                </a:cubicBezTo>
                <a:cubicBezTo>
                  <a:pt x="198926" y="126740"/>
                  <a:pt x="109081" y="0"/>
                  <a:pt x="221381" y="112300"/>
                </a:cubicBezTo>
                <a:cubicBezTo>
                  <a:pt x="240632" y="131551"/>
                  <a:pt x="256481" y="154951"/>
                  <a:pt x="279133" y="170052"/>
                </a:cubicBezTo>
                <a:lnTo>
                  <a:pt x="336885" y="208553"/>
                </a:lnTo>
                <a:cubicBezTo>
                  <a:pt x="343302" y="227804"/>
                  <a:pt x="352799" y="246289"/>
                  <a:pt x="356135" y="266305"/>
                </a:cubicBezTo>
                <a:cubicBezTo>
                  <a:pt x="376112" y="386169"/>
                  <a:pt x="355073" y="278453"/>
                  <a:pt x="375386" y="352932"/>
                </a:cubicBezTo>
                <a:cubicBezTo>
                  <a:pt x="382347" y="378457"/>
                  <a:pt x="394636" y="429934"/>
                  <a:pt x="394636" y="429934"/>
                </a:cubicBezTo>
                <a:cubicBezTo>
                  <a:pt x="399150" y="470558"/>
                  <a:pt x="394575" y="520337"/>
                  <a:pt x="423512" y="555062"/>
                </a:cubicBezTo>
                <a:cubicBezTo>
                  <a:pt x="430918" y="563949"/>
                  <a:pt x="442763" y="567896"/>
                  <a:pt x="452388" y="574313"/>
                </a:cubicBezTo>
                <a:cubicBezTo>
                  <a:pt x="464151" y="644896"/>
                  <a:pt x="463785" y="636230"/>
                  <a:pt x="471638" y="718692"/>
                </a:cubicBezTo>
                <a:cubicBezTo>
                  <a:pt x="484836" y="857275"/>
                  <a:pt x="471045" y="793325"/>
                  <a:pt x="490889" y="872696"/>
                </a:cubicBezTo>
                <a:cubicBezTo>
                  <a:pt x="494097" y="927239"/>
                  <a:pt x="495077" y="981960"/>
                  <a:pt x="500514" y="1036326"/>
                </a:cubicBezTo>
                <a:cubicBezTo>
                  <a:pt x="501524" y="1046421"/>
                  <a:pt x="507678" y="1055358"/>
                  <a:pt x="510139" y="1065201"/>
                </a:cubicBezTo>
                <a:cubicBezTo>
                  <a:pt x="514107" y="1081073"/>
                  <a:pt x="514021" y="1098010"/>
                  <a:pt x="519765" y="1113328"/>
                </a:cubicBezTo>
                <a:cubicBezTo>
                  <a:pt x="523827" y="1124160"/>
                  <a:pt x="532598" y="1132579"/>
                  <a:pt x="539015" y="1142204"/>
                </a:cubicBezTo>
                <a:cubicBezTo>
                  <a:pt x="542223" y="1158246"/>
                  <a:pt x="542896" y="1175012"/>
                  <a:pt x="548640" y="1190330"/>
                </a:cubicBezTo>
                <a:cubicBezTo>
                  <a:pt x="552702" y="1201162"/>
                  <a:pt x="562717" y="1208859"/>
                  <a:pt x="567891" y="1219206"/>
                </a:cubicBezTo>
                <a:cubicBezTo>
                  <a:pt x="574795" y="1233014"/>
                  <a:pt x="584057" y="1274246"/>
                  <a:pt x="587141" y="1286582"/>
                </a:cubicBezTo>
                <a:cubicBezTo>
                  <a:pt x="590350" y="1315458"/>
                  <a:pt x="593372" y="1344355"/>
                  <a:pt x="596767" y="1373210"/>
                </a:cubicBezTo>
                <a:cubicBezTo>
                  <a:pt x="599789" y="1398900"/>
                  <a:pt x="603536" y="1424503"/>
                  <a:pt x="606392" y="1450212"/>
                </a:cubicBezTo>
                <a:cubicBezTo>
                  <a:pt x="609953" y="1482259"/>
                  <a:pt x="612018" y="1514470"/>
                  <a:pt x="616017" y="1546465"/>
                </a:cubicBezTo>
                <a:cubicBezTo>
                  <a:pt x="618438" y="1565830"/>
                  <a:pt x="620909" y="1585283"/>
                  <a:pt x="625642" y="1604216"/>
                </a:cubicBezTo>
                <a:cubicBezTo>
                  <a:pt x="630564" y="1623902"/>
                  <a:pt x="644893" y="1661968"/>
                  <a:pt x="644893" y="1661968"/>
                </a:cubicBezTo>
                <a:lnTo>
                  <a:pt x="654518" y="1941100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2" name="Freeform 31"/>
          <p:cNvSpPr/>
          <p:nvPr/>
        </p:nvSpPr>
        <p:spPr>
          <a:xfrm rot="19688481">
            <a:off x="4252847" y="3064119"/>
            <a:ext cx="796216" cy="3690591"/>
          </a:xfrm>
          <a:custGeom>
            <a:avLst/>
            <a:gdLst>
              <a:gd name="connsiteX0" fmla="*/ 723152 w 723152"/>
              <a:gd name="connsiteY0" fmla="*/ 0 h 2502569"/>
              <a:gd name="connsiteX1" fmla="*/ 713527 w 723152"/>
              <a:gd name="connsiteY1" fmla="*/ 288758 h 2502569"/>
              <a:gd name="connsiteX2" fmla="*/ 703902 w 723152"/>
              <a:gd name="connsiteY2" fmla="*/ 317634 h 2502569"/>
              <a:gd name="connsiteX3" fmla="*/ 684651 w 723152"/>
              <a:gd name="connsiteY3" fmla="*/ 394636 h 2502569"/>
              <a:gd name="connsiteX4" fmla="*/ 675026 w 723152"/>
              <a:gd name="connsiteY4" fmla="*/ 442762 h 2502569"/>
              <a:gd name="connsiteX5" fmla="*/ 665401 w 723152"/>
              <a:gd name="connsiteY5" fmla="*/ 471638 h 2502569"/>
              <a:gd name="connsiteX6" fmla="*/ 655775 w 723152"/>
              <a:gd name="connsiteY6" fmla="*/ 519765 h 2502569"/>
              <a:gd name="connsiteX7" fmla="*/ 626900 w 723152"/>
              <a:gd name="connsiteY7" fmla="*/ 644893 h 2502569"/>
              <a:gd name="connsiteX8" fmla="*/ 617274 w 723152"/>
              <a:gd name="connsiteY8" fmla="*/ 721895 h 2502569"/>
              <a:gd name="connsiteX9" fmla="*/ 588399 w 723152"/>
              <a:gd name="connsiteY9" fmla="*/ 808522 h 2502569"/>
              <a:gd name="connsiteX10" fmla="*/ 578773 w 723152"/>
              <a:gd name="connsiteY10" fmla="*/ 837398 h 2502569"/>
              <a:gd name="connsiteX11" fmla="*/ 559523 w 723152"/>
              <a:gd name="connsiteY11" fmla="*/ 924026 h 2502569"/>
              <a:gd name="connsiteX12" fmla="*/ 530647 w 723152"/>
              <a:gd name="connsiteY12" fmla="*/ 1010653 h 2502569"/>
              <a:gd name="connsiteX13" fmla="*/ 521022 w 723152"/>
              <a:gd name="connsiteY13" fmla="*/ 1039529 h 2502569"/>
              <a:gd name="connsiteX14" fmla="*/ 511397 w 723152"/>
              <a:gd name="connsiteY14" fmla="*/ 1068405 h 2502569"/>
              <a:gd name="connsiteX15" fmla="*/ 492146 w 723152"/>
              <a:gd name="connsiteY15" fmla="*/ 1155032 h 2502569"/>
              <a:gd name="connsiteX16" fmla="*/ 472895 w 723152"/>
              <a:gd name="connsiteY16" fmla="*/ 1212784 h 2502569"/>
              <a:gd name="connsiteX17" fmla="*/ 463270 w 723152"/>
              <a:gd name="connsiteY17" fmla="*/ 1251285 h 2502569"/>
              <a:gd name="connsiteX18" fmla="*/ 434394 w 723152"/>
              <a:gd name="connsiteY18" fmla="*/ 1337912 h 2502569"/>
              <a:gd name="connsiteX19" fmla="*/ 415144 w 723152"/>
              <a:gd name="connsiteY19" fmla="*/ 1395664 h 2502569"/>
              <a:gd name="connsiteX20" fmla="*/ 405519 w 723152"/>
              <a:gd name="connsiteY20" fmla="*/ 1424539 h 2502569"/>
              <a:gd name="connsiteX21" fmla="*/ 367018 w 723152"/>
              <a:gd name="connsiteY21" fmla="*/ 1482291 h 2502569"/>
              <a:gd name="connsiteX22" fmla="*/ 338142 w 723152"/>
              <a:gd name="connsiteY22" fmla="*/ 1549668 h 2502569"/>
              <a:gd name="connsiteX23" fmla="*/ 328517 w 723152"/>
              <a:gd name="connsiteY23" fmla="*/ 1578544 h 2502569"/>
              <a:gd name="connsiteX24" fmla="*/ 290015 w 723152"/>
              <a:gd name="connsiteY24" fmla="*/ 1636295 h 2502569"/>
              <a:gd name="connsiteX25" fmla="*/ 270765 w 723152"/>
              <a:gd name="connsiteY25" fmla="*/ 1674796 h 2502569"/>
              <a:gd name="connsiteX26" fmla="*/ 213013 w 723152"/>
              <a:gd name="connsiteY26" fmla="*/ 1761424 h 2502569"/>
              <a:gd name="connsiteX27" fmla="*/ 193763 w 723152"/>
              <a:gd name="connsiteY27" fmla="*/ 1790299 h 2502569"/>
              <a:gd name="connsiteX28" fmla="*/ 184138 w 723152"/>
              <a:gd name="connsiteY28" fmla="*/ 1828800 h 2502569"/>
              <a:gd name="connsiteX29" fmla="*/ 164887 w 723152"/>
              <a:gd name="connsiteY29" fmla="*/ 1886552 h 2502569"/>
              <a:gd name="connsiteX30" fmla="*/ 155262 w 723152"/>
              <a:gd name="connsiteY30" fmla="*/ 1925053 h 2502569"/>
              <a:gd name="connsiteX31" fmla="*/ 145637 w 723152"/>
              <a:gd name="connsiteY31" fmla="*/ 1953929 h 2502569"/>
              <a:gd name="connsiteX32" fmla="*/ 136011 w 723152"/>
              <a:gd name="connsiteY32" fmla="*/ 1992430 h 2502569"/>
              <a:gd name="connsiteX33" fmla="*/ 126386 w 723152"/>
              <a:gd name="connsiteY33" fmla="*/ 2021306 h 2502569"/>
              <a:gd name="connsiteX34" fmla="*/ 107135 w 723152"/>
              <a:gd name="connsiteY34" fmla="*/ 2098308 h 2502569"/>
              <a:gd name="connsiteX35" fmla="*/ 97510 w 723152"/>
              <a:gd name="connsiteY35" fmla="*/ 2127184 h 2502569"/>
              <a:gd name="connsiteX36" fmla="*/ 87885 w 723152"/>
              <a:gd name="connsiteY36" fmla="*/ 2165685 h 2502569"/>
              <a:gd name="connsiteX37" fmla="*/ 68634 w 723152"/>
              <a:gd name="connsiteY37" fmla="*/ 2223436 h 2502569"/>
              <a:gd name="connsiteX38" fmla="*/ 39759 w 723152"/>
              <a:gd name="connsiteY38" fmla="*/ 2319689 h 2502569"/>
              <a:gd name="connsiteX39" fmla="*/ 30133 w 723152"/>
              <a:gd name="connsiteY39" fmla="*/ 2348565 h 2502569"/>
              <a:gd name="connsiteX40" fmla="*/ 20508 w 723152"/>
              <a:gd name="connsiteY40" fmla="*/ 2377440 h 2502569"/>
              <a:gd name="connsiteX41" fmla="*/ 10883 w 723152"/>
              <a:gd name="connsiteY41" fmla="*/ 2435192 h 2502569"/>
              <a:gd name="connsiteX42" fmla="*/ 1258 w 723152"/>
              <a:gd name="connsiteY42" fmla="*/ 2502569 h 250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23152" h="2502569">
                <a:moveTo>
                  <a:pt x="723152" y="0"/>
                </a:moveTo>
                <a:cubicBezTo>
                  <a:pt x="719944" y="96253"/>
                  <a:pt x="719353" y="192628"/>
                  <a:pt x="713527" y="288758"/>
                </a:cubicBezTo>
                <a:cubicBezTo>
                  <a:pt x="712913" y="298885"/>
                  <a:pt x="706572" y="307846"/>
                  <a:pt x="703902" y="317634"/>
                </a:cubicBezTo>
                <a:cubicBezTo>
                  <a:pt x="696941" y="343159"/>
                  <a:pt x="689840" y="368692"/>
                  <a:pt x="684651" y="394636"/>
                </a:cubicBezTo>
                <a:cubicBezTo>
                  <a:pt x="681443" y="410678"/>
                  <a:pt x="678994" y="426891"/>
                  <a:pt x="675026" y="442762"/>
                </a:cubicBezTo>
                <a:cubicBezTo>
                  <a:pt x="672565" y="452605"/>
                  <a:pt x="667862" y="461795"/>
                  <a:pt x="665401" y="471638"/>
                </a:cubicBezTo>
                <a:cubicBezTo>
                  <a:pt x="661433" y="487510"/>
                  <a:pt x="659454" y="503824"/>
                  <a:pt x="655775" y="519765"/>
                </a:cubicBezTo>
                <a:cubicBezTo>
                  <a:pt x="645570" y="563987"/>
                  <a:pt x="633667" y="600907"/>
                  <a:pt x="626900" y="644893"/>
                </a:cubicBezTo>
                <a:cubicBezTo>
                  <a:pt x="622967" y="670459"/>
                  <a:pt x="622694" y="696602"/>
                  <a:pt x="617274" y="721895"/>
                </a:cubicBezTo>
                <a:cubicBezTo>
                  <a:pt x="617273" y="721899"/>
                  <a:pt x="593212" y="794082"/>
                  <a:pt x="588399" y="808522"/>
                </a:cubicBezTo>
                <a:cubicBezTo>
                  <a:pt x="585190" y="818147"/>
                  <a:pt x="580763" y="827449"/>
                  <a:pt x="578773" y="837398"/>
                </a:cubicBezTo>
                <a:cubicBezTo>
                  <a:pt x="573278" y="864872"/>
                  <a:pt x="567678" y="896842"/>
                  <a:pt x="559523" y="924026"/>
                </a:cubicBezTo>
                <a:cubicBezTo>
                  <a:pt x="550777" y="953180"/>
                  <a:pt x="540272" y="981777"/>
                  <a:pt x="530647" y="1010653"/>
                </a:cubicBezTo>
                <a:lnTo>
                  <a:pt x="521022" y="1039529"/>
                </a:lnTo>
                <a:cubicBezTo>
                  <a:pt x="517814" y="1049154"/>
                  <a:pt x="513387" y="1058456"/>
                  <a:pt x="511397" y="1068405"/>
                </a:cubicBezTo>
                <a:cubicBezTo>
                  <a:pt x="505903" y="1095871"/>
                  <a:pt x="500299" y="1127854"/>
                  <a:pt x="492146" y="1155032"/>
                </a:cubicBezTo>
                <a:cubicBezTo>
                  <a:pt x="486315" y="1174468"/>
                  <a:pt x="477816" y="1193098"/>
                  <a:pt x="472895" y="1212784"/>
                </a:cubicBezTo>
                <a:cubicBezTo>
                  <a:pt x="469687" y="1225618"/>
                  <a:pt x="467071" y="1238614"/>
                  <a:pt x="463270" y="1251285"/>
                </a:cubicBezTo>
                <a:cubicBezTo>
                  <a:pt x="463248" y="1251358"/>
                  <a:pt x="439219" y="1323438"/>
                  <a:pt x="434394" y="1337912"/>
                </a:cubicBezTo>
                <a:lnTo>
                  <a:pt x="415144" y="1395664"/>
                </a:lnTo>
                <a:cubicBezTo>
                  <a:pt x="411936" y="1405289"/>
                  <a:pt x="411147" y="1416097"/>
                  <a:pt x="405519" y="1424539"/>
                </a:cubicBezTo>
                <a:lnTo>
                  <a:pt x="367018" y="1482291"/>
                </a:lnTo>
                <a:cubicBezTo>
                  <a:pt x="346983" y="1562424"/>
                  <a:pt x="371378" y="1483193"/>
                  <a:pt x="338142" y="1549668"/>
                </a:cubicBezTo>
                <a:cubicBezTo>
                  <a:pt x="333605" y="1558743"/>
                  <a:pt x="333444" y="1569675"/>
                  <a:pt x="328517" y="1578544"/>
                </a:cubicBezTo>
                <a:cubicBezTo>
                  <a:pt x="317281" y="1598769"/>
                  <a:pt x="300362" y="1615601"/>
                  <a:pt x="290015" y="1636295"/>
                </a:cubicBezTo>
                <a:cubicBezTo>
                  <a:pt x="283598" y="1649129"/>
                  <a:pt x="278147" y="1662492"/>
                  <a:pt x="270765" y="1674796"/>
                </a:cubicBezTo>
                <a:cubicBezTo>
                  <a:pt x="270753" y="1674816"/>
                  <a:pt x="222645" y="1746976"/>
                  <a:pt x="213013" y="1761424"/>
                </a:cubicBezTo>
                <a:lnTo>
                  <a:pt x="193763" y="1790299"/>
                </a:lnTo>
                <a:cubicBezTo>
                  <a:pt x="190555" y="1803133"/>
                  <a:pt x="187939" y="1816129"/>
                  <a:pt x="184138" y="1828800"/>
                </a:cubicBezTo>
                <a:cubicBezTo>
                  <a:pt x="178307" y="1848236"/>
                  <a:pt x="169808" y="1866866"/>
                  <a:pt x="164887" y="1886552"/>
                </a:cubicBezTo>
                <a:cubicBezTo>
                  <a:pt x="161679" y="1899386"/>
                  <a:pt x="158896" y="1912333"/>
                  <a:pt x="155262" y="1925053"/>
                </a:cubicBezTo>
                <a:cubicBezTo>
                  <a:pt x="152475" y="1934809"/>
                  <a:pt x="148424" y="1944173"/>
                  <a:pt x="145637" y="1953929"/>
                </a:cubicBezTo>
                <a:cubicBezTo>
                  <a:pt x="142003" y="1966649"/>
                  <a:pt x="139645" y="1979710"/>
                  <a:pt x="136011" y="1992430"/>
                </a:cubicBezTo>
                <a:cubicBezTo>
                  <a:pt x="133224" y="2002186"/>
                  <a:pt x="129056" y="2011518"/>
                  <a:pt x="126386" y="2021306"/>
                </a:cubicBezTo>
                <a:cubicBezTo>
                  <a:pt x="119425" y="2046831"/>
                  <a:pt x="115501" y="2073208"/>
                  <a:pt x="107135" y="2098308"/>
                </a:cubicBezTo>
                <a:cubicBezTo>
                  <a:pt x="103927" y="2107933"/>
                  <a:pt x="100297" y="2117428"/>
                  <a:pt x="97510" y="2127184"/>
                </a:cubicBezTo>
                <a:cubicBezTo>
                  <a:pt x="93876" y="2139904"/>
                  <a:pt x="91686" y="2153014"/>
                  <a:pt x="87885" y="2165685"/>
                </a:cubicBezTo>
                <a:cubicBezTo>
                  <a:pt x="82054" y="2185121"/>
                  <a:pt x="73555" y="2203750"/>
                  <a:pt x="68634" y="2223436"/>
                </a:cubicBezTo>
                <a:cubicBezTo>
                  <a:pt x="54089" y="2281617"/>
                  <a:pt x="63190" y="2249397"/>
                  <a:pt x="39759" y="2319689"/>
                </a:cubicBezTo>
                <a:lnTo>
                  <a:pt x="30133" y="2348565"/>
                </a:lnTo>
                <a:lnTo>
                  <a:pt x="20508" y="2377440"/>
                </a:lnTo>
                <a:cubicBezTo>
                  <a:pt x="17300" y="2396691"/>
                  <a:pt x="14374" y="2415991"/>
                  <a:pt x="10883" y="2435192"/>
                </a:cubicBezTo>
                <a:cubicBezTo>
                  <a:pt x="0" y="2495053"/>
                  <a:pt x="1258" y="2464824"/>
                  <a:pt x="1258" y="2502569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4" name="Freeform 33"/>
          <p:cNvSpPr/>
          <p:nvPr/>
        </p:nvSpPr>
        <p:spPr>
          <a:xfrm>
            <a:off x="2103938" y="4336314"/>
            <a:ext cx="92747" cy="1594182"/>
          </a:xfrm>
          <a:custGeom>
            <a:avLst/>
            <a:gdLst>
              <a:gd name="connsiteX0" fmla="*/ 0 w 134753"/>
              <a:gd name="connsiteY0" fmla="*/ 0 h 1771048"/>
              <a:gd name="connsiteX1" fmla="*/ 9625 w 134753"/>
              <a:gd name="connsiteY1" fmla="*/ 279132 h 1771048"/>
              <a:gd name="connsiteX2" fmla="*/ 19250 w 134753"/>
              <a:gd name="connsiteY2" fmla="*/ 308008 h 1771048"/>
              <a:gd name="connsiteX3" fmla="*/ 38501 w 134753"/>
              <a:gd name="connsiteY3" fmla="*/ 336884 h 1771048"/>
              <a:gd name="connsiteX4" fmla="*/ 57751 w 134753"/>
              <a:gd name="connsiteY4" fmla="*/ 481263 h 1771048"/>
              <a:gd name="connsiteX5" fmla="*/ 77002 w 134753"/>
              <a:gd name="connsiteY5" fmla="*/ 539014 h 1771048"/>
              <a:gd name="connsiteX6" fmla="*/ 96252 w 134753"/>
              <a:gd name="connsiteY6" fmla="*/ 721894 h 1771048"/>
              <a:gd name="connsiteX7" fmla="*/ 105878 w 134753"/>
              <a:gd name="connsiteY7" fmla="*/ 779646 h 1771048"/>
              <a:gd name="connsiteX8" fmla="*/ 105878 w 134753"/>
              <a:gd name="connsiteY8" fmla="*/ 1771048 h 177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53" h="1771048">
                <a:moveTo>
                  <a:pt x="0" y="0"/>
                </a:moveTo>
                <a:cubicBezTo>
                  <a:pt x="3208" y="93044"/>
                  <a:pt x="3818" y="186214"/>
                  <a:pt x="9625" y="279132"/>
                </a:cubicBezTo>
                <a:cubicBezTo>
                  <a:pt x="10258" y="289258"/>
                  <a:pt x="14713" y="298933"/>
                  <a:pt x="19250" y="308008"/>
                </a:cubicBezTo>
                <a:cubicBezTo>
                  <a:pt x="24423" y="318355"/>
                  <a:pt x="32084" y="327259"/>
                  <a:pt x="38501" y="336884"/>
                </a:cubicBezTo>
                <a:cubicBezTo>
                  <a:pt x="65841" y="418908"/>
                  <a:pt x="26346" y="292834"/>
                  <a:pt x="57751" y="481263"/>
                </a:cubicBezTo>
                <a:cubicBezTo>
                  <a:pt x="61087" y="501279"/>
                  <a:pt x="77002" y="539014"/>
                  <a:pt x="77002" y="539014"/>
                </a:cubicBezTo>
                <a:cubicBezTo>
                  <a:pt x="134753" y="1001041"/>
                  <a:pt x="24375" y="110955"/>
                  <a:pt x="96252" y="721894"/>
                </a:cubicBezTo>
                <a:cubicBezTo>
                  <a:pt x="98532" y="741277"/>
                  <a:pt x="105699" y="760131"/>
                  <a:pt x="105878" y="779646"/>
                </a:cubicBezTo>
                <a:cubicBezTo>
                  <a:pt x="108910" y="1110099"/>
                  <a:pt x="105878" y="1440581"/>
                  <a:pt x="105878" y="1771048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5" name="Freeform 34"/>
          <p:cNvSpPr/>
          <p:nvPr/>
        </p:nvSpPr>
        <p:spPr>
          <a:xfrm>
            <a:off x="2833658" y="2122659"/>
            <a:ext cx="841713" cy="3776338"/>
          </a:xfrm>
          <a:custGeom>
            <a:avLst/>
            <a:gdLst>
              <a:gd name="connsiteX0" fmla="*/ 0 w 763221"/>
              <a:gd name="connsiteY0" fmla="*/ 0 h 3426593"/>
              <a:gd name="connsiteX1" fmla="*/ 28876 w 763221"/>
              <a:gd name="connsiteY1" fmla="*/ 9625 h 3426593"/>
              <a:gd name="connsiteX2" fmla="*/ 67377 w 763221"/>
              <a:gd name="connsiteY2" fmla="*/ 77002 h 3426593"/>
              <a:gd name="connsiteX3" fmla="*/ 96253 w 763221"/>
              <a:gd name="connsiteY3" fmla="*/ 96252 h 3426593"/>
              <a:gd name="connsiteX4" fmla="*/ 154004 w 763221"/>
              <a:gd name="connsiteY4" fmla="*/ 182880 h 3426593"/>
              <a:gd name="connsiteX5" fmla="*/ 202131 w 763221"/>
              <a:gd name="connsiteY5" fmla="*/ 259882 h 3426593"/>
              <a:gd name="connsiteX6" fmla="*/ 240632 w 763221"/>
              <a:gd name="connsiteY6" fmla="*/ 327259 h 3426593"/>
              <a:gd name="connsiteX7" fmla="*/ 269508 w 763221"/>
              <a:gd name="connsiteY7" fmla="*/ 346509 h 3426593"/>
              <a:gd name="connsiteX8" fmla="*/ 327259 w 763221"/>
              <a:gd name="connsiteY8" fmla="*/ 394635 h 3426593"/>
              <a:gd name="connsiteX9" fmla="*/ 346510 w 763221"/>
              <a:gd name="connsiteY9" fmla="*/ 423511 h 3426593"/>
              <a:gd name="connsiteX10" fmla="*/ 365760 w 763221"/>
              <a:gd name="connsiteY10" fmla="*/ 481263 h 3426593"/>
              <a:gd name="connsiteX11" fmla="*/ 375386 w 763221"/>
              <a:gd name="connsiteY11" fmla="*/ 510139 h 3426593"/>
              <a:gd name="connsiteX12" fmla="*/ 394636 w 763221"/>
              <a:gd name="connsiteY12" fmla="*/ 567890 h 3426593"/>
              <a:gd name="connsiteX13" fmla="*/ 404261 w 763221"/>
              <a:gd name="connsiteY13" fmla="*/ 596766 h 3426593"/>
              <a:gd name="connsiteX14" fmla="*/ 413887 w 763221"/>
              <a:gd name="connsiteY14" fmla="*/ 644892 h 3426593"/>
              <a:gd name="connsiteX15" fmla="*/ 433137 w 763221"/>
              <a:gd name="connsiteY15" fmla="*/ 702644 h 3426593"/>
              <a:gd name="connsiteX16" fmla="*/ 442762 w 763221"/>
              <a:gd name="connsiteY16" fmla="*/ 731520 h 3426593"/>
              <a:gd name="connsiteX17" fmla="*/ 481263 w 763221"/>
              <a:gd name="connsiteY17" fmla="*/ 847023 h 3426593"/>
              <a:gd name="connsiteX18" fmla="*/ 490889 w 763221"/>
              <a:gd name="connsiteY18" fmla="*/ 875899 h 3426593"/>
              <a:gd name="connsiteX19" fmla="*/ 500514 w 763221"/>
              <a:gd name="connsiteY19" fmla="*/ 904774 h 3426593"/>
              <a:gd name="connsiteX20" fmla="*/ 510139 w 763221"/>
              <a:gd name="connsiteY20" fmla="*/ 962526 h 3426593"/>
              <a:gd name="connsiteX21" fmla="*/ 519764 w 763221"/>
              <a:gd name="connsiteY21" fmla="*/ 1212783 h 3426593"/>
              <a:gd name="connsiteX22" fmla="*/ 539015 w 763221"/>
              <a:gd name="connsiteY22" fmla="*/ 1318661 h 3426593"/>
              <a:gd name="connsiteX23" fmla="*/ 548640 w 763221"/>
              <a:gd name="connsiteY23" fmla="*/ 1386038 h 3426593"/>
              <a:gd name="connsiteX24" fmla="*/ 567891 w 763221"/>
              <a:gd name="connsiteY24" fmla="*/ 1453414 h 3426593"/>
              <a:gd name="connsiteX25" fmla="*/ 587141 w 763221"/>
              <a:gd name="connsiteY25" fmla="*/ 1568918 h 3426593"/>
              <a:gd name="connsiteX26" fmla="*/ 606392 w 763221"/>
              <a:gd name="connsiteY26" fmla="*/ 1751798 h 3426593"/>
              <a:gd name="connsiteX27" fmla="*/ 625642 w 763221"/>
              <a:gd name="connsiteY27" fmla="*/ 1790299 h 3426593"/>
              <a:gd name="connsiteX28" fmla="*/ 635268 w 763221"/>
              <a:gd name="connsiteY28" fmla="*/ 1838425 h 3426593"/>
              <a:gd name="connsiteX29" fmla="*/ 654518 w 763221"/>
              <a:gd name="connsiteY29" fmla="*/ 1896176 h 3426593"/>
              <a:gd name="connsiteX30" fmla="*/ 664143 w 763221"/>
              <a:gd name="connsiteY30" fmla="*/ 1992429 h 3426593"/>
              <a:gd name="connsiteX31" fmla="*/ 673769 w 763221"/>
              <a:gd name="connsiteY31" fmla="*/ 2079056 h 3426593"/>
              <a:gd name="connsiteX32" fmla="*/ 683394 w 763221"/>
              <a:gd name="connsiteY32" fmla="*/ 2502568 h 3426593"/>
              <a:gd name="connsiteX33" fmla="*/ 712270 w 763221"/>
              <a:gd name="connsiteY33" fmla="*/ 2608446 h 3426593"/>
              <a:gd name="connsiteX34" fmla="*/ 731520 w 763221"/>
              <a:gd name="connsiteY34" fmla="*/ 2675823 h 3426593"/>
              <a:gd name="connsiteX35" fmla="*/ 741146 w 763221"/>
              <a:gd name="connsiteY35" fmla="*/ 2743200 h 3426593"/>
              <a:gd name="connsiteX36" fmla="*/ 760396 w 763221"/>
              <a:gd name="connsiteY36" fmla="*/ 2858703 h 3426593"/>
              <a:gd name="connsiteX37" fmla="*/ 760396 w 763221"/>
              <a:gd name="connsiteY37" fmla="*/ 3426593 h 34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3221" h="3426593">
                <a:moveTo>
                  <a:pt x="0" y="0"/>
                </a:moveTo>
                <a:cubicBezTo>
                  <a:pt x="9625" y="3208"/>
                  <a:pt x="20953" y="3287"/>
                  <a:pt x="28876" y="9625"/>
                </a:cubicBezTo>
                <a:cubicBezTo>
                  <a:pt x="47855" y="24808"/>
                  <a:pt x="53164" y="59946"/>
                  <a:pt x="67377" y="77002"/>
                </a:cubicBezTo>
                <a:cubicBezTo>
                  <a:pt x="74783" y="85889"/>
                  <a:pt x="86628" y="89835"/>
                  <a:pt x="96253" y="96252"/>
                </a:cubicBezTo>
                <a:lnTo>
                  <a:pt x="154004" y="182880"/>
                </a:lnTo>
                <a:cubicBezTo>
                  <a:pt x="174068" y="212976"/>
                  <a:pt x="182772" y="225034"/>
                  <a:pt x="202131" y="259882"/>
                </a:cubicBezTo>
                <a:cubicBezTo>
                  <a:pt x="211569" y="276870"/>
                  <a:pt x="225504" y="312131"/>
                  <a:pt x="240632" y="327259"/>
                </a:cubicBezTo>
                <a:cubicBezTo>
                  <a:pt x="248812" y="335439"/>
                  <a:pt x="260621" y="339103"/>
                  <a:pt x="269508" y="346509"/>
                </a:cubicBezTo>
                <a:cubicBezTo>
                  <a:pt x="343619" y="408268"/>
                  <a:pt x="255565" y="346841"/>
                  <a:pt x="327259" y="394635"/>
                </a:cubicBezTo>
                <a:cubicBezTo>
                  <a:pt x="333676" y="404260"/>
                  <a:pt x="341812" y="412940"/>
                  <a:pt x="346510" y="423511"/>
                </a:cubicBezTo>
                <a:cubicBezTo>
                  <a:pt x="354751" y="442054"/>
                  <a:pt x="359343" y="462012"/>
                  <a:pt x="365760" y="481263"/>
                </a:cubicBezTo>
                <a:lnTo>
                  <a:pt x="375386" y="510139"/>
                </a:lnTo>
                <a:lnTo>
                  <a:pt x="394636" y="567890"/>
                </a:lnTo>
                <a:cubicBezTo>
                  <a:pt x="397844" y="577515"/>
                  <a:pt x="402271" y="586817"/>
                  <a:pt x="404261" y="596766"/>
                </a:cubicBezTo>
                <a:cubicBezTo>
                  <a:pt x="407470" y="612808"/>
                  <a:pt x="409582" y="629109"/>
                  <a:pt x="413887" y="644892"/>
                </a:cubicBezTo>
                <a:cubicBezTo>
                  <a:pt x="419226" y="664469"/>
                  <a:pt x="426720" y="683393"/>
                  <a:pt x="433137" y="702644"/>
                </a:cubicBezTo>
                <a:lnTo>
                  <a:pt x="442762" y="731520"/>
                </a:lnTo>
                <a:lnTo>
                  <a:pt x="481263" y="847023"/>
                </a:lnTo>
                <a:lnTo>
                  <a:pt x="490889" y="875899"/>
                </a:lnTo>
                <a:lnTo>
                  <a:pt x="500514" y="904774"/>
                </a:lnTo>
                <a:cubicBezTo>
                  <a:pt x="503722" y="924025"/>
                  <a:pt x="508922" y="943048"/>
                  <a:pt x="510139" y="962526"/>
                </a:cubicBezTo>
                <a:cubicBezTo>
                  <a:pt x="515346" y="1045844"/>
                  <a:pt x="514862" y="1129446"/>
                  <a:pt x="519764" y="1212783"/>
                </a:cubicBezTo>
                <a:cubicBezTo>
                  <a:pt x="523651" y="1278859"/>
                  <a:pt x="523955" y="1273480"/>
                  <a:pt x="539015" y="1318661"/>
                </a:cubicBezTo>
                <a:cubicBezTo>
                  <a:pt x="542223" y="1341120"/>
                  <a:pt x="544191" y="1363792"/>
                  <a:pt x="548640" y="1386038"/>
                </a:cubicBezTo>
                <a:cubicBezTo>
                  <a:pt x="571530" y="1500482"/>
                  <a:pt x="543966" y="1309863"/>
                  <a:pt x="567891" y="1453414"/>
                </a:cubicBezTo>
                <a:cubicBezTo>
                  <a:pt x="590423" y="1588611"/>
                  <a:pt x="565481" y="1482273"/>
                  <a:pt x="587141" y="1568918"/>
                </a:cubicBezTo>
                <a:cubicBezTo>
                  <a:pt x="590997" y="1630604"/>
                  <a:pt x="581765" y="1694334"/>
                  <a:pt x="606392" y="1751798"/>
                </a:cubicBezTo>
                <a:cubicBezTo>
                  <a:pt x="612044" y="1764986"/>
                  <a:pt x="619225" y="1777465"/>
                  <a:pt x="625642" y="1790299"/>
                </a:cubicBezTo>
                <a:cubicBezTo>
                  <a:pt x="628851" y="1806341"/>
                  <a:pt x="630963" y="1822642"/>
                  <a:pt x="635268" y="1838425"/>
                </a:cubicBezTo>
                <a:cubicBezTo>
                  <a:pt x="640607" y="1858002"/>
                  <a:pt x="654518" y="1896176"/>
                  <a:pt x="654518" y="1896176"/>
                </a:cubicBezTo>
                <a:cubicBezTo>
                  <a:pt x="657726" y="1928260"/>
                  <a:pt x="660767" y="1960362"/>
                  <a:pt x="664143" y="1992429"/>
                </a:cubicBezTo>
                <a:cubicBezTo>
                  <a:pt x="667185" y="2021323"/>
                  <a:pt x="672673" y="2050023"/>
                  <a:pt x="673769" y="2079056"/>
                </a:cubicBezTo>
                <a:cubicBezTo>
                  <a:pt x="679094" y="2220163"/>
                  <a:pt x="677635" y="2361478"/>
                  <a:pt x="683394" y="2502568"/>
                </a:cubicBezTo>
                <a:cubicBezTo>
                  <a:pt x="685018" y="2542364"/>
                  <a:pt x="702705" y="2570187"/>
                  <a:pt x="712270" y="2608446"/>
                </a:cubicBezTo>
                <a:cubicBezTo>
                  <a:pt x="724356" y="2656790"/>
                  <a:pt x="717712" y="2634397"/>
                  <a:pt x="731520" y="2675823"/>
                </a:cubicBezTo>
                <a:cubicBezTo>
                  <a:pt x="734729" y="2698282"/>
                  <a:pt x="737088" y="2720879"/>
                  <a:pt x="741146" y="2743200"/>
                </a:cubicBezTo>
                <a:cubicBezTo>
                  <a:pt x="751905" y="2802373"/>
                  <a:pt x="759180" y="2777222"/>
                  <a:pt x="760396" y="2858703"/>
                </a:cubicBezTo>
                <a:cubicBezTo>
                  <a:pt x="763221" y="3047979"/>
                  <a:pt x="760396" y="3237296"/>
                  <a:pt x="760396" y="3426593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6" name="Freeform 35"/>
          <p:cNvSpPr/>
          <p:nvPr/>
        </p:nvSpPr>
        <p:spPr>
          <a:xfrm>
            <a:off x="2303430" y="2101660"/>
            <a:ext cx="363984" cy="4507806"/>
          </a:xfrm>
          <a:custGeom>
            <a:avLst/>
            <a:gdLst>
              <a:gd name="connsiteX0" fmla="*/ 0 w 330164"/>
              <a:gd name="connsiteY0" fmla="*/ 0 h 4090737"/>
              <a:gd name="connsiteX1" fmla="*/ 9625 w 330164"/>
              <a:gd name="connsiteY1" fmla="*/ 28876 h 4090737"/>
              <a:gd name="connsiteX2" fmla="*/ 19251 w 330164"/>
              <a:gd name="connsiteY2" fmla="*/ 67377 h 4090737"/>
              <a:gd name="connsiteX3" fmla="*/ 48126 w 330164"/>
              <a:gd name="connsiteY3" fmla="*/ 115503 h 4090737"/>
              <a:gd name="connsiteX4" fmla="*/ 57752 w 330164"/>
              <a:gd name="connsiteY4" fmla="*/ 154004 h 4090737"/>
              <a:gd name="connsiteX5" fmla="*/ 77002 w 330164"/>
              <a:gd name="connsiteY5" fmla="*/ 192505 h 4090737"/>
              <a:gd name="connsiteX6" fmla="*/ 96253 w 330164"/>
              <a:gd name="connsiteY6" fmla="*/ 250257 h 4090737"/>
              <a:gd name="connsiteX7" fmla="*/ 105878 w 330164"/>
              <a:gd name="connsiteY7" fmla="*/ 279133 h 4090737"/>
              <a:gd name="connsiteX8" fmla="*/ 125129 w 330164"/>
              <a:gd name="connsiteY8" fmla="*/ 356135 h 4090737"/>
              <a:gd name="connsiteX9" fmla="*/ 134754 w 330164"/>
              <a:gd name="connsiteY9" fmla="*/ 394636 h 4090737"/>
              <a:gd name="connsiteX10" fmla="*/ 154004 w 330164"/>
              <a:gd name="connsiteY10" fmla="*/ 423512 h 4090737"/>
              <a:gd name="connsiteX11" fmla="*/ 173255 w 330164"/>
              <a:gd name="connsiteY11" fmla="*/ 587141 h 4090737"/>
              <a:gd name="connsiteX12" fmla="*/ 182880 w 330164"/>
              <a:gd name="connsiteY12" fmla="*/ 1212783 h 4090737"/>
              <a:gd name="connsiteX13" fmla="*/ 192505 w 330164"/>
              <a:gd name="connsiteY13" fmla="*/ 1251284 h 4090737"/>
              <a:gd name="connsiteX14" fmla="*/ 211756 w 330164"/>
              <a:gd name="connsiteY14" fmla="*/ 1337912 h 4090737"/>
              <a:gd name="connsiteX15" fmla="*/ 231006 w 330164"/>
              <a:gd name="connsiteY15" fmla="*/ 1414914 h 4090737"/>
              <a:gd name="connsiteX16" fmla="*/ 240632 w 330164"/>
              <a:gd name="connsiteY16" fmla="*/ 1540042 h 4090737"/>
              <a:gd name="connsiteX17" fmla="*/ 259882 w 330164"/>
              <a:gd name="connsiteY17" fmla="*/ 2030931 h 4090737"/>
              <a:gd name="connsiteX18" fmla="*/ 269507 w 330164"/>
              <a:gd name="connsiteY18" fmla="*/ 3060834 h 4090737"/>
              <a:gd name="connsiteX19" fmla="*/ 279133 w 330164"/>
              <a:gd name="connsiteY19" fmla="*/ 3445844 h 4090737"/>
              <a:gd name="connsiteX20" fmla="*/ 288758 w 330164"/>
              <a:gd name="connsiteY20" fmla="*/ 3782729 h 4090737"/>
              <a:gd name="connsiteX21" fmla="*/ 308009 w 330164"/>
              <a:gd name="connsiteY21" fmla="*/ 3850105 h 4090737"/>
              <a:gd name="connsiteX22" fmla="*/ 317634 w 330164"/>
              <a:gd name="connsiteY22" fmla="*/ 3888606 h 4090737"/>
              <a:gd name="connsiteX23" fmla="*/ 327259 w 330164"/>
              <a:gd name="connsiteY23" fmla="*/ 4090737 h 409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0164" h="4090737">
                <a:moveTo>
                  <a:pt x="0" y="0"/>
                </a:moveTo>
                <a:cubicBezTo>
                  <a:pt x="3208" y="9625"/>
                  <a:pt x="6838" y="19120"/>
                  <a:pt x="9625" y="28876"/>
                </a:cubicBezTo>
                <a:cubicBezTo>
                  <a:pt x="13259" y="41596"/>
                  <a:pt x="13878" y="55288"/>
                  <a:pt x="19251" y="67377"/>
                </a:cubicBezTo>
                <a:cubicBezTo>
                  <a:pt x="26849" y="84473"/>
                  <a:pt x="38501" y="99461"/>
                  <a:pt x="48126" y="115503"/>
                </a:cubicBezTo>
                <a:cubicBezTo>
                  <a:pt x="51335" y="128337"/>
                  <a:pt x="53107" y="141618"/>
                  <a:pt x="57752" y="154004"/>
                </a:cubicBezTo>
                <a:cubicBezTo>
                  <a:pt x="62790" y="167439"/>
                  <a:pt x="71673" y="179183"/>
                  <a:pt x="77002" y="192505"/>
                </a:cubicBezTo>
                <a:cubicBezTo>
                  <a:pt x="84538" y="211346"/>
                  <a:pt x="89836" y="231006"/>
                  <a:pt x="96253" y="250257"/>
                </a:cubicBezTo>
                <a:cubicBezTo>
                  <a:pt x="99461" y="259882"/>
                  <a:pt x="103888" y="269184"/>
                  <a:pt x="105878" y="279133"/>
                </a:cubicBezTo>
                <a:cubicBezTo>
                  <a:pt x="125448" y="376987"/>
                  <a:pt x="105395" y="287069"/>
                  <a:pt x="125129" y="356135"/>
                </a:cubicBezTo>
                <a:cubicBezTo>
                  <a:pt x="128763" y="368855"/>
                  <a:pt x="129543" y="382477"/>
                  <a:pt x="134754" y="394636"/>
                </a:cubicBezTo>
                <a:cubicBezTo>
                  <a:pt x="139311" y="405269"/>
                  <a:pt x="147587" y="413887"/>
                  <a:pt x="154004" y="423512"/>
                </a:cubicBezTo>
                <a:cubicBezTo>
                  <a:pt x="167528" y="491128"/>
                  <a:pt x="170960" y="498773"/>
                  <a:pt x="173255" y="587141"/>
                </a:cubicBezTo>
                <a:cubicBezTo>
                  <a:pt x="178670" y="795643"/>
                  <a:pt x="176837" y="1004299"/>
                  <a:pt x="182880" y="1212783"/>
                </a:cubicBezTo>
                <a:cubicBezTo>
                  <a:pt x="183263" y="1226006"/>
                  <a:pt x="189911" y="1238312"/>
                  <a:pt x="192505" y="1251284"/>
                </a:cubicBezTo>
                <a:cubicBezTo>
                  <a:pt x="227463" y="1426072"/>
                  <a:pt x="183657" y="1234880"/>
                  <a:pt x="211756" y="1337912"/>
                </a:cubicBezTo>
                <a:cubicBezTo>
                  <a:pt x="218717" y="1363437"/>
                  <a:pt x="231006" y="1414914"/>
                  <a:pt x="231006" y="1414914"/>
                </a:cubicBezTo>
                <a:cubicBezTo>
                  <a:pt x="234215" y="1456623"/>
                  <a:pt x="239084" y="1498238"/>
                  <a:pt x="240632" y="1540042"/>
                </a:cubicBezTo>
                <a:cubicBezTo>
                  <a:pt x="259619" y="2052671"/>
                  <a:pt x="235063" y="1782732"/>
                  <a:pt x="259882" y="2030931"/>
                </a:cubicBezTo>
                <a:cubicBezTo>
                  <a:pt x="263090" y="2374232"/>
                  <a:pt x="264836" y="2717550"/>
                  <a:pt x="269507" y="3060834"/>
                </a:cubicBezTo>
                <a:cubicBezTo>
                  <a:pt x="271254" y="3189199"/>
                  <a:pt x="275711" y="3317513"/>
                  <a:pt x="279133" y="3445844"/>
                </a:cubicBezTo>
                <a:cubicBezTo>
                  <a:pt x="282128" y="3558145"/>
                  <a:pt x="283005" y="3670536"/>
                  <a:pt x="288758" y="3782729"/>
                </a:cubicBezTo>
                <a:cubicBezTo>
                  <a:pt x="289699" y="3801073"/>
                  <a:pt x="302747" y="3831689"/>
                  <a:pt x="308009" y="3850105"/>
                </a:cubicBezTo>
                <a:cubicBezTo>
                  <a:pt x="311643" y="3862825"/>
                  <a:pt x="314426" y="3875772"/>
                  <a:pt x="317634" y="3888606"/>
                </a:cubicBezTo>
                <a:cubicBezTo>
                  <a:pt x="330164" y="4026437"/>
                  <a:pt x="327259" y="3959046"/>
                  <a:pt x="327259" y="4090737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7" name="Freeform 36"/>
          <p:cNvSpPr/>
          <p:nvPr/>
        </p:nvSpPr>
        <p:spPr>
          <a:xfrm rot="19453381">
            <a:off x="7547367" y="2902589"/>
            <a:ext cx="45719" cy="3162365"/>
          </a:xfrm>
          <a:custGeom>
            <a:avLst/>
            <a:gdLst>
              <a:gd name="connsiteX0" fmla="*/ 471638 w 702644"/>
              <a:gd name="connsiteY0" fmla="*/ 0 h 3426593"/>
              <a:gd name="connsiteX1" fmla="*/ 510139 w 702644"/>
              <a:gd name="connsiteY1" fmla="*/ 134753 h 3426593"/>
              <a:gd name="connsiteX2" fmla="*/ 519764 w 702644"/>
              <a:gd name="connsiteY2" fmla="*/ 163629 h 3426593"/>
              <a:gd name="connsiteX3" fmla="*/ 539014 w 702644"/>
              <a:gd name="connsiteY3" fmla="*/ 202130 h 3426593"/>
              <a:gd name="connsiteX4" fmla="*/ 548640 w 702644"/>
              <a:gd name="connsiteY4" fmla="*/ 250256 h 3426593"/>
              <a:gd name="connsiteX5" fmla="*/ 567890 w 702644"/>
              <a:gd name="connsiteY5" fmla="*/ 279132 h 3426593"/>
              <a:gd name="connsiteX6" fmla="*/ 587141 w 702644"/>
              <a:gd name="connsiteY6" fmla="*/ 317633 h 3426593"/>
              <a:gd name="connsiteX7" fmla="*/ 606391 w 702644"/>
              <a:gd name="connsiteY7" fmla="*/ 442762 h 3426593"/>
              <a:gd name="connsiteX8" fmla="*/ 635267 w 702644"/>
              <a:gd name="connsiteY8" fmla="*/ 490888 h 3426593"/>
              <a:gd name="connsiteX9" fmla="*/ 644892 w 702644"/>
              <a:gd name="connsiteY9" fmla="*/ 519764 h 3426593"/>
              <a:gd name="connsiteX10" fmla="*/ 664143 w 702644"/>
              <a:gd name="connsiteY10" fmla="*/ 567890 h 3426593"/>
              <a:gd name="connsiteX11" fmla="*/ 673768 w 702644"/>
              <a:gd name="connsiteY11" fmla="*/ 606391 h 3426593"/>
              <a:gd name="connsiteX12" fmla="*/ 693019 w 702644"/>
              <a:gd name="connsiteY12" fmla="*/ 635267 h 3426593"/>
              <a:gd name="connsiteX13" fmla="*/ 702644 w 702644"/>
              <a:gd name="connsiteY13" fmla="*/ 673768 h 3426593"/>
              <a:gd name="connsiteX14" fmla="*/ 693019 w 702644"/>
              <a:gd name="connsiteY14" fmla="*/ 1337911 h 3426593"/>
              <a:gd name="connsiteX15" fmla="*/ 664143 w 702644"/>
              <a:gd name="connsiteY15" fmla="*/ 1434164 h 3426593"/>
              <a:gd name="connsiteX16" fmla="*/ 644892 w 702644"/>
              <a:gd name="connsiteY16" fmla="*/ 1501541 h 3426593"/>
              <a:gd name="connsiteX17" fmla="*/ 625642 w 702644"/>
              <a:gd name="connsiteY17" fmla="*/ 1540042 h 3426593"/>
              <a:gd name="connsiteX18" fmla="*/ 606391 w 702644"/>
              <a:gd name="connsiteY18" fmla="*/ 1597793 h 3426593"/>
              <a:gd name="connsiteX19" fmla="*/ 596766 w 702644"/>
              <a:gd name="connsiteY19" fmla="*/ 1626669 h 3426593"/>
              <a:gd name="connsiteX20" fmla="*/ 577515 w 702644"/>
              <a:gd name="connsiteY20" fmla="*/ 1703671 h 3426593"/>
              <a:gd name="connsiteX21" fmla="*/ 567890 w 702644"/>
              <a:gd name="connsiteY21" fmla="*/ 1742172 h 3426593"/>
              <a:gd name="connsiteX22" fmla="*/ 558265 w 702644"/>
              <a:gd name="connsiteY22" fmla="*/ 1771048 h 3426593"/>
              <a:gd name="connsiteX23" fmla="*/ 529389 w 702644"/>
              <a:gd name="connsiteY23" fmla="*/ 1896176 h 3426593"/>
              <a:gd name="connsiteX24" fmla="*/ 510139 w 702644"/>
              <a:gd name="connsiteY24" fmla="*/ 1973179 h 3426593"/>
              <a:gd name="connsiteX25" fmla="*/ 500513 w 702644"/>
              <a:gd name="connsiteY25" fmla="*/ 2002054 h 3426593"/>
              <a:gd name="connsiteX26" fmla="*/ 481263 w 702644"/>
              <a:gd name="connsiteY26" fmla="*/ 2030930 h 3426593"/>
              <a:gd name="connsiteX27" fmla="*/ 452387 w 702644"/>
              <a:gd name="connsiteY27" fmla="*/ 2127183 h 3426593"/>
              <a:gd name="connsiteX28" fmla="*/ 433136 w 702644"/>
              <a:gd name="connsiteY28" fmla="*/ 2184934 h 3426593"/>
              <a:gd name="connsiteX29" fmla="*/ 423511 w 702644"/>
              <a:gd name="connsiteY29" fmla="*/ 2213810 h 3426593"/>
              <a:gd name="connsiteX30" fmla="*/ 404261 w 702644"/>
              <a:gd name="connsiteY30" fmla="*/ 2242686 h 3426593"/>
              <a:gd name="connsiteX31" fmla="*/ 375385 w 702644"/>
              <a:gd name="connsiteY31" fmla="*/ 2319688 h 3426593"/>
              <a:gd name="connsiteX32" fmla="*/ 365760 w 702644"/>
              <a:gd name="connsiteY32" fmla="*/ 2348564 h 3426593"/>
              <a:gd name="connsiteX33" fmla="*/ 346509 w 702644"/>
              <a:gd name="connsiteY33" fmla="*/ 2387065 h 3426593"/>
              <a:gd name="connsiteX34" fmla="*/ 336884 w 702644"/>
              <a:gd name="connsiteY34" fmla="*/ 2415941 h 3426593"/>
              <a:gd name="connsiteX35" fmla="*/ 317633 w 702644"/>
              <a:gd name="connsiteY35" fmla="*/ 2444816 h 3426593"/>
              <a:gd name="connsiteX36" fmla="*/ 298383 w 702644"/>
              <a:gd name="connsiteY36" fmla="*/ 2512193 h 3426593"/>
              <a:gd name="connsiteX37" fmla="*/ 259882 w 702644"/>
              <a:gd name="connsiteY37" fmla="*/ 2589195 h 3426593"/>
              <a:gd name="connsiteX38" fmla="*/ 240631 w 702644"/>
              <a:gd name="connsiteY38" fmla="*/ 2627696 h 3426593"/>
              <a:gd name="connsiteX39" fmla="*/ 221381 w 702644"/>
              <a:gd name="connsiteY39" fmla="*/ 2685448 h 3426593"/>
              <a:gd name="connsiteX40" fmla="*/ 211755 w 702644"/>
              <a:gd name="connsiteY40" fmla="*/ 2714324 h 3426593"/>
              <a:gd name="connsiteX41" fmla="*/ 202130 w 702644"/>
              <a:gd name="connsiteY41" fmla="*/ 2752825 h 3426593"/>
              <a:gd name="connsiteX42" fmla="*/ 192505 w 702644"/>
              <a:gd name="connsiteY42" fmla="*/ 2781701 h 3426593"/>
              <a:gd name="connsiteX43" fmla="*/ 182880 w 702644"/>
              <a:gd name="connsiteY43" fmla="*/ 2829827 h 3426593"/>
              <a:gd name="connsiteX44" fmla="*/ 173254 w 702644"/>
              <a:gd name="connsiteY44" fmla="*/ 2868328 h 3426593"/>
              <a:gd name="connsiteX45" fmla="*/ 163629 w 702644"/>
              <a:gd name="connsiteY45" fmla="*/ 2964581 h 3426593"/>
              <a:gd name="connsiteX46" fmla="*/ 144379 w 702644"/>
              <a:gd name="connsiteY46" fmla="*/ 3031957 h 3426593"/>
              <a:gd name="connsiteX47" fmla="*/ 125128 w 702644"/>
              <a:gd name="connsiteY47" fmla="*/ 3128210 h 3426593"/>
              <a:gd name="connsiteX48" fmla="*/ 105878 w 702644"/>
              <a:gd name="connsiteY48" fmla="*/ 3185962 h 3426593"/>
              <a:gd name="connsiteX49" fmla="*/ 77002 w 702644"/>
              <a:gd name="connsiteY49" fmla="*/ 3272589 h 3426593"/>
              <a:gd name="connsiteX50" fmla="*/ 57751 w 702644"/>
              <a:gd name="connsiteY50" fmla="*/ 3330341 h 3426593"/>
              <a:gd name="connsiteX51" fmla="*/ 38501 w 702644"/>
              <a:gd name="connsiteY51" fmla="*/ 3426593 h 3426593"/>
              <a:gd name="connsiteX52" fmla="*/ 0 w 702644"/>
              <a:gd name="connsiteY52" fmla="*/ 3378467 h 34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02644" h="3426593">
                <a:moveTo>
                  <a:pt x="471638" y="0"/>
                </a:moveTo>
                <a:cubicBezTo>
                  <a:pt x="495812" y="96698"/>
                  <a:pt x="482519" y="51895"/>
                  <a:pt x="510139" y="134753"/>
                </a:cubicBezTo>
                <a:cubicBezTo>
                  <a:pt x="513347" y="144378"/>
                  <a:pt x="515227" y="154554"/>
                  <a:pt x="519764" y="163629"/>
                </a:cubicBezTo>
                <a:lnTo>
                  <a:pt x="539014" y="202130"/>
                </a:lnTo>
                <a:cubicBezTo>
                  <a:pt x="542223" y="218172"/>
                  <a:pt x="542896" y="234938"/>
                  <a:pt x="548640" y="250256"/>
                </a:cubicBezTo>
                <a:cubicBezTo>
                  <a:pt x="552702" y="261088"/>
                  <a:pt x="562151" y="269088"/>
                  <a:pt x="567890" y="279132"/>
                </a:cubicBezTo>
                <a:cubicBezTo>
                  <a:pt x="575009" y="291590"/>
                  <a:pt x="580724" y="304799"/>
                  <a:pt x="587141" y="317633"/>
                </a:cubicBezTo>
                <a:cubicBezTo>
                  <a:pt x="588232" y="326358"/>
                  <a:pt x="598374" y="422720"/>
                  <a:pt x="606391" y="442762"/>
                </a:cubicBezTo>
                <a:cubicBezTo>
                  <a:pt x="613339" y="460132"/>
                  <a:pt x="626900" y="474155"/>
                  <a:pt x="635267" y="490888"/>
                </a:cubicBezTo>
                <a:cubicBezTo>
                  <a:pt x="639804" y="499963"/>
                  <a:pt x="641329" y="510264"/>
                  <a:pt x="644892" y="519764"/>
                </a:cubicBezTo>
                <a:cubicBezTo>
                  <a:pt x="650959" y="535942"/>
                  <a:pt x="658679" y="551499"/>
                  <a:pt x="664143" y="567890"/>
                </a:cubicBezTo>
                <a:cubicBezTo>
                  <a:pt x="668326" y="580440"/>
                  <a:pt x="668557" y="594232"/>
                  <a:pt x="673768" y="606391"/>
                </a:cubicBezTo>
                <a:cubicBezTo>
                  <a:pt x="678325" y="617024"/>
                  <a:pt x="686602" y="625642"/>
                  <a:pt x="693019" y="635267"/>
                </a:cubicBezTo>
                <a:cubicBezTo>
                  <a:pt x="696227" y="648101"/>
                  <a:pt x="702644" y="660539"/>
                  <a:pt x="702644" y="673768"/>
                </a:cubicBezTo>
                <a:cubicBezTo>
                  <a:pt x="702644" y="895172"/>
                  <a:pt x="699083" y="1116590"/>
                  <a:pt x="693019" y="1337911"/>
                </a:cubicBezTo>
                <a:cubicBezTo>
                  <a:pt x="692549" y="1355061"/>
                  <a:pt x="665981" y="1426810"/>
                  <a:pt x="664143" y="1434164"/>
                </a:cubicBezTo>
                <a:cubicBezTo>
                  <a:pt x="659257" y="1453710"/>
                  <a:pt x="653180" y="1482203"/>
                  <a:pt x="644892" y="1501541"/>
                </a:cubicBezTo>
                <a:cubicBezTo>
                  <a:pt x="639240" y="1514729"/>
                  <a:pt x="630971" y="1526720"/>
                  <a:pt x="625642" y="1540042"/>
                </a:cubicBezTo>
                <a:cubicBezTo>
                  <a:pt x="618106" y="1558882"/>
                  <a:pt x="612808" y="1578543"/>
                  <a:pt x="606391" y="1597793"/>
                </a:cubicBezTo>
                <a:cubicBezTo>
                  <a:pt x="603183" y="1607418"/>
                  <a:pt x="599227" y="1616826"/>
                  <a:pt x="596766" y="1626669"/>
                </a:cubicBezTo>
                <a:lnTo>
                  <a:pt x="577515" y="1703671"/>
                </a:lnTo>
                <a:cubicBezTo>
                  <a:pt x="574307" y="1716505"/>
                  <a:pt x="572073" y="1729622"/>
                  <a:pt x="567890" y="1742172"/>
                </a:cubicBezTo>
                <a:lnTo>
                  <a:pt x="558265" y="1771048"/>
                </a:lnTo>
                <a:cubicBezTo>
                  <a:pt x="535920" y="1927469"/>
                  <a:pt x="564625" y="1755226"/>
                  <a:pt x="529389" y="1896176"/>
                </a:cubicBezTo>
                <a:cubicBezTo>
                  <a:pt x="522972" y="1921844"/>
                  <a:pt x="518506" y="1948079"/>
                  <a:pt x="510139" y="1973179"/>
                </a:cubicBezTo>
                <a:cubicBezTo>
                  <a:pt x="506930" y="1982804"/>
                  <a:pt x="505050" y="1992979"/>
                  <a:pt x="500513" y="2002054"/>
                </a:cubicBezTo>
                <a:cubicBezTo>
                  <a:pt x="495340" y="2012401"/>
                  <a:pt x="485961" y="2020359"/>
                  <a:pt x="481263" y="2030930"/>
                </a:cubicBezTo>
                <a:cubicBezTo>
                  <a:pt x="460317" y="2078060"/>
                  <a:pt x="465312" y="2084102"/>
                  <a:pt x="452387" y="2127183"/>
                </a:cubicBezTo>
                <a:cubicBezTo>
                  <a:pt x="446556" y="2146619"/>
                  <a:pt x="439553" y="2165684"/>
                  <a:pt x="433136" y="2184934"/>
                </a:cubicBezTo>
                <a:cubicBezTo>
                  <a:pt x="429928" y="2194559"/>
                  <a:pt x="429139" y="2205368"/>
                  <a:pt x="423511" y="2213810"/>
                </a:cubicBezTo>
                <a:lnTo>
                  <a:pt x="404261" y="2242686"/>
                </a:lnTo>
                <a:cubicBezTo>
                  <a:pt x="386513" y="2313672"/>
                  <a:pt x="405586" y="2249218"/>
                  <a:pt x="375385" y="2319688"/>
                </a:cubicBezTo>
                <a:cubicBezTo>
                  <a:pt x="371388" y="2329014"/>
                  <a:pt x="369757" y="2339238"/>
                  <a:pt x="365760" y="2348564"/>
                </a:cubicBezTo>
                <a:cubicBezTo>
                  <a:pt x="360108" y="2361752"/>
                  <a:pt x="352161" y="2373877"/>
                  <a:pt x="346509" y="2387065"/>
                </a:cubicBezTo>
                <a:cubicBezTo>
                  <a:pt x="342512" y="2396391"/>
                  <a:pt x="341421" y="2406866"/>
                  <a:pt x="336884" y="2415941"/>
                </a:cubicBezTo>
                <a:cubicBezTo>
                  <a:pt x="331711" y="2426288"/>
                  <a:pt x="324050" y="2435191"/>
                  <a:pt x="317633" y="2444816"/>
                </a:cubicBezTo>
                <a:cubicBezTo>
                  <a:pt x="313549" y="2461151"/>
                  <a:pt x="306054" y="2495317"/>
                  <a:pt x="298383" y="2512193"/>
                </a:cubicBezTo>
                <a:cubicBezTo>
                  <a:pt x="286508" y="2538318"/>
                  <a:pt x="272716" y="2563528"/>
                  <a:pt x="259882" y="2589195"/>
                </a:cubicBezTo>
                <a:cubicBezTo>
                  <a:pt x="253465" y="2602029"/>
                  <a:pt x="245168" y="2614084"/>
                  <a:pt x="240631" y="2627696"/>
                </a:cubicBezTo>
                <a:lnTo>
                  <a:pt x="221381" y="2685448"/>
                </a:lnTo>
                <a:cubicBezTo>
                  <a:pt x="218173" y="2695073"/>
                  <a:pt x="214216" y="2704481"/>
                  <a:pt x="211755" y="2714324"/>
                </a:cubicBezTo>
                <a:cubicBezTo>
                  <a:pt x="208547" y="2727158"/>
                  <a:pt x="205764" y="2740105"/>
                  <a:pt x="202130" y="2752825"/>
                </a:cubicBezTo>
                <a:cubicBezTo>
                  <a:pt x="199343" y="2762581"/>
                  <a:pt x="194966" y="2771858"/>
                  <a:pt x="192505" y="2781701"/>
                </a:cubicBezTo>
                <a:cubicBezTo>
                  <a:pt x="188537" y="2797572"/>
                  <a:pt x="186429" y="2813857"/>
                  <a:pt x="182880" y="2829827"/>
                </a:cubicBezTo>
                <a:cubicBezTo>
                  <a:pt x="180010" y="2842741"/>
                  <a:pt x="176463" y="2855494"/>
                  <a:pt x="173254" y="2868328"/>
                </a:cubicBezTo>
                <a:cubicBezTo>
                  <a:pt x="170046" y="2900412"/>
                  <a:pt x="168189" y="2932661"/>
                  <a:pt x="163629" y="2964581"/>
                </a:cubicBezTo>
                <a:cubicBezTo>
                  <a:pt x="155245" y="3023274"/>
                  <a:pt x="155349" y="2982595"/>
                  <a:pt x="144379" y="3031957"/>
                </a:cubicBezTo>
                <a:cubicBezTo>
                  <a:pt x="129512" y="3098856"/>
                  <a:pt x="141564" y="3073420"/>
                  <a:pt x="125128" y="3128210"/>
                </a:cubicBezTo>
                <a:cubicBezTo>
                  <a:pt x="119297" y="3147646"/>
                  <a:pt x="112295" y="3166711"/>
                  <a:pt x="105878" y="3185962"/>
                </a:cubicBezTo>
                <a:lnTo>
                  <a:pt x="77002" y="3272589"/>
                </a:lnTo>
                <a:lnTo>
                  <a:pt x="57751" y="3330341"/>
                </a:lnTo>
                <a:cubicBezTo>
                  <a:pt x="43393" y="3387775"/>
                  <a:pt x="50301" y="3355793"/>
                  <a:pt x="38501" y="3426593"/>
                </a:cubicBezTo>
                <a:lnTo>
                  <a:pt x="0" y="3378467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8" name="Freeform 37"/>
          <p:cNvSpPr/>
          <p:nvPr/>
        </p:nvSpPr>
        <p:spPr>
          <a:xfrm rot="19123448">
            <a:off x="6143623" y="1346163"/>
            <a:ext cx="519727" cy="5803209"/>
          </a:xfrm>
          <a:custGeom>
            <a:avLst/>
            <a:gdLst>
              <a:gd name="connsiteX0" fmla="*/ 211756 w 471638"/>
              <a:gd name="connsiteY0" fmla="*/ 53395 h 3749496"/>
              <a:gd name="connsiteX1" fmla="*/ 259882 w 471638"/>
              <a:gd name="connsiteY1" fmla="*/ 111147 h 3749496"/>
              <a:gd name="connsiteX2" fmla="*/ 298383 w 471638"/>
              <a:gd name="connsiteY2" fmla="*/ 168898 h 3749496"/>
              <a:gd name="connsiteX3" fmla="*/ 327259 w 471638"/>
              <a:gd name="connsiteY3" fmla="*/ 207399 h 3749496"/>
              <a:gd name="connsiteX4" fmla="*/ 346509 w 471638"/>
              <a:gd name="connsiteY4" fmla="*/ 245900 h 3749496"/>
              <a:gd name="connsiteX5" fmla="*/ 365760 w 471638"/>
              <a:gd name="connsiteY5" fmla="*/ 274776 h 3749496"/>
              <a:gd name="connsiteX6" fmla="*/ 385010 w 471638"/>
              <a:gd name="connsiteY6" fmla="*/ 332528 h 3749496"/>
              <a:gd name="connsiteX7" fmla="*/ 394636 w 471638"/>
              <a:gd name="connsiteY7" fmla="*/ 361404 h 3749496"/>
              <a:gd name="connsiteX8" fmla="*/ 404261 w 471638"/>
              <a:gd name="connsiteY8" fmla="*/ 409530 h 3749496"/>
              <a:gd name="connsiteX9" fmla="*/ 413886 w 471638"/>
              <a:gd name="connsiteY9" fmla="*/ 871543 h 3749496"/>
              <a:gd name="connsiteX10" fmla="*/ 423511 w 471638"/>
              <a:gd name="connsiteY10" fmla="*/ 900418 h 3749496"/>
              <a:gd name="connsiteX11" fmla="*/ 442762 w 471638"/>
              <a:gd name="connsiteY11" fmla="*/ 967795 h 3749496"/>
              <a:gd name="connsiteX12" fmla="*/ 452387 w 471638"/>
              <a:gd name="connsiteY12" fmla="*/ 1092924 h 3749496"/>
              <a:gd name="connsiteX13" fmla="*/ 462013 w 471638"/>
              <a:gd name="connsiteY13" fmla="*/ 1141050 h 3749496"/>
              <a:gd name="connsiteX14" fmla="*/ 471638 w 471638"/>
              <a:gd name="connsiteY14" fmla="*/ 1198801 h 3749496"/>
              <a:gd name="connsiteX15" fmla="*/ 462013 w 471638"/>
              <a:gd name="connsiteY15" fmla="*/ 1747441 h 3749496"/>
              <a:gd name="connsiteX16" fmla="*/ 452387 w 471638"/>
              <a:gd name="connsiteY16" fmla="*/ 1776317 h 3749496"/>
              <a:gd name="connsiteX17" fmla="*/ 442762 w 471638"/>
              <a:gd name="connsiteY17" fmla="*/ 1968823 h 3749496"/>
              <a:gd name="connsiteX18" fmla="*/ 433137 w 471638"/>
              <a:gd name="connsiteY18" fmla="*/ 2007324 h 3749496"/>
              <a:gd name="connsiteX19" fmla="*/ 423511 w 471638"/>
              <a:gd name="connsiteY19" fmla="*/ 2055450 h 3749496"/>
              <a:gd name="connsiteX20" fmla="*/ 404261 w 471638"/>
              <a:gd name="connsiteY20" fmla="*/ 2113201 h 3749496"/>
              <a:gd name="connsiteX21" fmla="*/ 385010 w 471638"/>
              <a:gd name="connsiteY21" fmla="*/ 2190204 h 3749496"/>
              <a:gd name="connsiteX22" fmla="*/ 356135 w 471638"/>
              <a:gd name="connsiteY22" fmla="*/ 2267206 h 3749496"/>
              <a:gd name="connsiteX23" fmla="*/ 336884 w 471638"/>
              <a:gd name="connsiteY23" fmla="*/ 2353833 h 3749496"/>
              <a:gd name="connsiteX24" fmla="*/ 317634 w 471638"/>
              <a:gd name="connsiteY24" fmla="*/ 2411585 h 3749496"/>
              <a:gd name="connsiteX25" fmla="*/ 308008 w 471638"/>
              <a:gd name="connsiteY25" fmla="*/ 2440460 h 3749496"/>
              <a:gd name="connsiteX26" fmla="*/ 298383 w 471638"/>
              <a:gd name="connsiteY26" fmla="*/ 2478961 h 3749496"/>
              <a:gd name="connsiteX27" fmla="*/ 288758 w 471638"/>
              <a:gd name="connsiteY27" fmla="*/ 2565589 h 3749496"/>
              <a:gd name="connsiteX28" fmla="*/ 279133 w 471638"/>
              <a:gd name="connsiteY28" fmla="*/ 2594465 h 3749496"/>
              <a:gd name="connsiteX29" fmla="*/ 259882 w 471638"/>
              <a:gd name="connsiteY29" fmla="*/ 2690717 h 3749496"/>
              <a:gd name="connsiteX30" fmla="*/ 240631 w 471638"/>
              <a:gd name="connsiteY30" fmla="*/ 2796595 h 3749496"/>
              <a:gd name="connsiteX31" fmla="*/ 231006 w 471638"/>
              <a:gd name="connsiteY31" fmla="*/ 2854347 h 3749496"/>
              <a:gd name="connsiteX32" fmla="*/ 221381 w 471638"/>
              <a:gd name="connsiteY32" fmla="*/ 2892848 h 3749496"/>
              <a:gd name="connsiteX33" fmla="*/ 202130 w 471638"/>
              <a:gd name="connsiteY33" fmla="*/ 2950599 h 3749496"/>
              <a:gd name="connsiteX34" fmla="*/ 182880 w 471638"/>
              <a:gd name="connsiteY34" fmla="*/ 3046852 h 3749496"/>
              <a:gd name="connsiteX35" fmla="*/ 173255 w 471638"/>
              <a:gd name="connsiteY35" fmla="*/ 3075728 h 3749496"/>
              <a:gd name="connsiteX36" fmla="*/ 163629 w 471638"/>
              <a:gd name="connsiteY36" fmla="*/ 3133479 h 3749496"/>
              <a:gd name="connsiteX37" fmla="*/ 144379 w 471638"/>
              <a:gd name="connsiteY37" fmla="*/ 3191231 h 3749496"/>
              <a:gd name="connsiteX38" fmla="*/ 134754 w 471638"/>
              <a:gd name="connsiteY38" fmla="*/ 3220107 h 3749496"/>
              <a:gd name="connsiteX39" fmla="*/ 115503 w 471638"/>
              <a:gd name="connsiteY39" fmla="*/ 3325985 h 3749496"/>
              <a:gd name="connsiteX40" fmla="*/ 105878 w 471638"/>
              <a:gd name="connsiteY40" fmla="*/ 3354860 h 3749496"/>
              <a:gd name="connsiteX41" fmla="*/ 96253 w 471638"/>
              <a:gd name="connsiteY41" fmla="*/ 3393361 h 3749496"/>
              <a:gd name="connsiteX42" fmla="*/ 77002 w 471638"/>
              <a:gd name="connsiteY42" fmla="*/ 3451113 h 3749496"/>
              <a:gd name="connsiteX43" fmla="*/ 67377 w 471638"/>
              <a:gd name="connsiteY43" fmla="*/ 3479989 h 3749496"/>
              <a:gd name="connsiteX44" fmla="*/ 48126 w 471638"/>
              <a:gd name="connsiteY44" fmla="*/ 3547366 h 3749496"/>
              <a:gd name="connsiteX45" fmla="*/ 19250 w 471638"/>
              <a:gd name="connsiteY45" fmla="*/ 3691745 h 3749496"/>
              <a:gd name="connsiteX46" fmla="*/ 9625 w 471638"/>
              <a:gd name="connsiteY46" fmla="*/ 3720620 h 3749496"/>
              <a:gd name="connsiteX47" fmla="*/ 0 w 471638"/>
              <a:gd name="connsiteY47" fmla="*/ 3749496 h 374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71638" h="3749496">
                <a:moveTo>
                  <a:pt x="211756" y="53395"/>
                </a:moveTo>
                <a:cubicBezTo>
                  <a:pt x="280532" y="156562"/>
                  <a:pt x="173434" y="0"/>
                  <a:pt x="259882" y="111147"/>
                </a:cubicBezTo>
                <a:cubicBezTo>
                  <a:pt x="274086" y="129409"/>
                  <a:pt x="284501" y="150389"/>
                  <a:pt x="298383" y="168898"/>
                </a:cubicBezTo>
                <a:cubicBezTo>
                  <a:pt x="308008" y="181732"/>
                  <a:pt x="318757" y="193795"/>
                  <a:pt x="327259" y="207399"/>
                </a:cubicBezTo>
                <a:cubicBezTo>
                  <a:pt x="334864" y="219566"/>
                  <a:pt x="339390" y="233442"/>
                  <a:pt x="346509" y="245900"/>
                </a:cubicBezTo>
                <a:cubicBezTo>
                  <a:pt x="352248" y="255944"/>
                  <a:pt x="359343" y="265151"/>
                  <a:pt x="365760" y="274776"/>
                </a:cubicBezTo>
                <a:lnTo>
                  <a:pt x="385010" y="332528"/>
                </a:lnTo>
                <a:cubicBezTo>
                  <a:pt x="388218" y="342153"/>
                  <a:pt x="392646" y="351455"/>
                  <a:pt x="394636" y="361404"/>
                </a:cubicBezTo>
                <a:lnTo>
                  <a:pt x="404261" y="409530"/>
                </a:lnTo>
                <a:cubicBezTo>
                  <a:pt x="407469" y="563534"/>
                  <a:pt x="407850" y="717624"/>
                  <a:pt x="413886" y="871543"/>
                </a:cubicBezTo>
                <a:cubicBezTo>
                  <a:pt x="414284" y="881681"/>
                  <a:pt x="420724" y="890663"/>
                  <a:pt x="423511" y="900418"/>
                </a:cubicBezTo>
                <a:cubicBezTo>
                  <a:pt x="447686" y="985028"/>
                  <a:pt x="419683" y="898554"/>
                  <a:pt x="442762" y="967795"/>
                </a:cubicBezTo>
                <a:cubicBezTo>
                  <a:pt x="445970" y="1009505"/>
                  <a:pt x="447767" y="1051347"/>
                  <a:pt x="452387" y="1092924"/>
                </a:cubicBezTo>
                <a:cubicBezTo>
                  <a:pt x="454194" y="1109184"/>
                  <a:pt x="459086" y="1124954"/>
                  <a:pt x="462013" y="1141050"/>
                </a:cubicBezTo>
                <a:cubicBezTo>
                  <a:pt x="465504" y="1160251"/>
                  <a:pt x="468430" y="1179551"/>
                  <a:pt x="471638" y="1198801"/>
                </a:cubicBezTo>
                <a:cubicBezTo>
                  <a:pt x="468430" y="1381681"/>
                  <a:pt x="468107" y="1564634"/>
                  <a:pt x="462013" y="1747441"/>
                </a:cubicBezTo>
                <a:cubicBezTo>
                  <a:pt x="461675" y="1757581"/>
                  <a:pt x="453266" y="1766209"/>
                  <a:pt x="452387" y="1776317"/>
                </a:cubicBezTo>
                <a:cubicBezTo>
                  <a:pt x="446821" y="1840324"/>
                  <a:pt x="448097" y="1904796"/>
                  <a:pt x="442762" y="1968823"/>
                </a:cubicBezTo>
                <a:cubicBezTo>
                  <a:pt x="441663" y="1982006"/>
                  <a:pt x="436007" y="1994410"/>
                  <a:pt x="433137" y="2007324"/>
                </a:cubicBezTo>
                <a:cubicBezTo>
                  <a:pt x="429588" y="2023294"/>
                  <a:pt x="427816" y="2039667"/>
                  <a:pt x="423511" y="2055450"/>
                </a:cubicBezTo>
                <a:cubicBezTo>
                  <a:pt x="418172" y="2075027"/>
                  <a:pt x="409182" y="2093515"/>
                  <a:pt x="404261" y="2113201"/>
                </a:cubicBezTo>
                <a:cubicBezTo>
                  <a:pt x="397844" y="2138869"/>
                  <a:pt x="394836" y="2165639"/>
                  <a:pt x="385010" y="2190204"/>
                </a:cubicBezTo>
                <a:cubicBezTo>
                  <a:pt x="374836" y="2215639"/>
                  <a:pt x="363681" y="2240796"/>
                  <a:pt x="356135" y="2267206"/>
                </a:cubicBezTo>
                <a:cubicBezTo>
                  <a:pt x="304300" y="2448624"/>
                  <a:pt x="396395" y="2135619"/>
                  <a:pt x="336884" y="2353833"/>
                </a:cubicBezTo>
                <a:cubicBezTo>
                  <a:pt x="331545" y="2373410"/>
                  <a:pt x="324051" y="2392334"/>
                  <a:pt x="317634" y="2411585"/>
                </a:cubicBezTo>
                <a:cubicBezTo>
                  <a:pt x="314426" y="2421210"/>
                  <a:pt x="310469" y="2430617"/>
                  <a:pt x="308008" y="2440460"/>
                </a:cubicBezTo>
                <a:lnTo>
                  <a:pt x="298383" y="2478961"/>
                </a:lnTo>
                <a:cubicBezTo>
                  <a:pt x="295175" y="2507837"/>
                  <a:pt x="293534" y="2536931"/>
                  <a:pt x="288758" y="2565589"/>
                </a:cubicBezTo>
                <a:cubicBezTo>
                  <a:pt x="287090" y="2575597"/>
                  <a:pt x="281414" y="2584579"/>
                  <a:pt x="279133" y="2594465"/>
                </a:cubicBezTo>
                <a:cubicBezTo>
                  <a:pt x="271776" y="2626347"/>
                  <a:pt x="264509" y="2658326"/>
                  <a:pt x="259882" y="2690717"/>
                </a:cubicBezTo>
                <a:cubicBezTo>
                  <a:pt x="235413" y="2862007"/>
                  <a:pt x="263325" y="2683129"/>
                  <a:pt x="240631" y="2796595"/>
                </a:cubicBezTo>
                <a:cubicBezTo>
                  <a:pt x="236803" y="2815732"/>
                  <a:pt x="234833" y="2835210"/>
                  <a:pt x="231006" y="2854347"/>
                </a:cubicBezTo>
                <a:cubicBezTo>
                  <a:pt x="228412" y="2867319"/>
                  <a:pt x="225182" y="2880177"/>
                  <a:pt x="221381" y="2892848"/>
                </a:cubicBezTo>
                <a:cubicBezTo>
                  <a:pt x="215550" y="2912284"/>
                  <a:pt x="206109" y="2930701"/>
                  <a:pt x="202130" y="2950599"/>
                </a:cubicBezTo>
                <a:cubicBezTo>
                  <a:pt x="195713" y="2982683"/>
                  <a:pt x="193227" y="3015811"/>
                  <a:pt x="182880" y="3046852"/>
                </a:cubicBezTo>
                <a:cubicBezTo>
                  <a:pt x="179672" y="3056477"/>
                  <a:pt x="175456" y="3065824"/>
                  <a:pt x="173255" y="3075728"/>
                </a:cubicBezTo>
                <a:cubicBezTo>
                  <a:pt x="169021" y="3094779"/>
                  <a:pt x="168362" y="3114546"/>
                  <a:pt x="163629" y="3133479"/>
                </a:cubicBezTo>
                <a:cubicBezTo>
                  <a:pt x="158707" y="3153165"/>
                  <a:pt x="150796" y="3171980"/>
                  <a:pt x="144379" y="3191231"/>
                </a:cubicBezTo>
                <a:cubicBezTo>
                  <a:pt x="141171" y="3200856"/>
                  <a:pt x="136422" y="3210099"/>
                  <a:pt x="134754" y="3220107"/>
                </a:cubicBezTo>
                <a:cubicBezTo>
                  <a:pt x="130465" y="3245838"/>
                  <a:pt x="122226" y="3299091"/>
                  <a:pt x="115503" y="3325985"/>
                </a:cubicBezTo>
                <a:cubicBezTo>
                  <a:pt x="113042" y="3335828"/>
                  <a:pt x="108665" y="3345105"/>
                  <a:pt x="105878" y="3354860"/>
                </a:cubicBezTo>
                <a:cubicBezTo>
                  <a:pt x="102244" y="3367580"/>
                  <a:pt x="100054" y="3380690"/>
                  <a:pt x="96253" y="3393361"/>
                </a:cubicBezTo>
                <a:cubicBezTo>
                  <a:pt x="90422" y="3412797"/>
                  <a:pt x="83419" y="3431862"/>
                  <a:pt x="77002" y="3451113"/>
                </a:cubicBezTo>
                <a:cubicBezTo>
                  <a:pt x="73794" y="3460738"/>
                  <a:pt x="69838" y="3470146"/>
                  <a:pt x="67377" y="3479989"/>
                </a:cubicBezTo>
                <a:cubicBezTo>
                  <a:pt x="55290" y="3528333"/>
                  <a:pt x="61934" y="3505940"/>
                  <a:pt x="48126" y="3547366"/>
                </a:cubicBezTo>
                <a:cubicBezTo>
                  <a:pt x="36260" y="3654162"/>
                  <a:pt x="47689" y="3606430"/>
                  <a:pt x="19250" y="3691745"/>
                </a:cubicBezTo>
                <a:lnTo>
                  <a:pt x="9625" y="3720620"/>
                </a:lnTo>
                <a:lnTo>
                  <a:pt x="0" y="3749496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772F-0BFE-44A6-8054-AA84B836942F}" type="slidenum">
              <a:rPr lang="ru-RU" altLang="ru-RU" smtClean="0"/>
              <a:pPr/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10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169767"/>
            <a:ext cx="8693150" cy="576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БД </a:t>
            </a:r>
            <a:r>
              <a:rPr lang="en-US" dirty="0" err="1" smtClean="0"/>
              <a:t>Pfam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2" y="740611"/>
            <a:ext cx="9039225" cy="518990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Единица хранения – семейство гомологичных доменов. Говорят «домен», отождествляя его с семейством </a:t>
            </a:r>
          </a:p>
          <a:p>
            <a:r>
              <a:rPr lang="ru-RU" sz="2400" dirty="0" smtClean="0"/>
              <a:t>Идентификаторы </a:t>
            </a:r>
            <a:r>
              <a:rPr lang="en-US" sz="2400" dirty="0" smtClean="0"/>
              <a:t>ID (</a:t>
            </a:r>
            <a:r>
              <a:rPr lang="ru-RU" sz="2400" dirty="0" smtClean="0"/>
              <a:t>напр.</a:t>
            </a:r>
            <a:r>
              <a:rPr lang="en-US" sz="2400" dirty="0" smtClean="0"/>
              <a:t>  </a:t>
            </a:r>
            <a:r>
              <a:rPr lang="en-US" sz="2400" dirty="0" err="1" smtClean="0"/>
              <a:t>Pterin_bind</a:t>
            </a:r>
            <a:r>
              <a:rPr lang="ru-RU" sz="2400" dirty="0" smtClean="0"/>
              <a:t> ), </a:t>
            </a:r>
            <a:r>
              <a:rPr lang="en-US" sz="2400" dirty="0" smtClean="0"/>
              <a:t>AC (PF00809  ), </a:t>
            </a:r>
            <a:r>
              <a:rPr lang="ru-RU" sz="2400" dirty="0" smtClean="0"/>
              <a:t>название домена (</a:t>
            </a:r>
            <a:r>
              <a:rPr lang="en-US" sz="2400" dirty="0" err="1"/>
              <a:t>Pterin</a:t>
            </a:r>
            <a:r>
              <a:rPr lang="en-US" sz="2400" dirty="0"/>
              <a:t> binding </a:t>
            </a:r>
            <a:r>
              <a:rPr lang="en-US" sz="2400" dirty="0" smtClean="0"/>
              <a:t>enzyme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Описание функции домена (не всегда),ссылки на литературу</a:t>
            </a:r>
          </a:p>
          <a:p>
            <a:r>
              <a:rPr lang="ru-RU" sz="2400" dirty="0" smtClean="0"/>
              <a:t>Ссылки на </a:t>
            </a:r>
            <a:r>
              <a:rPr lang="en-US" sz="2400" dirty="0" smtClean="0"/>
              <a:t>3D </a:t>
            </a:r>
            <a:r>
              <a:rPr lang="ru-RU" sz="2400" dirty="0" smtClean="0"/>
              <a:t>структуры домена, если есть расшифровки</a:t>
            </a:r>
          </a:p>
          <a:p>
            <a:r>
              <a:rPr lang="ru-RU" sz="2400" dirty="0" smtClean="0"/>
              <a:t>Множества последовательностей содержащих домен, их последовательности</a:t>
            </a:r>
          </a:p>
          <a:p>
            <a:r>
              <a:rPr lang="en-US" sz="2400" dirty="0" smtClean="0"/>
              <a:t>Seed alignment – </a:t>
            </a:r>
            <a:r>
              <a:rPr lang="ru-RU" sz="2400" dirty="0" smtClean="0"/>
              <a:t>это выравнивание, по которому составлен профиль домена. </a:t>
            </a:r>
          </a:p>
          <a:p>
            <a:r>
              <a:rPr lang="ru-RU" sz="2400" dirty="0" smtClean="0"/>
              <a:t>Профиль домена</a:t>
            </a:r>
            <a:endParaRPr lang="ru-RU" sz="2400" dirty="0"/>
          </a:p>
          <a:p>
            <a:r>
              <a:rPr lang="ru-RU" sz="2400" dirty="0" smtClean="0"/>
              <a:t>Доменные архитектуры, в которых встречается домен</a:t>
            </a:r>
          </a:p>
          <a:p>
            <a:r>
              <a:rPr lang="ru-RU" sz="2400" dirty="0" smtClean="0"/>
              <a:t>Распределение белков с доменом по таксонам разного уровня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46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33905" y="6079381"/>
            <a:ext cx="8609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Сервис </a:t>
            </a:r>
            <a:r>
              <a:rPr lang="en-US" dirty="0" err="1" smtClean="0"/>
              <a:t>Pfam</a:t>
            </a:r>
            <a:r>
              <a:rPr lang="en-US" dirty="0" smtClean="0"/>
              <a:t> </a:t>
            </a:r>
            <a:r>
              <a:rPr lang="ru-RU" dirty="0" smtClean="0"/>
              <a:t>позволяет показать доменную архитектуру последовательности, скачать многие файлы, составляющие базу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5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77357" y="400197"/>
            <a:ext cx="8756340" cy="3994120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Задание </a:t>
            </a:r>
            <a:r>
              <a:rPr lang="ru-RU" sz="4000" dirty="0"/>
              <a:t>на </a:t>
            </a:r>
            <a:r>
              <a:rPr lang="ru-RU" sz="4000" dirty="0" smtClean="0"/>
              <a:t>дом</a:t>
            </a:r>
            <a:r>
              <a:rPr lang="en-US" sz="4000" dirty="0" smtClean="0"/>
              <a:t>: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>Создать </a:t>
            </a:r>
            <a:r>
              <a:rPr lang="ru-RU" sz="4000" dirty="0"/>
              <a:t>Н</a:t>
            </a:r>
            <a:r>
              <a:rPr lang="en-US" sz="4000" dirty="0"/>
              <a:t>MM-</a:t>
            </a:r>
            <a:r>
              <a:rPr lang="ru-RU" sz="4000" dirty="0"/>
              <a:t>профиль подсемейства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семейства </a:t>
            </a:r>
            <a:r>
              <a:rPr lang="ru-RU" sz="4000" dirty="0"/>
              <a:t>белков с выбранным доменом и проверить его работу на всех белках семейства.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77356" y="4586342"/>
            <a:ext cx="8333885" cy="28181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Выделить подсемейство можно</a:t>
            </a:r>
          </a:p>
          <a:p>
            <a:pPr marL="457200" indent="-457200" algn="l">
              <a:buFontTx/>
              <a:buChar char="-"/>
            </a:pPr>
            <a:r>
              <a:rPr lang="ru-RU" dirty="0" smtClean="0"/>
              <a:t>По доменной архитектуре (рекомендуется)</a:t>
            </a:r>
          </a:p>
          <a:p>
            <a:pPr marL="457200" indent="-457200" algn="l">
              <a:buFontTx/>
              <a:buChar char="-"/>
            </a:pPr>
            <a:r>
              <a:rPr lang="ru-RU" dirty="0" smtClean="0"/>
              <a:t>По таксономии</a:t>
            </a:r>
          </a:p>
          <a:p>
            <a:pPr marL="457200" indent="-457200" algn="l">
              <a:buFontTx/>
              <a:buChar char="-"/>
            </a:pPr>
            <a:r>
              <a:rPr lang="ru-RU" dirty="0" smtClean="0"/>
              <a:t>Как кладу в выравнивании </a:t>
            </a:r>
            <a:r>
              <a:rPr lang="en-US" dirty="0" smtClean="0"/>
              <a:t>S</a:t>
            </a:r>
            <a:r>
              <a:rPr lang="en-US" dirty="0" smtClean="0"/>
              <a:t>EED</a:t>
            </a:r>
          </a:p>
          <a:p>
            <a:pPr marL="457200" indent="-457200" algn="l">
              <a:buFontTx/>
              <a:buChar char="-"/>
            </a:pPr>
            <a:r>
              <a:rPr lang="ru-RU" dirty="0" smtClean="0"/>
              <a:t>Ещё как-нибудь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 задание для работы в классе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91847"/>
            <a:ext cx="8693150" cy="1460500"/>
          </a:xfrm>
        </p:spPr>
        <p:txBody>
          <a:bodyPr/>
          <a:lstStyle/>
          <a:p>
            <a:r>
              <a:rPr lang="ru-RU" dirty="0" smtClean="0"/>
              <a:t>Задание на «занятии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924" y="1439131"/>
            <a:ext cx="8693150" cy="556368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400" dirty="0" smtClean="0"/>
              <a:t>Выберите </a:t>
            </a:r>
            <a:r>
              <a:rPr lang="ru-RU" sz="3400" dirty="0" smtClean="0"/>
              <a:t>домен </a:t>
            </a:r>
            <a:r>
              <a:rPr lang="ru-RU" sz="3400" dirty="0" err="1" smtClean="0"/>
              <a:t>домен</a:t>
            </a:r>
            <a:r>
              <a:rPr lang="ru-RU" sz="3400" dirty="0" smtClean="0"/>
              <a:t> </a:t>
            </a:r>
            <a:r>
              <a:rPr lang="en-US" sz="3400" dirty="0" err="1" smtClean="0"/>
              <a:t>Pfam</a:t>
            </a:r>
            <a:r>
              <a:rPr lang="en-US" sz="3400" dirty="0" smtClean="0"/>
              <a:t> </a:t>
            </a:r>
            <a:r>
              <a:rPr lang="ru-RU" sz="3400" dirty="0" smtClean="0"/>
              <a:t>и</a:t>
            </a:r>
            <a:r>
              <a:rPr lang="ru-RU" sz="3400" dirty="0" smtClean="0"/>
              <a:t> подсемейство  семейства белков с этим доменом. Рекомендуется выбрать белки с определенной доменной архитектурой.</a:t>
            </a:r>
          </a:p>
          <a:p>
            <a:pPr marL="514350" indent="-514350">
              <a:buAutoNum type="arabicPeriod"/>
            </a:pPr>
            <a:r>
              <a:rPr lang="ru-RU" sz="3400" dirty="0" smtClean="0"/>
              <a:t>Заполните форму , ссылка стоит на сайте под практикумом 11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Если не хватило времени – выполните задание сегодня до вечера. Возможно редактирование формы после заполнения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en-US" dirty="0" smtClean="0"/>
              <a:t>MEME </a:t>
            </a:r>
            <a:r>
              <a:rPr lang="ru-RU" dirty="0" smtClean="0"/>
              <a:t>и </a:t>
            </a:r>
            <a:r>
              <a:rPr lang="en-US" dirty="0" smtClean="0"/>
              <a:t>FIMO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Ищет мотивы заданной длины во входных последовательностях</a:t>
            </a:r>
          </a:p>
          <a:p>
            <a:r>
              <a:rPr lang="ru-RU" dirty="0" smtClean="0"/>
              <a:t>Мотив – набор участков заданной длины со сходными последовательностями в нескольких последовательностях.</a:t>
            </a:r>
          </a:p>
          <a:p>
            <a:r>
              <a:rPr lang="ru-RU" dirty="0" smtClean="0"/>
              <a:t>Результат  </a:t>
            </a:r>
            <a:r>
              <a:rPr lang="en-US" dirty="0" smtClean="0"/>
              <a:t>PFM  - </a:t>
            </a:r>
            <a:r>
              <a:rPr lang="ru-RU" dirty="0" smtClean="0"/>
              <a:t>частотная матрица букв в каждой колонке выравнивания (без </a:t>
            </a:r>
            <a:r>
              <a:rPr lang="ru-RU" dirty="0" err="1" smtClean="0"/>
              <a:t>гэпов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dirty="0" smtClean="0"/>
              <a:t>FIMO </a:t>
            </a:r>
            <a:r>
              <a:rPr lang="ru-RU" dirty="0" smtClean="0"/>
              <a:t>по </a:t>
            </a:r>
            <a:r>
              <a:rPr lang="en-US" dirty="0" smtClean="0"/>
              <a:t>PFM  </a:t>
            </a:r>
            <a:r>
              <a:rPr lang="ru-RU" dirty="0" smtClean="0"/>
              <a:t>в формате </a:t>
            </a:r>
            <a:r>
              <a:rPr lang="en-US" dirty="0" smtClean="0"/>
              <a:t>MEME </a:t>
            </a:r>
            <a:r>
              <a:rPr lang="ru-RU" dirty="0"/>
              <a:t>и</a:t>
            </a:r>
            <a:r>
              <a:rPr lang="ru-RU" dirty="0" smtClean="0"/>
              <a:t>щет  мотивы в заданном множестве последовательностей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67" y="161511"/>
            <a:ext cx="9174642" cy="131402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Пример крупной перестройки в эволюции.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err="1" smtClean="0"/>
              <a:t>Гомологичны</a:t>
            </a:r>
            <a:r>
              <a:rPr lang="ru-RU" sz="3100" dirty="0" smtClean="0"/>
              <a:t> ли эти 41 + 9 белков?</a:t>
            </a:r>
            <a:endParaRPr lang="ru-RU" sz="3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61408" y="1778313"/>
            <a:ext cx="8305090" cy="1847537"/>
            <a:chOff x="930978" y="2487177"/>
            <a:chExt cx="8455910" cy="184753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3002" y="3687506"/>
              <a:ext cx="6331383" cy="647208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930978" y="2487177"/>
              <a:ext cx="8455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There are 41 sequences with the following architecture: </a:t>
              </a:r>
              <a:r>
                <a:rPr lang="en-US" b="1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Pterin_bind</a:t>
              </a:r>
              <a:r>
                <a:rPr lang="en-US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, HPPK</a:t>
              </a:r>
            </a:p>
            <a:p>
              <a:r>
                <a:rPr lang="en-US" dirty="0">
                  <a:solidFill>
                    <a:srgbClr val="074987"/>
                  </a:solidFill>
                  <a:latin typeface="Verdana" panose="020B0604030504040204" pitchFamily="34" charset="0"/>
                  <a:hlinkClick r:id="rId4"/>
                </a:rPr>
                <a:t>R9KWZ5_9ACTN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 [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Enterorhabdus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caecimuris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B7] 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Dihydropteroate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synthase {ECO:0000313|EMBL:EOS50736.1} (437 residues</a:t>
              </a:r>
              <a:r>
                <a:rPr lang="en-US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)</a:t>
              </a:r>
              <a:endParaRPr lang="ru-RU" dirty="0"/>
            </a:p>
          </p:txBody>
        </p:sp>
      </p:grpSp>
      <p:sp>
        <p:nvSpPr>
          <p:cNvPr id="8" name="AutoShape 6" descr="data:image/png;base64,iVBORw0KGgoAAAANSUhEUgAAARUAAAAXCAYAAAAlUdtdAAAQIUlEQVR4Xu1ceVwUV7b+qumG7maRnWgEiTxEIosEXDAuAd8zaEYzxmWSjGYiMZKXibvMuMyomCiTyGLQREBFM79MHCUDGR2jJg8YBbcRoxDUiASBYBQRGuiGpreq97vVVkHTrM2q4f7TXVXnnDr3nHO/OvfcW0VhsA1aYNACgxboQQtQPShrUNSgBQYtMGgBDFhQYfaFzIKF1QLQ9ETQmuFgtJZgelDfie8BF/cM3BCgSG+F9TAT/QRKcAkqRSr1dtbXA0Fh36uYZSWwWSigzCY30g1DNYxawoAZsLE0EGw20HSgQDEiylwpFkjv0YwuR0HXHf0+AD0SXwMuEJiUkAmAcBekjh7wnOEEJ2/AeiggkvSsXyT2wJlogGGAqZHGslXynr2fKdI0SkB+D6i8CRRlyNBQeRuMegUVnnXJFHHd5fHLwwRrym6/rdBh+Ey71219JePhKvaAhLIERVFgGGbw9zGyQ71OjrvqO8ivv4iTNYdrarRV5XJGtjTfH92Kr26DyuXLl5O6Gqzjxo2LaI2H2T89DMAJ+L8mgFtwV8V2jd7eQ09/9iOA1gLPrzLkJ4N5oLWyC0DeFwxAzaKWZpxqqV5rvvimNqjNXjiJ6qYESAuzKYqawjBMNiFsyzd+eQgDTX39lst6aprN7EHweIzAo7Ngn1V7DCkVf2EgYGbl+8Movjo7HAYMqDApU5zAiAvhu8AWjqM6q7/pdMPHNfGmLtIicEk9hgUNISflOnMcPvoPREQ0YV9Skh47m587cuQIyPnMzEwDPZb8bjE2b96MqPe349ChQwbXpoe+gH2Je/Ft1lkj+bNnz8bGjRt5npMnT2La2JGQKJsB3MNCoOBoFaDypsKzK5sL7y1QCfgOTgIz8x9/67jKeoy0bZAy3Rltc3oxz+F0aoaBrTjqv5/8HHYTzdlDd8YbFpCgmrqPSvzcKVVGMj7ITM3GhQsXsHrHe7gvKe4UHyEiej0oqkZ4eDicnZ3xSfJulDlc5/k9lP74YGM0JgZPxPiFPh3q5KUMwtaN21jfb9iwASsjlyOPyum0Pj1FeL0hF397uEtO69QeV5+DQXx19h4DB1T2h8TC2Sccz0y17azy3aLznKFnz4kDdGogaCkvTk5ZQwshLl26hJkzZ4IM7gkTJrDXU1NT2QDnzjU2NrJAQNqOHTuQl5fH8pDAiIyMxM6dO1k5ycnJqK7WB2FQUJABbXP5RUVFUCqV8PX1ZWWKFaWQ1BYZdrU46y4qbx6hlmat7RNQyRcl+IknRoQO+bU5meZwjXsC9uZxsDAMjtRQA1/4+/uzNs/NzUXCgTioRsrgUTsWBfnX4TrVETfpXFaljvQLE/4W6alfsaDy5x2bkGN2jM3AOtOfiWYvsnpx/k1I3oUr1t+y/K4CT3ipA1kdg4ODETJ/Mi7qTrerz3ThAiirVVi2bBkba+9Fvov/0xzttD6d6W9H9uCuZ9Skq/MbLyZd9dOsMGWMDRxQSZlRj//6HynMLU3pR9d5/F4FzsXrASXgDQN+lUAKlZbB+Wu3eFCZNNYLtFCMo2nHeVAJDhgDpZbGhj9t5UGlvLycB47o7duQsGcvDyqEiAQNaclJibhd9CMvf2KQPyubBDgBJ6mQhnldKYTKCojq7xv2T10PFH3bQIV/Y2Cs3spUxl4TyufYvWFlZcYmcn3avIQBcDMbhfu5MgOAJ4M5OjqaBfeA8f74OGY33N3dETpvCmroh6yOVgJbaBkN1FDCHIY1OVuBI8SUFGYwY2m10KBCV873TUiJ2P+F2mu4pb1q1GeiV5AoBHtiPmX9+0nSHsBOCzktAwUKHkIfnkfFKPGQbvKhmJJARlfi3+qvWJoQ87kYZvYMlLImUPnfdcvwd2VCn9qau5lCV4tjsr8qro3VWpuiwIAAFSYldBIEkmNwHe9gSidM4nENBi4nAy9saJVdrhXi3I2fm0DFbyRokRWOpv+LB5Vp7iLUSVyxfms0DyrNM5U/rF2Nj2Lj28hUtiMvL5+XX1ZWxspYsGABhPX3YV2Y2n63yv9TBZ1yDhWeeZ4j7A1Q8bmKSZYCq68n28zse0R51LFQ8SsQXLPlbdU8U0lJSUF6ejoLMKSRDHFt5BrE7oxjz4WGhiIxORFZGVms3958800Q/gMHDmDlypV4++23eZqDBw6yPNu3b0dGRgYePHiAfSnJKHr6P7imPmfkj+XW0UiKPYDjx4/DyckJWVlZ7P3XRK5G3M54VhY5njt3Lj9Nmj59OjZt2sSef33NPFbm+bQrvG4kDkimErH2LeyWtx6bJsV7F5ly6k7W1tOKWQUB4OOrsyIohmHupKWlfdZZhpZ0Li4uv+oqb0VFxb+a8/gpzwW4M6UhwiFDTULGrt5f/3jYBJzfDWgbgTGvGImQ02Kcu1XJBnJrja13PK1BnbUn1kd9aFA74aY+ArUCH368lw94IocENclEJGY6XPyuwEA+uRa9bTMcSo9BJGsx5WmhhLbuvqIEbpn5kuf5x2hrvsit92rTPJbmzAhvUWGpSCQaodFoSglhS9+cdjwYcMvucpireKR5Zwt+PU03R7oE1t+7GtjKx8cHBFCGDx/OTjnJVHP58uUsKJPMgWQyZMpJwIM0co2rV8XHx6O4uBiLFy9mAYnQ703ei9rqWn7wE3mczNEvu2Jf3ftGq1tR9oewP/YQCypEl6qqKh74PD09+anMush1iNkZw8YBqcGVlJSw90xM2osamf6eRF/SuKnz0rVvYnPV7/qtIF6uKlF7yYJOvfhwiXGa1iKi5s2bp0/VHzUWVAoLC91NGpgASE2hq00sFhuw2P90CvYVORAIBF0VZTr9rFg978VPADKd8J5jIEvOSHGuqLbdmso051rU2flg/bYYlpeABdc3YU0xO7WKTjnOZyr29vYsnaCxGsKaEmSXanj5Z8+e5YPu1bBg2Jzf3m7faJ0O1U9NQbUrWTDTt9Z8cUM5ok05Op0OvlblIL9mZvppQEvfpGkScVx3EJZC635bMn7dehWeuv6skS+UjAIlmlsQlQ1hByYBjpnzZmBvbLIRkJPC+bZt29g+Rm3fCmuJDTSMGrtiPmb9k5AUjwaZipcTEBDA/x89xw0fVC8z6v8nzqdwMO5zo0yU6EEyEq4+smrdSv4+HNBxdTaSEe3evZsFJRIfHM+SNYvwbsWL/QYqDbQCswVL8IronY7GWJSXl5cxqNy6dcvd1H0GKpWqy8FmYWFhYCyH0uNwKOuRfTcdGaDp+ryDTf9PrAY8XwRshvHn5JQNzt1paJr+jHYBLbbD0WPfNE1/7O6hzjEI6z+I40HFtuwUBIp7sCjJgHzyFkR/dooPOhfVjxBWF0J8Kx1Kn0U4Ixtq9GQjKTcJMG9LGawufNhuf6rcZqFqxGze/qTA29KPNxvd2/SPVquFn/VdkF+hUMjSSSQSA/oj2gR8qfm083btBcp37LZi5M0JvK0cAixxuTETibKtINfGPZjFA8Cc+b9CQsweIyBvXlBfue33eKNqHI4+nY+/xh9maXclxqGxRt0qqIyc7Yw1FXONetacv3khviWorFy3Ah/HJPA6keypI1B5Y/VrWHjXrxes2XmR84Xv4lXzle2Ob4Zhory9vY1BJT093WRQ4Z6+nVcV7CpI8+Af1XAZno1XIWJUXRHTPVoOVC59qs9UCKg8aiqJC1SMEOd/qGgXVILHuEHJmGPDFn1WQTIVAiqSgs/R6DUX6uHP4y/JqQagYlF8GrTEAZqhQcgpow2evmTlh1uiJEHaHIRadlZDWeC2OACF0nG80+3s7Ixs0l6mQsDdQ1AI8kseDqTJZDKDIMq2/Qcy7A6DAd09e5vI/ZLVIkyShEH0vUMzUJEiTb4PJxSfG4EKmf5wK3RkqjEtdApOnfgGCxcu5FfpIt9fjTwmBxMk/439cYf4QqtcpmgVVAJeHo237k1rE1SaT3/IlKll1rFm3WrExTTV1pqDyu3bt9l+EV257IhsLXh37Ts4pjjIAmd/NAEECJG9hmm18zsEFaPpD1E4KSmJMVVxNze3LrNyRUmOcTRVjCBBAaRQdlmWyQwEVFhAaQC45eVHwuR2Y3D4n992eZ8KKQoSMPD49zJUvLCLzWC4fSpcDcCHLoDW1gOHz/zQoXxSm/nj75dgyCnjFLQBYuTSvviBGcmboDVftAcqVlZWcNNdB/lVKBSsnJa+ueF0DtluR6Ax60PAb+bUOJd0FB9/YGQrLnsgoLPC8iO+XkIGZ/P9PpxPyDSD22NE6mHPjhuFG5cL+ToNV+vgirvElsR3nN/eEo1vFVROf5EJLy8vtv5SUFDArkYFjg9EfIy+UEv4t2zZgqioKPY6yWJIQZf8J/5dF7kWMTtjWdqQkBBUVlbycoT+ja1mSCbHfBcYRToLTCn7DZ6tfL4jrqiIiAjDTKUjjo6u98SOWnb1h8YxAH23+hO8Arj6GRAYbtRFAipac9O3y9ilzUdtWCJoqaORbHHhVyyoaJ31+1A6aoKGh62CCihUgUKfrP5QYN8J6ZfVHwIqgWLjLOFK4xl+wP3ZMRnTpLNZUxaq83FPW8oeiygLaBgV5HQt7M2cDUxNln6tBcaZXVv+SJRtMbq0aMgaWAmGoJ6Ww1KgX2MoUhfA0ewp2JoZ+7412Xe1d0CWtzl+QkN0rtZVIrMhrd8yFQC1DGDa6k9HQd3R9Z4AFXIPZv/0ephbSkH1UbF29m7gEinSNgBeLxl389Lejrref9cZmkzZGqilGX2yT8X3GiW3Edhakf0X+mkrQPaINa3yDMzjAIvJuKrK6Za+Xwy7wgJHW61YcwOrKl7GfJsIfFmXaLJ9ZlguwDChO/LVF/GdMrtf7atjaMjpGsX3YxmTVmMHxD4VPaiExELqGA5bN9NThK4M8yl/0FNfSADIi3u+Cwy5C77sirS+pa0pu4uGh322o9b/miDBWfh0hJuFJ7ujVg8m+ncxn/TjjdIkvL/J+HUL4nAyZfKY44LDioQnyh6ljYXqB9q7SXlj6cd9Ry1598eiEG4TbWHdtArTa6OV7KjlWlq4Fr6v1uMp36ZH0p0zvXbrbgmW/wyUXagCpe7Td38YgfDHqTYvWbtaeLCgwjUOVJ7U41nixRBB/35Ra+0nXRG+0zTFyuNuj3J1Mc7WnZBTtPbxf/fn0RRI/5byqDABhvoBJHZJLtUbvyMeFaCyYwBaA0x4x/A+lTd6577d6c+9fKDwZL+9pczQ1NdzHZZQgZZT2a3oDPnkC5e5DB4/9vbIVZxBevVBhurvt5S79dRthZn/norE3gPPvODEvrFs5QKIxD07yG1dgTNkHwgNTFptDF4NlT17P1PARNMIKCoA8mZyyVkZlNX9/j0VK9juHyK0Gz7d9hVbb8lzGGbuDolA2ovob4rheuMp9OTpoaQV+FldhpvKK8ioSaup1crKFajp/++p9DSocPIGv/w2+OW33oqtQbnkGfoL+vJbWw5nkgJFVMQVzS8lIB6n/gbmQnQlCL8Y3zwJMdibPuv26s+TYODBPgxaYNACPWeB/weJZyTbRyf4I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12775" y="4131550"/>
            <a:ext cx="8916769" cy="2114348"/>
            <a:chOff x="612775" y="4131550"/>
            <a:chExt cx="8916769" cy="21143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38" y="5642773"/>
              <a:ext cx="7263723" cy="603125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612775" y="4131550"/>
              <a:ext cx="891676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There are 9 sequences with the following architecture: </a:t>
              </a:r>
              <a:r>
                <a:rPr lang="en-US" b="1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/>
              </a:r>
              <a:br>
                <a:rPr lang="en-US" b="1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</a:br>
              <a:r>
                <a:rPr lang="en-US" b="1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HPPK </a:t>
              </a:r>
              <a:r>
                <a:rPr lang="en-US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x 2, </a:t>
              </a:r>
              <a:r>
                <a:rPr lang="en-US" b="1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Pterin_bind</a:t>
              </a:r>
              <a:endParaRPr lang="en-US" b="1" dirty="0">
                <a:solidFill>
                  <a:srgbClr val="404040"/>
                </a:solidFill>
                <a:latin typeface="Verdana" panose="020B0604030504040204" pitchFamily="34" charset="0"/>
              </a:endParaRPr>
            </a:p>
            <a:p>
              <a:r>
                <a:rPr lang="en-US" dirty="0">
                  <a:solidFill>
                    <a:srgbClr val="074987"/>
                  </a:solidFill>
                  <a:latin typeface="Verdana" panose="020B0604030504040204" pitchFamily="34" charset="0"/>
                  <a:hlinkClick r:id="rId6"/>
                </a:rPr>
                <a:t>G2XU66_BOTF4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 [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Botryotinia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fuckeliana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(strain T4) (Noble rot fungus) (Botrytis 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cinerea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)] Similar to folic acid synthesis protein </a:t>
              </a:r>
              <a:r>
                <a:rPr lang="en-US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CO:0000313|EMBL:CCD44036.1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} (541 residues</a:t>
              </a:r>
              <a:r>
                <a:rPr lang="en-US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)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025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60073"/>
            <a:ext cx="8693150" cy="16138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Выравнивание гомологичных доменов из разных белков</a:t>
            </a:r>
            <a:r>
              <a:rPr lang="en-US" dirty="0" smtClean="0"/>
              <a:t>. </a:t>
            </a:r>
            <a:r>
              <a:rPr lang="ru-RU" dirty="0" smtClean="0"/>
              <a:t>Пример из БД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b="1" dirty="0" smtClean="0"/>
              <a:t>PFAM </a:t>
            </a:r>
            <a:r>
              <a:rPr lang="ru-RU" b="1" dirty="0" smtClean="0"/>
              <a:t>семейств доменов (фрагмент)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AutoShape 6" descr="data:image/png;base64,iVBORw0KGgoAAAANSUhEUgAAARUAAAAXCAYAAAAlUdtdAAAQIUlEQVR4Xu1ceVwUV7b+qumG7maRnWgEiTxEIosEXDAuAd8zaEYzxmWSjGYiMZKXibvMuMyomCiTyGLQREBFM79MHCUDGR2jJg8YBbcRoxDUiASBYBQRGuiGpreq97vVVkHTrM2q4f7TXVXnnDr3nHO/OvfcW0VhsA1aYNACgxboQQtQPShrUNSgBQYtMGgBDFhQYfaFzIKF1QLQ9ETQmuFgtJZgelDfie8BF/cM3BCgSG+F9TAT/QRKcAkqRSr1dtbXA0Fh36uYZSWwWSigzCY30g1DNYxawoAZsLE0EGw20HSgQDEiylwpFkjv0YwuR0HXHf0+AD0SXwMuEJiUkAmAcBekjh7wnOEEJ2/AeiggkvSsXyT2wJlogGGAqZHGslXynr2fKdI0SkB+D6i8CRRlyNBQeRuMegUVnnXJFHHd5fHLwwRrym6/rdBh+Ey71219JePhKvaAhLIERVFgGGbw9zGyQ71OjrvqO8ivv4iTNYdrarRV5XJGtjTfH92Kr26DyuXLl5O6Gqzjxo2LaI2H2T89DMAJ+L8mgFtwV8V2jd7eQ09/9iOA1gLPrzLkJ4N5oLWyC0DeFwxAzaKWZpxqqV5rvvimNqjNXjiJ6qYESAuzKYqawjBMNiFsyzd+eQgDTX39lst6aprN7EHweIzAo7Ngn1V7DCkVf2EgYGbl+8Movjo7HAYMqDApU5zAiAvhu8AWjqM6q7/pdMPHNfGmLtIicEk9hgUNISflOnMcPvoPREQ0YV9Skh47m587cuQIyPnMzEwDPZb8bjE2b96MqPe349ChQwbXpoe+gH2Je/Ft1lkj+bNnz8bGjRt5npMnT2La2JGQKJsB3MNCoOBoFaDypsKzK5sL7y1QCfgOTgIz8x9/67jKeoy0bZAy3Rltc3oxz+F0aoaBrTjqv5/8HHYTzdlDd8YbFpCgmrqPSvzcKVVGMj7ITM3GhQsXsHrHe7gvKe4UHyEiej0oqkZ4eDicnZ3xSfJulDlc5/k9lP74YGM0JgZPxPiFPh3q5KUMwtaN21jfb9iwASsjlyOPyum0Pj1FeL0hF397uEtO69QeV5+DQXx19h4DB1T2h8TC2Sccz0y17azy3aLznKFnz4kDdGogaCkvTk5ZQwshLl26hJkzZ4IM7gkTJrDXU1NT2QDnzjU2NrJAQNqOHTuQl5fH8pDAiIyMxM6dO1k5ycnJqK7WB2FQUJABbXP5RUVFUCqV8PX1ZWWKFaWQ1BYZdrU46y4qbx6hlmat7RNQyRcl+IknRoQO+bU5meZwjXsC9uZxsDAMjtRQA1/4+/uzNs/NzUXCgTioRsrgUTsWBfnX4TrVETfpXFaljvQLE/4W6alfsaDy5x2bkGN2jM3AOtOfiWYvsnpx/k1I3oUr1t+y/K4CT3ipA1kdg4ODETJ/Mi7qTrerz3ThAiirVVi2bBkba+9Fvov/0xzttD6d6W9H9uCuZ9Skq/MbLyZd9dOsMGWMDRxQSZlRj//6HynMLU3pR9d5/F4FzsXrASXgDQN+lUAKlZbB+Wu3eFCZNNYLtFCMo2nHeVAJDhgDpZbGhj9t5UGlvLycB47o7duQsGcvDyqEiAQNaclJibhd9CMvf2KQPyubBDgBJ6mQhnldKYTKCojq7xv2T10PFH3bQIV/Y2Cs3spUxl4TyufYvWFlZcYmcn3avIQBcDMbhfu5MgOAJ4M5OjqaBfeA8f74OGY33N3dETpvCmroh6yOVgJbaBkN1FDCHIY1OVuBI8SUFGYwY2m10KBCV873TUiJ2P+F2mu4pb1q1GeiV5AoBHtiPmX9+0nSHsBOCzktAwUKHkIfnkfFKPGQbvKhmJJARlfi3+qvWJoQ87kYZvYMlLImUPnfdcvwd2VCn9qau5lCV4tjsr8qro3VWpuiwIAAFSYldBIEkmNwHe9gSidM4nENBi4nAy9saJVdrhXi3I2fm0DFbyRokRWOpv+LB5Vp7iLUSVyxfms0DyrNM5U/rF2Nj2Lj28hUtiMvL5+XX1ZWxspYsGABhPX3YV2Y2n63yv9TBZ1yDhWeeZ4j7A1Q8bmKSZYCq68n28zse0R51LFQ8SsQXLPlbdU8U0lJSUF6ejoLMKSRDHFt5BrE7oxjz4WGhiIxORFZGVms3958800Q/gMHDmDlypV4++23eZqDBw6yPNu3b0dGRgYePHiAfSnJKHr6P7imPmfkj+XW0UiKPYDjx4/DyckJWVlZ7P3XRK5G3M54VhY5njt3Lj9Nmj59OjZt2sSef33NPFbm+bQrvG4kDkimErH2LeyWtx6bJsV7F5ly6k7W1tOKWQUB4OOrsyIohmHupKWlfdZZhpZ0Li4uv+oqb0VFxb+a8/gpzwW4M6UhwiFDTULGrt5f/3jYBJzfDWgbgTGvGImQ02Kcu1XJBnJrja13PK1BnbUn1kd9aFA74aY+ArUCH368lw94IocENclEJGY6XPyuwEA+uRa9bTMcSo9BJGsx5WmhhLbuvqIEbpn5kuf5x2hrvsit92rTPJbmzAhvUWGpSCQaodFoSglhS9+cdjwYcMvucpireKR5Zwt+PU03R7oE1t+7GtjKx8cHBFCGDx/OTjnJVHP58uUsKJPMgWQyZMpJwIM0co2rV8XHx6O4uBiLFy9mAYnQ703ei9rqWn7wE3mczNEvu2Jf3ftGq1tR9oewP/YQCypEl6qqKh74PD09+anMush1iNkZw8YBqcGVlJSw90xM2osamf6eRF/SuKnz0rVvYnPV7/qtIF6uKlF7yYJOvfhwiXGa1iKi5s2bp0/VHzUWVAoLC91NGpgASE2hq00sFhuw2P90CvYVORAIBF0VZTr9rFg978VPADKd8J5jIEvOSHGuqLbdmso051rU2flg/bYYlpeABdc3YU0xO7WKTjnOZyr29vYsnaCxGsKaEmSXanj5Z8+e5YPu1bBg2Jzf3m7faJ0O1U9NQbUrWTDTt9Z8cUM5ok05Op0OvlblIL9mZvppQEvfpGkScVx3EJZC635bMn7dehWeuv6skS+UjAIlmlsQlQ1hByYBjpnzZmBvbLIRkJPC+bZt29g+Rm3fCmuJDTSMGrtiPmb9k5AUjwaZipcTEBDA/x89xw0fVC8z6v8nzqdwMO5zo0yU6EEyEq4+smrdSv4+HNBxdTaSEe3evZsFJRIfHM+SNYvwbsWL/QYqDbQCswVL8IronY7GWJSXl5cxqNy6dcvd1H0GKpWqy8FmYWFhYCyH0uNwKOuRfTcdGaDp+ryDTf9PrAY8XwRshvHn5JQNzt1paJr+jHYBLbbD0WPfNE1/7O6hzjEI6z+I40HFtuwUBIp7sCjJgHzyFkR/dooPOhfVjxBWF0J8Kx1Kn0U4Ixtq9GQjKTcJMG9LGawufNhuf6rcZqFqxGze/qTA29KPNxvd2/SPVquFn/VdkF+hUMjSSSQSA/oj2gR8qfm083btBcp37LZi5M0JvK0cAixxuTETibKtINfGPZjFA8Cc+b9CQsweIyBvXlBfue33eKNqHI4+nY+/xh9maXclxqGxRt0qqIyc7Yw1FXONetacv3khviWorFy3Ah/HJPA6keypI1B5Y/VrWHjXrxes2XmR84Xv4lXzle2Ob4Zhory9vY1BJT093WRQ4Z6+nVcV7CpI8+Af1XAZno1XIWJUXRHTPVoOVC59qs9UCKg8aiqJC1SMEOd/qGgXVILHuEHJmGPDFn1WQTIVAiqSgs/R6DUX6uHP4y/JqQagYlF8GrTEAZqhQcgpow2evmTlh1uiJEHaHIRadlZDWeC2OACF0nG80+3s7Ixs0l6mQsDdQ1AI8kseDqTJZDKDIMq2/Qcy7A6DAd09e5vI/ZLVIkyShEH0vUMzUJEiTb4PJxSfG4EKmf5wK3RkqjEtdApOnfgGCxcu5FfpIt9fjTwmBxMk/439cYf4QqtcpmgVVAJeHo237k1rE1SaT3/IlKll1rFm3WrExTTV1pqDyu3bt9l+EV257IhsLXh37Ts4pjjIAmd/NAEECJG9hmm18zsEFaPpD1E4KSmJMVVxNze3LrNyRUmOcTRVjCBBAaRQdlmWyQwEVFhAaQC45eVHwuR2Y3D4n992eZ8KKQoSMPD49zJUvLCLzWC4fSpcDcCHLoDW1gOHz/zQoXxSm/nj75dgyCnjFLQBYuTSvviBGcmboDVftAcqVlZWcNNdB/lVKBSsnJa+ueF0DtluR6Ax60PAb+bUOJd0FB9/YGQrLnsgoLPC8iO+XkIGZ/P9PpxPyDSD22NE6mHPjhuFG5cL+ToNV+vgirvElsR3nN/eEo1vFVROf5EJLy8vtv5SUFDArkYFjg9EfIy+UEv4t2zZgqioKPY6yWJIQZf8J/5dF7kWMTtjWdqQkBBUVlbycoT+ja1mSCbHfBcYRToLTCn7DZ6tfL4jrqiIiAjDTKUjjo6u98SOWnb1h8YxAH23+hO8Arj6GRAYbtRFAipac9O3y9ilzUdtWCJoqaORbHHhVyyoaJ31+1A6aoKGh62CCihUgUKfrP5QYN8J6ZfVHwIqgWLjLOFK4xl+wP3ZMRnTpLNZUxaq83FPW8oeiygLaBgV5HQt7M2cDUxNln6tBcaZXVv+SJRtMbq0aMgaWAmGoJ6Ww1KgX2MoUhfA0ewp2JoZ+7412Xe1d0CWtzl+QkN0rtZVIrMhrd8yFQC1DGDa6k9HQd3R9Z4AFXIPZv/0ephbSkH1UbF29m7gEinSNgBeLxl389Lejrref9cZmkzZGqilGX2yT8X3GiW3Edhakf0X+mkrQPaINa3yDMzjAIvJuKrK6Za+Xwy7wgJHW61YcwOrKl7GfJsIfFmXaLJ9ZlguwDChO/LVF/GdMrtf7atjaMjpGsX3YxmTVmMHxD4VPaiExELqGA5bN9NThK4M8yl/0FNfSADIi3u+Cwy5C77sirS+pa0pu4uGh322o9b/miDBWfh0hJuFJ7ujVg8m+ncxn/TjjdIkvL/J+HUL4nAyZfKY44LDioQnyh6ljYXqB9q7SXlj6cd9Ry1598eiEG4TbWHdtArTa6OV7KjlWlq4Fr6v1uMp36ZH0p0zvXbrbgmW/wyUXagCpe7Td38YgfDHqTYvWbtaeLCgwjUOVJ7U41nixRBB/35Ra+0nXRG+0zTFyuNuj3J1Mc7WnZBTtPbxf/fn0RRI/5byqDABhvoBJHZJLtUbvyMeFaCyYwBaA0x4x/A+lTd6577d6c+9fKDwZL+9pczQ1NdzHZZQgZZT2a3oDPnkC5e5DB4/9vbIVZxBevVBhurvt5S79dRthZn/norE3gPPvODEvrFs5QKIxD07yG1dgTNkHwgNTFptDF4NlT17P1PARNMIKCoA8mZyyVkZlNX9/j0VK9juHyK0Gz7d9hVbb8lzGGbuDolA2ovob4rheuMp9OTpoaQV+FldhpvKK8ioSaup1crKFajp/++p9DSocPIGv/w2+OW33oqtQbnkGfoL+vJbWw5nkgJFVMQVzS8lIB6n/gbmQnQlCL8Y3zwJMdibPuv26s+TYODBPgxaYNACPWeB/weJZyTbRyf4I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r="8526"/>
          <a:stretch/>
        </p:blipFill>
        <p:spPr>
          <a:xfrm>
            <a:off x="162877" y="1813823"/>
            <a:ext cx="7272000" cy="54483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501172" y="1629157"/>
            <a:ext cx="430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74987"/>
                </a:solidFill>
                <a:latin typeface="Verdana" panose="020B0604030504040204" pitchFamily="34" charset="0"/>
              </a:rPr>
              <a:t>Family: </a:t>
            </a:r>
            <a:r>
              <a:rPr lang="en-US" b="1" i="1" dirty="0" err="1">
                <a:solidFill>
                  <a:srgbClr val="074987"/>
                </a:solidFill>
                <a:latin typeface="Verdana" panose="020B0604030504040204" pitchFamily="34" charset="0"/>
              </a:rPr>
              <a:t>Pterin_bind</a:t>
            </a:r>
            <a:r>
              <a:rPr lang="en-US" b="1" dirty="0">
                <a:solidFill>
                  <a:srgbClr val="074987"/>
                </a:solidFill>
                <a:latin typeface="Verdana" panose="020B0604030504040204" pitchFamily="34" charset="0"/>
              </a:rPr>
              <a:t> (PF00809</a:t>
            </a:r>
            <a:r>
              <a:rPr lang="en-US" b="1" dirty="0" smtClean="0">
                <a:solidFill>
                  <a:srgbClr val="074987"/>
                </a:solidFill>
                <a:latin typeface="Verdana" panose="020B0604030504040204" pitchFamily="34" charset="0"/>
              </a:rPr>
              <a:t>)</a:t>
            </a:r>
            <a:endParaRPr lang="ru-RU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740810" y="2225621"/>
            <a:ext cx="2044721" cy="954107"/>
          </a:xfrm>
          <a:prstGeom prst="rect">
            <a:avLst/>
          </a:prstGeom>
          <a:solidFill>
            <a:srgbClr val="BBBB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Seed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(30)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19267" y="3298230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Pterin</a:t>
            </a:r>
            <a:r>
              <a:rPr lang="en-US" dirty="0"/>
              <a:t> binding enzyme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619267" y="3786064"/>
            <a:ext cx="22878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family includes a variety of </a:t>
            </a:r>
            <a:r>
              <a:rPr lang="en-US" dirty="0" err="1"/>
              <a:t>pterin</a:t>
            </a:r>
            <a:r>
              <a:rPr lang="en-US" dirty="0"/>
              <a:t> binding enzymes that all adopt a TIM barrel fold. The family includes </a:t>
            </a:r>
            <a:r>
              <a:rPr lang="ru-RU" dirty="0" smtClean="0"/>
              <a:t>……..</a:t>
            </a:r>
            <a:endParaRPr lang="ru-RU" dirty="0"/>
          </a:p>
        </p:txBody>
      </p:sp>
      <p:pic>
        <p:nvPicPr>
          <p:cNvPr id="20" name="Picture 5" descr="2VP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68" y="5397427"/>
            <a:ext cx="1605385" cy="16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362" y="141126"/>
            <a:ext cx="8689500" cy="566817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3449210" marR="5078" indent="-3436515">
              <a:lnSpc>
                <a:spcPct val="100000"/>
              </a:lnSpc>
              <a:spcBef>
                <a:spcPts val="100"/>
              </a:spcBef>
              <a:tabLst>
                <a:tab pos="6594376" algn="l"/>
              </a:tabLst>
            </a:pPr>
            <a:r>
              <a:rPr lang="ru-RU" sz="3600" dirty="0" smtClean="0"/>
              <a:t>3. </a:t>
            </a:r>
            <a:r>
              <a:rPr sz="3600" dirty="0" smtClean="0"/>
              <a:t>PSSM</a:t>
            </a:r>
            <a:r>
              <a:rPr sz="3600" spc="-5" dirty="0" smtClean="0"/>
              <a:t> </a:t>
            </a:r>
            <a:r>
              <a:rPr sz="3600" dirty="0"/>
              <a:t>— </a:t>
            </a:r>
            <a:r>
              <a:rPr sz="3600" spc="-5" dirty="0" smtClean="0"/>
              <a:t>pos</a:t>
            </a:r>
            <a:r>
              <a:rPr sz="3600" spc="5" dirty="0" smtClean="0"/>
              <a:t>i</a:t>
            </a:r>
            <a:r>
              <a:rPr sz="3600" spc="-5" dirty="0" smtClean="0"/>
              <a:t>t</a:t>
            </a:r>
            <a:r>
              <a:rPr sz="3600" spc="5" dirty="0" smtClean="0"/>
              <a:t>i</a:t>
            </a:r>
            <a:r>
              <a:rPr sz="3600" spc="-5" dirty="0" smtClean="0"/>
              <a:t>o</a:t>
            </a:r>
            <a:r>
              <a:rPr sz="3600" spc="-10" dirty="0" smtClean="0"/>
              <a:t>n</a:t>
            </a:r>
            <a:r>
              <a:rPr sz="3600" dirty="0" smtClean="0"/>
              <a:t>-s</a:t>
            </a:r>
            <a:r>
              <a:rPr sz="3600" spc="-10" dirty="0" smtClean="0"/>
              <a:t>p</a:t>
            </a:r>
            <a:r>
              <a:rPr sz="3600" spc="-5" dirty="0" smtClean="0"/>
              <a:t>e</a:t>
            </a:r>
            <a:r>
              <a:rPr sz="3600" dirty="0" smtClean="0"/>
              <a:t>c</a:t>
            </a:r>
            <a:r>
              <a:rPr sz="3600" spc="-5" dirty="0" smtClean="0"/>
              <a:t>i</a:t>
            </a:r>
            <a:r>
              <a:rPr sz="3600" spc="5" dirty="0" smtClean="0"/>
              <a:t>f</a:t>
            </a:r>
            <a:r>
              <a:rPr sz="3600" spc="-5" dirty="0" smtClean="0"/>
              <a:t>i</a:t>
            </a:r>
            <a:r>
              <a:rPr sz="3600" dirty="0" smtClean="0"/>
              <a:t>c</a:t>
            </a:r>
            <a:r>
              <a:rPr lang="ru-RU" sz="3600" dirty="0" smtClean="0"/>
              <a:t> </a:t>
            </a:r>
            <a:r>
              <a:rPr sz="3600" dirty="0" smtClean="0"/>
              <a:t>sc</a:t>
            </a:r>
            <a:r>
              <a:rPr sz="3600" spc="-5" dirty="0" smtClean="0"/>
              <a:t>o</a:t>
            </a:r>
            <a:r>
              <a:rPr sz="3600" spc="-10" dirty="0" smtClean="0"/>
              <a:t>r</a:t>
            </a:r>
            <a:r>
              <a:rPr sz="3600" spc="5" dirty="0" smtClean="0"/>
              <a:t>i</a:t>
            </a:r>
            <a:r>
              <a:rPr sz="3600" spc="-10" dirty="0" smtClean="0"/>
              <a:t>n</a:t>
            </a:r>
            <a:r>
              <a:rPr sz="3600" dirty="0" smtClean="0"/>
              <a:t>g  </a:t>
            </a:r>
            <a:r>
              <a:rPr sz="3600" spc="-5" dirty="0"/>
              <a:t>matrix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172" y="1054767"/>
            <a:ext cx="8700690" cy="1606332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4410" marR="5078" indent="-111715">
              <a:lnSpc>
                <a:spcPct val="149700"/>
              </a:lnSpc>
              <a:spcBef>
                <a:spcPts val="100"/>
              </a:spcBef>
            </a:pPr>
            <a:r>
              <a:rPr sz="2400" spc="-5" dirty="0" smtClean="0">
                <a:latin typeface="Arial"/>
                <a:cs typeface="Arial"/>
              </a:rPr>
              <a:t>PSSM </a:t>
            </a:r>
            <a:r>
              <a:rPr lang="ru-RU" sz="2400" spc="-5" dirty="0" smtClean="0">
                <a:latin typeface="Arial"/>
                <a:cs typeface="Arial"/>
              </a:rPr>
              <a:t>строится </a:t>
            </a:r>
            <a:r>
              <a:rPr sz="2400" dirty="0" err="1" smtClean="0">
                <a:latin typeface="Arial"/>
                <a:cs typeface="Arial"/>
              </a:rPr>
              <a:t>по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spc="-10" dirty="0" err="1" smtClean="0">
                <a:latin typeface="Arial"/>
                <a:cs typeface="Arial"/>
              </a:rPr>
              <a:t>выравниванию</a:t>
            </a:r>
            <a:r>
              <a:rPr lang="ru-RU" sz="2400" spc="-10" dirty="0" smtClean="0">
                <a:latin typeface="Arial"/>
                <a:cs typeface="Arial"/>
              </a:rPr>
              <a:t> белков. </a:t>
            </a:r>
            <a:br>
              <a:rPr lang="ru-RU" sz="2400" spc="-10" dirty="0" smtClean="0">
                <a:latin typeface="Arial"/>
                <a:cs typeface="Arial"/>
              </a:rPr>
            </a:br>
            <a:r>
              <a:rPr lang="ru-RU" sz="2400" spc="-10" dirty="0" smtClean="0">
                <a:latin typeface="Arial"/>
                <a:cs typeface="Arial"/>
              </a:rPr>
              <a:t>По той же формуле, что и </a:t>
            </a:r>
            <a:r>
              <a:rPr lang="en-US" sz="2400" spc="-10" dirty="0" smtClean="0">
                <a:latin typeface="Arial"/>
                <a:cs typeface="Arial"/>
              </a:rPr>
              <a:t>PWM  </a:t>
            </a:r>
            <a:r>
              <a:rPr lang="ru-RU" sz="2400" spc="-10" dirty="0" smtClean="0">
                <a:latin typeface="Arial"/>
                <a:cs typeface="Arial"/>
              </a:rPr>
              <a:t>для сигналов ДНК.  </a:t>
            </a:r>
            <a:br>
              <a:rPr lang="ru-RU" sz="2400" spc="-10" dirty="0" smtClean="0">
                <a:latin typeface="Arial"/>
                <a:cs typeface="Arial"/>
              </a:rPr>
            </a:br>
            <a:r>
              <a:rPr lang="ru-RU" sz="2400" spc="-10" dirty="0" err="1" smtClean="0">
                <a:latin typeface="Arial"/>
                <a:cs typeface="Arial"/>
              </a:rPr>
              <a:t>Гэп</a:t>
            </a:r>
            <a:r>
              <a:rPr lang="ru-RU" sz="2400" spc="-10" dirty="0" smtClean="0">
                <a:latin typeface="Arial"/>
                <a:cs typeface="Arial"/>
              </a:rPr>
              <a:t> используется как 21я буква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497" y="4467494"/>
            <a:ext cx="9562845" cy="2711506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487485" marR="30468" indent="-449400">
              <a:lnSpc>
                <a:spcPct val="109700"/>
              </a:lnSpc>
              <a:spcBef>
                <a:spcPts val="100"/>
              </a:spcBef>
            </a:pPr>
            <a:r>
              <a:rPr sz="2400" spc="-10" dirty="0" smtClean="0">
                <a:latin typeface="Arial"/>
                <a:cs typeface="Arial"/>
              </a:rPr>
              <a:t>S</a:t>
            </a:r>
            <a:r>
              <a:rPr sz="2400" spc="-10" baseline="-25000" dirty="0" smtClean="0">
                <a:latin typeface="Arial"/>
                <a:cs typeface="Arial"/>
              </a:rPr>
              <a:t>ki </a:t>
            </a:r>
            <a:r>
              <a:rPr sz="2400" spc="-10" dirty="0">
                <a:latin typeface="Arial"/>
                <a:cs typeface="Arial"/>
              </a:rPr>
              <a:t>— </a:t>
            </a:r>
            <a:r>
              <a:rPr sz="2400" spc="-10" dirty="0">
                <a:latin typeface="Arial"/>
                <a:cs typeface="Arial"/>
              </a:rPr>
              <a:t>элемент позиционной </a:t>
            </a:r>
            <a:r>
              <a:rPr sz="2400" spc="-10" dirty="0" err="1">
                <a:latin typeface="Arial"/>
                <a:cs typeface="Arial"/>
              </a:rPr>
              <a:t>весовой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0" dirty="0" err="1" smtClean="0">
                <a:latin typeface="Arial"/>
                <a:cs typeface="Arial"/>
              </a:rPr>
              <a:t>матрицы</a:t>
            </a:r>
            <a:r>
              <a:rPr lang="ru-RU" sz="2400" spc="-10" dirty="0" smtClean="0">
                <a:latin typeface="Arial"/>
                <a:cs typeface="Arial"/>
              </a:rPr>
              <a:t> - </a:t>
            </a:r>
            <a:r>
              <a:rPr sz="2400" spc="-10" dirty="0" err="1" smtClean="0">
                <a:latin typeface="Arial"/>
                <a:cs typeface="Arial"/>
              </a:rPr>
              <a:t>вес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буквы i в </a:t>
            </a:r>
            <a:r>
              <a:rPr sz="2400" spc="-10" dirty="0" err="1">
                <a:latin typeface="Arial"/>
                <a:cs typeface="Arial"/>
              </a:rPr>
              <a:t>позиции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0" dirty="0" smtClean="0">
                <a:latin typeface="Arial"/>
                <a:cs typeface="Arial"/>
              </a:rPr>
              <a:t>k</a:t>
            </a:r>
            <a:r>
              <a:rPr lang="ru-RU" sz="2400" spc="-10" dirty="0" smtClean="0">
                <a:latin typeface="Arial"/>
                <a:cs typeface="Arial"/>
              </a:rPr>
              <a:t/>
            </a:r>
            <a:br>
              <a:rPr lang="ru-RU" sz="2400" spc="-10" dirty="0" smtClean="0">
                <a:latin typeface="Arial"/>
                <a:cs typeface="Arial"/>
              </a:rPr>
            </a:br>
            <a:endParaRPr lang="ru-RU" sz="2400" spc="-10" dirty="0">
              <a:latin typeface="Arial"/>
              <a:cs typeface="Arial"/>
            </a:endParaRPr>
          </a:p>
          <a:p>
            <a:pPr marL="38085">
              <a:lnSpc>
                <a:spcPts val="1829"/>
              </a:lnSpc>
            </a:pPr>
            <a:r>
              <a:rPr sz="2400" spc="-10" dirty="0" smtClean="0">
                <a:latin typeface="Arial"/>
                <a:cs typeface="Arial"/>
              </a:rPr>
              <a:t>p</a:t>
            </a:r>
            <a:r>
              <a:rPr lang="en-US" sz="2400" spc="-10" baseline="-2500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— </a:t>
            </a:r>
            <a:r>
              <a:rPr sz="2400" spc="-10" dirty="0">
                <a:latin typeface="Arial"/>
                <a:cs typeface="Arial"/>
              </a:rPr>
              <a:t>фоновая частота остатка i</a:t>
            </a:r>
          </a:p>
          <a:p>
            <a:pPr marL="152339">
              <a:lnSpc>
                <a:spcPts val="930"/>
              </a:lnSpc>
            </a:pPr>
            <a:endParaRPr sz="2400" spc="-10" dirty="0">
              <a:latin typeface="Arial"/>
              <a:cs typeface="Arial"/>
            </a:endParaRPr>
          </a:p>
          <a:p>
            <a:pPr marL="38085"/>
            <a:r>
              <a:rPr lang="ru-RU" sz="2400" spc="-10" dirty="0" smtClean="0">
                <a:latin typeface="Arial"/>
                <a:cs typeface="Arial"/>
              </a:rPr>
              <a:t/>
            </a:r>
            <a:br>
              <a:rPr lang="ru-RU" sz="2400" spc="-10" dirty="0" smtClean="0">
                <a:latin typeface="Arial"/>
                <a:cs typeface="Arial"/>
              </a:rPr>
            </a:br>
            <a:r>
              <a:rPr sz="2400" spc="-10" dirty="0" err="1" smtClean="0">
                <a:latin typeface="Arial"/>
                <a:cs typeface="Arial"/>
              </a:rPr>
              <a:t>f</a:t>
            </a:r>
            <a:r>
              <a:rPr sz="2400" spc="-10" baseline="-25000" dirty="0" err="1" smtClean="0">
                <a:latin typeface="Arial"/>
                <a:cs typeface="Arial"/>
              </a:rPr>
              <a:t>ki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— </a:t>
            </a:r>
            <a:r>
              <a:rPr sz="2400" spc="-10" dirty="0">
                <a:latin typeface="Arial"/>
                <a:cs typeface="Arial"/>
              </a:rPr>
              <a:t>частота остатка i в позиции k</a:t>
            </a:r>
          </a:p>
          <a:p>
            <a:pPr marL="487485">
              <a:spcBef>
                <a:spcPts val="210"/>
              </a:spcBef>
            </a:pPr>
            <a:r>
              <a:rPr sz="2400" spc="-10" dirty="0">
                <a:latin typeface="Arial"/>
                <a:cs typeface="Arial"/>
              </a:rPr>
              <a:t>(с учётом псевдоотсчётов)</a:t>
            </a:r>
          </a:p>
        </p:txBody>
      </p:sp>
      <p:sp>
        <p:nvSpPr>
          <p:cNvPr id="7" name="object 7"/>
          <p:cNvSpPr/>
          <p:nvPr/>
        </p:nvSpPr>
        <p:spPr>
          <a:xfrm>
            <a:off x="2659202" y="2887437"/>
            <a:ext cx="3072400" cy="1344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 dirty="0"/>
          </a:p>
        </p:txBody>
      </p:sp>
    </p:spTree>
    <p:extLst>
      <p:ext uri="{BB962C8B-B14F-4D97-AF65-F5344CB8AC3E}">
        <p14:creationId xmlns:p14="http://schemas.microsoft.com/office/powerpoint/2010/main" val="15919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31712" y="2013207"/>
            <a:ext cx="9648913" cy="3916452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12695" marR="322451">
              <a:lnSpc>
                <a:spcPct val="149900"/>
              </a:lnSpc>
              <a:spcBef>
                <a:spcPts val="100"/>
              </a:spcBef>
            </a:pPr>
            <a:r>
              <a:rPr sz="2800" spc="-5" dirty="0" smtClean="0">
                <a:latin typeface="Arial"/>
                <a:cs typeface="Arial"/>
              </a:rPr>
              <a:t>PSSM</a:t>
            </a:r>
            <a:r>
              <a:rPr lang="en-US" sz="2800" spc="-5" dirty="0" smtClean="0">
                <a:latin typeface="Arial"/>
                <a:cs typeface="Arial"/>
              </a:rPr>
              <a:t> </a:t>
            </a:r>
            <a:r>
              <a:rPr sz="2800" spc="-15" dirty="0" err="1" smtClean="0">
                <a:latin typeface="Arial"/>
                <a:cs typeface="Arial"/>
              </a:rPr>
              <a:t>применяется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lang="ru-RU" sz="2800" spc="-15" dirty="0" smtClean="0">
                <a:latin typeface="Arial"/>
                <a:cs typeface="Arial"/>
              </a:rPr>
              <a:t>для поиска последовательностей, </a:t>
            </a:r>
            <a:br>
              <a:rPr lang="ru-RU" sz="2800" spc="-15" dirty="0" smtClean="0">
                <a:latin typeface="Arial"/>
                <a:cs typeface="Arial"/>
              </a:rPr>
            </a:br>
            <a:r>
              <a:rPr lang="ru-RU" sz="2800" spc="-15" dirty="0" smtClean="0">
                <a:latin typeface="Arial"/>
                <a:cs typeface="Arial"/>
              </a:rPr>
              <a:t>новых представителей семейства</a:t>
            </a:r>
          </a:p>
          <a:p>
            <a:pPr marL="12695" marR="322451">
              <a:lnSpc>
                <a:spcPct val="149900"/>
              </a:lnSpc>
              <a:spcBef>
                <a:spcPts val="100"/>
              </a:spcBef>
            </a:pPr>
            <a:endParaRPr lang="ru-RU" sz="2800" spc="-15" dirty="0" smtClean="0">
              <a:latin typeface="Arial"/>
              <a:cs typeface="Arial"/>
            </a:endParaRPr>
          </a:p>
          <a:p>
            <a:pPr marL="12695" marR="322451">
              <a:lnSpc>
                <a:spcPct val="149900"/>
              </a:lnSpc>
              <a:spcBef>
                <a:spcPts val="100"/>
              </a:spcBef>
            </a:pPr>
            <a:r>
              <a:rPr lang="ru-RU" sz="2800" spc="-5" dirty="0" smtClean="0">
                <a:latin typeface="Arial"/>
                <a:cs typeface="Arial"/>
              </a:rPr>
              <a:t>Е</a:t>
            </a:r>
            <a:r>
              <a:rPr sz="2800" spc="-5" dirty="0" err="1" smtClean="0">
                <a:latin typeface="Arial"/>
                <a:cs typeface="Arial"/>
              </a:rPr>
              <a:t>сли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20" dirty="0" err="1" smtClean="0">
                <a:latin typeface="Arial"/>
                <a:cs typeface="Arial"/>
              </a:rPr>
              <a:t>вес</a:t>
            </a:r>
            <a:r>
              <a:rPr lang="en-US" sz="2800" spc="-20" dirty="0" smtClean="0">
                <a:latin typeface="Arial"/>
                <a:cs typeface="Arial"/>
              </a:rPr>
              <a:t> </a:t>
            </a:r>
            <a:r>
              <a:rPr sz="2800" spc="-25" dirty="0" err="1" smtClean="0">
                <a:latin typeface="Arial"/>
                <a:cs typeface="Arial"/>
              </a:rPr>
              <a:t>последовательности</a:t>
            </a:r>
            <a:r>
              <a:rPr sz="2800" spc="-25" dirty="0" smtClean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белка относительно </a:t>
            </a:r>
            <a:r>
              <a:rPr sz="2800" spc="-5" dirty="0">
                <a:latin typeface="Arial"/>
                <a:cs typeface="Arial"/>
              </a:rPr>
              <a:t>PSSM выше  </a:t>
            </a:r>
            <a:r>
              <a:rPr sz="2800" spc="-15" dirty="0">
                <a:latin typeface="Arial"/>
                <a:cs typeface="Arial"/>
              </a:rPr>
              <a:t>порога, </a:t>
            </a:r>
            <a:r>
              <a:rPr sz="2800" spc="-20" dirty="0">
                <a:latin typeface="Arial"/>
                <a:cs typeface="Arial"/>
              </a:rPr>
              <a:t>предсказывается </a:t>
            </a:r>
            <a:r>
              <a:rPr sz="2800" spc="-10" dirty="0">
                <a:latin typeface="Arial"/>
                <a:cs typeface="Arial"/>
              </a:rPr>
              <a:t>принадлежность </a:t>
            </a:r>
            <a:r>
              <a:rPr sz="2800" spc="-20" dirty="0">
                <a:latin typeface="Arial"/>
                <a:cs typeface="Arial"/>
              </a:rPr>
              <a:t>белка  </a:t>
            </a:r>
            <a:r>
              <a:rPr sz="2800" spc="-40" dirty="0">
                <a:latin typeface="Arial"/>
                <a:cs typeface="Arial"/>
              </a:rPr>
              <a:t>семейству.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9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752" y="134689"/>
            <a:ext cx="8970053" cy="1243284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368153" marR="5078" indent="-355458">
              <a:lnSpc>
                <a:spcPct val="100000"/>
              </a:lnSpc>
              <a:spcBef>
                <a:spcPts val="100"/>
              </a:spcBef>
              <a:tabLst>
                <a:tab pos="1908681" algn="l"/>
                <a:tab pos="5866323" algn="l"/>
              </a:tabLst>
            </a:pPr>
            <a:r>
              <a:rPr lang="ru-RU" sz="3998" dirty="0" smtClean="0"/>
              <a:t>В вычислении </a:t>
            </a:r>
            <a:r>
              <a:rPr sz="3998" spc="-25" dirty="0" err="1" smtClean="0"/>
              <a:t>частоты</a:t>
            </a:r>
            <a:r>
              <a:rPr sz="3998" spc="-10" dirty="0" smtClean="0"/>
              <a:t> </a:t>
            </a:r>
            <a:r>
              <a:rPr sz="3998" spc="-10" dirty="0" err="1" smtClean="0"/>
              <a:t>остатка</a:t>
            </a:r>
            <a:r>
              <a:rPr lang="ru-RU" sz="3998" spc="-10" dirty="0" smtClean="0"/>
              <a:t> </a:t>
            </a:r>
            <a:r>
              <a:rPr sz="3998" dirty="0" smtClean="0"/>
              <a:t>в </a:t>
            </a:r>
            <a:r>
              <a:rPr sz="3998" spc="-15" dirty="0" err="1"/>
              <a:t>позиции</a:t>
            </a:r>
            <a:r>
              <a:rPr sz="3998" spc="-100" dirty="0"/>
              <a:t> </a:t>
            </a:r>
            <a:r>
              <a:rPr sz="3998" dirty="0" smtClean="0"/>
              <a:t> </a:t>
            </a:r>
            <a:r>
              <a:rPr sz="3998" spc="-35" dirty="0" err="1" smtClean="0"/>
              <a:t>уч</a:t>
            </a:r>
            <a:r>
              <a:rPr lang="ru-RU" sz="3998" spc="-35" dirty="0" err="1" smtClean="0"/>
              <a:t>итываются</a:t>
            </a:r>
            <a:r>
              <a:rPr lang="ru-RU" sz="3998" spc="-35" dirty="0" smtClean="0"/>
              <a:t> </a:t>
            </a:r>
            <a:r>
              <a:rPr sz="3998" spc="-15" dirty="0" err="1" smtClean="0"/>
              <a:t>веса</a:t>
            </a:r>
            <a:r>
              <a:rPr sz="3998" dirty="0" smtClean="0"/>
              <a:t> </a:t>
            </a:r>
            <a:r>
              <a:rPr sz="3998" spc="-30" dirty="0"/>
              <a:t>последовательности</a:t>
            </a:r>
            <a:endParaRPr sz="3998" dirty="0"/>
          </a:p>
        </p:txBody>
      </p:sp>
      <p:sp>
        <p:nvSpPr>
          <p:cNvPr id="3" name="object 3"/>
          <p:cNvSpPr txBox="1"/>
          <p:nvPr/>
        </p:nvSpPr>
        <p:spPr>
          <a:xfrm>
            <a:off x="373752" y="1396576"/>
            <a:ext cx="9351970" cy="1859478"/>
          </a:xfrm>
          <a:prstGeom prst="rect">
            <a:avLst/>
          </a:prstGeom>
        </p:spPr>
        <p:txBody>
          <a:bodyPr vert="horz" wrap="square" lIns="0" tIns="12695" rIns="0" bIns="0" rtlCol="0">
            <a:spAutoFit/>
          </a:bodyPr>
          <a:lstStyle/>
          <a:p>
            <a:pPr marL="38085" marR="30468">
              <a:lnSpc>
                <a:spcPct val="99900"/>
              </a:lnSpc>
              <a:spcBef>
                <a:spcPts val="100"/>
              </a:spcBef>
              <a:tabLst>
                <a:tab pos="3943676" algn="l"/>
              </a:tabLst>
            </a:pPr>
            <a:r>
              <a:rPr lang="ru-RU" sz="2400" spc="-15" dirty="0" smtClean="0">
                <a:latin typeface="Arial"/>
                <a:cs typeface="Arial"/>
              </a:rPr>
              <a:t>В</a:t>
            </a:r>
            <a:r>
              <a:rPr sz="2400" spc="-15" dirty="0" err="1" smtClean="0">
                <a:latin typeface="Arial"/>
                <a:cs typeface="Arial"/>
              </a:rPr>
              <a:t>ес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(weight) </a:t>
            </a:r>
            <a:r>
              <a:rPr sz="2400" spc="-15" dirty="0" err="1" smtClean="0">
                <a:latin typeface="Arial"/>
                <a:cs typeface="Arial"/>
              </a:rPr>
              <a:t>последовательностей</a:t>
            </a:r>
            <a:r>
              <a:rPr sz="2400" spc="-15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имеющих  </a:t>
            </a:r>
            <a:r>
              <a:rPr sz="2400" spc="-15" dirty="0" err="1">
                <a:latin typeface="Arial"/>
                <a:cs typeface="Arial"/>
              </a:rPr>
              <a:t>много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родственников</a:t>
            </a:r>
            <a:r>
              <a:rPr sz="2400" spc="-5" dirty="0" smtClean="0">
                <a:latin typeface="Arial"/>
                <a:cs typeface="Arial"/>
              </a:rPr>
              <a:t>, </a:t>
            </a:r>
            <a:r>
              <a:rPr sz="2400" spc="-5" dirty="0" err="1" smtClean="0">
                <a:latin typeface="Arial"/>
                <a:cs typeface="Arial"/>
              </a:rPr>
              <a:t>маленьки</a:t>
            </a:r>
            <a:r>
              <a:rPr lang="ru-RU" sz="2400" spc="-5" dirty="0" smtClean="0">
                <a:latin typeface="Arial"/>
                <a:cs typeface="Arial"/>
              </a:rPr>
              <a:t>й</a:t>
            </a:r>
            <a:r>
              <a:rPr sz="2400" spc="-5" dirty="0" smtClean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а у </a:t>
            </a:r>
            <a:r>
              <a:rPr sz="2400" spc="-5" dirty="0">
                <a:latin typeface="Arial"/>
                <a:cs typeface="Arial"/>
              </a:rPr>
              <a:t>«одиноких»  </a:t>
            </a:r>
            <a:r>
              <a:rPr lang="ru-RU" sz="2400" spc="-5" dirty="0" smtClean="0">
                <a:latin typeface="Arial"/>
                <a:cs typeface="Arial"/>
              </a:rPr>
              <a:t>п</a:t>
            </a:r>
            <a:r>
              <a:rPr sz="2400" spc="-15" dirty="0" err="1" smtClean="0">
                <a:latin typeface="Arial"/>
                <a:cs typeface="Arial"/>
              </a:rPr>
              <a:t>оследовательностей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— </a:t>
            </a:r>
            <a:r>
              <a:rPr sz="2400" spc="-10" dirty="0">
                <a:latin typeface="Arial"/>
                <a:cs typeface="Arial"/>
              </a:rPr>
              <a:t>большой. </a:t>
            </a:r>
            <a:r>
              <a:rPr lang="ru-RU" sz="2400" spc="-10" dirty="0" smtClean="0">
                <a:latin typeface="Arial"/>
                <a:cs typeface="Arial"/>
              </a:rPr>
              <a:t/>
            </a:r>
            <a:br>
              <a:rPr lang="ru-RU" sz="2400" spc="-10" dirty="0" smtClean="0">
                <a:latin typeface="Arial"/>
                <a:cs typeface="Arial"/>
              </a:rPr>
            </a:br>
            <a:r>
              <a:rPr sz="2400" spc="-5" dirty="0" err="1" smtClean="0">
                <a:latin typeface="Arial"/>
                <a:cs typeface="Arial"/>
              </a:rPr>
              <a:t>При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расчете </a:t>
            </a:r>
            <a:r>
              <a:rPr sz="2400" spc="-15" dirty="0">
                <a:latin typeface="Arial"/>
                <a:cs typeface="Arial"/>
              </a:rPr>
              <a:t>частоты  </a:t>
            </a:r>
            <a:r>
              <a:rPr sz="2400" spc="-5" dirty="0">
                <a:latin typeface="Arial"/>
                <a:cs typeface="Arial"/>
              </a:rPr>
              <a:t>остатка </a:t>
            </a:r>
            <a:r>
              <a:rPr sz="2400" i="1" dirty="0">
                <a:latin typeface="Times New Roman"/>
                <a:cs typeface="Times New Roman"/>
              </a:rPr>
              <a:t>i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10" dirty="0">
                <a:latin typeface="Arial"/>
                <a:cs typeface="Arial"/>
              </a:rPr>
              <a:t>позиции </a:t>
            </a:r>
            <a:r>
              <a:rPr sz="2400" i="1" dirty="0">
                <a:latin typeface="Times New Roman"/>
                <a:cs typeface="Times New Roman"/>
              </a:rPr>
              <a:t>k </a:t>
            </a:r>
            <a:r>
              <a:rPr sz="2400" spc="-15" dirty="0">
                <a:latin typeface="Arial"/>
                <a:cs typeface="Arial"/>
              </a:rPr>
              <a:t>используются </a:t>
            </a:r>
            <a:r>
              <a:rPr sz="2400" spc="-5" dirty="0" err="1">
                <a:latin typeface="Arial"/>
                <a:cs typeface="Arial"/>
              </a:rPr>
              <a:t>веса</a:t>
            </a:r>
            <a:r>
              <a:rPr sz="2400" spc="-5" dirty="0">
                <a:latin typeface="Arial"/>
                <a:cs typeface="Arial"/>
              </a:rPr>
              <a:t>  </a:t>
            </a:r>
            <a:r>
              <a:rPr sz="2400" spc="-15" dirty="0" err="1" smtClean="0">
                <a:latin typeface="Arial"/>
                <a:cs typeface="Arial"/>
              </a:rPr>
              <a:t>последовательностей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050" y="4970392"/>
            <a:ext cx="8962461" cy="1968743"/>
          </a:xfrm>
          <a:prstGeom prst="rect">
            <a:avLst/>
          </a:prstGeom>
        </p:spPr>
        <p:txBody>
          <a:bodyPr vert="horz" wrap="square" lIns="0" tIns="3174" rIns="0" bIns="0" rtlCol="0">
            <a:spAutoFit/>
          </a:bodyPr>
          <a:lstStyle/>
          <a:p>
            <a:pPr marL="76170" marR="55858">
              <a:lnSpc>
                <a:spcPct val="102600"/>
              </a:lnSpc>
              <a:spcBef>
                <a:spcPts val="25"/>
              </a:spcBef>
              <a:tabLst>
                <a:tab pos="4034446" algn="l"/>
              </a:tabLst>
            </a:pPr>
            <a:r>
              <a:rPr sz="2400" spc="-5" dirty="0" err="1" smtClean="0">
                <a:latin typeface="Arial"/>
                <a:cs typeface="Arial"/>
              </a:rPr>
              <a:t>Здесь</a:t>
            </a:r>
            <a:r>
              <a:rPr sz="2400" spc="50" dirty="0" smtClean="0">
                <a:latin typeface="Arial"/>
                <a:cs typeface="Arial"/>
              </a:rPr>
              <a:t> </a:t>
            </a:r>
            <a:r>
              <a:rPr sz="2400" i="1" spc="-5" dirty="0" smtClean="0">
                <a:latin typeface="Times New Roman"/>
                <a:cs typeface="Times New Roman"/>
              </a:rPr>
              <a:t>a</a:t>
            </a:r>
            <a:r>
              <a:rPr sz="2400" i="1" spc="-7" baseline="-13888" dirty="0" smtClean="0">
                <a:latin typeface="Times New Roman"/>
                <a:cs typeface="Times New Roman"/>
              </a:rPr>
              <a:t>sk</a:t>
            </a:r>
            <a:r>
              <a:rPr lang="ru-RU" sz="2400" i="1" spc="-7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Arial"/>
                <a:cs typeface="Arial"/>
              </a:rPr>
              <a:t>— </a:t>
            </a:r>
            <a:r>
              <a:rPr sz="2400" spc="-15" dirty="0">
                <a:latin typeface="Arial"/>
                <a:cs typeface="Arial"/>
              </a:rPr>
              <a:t>буква </a:t>
            </a:r>
            <a:r>
              <a:rPr sz="2400" spc="-20" dirty="0">
                <a:latin typeface="Arial"/>
                <a:cs typeface="Arial"/>
              </a:rPr>
              <a:t>последовательности </a:t>
            </a:r>
            <a:r>
              <a:rPr sz="2400" i="1" dirty="0">
                <a:latin typeface="Times New Roman"/>
                <a:cs typeface="Times New Roman"/>
              </a:rPr>
              <a:t>s </a:t>
            </a:r>
            <a:r>
              <a:rPr sz="2400" dirty="0">
                <a:latin typeface="Arial"/>
                <a:cs typeface="Arial"/>
              </a:rPr>
              <a:t>в  </a:t>
            </a:r>
            <a:r>
              <a:rPr sz="2400" spc="-10" dirty="0">
                <a:latin typeface="Arial"/>
                <a:cs typeface="Arial"/>
              </a:rPr>
              <a:t>позиции </a:t>
            </a:r>
            <a:r>
              <a:rPr sz="2400" i="1" dirty="0">
                <a:latin typeface="Times New Roman"/>
                <a:cs typeface="Times New Roman"/>
              </a:rPr>
              <a:t>k 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lang="ru-RU" sz="2400" dirty="0" smtClean="0">
                <a:latin typeface="Times New Roman"/>
                <a:cs typeface="Times New Roman"/>
              </a:rPr>
              <a:t/>
            </a:r>
            <a:br>
              <a:rPr lang="ru-RU" sz="2400" dirty="0" smtClean="0">
                <a:latin typeface="Times New Roman"/>
                <a:cs typeface="Times New Roman"/>
              </a:rPr>
            </a:br>
            <a:r>
              <a:rPr sz="2400" i="1" spc="-5" dirty="0" err="1" smtClean="0">
                <a:latin typeface="Times New Roman"/>
                <a:cs typeface="Times New Roman"/>
              </a:rPr>
              <a:t>ψ</a:t>
            </a:r>
            <a:r>
              <a:rPr sz="2400" i="1" spc="-7" baseline="-13888" dirty="0" err="1" smtClean="0">
                <a:latin typeface="Times New Roman"/>
                <a:cs typeface="Times New Roman"/>
              </a:rPr>
              <a:t>i</a:t>
            </a:r>
            <a:r>
              <a:rPr sz="2400" i="1" spc="-7" baseline="-13888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— </a:t>
            </a:r>
            <a:r>
              <a:rPr sz="2400" spc="-20" dirty="0">
                <a:latin typeface="Arial"/>
                <a:cs typeface="Arial"/>
              </a:rPr>
              <a:t>псевдоотсчёт </a:t>
            </a:r>
            <a:r>
              <a:rPr sz="2400" dirty="0">
                <a:latin typeface="Arial"/>
                <a:cs typeface="Arial"/>
              </a:rPr>
              <a:t>для </a:t>
            </a:r>
            <a:r>
              <a:rPr sz="2400" spc="-10" dirty="0">
                <a:latin typeface="Arial"/>
                <a:cs typeface="Arial"/>
              </a:rPr>
              <a:t>остатка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i="1" dirty="0" err="1">
                <a:latin typeface="Times New Roman"/>
                <a:cs typeface="Times New Roman"/>
              </a:rPr>
              <a:t>i</a:t>
            </a:r>
            <a:r>
              <a:rPr sz="2400" dirty="0" smtClean="0">
                <a:latin typeface="Arial"/>
                <a:cs typeface="Arial"/>
              </a:rPr>
              <a:t>.</a:t>
            </a:r>
            <a:endParaRPr lang="ru-RU" sz="2400" dirty="0" smtClean="0">
              <a:latin typeface="Arial"/>
              <a:cs typeface="Arial"/>
            </a:endParaRPr>
          </a:p>
          <a:p>
            <a:pPr marL="76170" marR="55858">
              <a:lnSpc>
                <a:spcPct val="102600"/>
              </a:lnSpc>
              <a:spcBef>
                <a:spcPts val="25"/>
              </a:spcBef>
              <a:tabLst>
                <a:tab pos="4034446" algn="l"/>
              </a:tabLst>
            </a:pPr>
            <a:r>
              <a:rPr lang="en-US" sz="2400" i="1" spc="-5" dirty="0" err="1">
                <a:latin typeface="Times New Roman"/>
                <a:cs typeface="Times New Roman"/>
              </a:rPr>
              <a:t>w</a:t>
            </a:r>
            <a:r>
              <a:rPr lang="en-US" sz="2400" i="1" spc="-7" baseline="-13888" dirty="0" err="1">
                <a:latin typeface="Times New Roman"/>
                <a:cs typeface="Times New Roman"/>
              </a:rPr>
              <a:t>s</a:t>
            </a:r>
            <a:r>
              <a:rPr lang="en-US" sz="2400" i="1" spc="52" baseline="-13888" dirty="0">
                <a:latin typeface="Times New Roman"/>
                <a:cs typeface="Times New Roman"/>
              </a:rPr>
              <a:t> </a:t>
            </a:r>
            <a:r>
              <a:rPr lang="ru-RU" sz="2400" i="1" spc="52" baseline="-13888" dirty="0" smtClean="0">
                <a:latin typeface="Times New Roman"/>
                <a:cs typeface="Times New Roman"/>
              </a:rPr>
              <a:t>   </a:t>
            </a:r>
            <a:r>
              <a:rPr lang="ru-RU" sz="2400" spc="-20" dirty="0" smtClean="0">
                <a:latin typeface="Arial"/>
                <a:cs typeface="Arial"/>
              </a:rPr>
              <a:t>- вес последовательности </a:t>
            </a:r>
            <a:r>
              <a:rPr lang="en-US" sz="2400" spc="-20" dirty="0" smtClean="0">
                <a:latin typeface="Arial"/>
                <a:cs typeface="Arial"/>
              </a:rPr>
              <a:t>s</a:t>
            </a:r>
          </a:p>
          <a:p>
            <a:pPr marL="76170" marR="55858">
              <a:lnSpc>
                <a:spcPct val="102600"/>
              </a:lnSpc>
              <a:spcBef>
                <a:spcPts val="25"/>
              </a:spcBef>
              <a:tabLst>
                <a:tab pos="4034446" algn="l"/>
              </a:tabLst>
            </a:pPr>
            <a:r>
              <a:rPr lang="ru-RU" sz="2400" spc="-10" dirty="0">
                <a:latin typeface="Arial"/>
                <a:cs typeface="Arial"/>
              </a:rPr>
              <a:t>Если все веса </a:t>
            </a:r>
            <a:r>
              <a:rPr lang="ru-RU" sz="2400" spc="-20" dirty="0">
                <a:latin typeface="Arial"/>
                <a:cs typeface="Arial"/>
              </a:rPr>
              <a:t>последовательностей </a:t>
            </a:r>
            <a:r>
              <a:rPr lang="ru-RU" sz="2400" spc="-5" dirty="0">
                <a:latin typeface="Arial"/>
                <a:cs typeface="Arial"/>
              </a:rPr>
              <a:t>равны, </a:t>
            </a:r>
            <a:r>
              <a:rPr lang="ru-RU" sz="2400" spc="-15" dirty="0">
                <a:latin typeface="Arial"/>
                <a:cs typeface="Arial"/>
              </a:rPr>
              <a:t>то </a:t>
            </a:r>
            <a:r>
              <a:rPr lang="ru-RU" sz="2400" spc="-10" dirty="0">
                <a:latin typeface="Arial"/>
                <a:cs typeface="Arial"/>
              </a:rPr>
              <a:t>получится  </a:t>
            </a:r>
            <a:r>
              <a:rPr lang="ru-RU" sz="2400" spc="-5" dirty="0">
                <a:latin typeface="Arial"/>
                <a:cs typeface="Arial"/>
              </a:rPr>
              <a:t>обычная </a:t>
            </a:r>
            <a:r>
              <a:rPr lang="ru-RU" sz="2400" spc="-20" dirty="0">
                <a:latin typeface="Arial"/>
                <a:cs typeface="Arial"/>
              </a:rPr>
              <a:t>частота</a:t>
            </a:r>
            <a:r>
              <a:rPr lang="ru-RU" sz="2800" spc="-20" dirty="0">
                <a:latin typeface="Arial"/>
                <a:cs typeface="Arial"/>
              </a:rPr>
              <a:t>.</a:t>
            </a:r>
            <a:r>
              <a:rPr lang="ru-RU" sz="2800" spc="20" dirty="0">
                <a:latin typeface="Arial"/>
                <a:cs typeface="Arial"/>
              </a:rPr>
              <a:t> </a:t>
            </a:r>
            <a:endParaRPr sz="2399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8037" y="3274657"/>
            <a:ext cx="3696687" cy="1522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4713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307" y="56484"/>
            <a:ext cx="8993581" cy="2044144"/>
          </a:xfrm>
          <a:prstGeom prst="rect">
            <a:avLst/>
          </a:prstGeom>
        </p:spPr>
        <p:txBody>
          <a:bodyPr vert="horz" wrap="square" lIns="0" tIns="12695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Arial"/>
                <a:cs typeface="Arial"/>
              </a:rPr>
              <a:t>PSI-BLAST </a:t>
            </a:r>
            <a:r>
              <a:rPr lang="en-US" spc="-5" dirty="0">
                <a:latin typeface="Arial"/>
                <a:cs typeface="Arial"/>
              </a:rPr>
              <a:t>(Position-Specific Iterative </a:t>
            </a:r>
            <a:r>
              <a:rPr lang="en-US" spc="-10" dirty="0">
                <a:latin typeface="Arial"/>
                <a:cs typeface="Arial"/>
              </a:rPr>
              <a:t>BLAST) </a:t>
            </a:r>
            <a:r>
              <a:rPr lang="en-US" dirty="0">
                <a:latin typeface="Arial"/>
                <a:cs typeface="Arial"/>
              </a:rPr>
              <a:t>—  </a:t>
            </a:r>
            <a:r>
              <a:rPr lang="ru-RU" spc="-10" dirty="0">
                <a:latin typeface="Arial"/>
                <a:cs typeface="Arial"/>
              </a:rPr>
              <a:t>разновидность </a:t>
            </a:r>
            <a:r>
              <a:rPr lang="en-US" spc="-60" dirty="0">
                <a:latin typeface="Arial"/>
                <a:cs typeface="Arial"/>
              </a:rPr>
              <a:t>BLASTP</a:t>
            </a:r>
            <a:endParaRPr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3307" y="2100628"/>
            <a:ext cx="8693150" cy="3983509"/>
          </a:xfrm>
        </p:spPr>
        <p:txBody>
          <a:bodyPr>
            <a:normAutofit fontScale="70000" lnSpcReduction="20000"/>
          </a:bodyPr>
          <a:lstStyle/>
          <a:p>
            <a:r>
              <a:rPr lang="en-US" spc="-10" dirty="0" smtClean="0">
                <a:latin typeface="Arial"/>
                <a:cs typeface="Arial"/>
              </a:rPr>
              <a:t>PSI-BLAST</a:t>
            </a:r>
            <a:r>
              <a:rPr lang="ru-RU" spc="-10" dirty="0" smtClean="0">
                <a:latin typeface="Arial"/>
                <a:cs typeface="Arial"/>
              </a:rPr>
              <a:t> основан на использовании </a:t>
            </a:r>
            <a:r>
              <a:rPr lang="en-US" spc="-10" dirty="0" smtClean="0">
                <a:latin typeface="Arial"/>
                <a:cs typeface="Arial"/>
              </a:rPr>
              <a:t>PSSM</a:t>
            </a:r>
          </a:p>
          <a:p>
            <a:r>
              <a:rPr lang="ru-RU" spc="-10" dirty="0" smtClean="0">
                <a:latin typeface="Arial"/>
                <a:cs typeface="Arial"/>
              </a:rPr>
              <a:t>Работает интерактивно.</a:t>
            </a:r>
          </a:p>
          <a:p>
            <a:r>
              <a:rPr lang="ru-RU" spc="-10" dirty="0" smtClean="0">
                <a:latin typeface="Arial"/>
                <a:cs typeface="Arial"/>
              </a:rPr>
              <a:t>Запускается </a:t>
            </a:r>
            <a:r>
              <a:rPr lang="en-US" spc="-10" dirty="0" smtClean="0">
                <a:latin typeface="Arial"/>
                <a:cs typeface="Arial"/>
              </a:rPr>
              <a:t>BLASTP</a:t>
            </a:r>
          </a:p>
          <a:p>
            <a:r>
              <a:rPr lang="ru-RU" spc="-10" dirty="0" smtClean="0">
                <a:latin typeface="Arial"/>
                <a:cs typeface="Arial"/>
              </a:rPr>
              <a:t>Находки выравниваются </a:t>
            </a:r>
          </a:p>
          <a:p>
            <a:r>
              <a:rPr lang="ru-RU" spc="-10" dirty="0" smtClean="0">
                <a:latin typeface="Arial"/>
                <a:cs typeface="Arial"/>
              </a:rPr>
              <a:t>По выравниванию строится  PSSM </a:t>
            </a:r>
          </a:p>
          <a:p>
            <a:r>
              <a:rPr lang="ru-RU" spc="-10" dirty="0" smtClean="0">
                <a:latin typeface="Arial"/>
                <a:cs typeface="Arial"/>
              </a:rPr>
              <a:t>На второй итерации </a:t>
            </a:r>
            <a:r>
              <a:rPr lang="en-US" spc="-10" dirty="0" smtClean="0">
                <a:latin typeface="Arial"/>
                <a:cs typeface="Arial"/>
              </a:rPr>
              <a:t>PSSM </a:t>
            </a:r>
            <a:r>
              <a:rPr lang="ru-RU" spc="-10" dirty="0" smtClean="0">
                <a:latin typeface="Arial"/>
                <a:cs typeface="Arial"/>
              </a:rPr>
              <a:t>(вместо входной  последовательности)  выравнивается </a:t>
            </a:r>
            <a:r>
              <a:rPr lang="ru-RU" dirty="0" smtClean="0">
                <a:latin typeface="Arial"/>
                <a:cs typeface="Arial"/>
              </a:rPr>
              <a:t>с </a:t>
            </a:r>
            <a:r>
              <a:rPr lang="ru-RU" spc="-20" dirty="0" smtClean="0">
                <a:latin typeface="Arial"/>
                <a:cs typeface="Arial"/>
              </a:rPr>
              <a:t>белковыми   последовательностями из банка и отбираются находки</a:t>
            </a:r>
          </a:p>
          <a:p>
            <a:r>
              <a:rPr lang="ru-RU" sz="3600" spc="-20" dirty="0" smtClean="0">
                <a:latin typeface="Arial"/>
                <a:cs typeface="Arial"/>
              </a:rPr>
              <a:t>По находкам строится новая </a:t>
            </a:r>
            <a:r>
              <a:rPr lang="en-US" sz="3600" spc="-20" dirty="0" smtClean="0">
                <a:latin typeface="Arial"/>
                <a:cs typeface="Arial"/>
              </a:rPr>
              <a:t>PSSM</a:t>
            </a:r>
          </a:p>
          <a:p>
            <a:r>
              <a:rPr lang="ru-RU" sz="3600" spc="-20" dirty="0" smtClean="0">
                <a:latin typeface="Arial"/>
                <a:cs typeface="Arial"/>
              </a:rPr>
              <a:t>Итерации повторяются пока список находок не стабилизируется.</a:t>
            </a:r>
            <a:endParaRPr lang="en-US" sz="3600" spc="-20" dirty="0" smtClean="0"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815" y="6084137"/>
            <a:ext cx="9858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5" marR="1181897" algn="just"/>
            <a:r>
              <a:rPr lang="ru-RU" sz="2400" b="1" spc="-60" dirty="0" smtClean="0">
                <a:solidFill>
                  <a:srgbClr val="FF0000"/>
                </a:solidFill>
                <a:latin typeface="Arial"/>
                <a:cs typeface="Arial"/>
              </a:rPr>
              <a:t>Благодаря  </a:t>
            </a:r>
            <a:r>
              <a:rPr lang="ru-RU" sz="2400" b="1" spc="-15" dirty="0" smtClean="0">
                <a:solidFill>
                  <a:srgbClr val="FF0000"/>
                </a:solidFill>
                <a:latin typeface="Arial"/>
                <a:cs typeface="Arial"/>
              </a:rPr>
              <a:t>использованию </a:t>
            </a:r>
            <a:r>
              <a:rPr lang="ru-RU"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PSSM</a:t>
            </a:r>
            <a:r>
              <a:rPr lang="ru-RU" sz="2400" b="1" spc="-10" dirty="0">
                <a:solidFill>
                  <a:srgbClr val="FF0000"/>
                </a:solidFill>
                <a:latin typeface="Arial"/>
                <a:cs typeface="Arial"/>
              </a:rPr>
              <a:t>,  </a:t>
            </a:r>
            <a:r>
              <a:rPr lang="en-US"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PSI</a:t>
            </a:r>
            <a:r>
              <a:rPr lang="ru-RU"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BLAST </a:t>
            </a:r>
            <a:r>
              <a:rPr lang="ru-RU"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способен находить более </a:t>
            </a:r>
            <a:r>
              <a:rPr lang="ru-RU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дальних </a:t>
            </a:r>
            <a:r>
              <a:rPr lang="ru-RU" sz="2400" b="1" spc="-10" dirty="0" smtClean="0">
                <a:solidFill>
                  <a:srgbClr val="FF0000"/>
                </a:solidFill>
                <a:latin typeface="Arial"/>
                <a:cs typeface="Arial"/>
              </a:rPr>
              <a:t>родственников входного </a:t>
            </a:r>
            <a:r>
              <a:rPr lang="ru-RU" sz="2400" b="1" spc="-15" dirty="0" smtClean="0">
                <a:solidFill>
                  <a:srgbClr val="FF0000"/>
                </a:solidFill>
                <a:latin typeface="Arial"/>
                <a:cs typeface="Arial"/>
              </a:rPr>
              <a:t>белка</a:t>
            </a:r>
            <a:r>
              <a:rPr lang="ru-RU" sz="2400" spc="-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ru-RU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6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9975</TotalTime>
  <Words>2553</Words>
  <Application>Microsoft Office PowerPoint</Application>
  <PresentationFormat>Произвольный</PresentationFormat>
  <Paragraphs>389</Paragraphs>
  <Slides>51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3" baseType="lpstr">
      <vt:lpstr>Arial</vt:lpstr>
      <vt:lpstr>Calibri</vt:lpstr>
      <vt:lpstr>Calibri Light</vt:lpstr>
      <vt:lpstr>Courier New</vt:lpstr>
      <vt:lpstr>DejaVu Sans</vt:lpstr>
      <vt:lpstr>Helvetica</vt:lpstr>
      <vt:lpstr>Liberation Sans</vt:lpstr>
      <vt:lpstr>Symbol</vt:lpstr>
      <vt:lpstr>Times New Roman</vt:lpstr>
      <vt:lpstr>Verdana</vt:lpstr>
      <vt:lpstr>Wingdings</vt:lpstr>
      <vt:lpstr>Специальное оформление</vt:lpstr>
      <vt:lpstr>HMM-профили</vt:lpstr>
      <vt:lpstr>Какие методы были в предыдущих сериях. Знать и уметь использовать</vt:lpstr>
      <vt:lpstr>1. PWM, вес и  информационное содержание</vt:lpstr>
      <vt:lpstr>Применение PWM</vt:lpstr>
      <vt:lpstr>2. MEME и FIMO</vt:lpstr>
      <vt:lpstr>3. PSSM — position-specific scoring  matrix</vt:lpstr>
      <vt:lpstr>Презентация PowerPoint</vt:lpstr>
      <vt:lpstr>В вычислении частоты остатка в позиции  учитываются веса последовательности</vt:lpstr>
      <vt:lpstr>PSI-BLAST (Position-Specific Iterative BLAST) —  разновидность BLASTP</vt:lpstr>
      <vt:lpstr>4. Паттерны что такое</vt:lpstr>
      <vt:lpstr>Презентация PowerPoint</vt:lpstr>
      <vt:lpstr>Презентация PowerPoint</vt:lpstr>
      <vt:lpstr>Паттерны в Jalview (Select =&gt; find)</vt:lpstr>
      <vt:lpstr> Поиск мотивов  в выравнивании белков</vt:lpstr>
      <vt:lpstr>II. Технология профилей</vt:lpstr>
      <vt:lpstr>ПРОФИЛЬ – описание выравнивания, вроде PWM и PSSM, но другая теория  Разрешаются и обоснованно штрафуются индели (=INsertions and DELitions) в выравнивании. Этим профили отличаются от PWM и PSSM  ПРОФИЛИ применяются для поиска доменов в последовательностях белков и новых представителей семейств гомологичных белков</vt:lpstr>
      <vt:lpstr>Презентация PowerPoint</vt:lpstr>
      <vt:lpstr>Порядок действий при создании профиля.</vt:lpstr>
      <vt:lpstr>Ссылки на  описания пакета HMMER</vt:lpstr>
      <vt:lpstr> Домен HPPK. Выравнивание SEED для профиля</vt:lpstr>
      <vt:lpstr>Take home message</vt:lpstr>
      <vt:lpstr>HMM Профиль. Немножко теории</vt:lpstr>
      <vt:lpstr>Автомат выглядит так:</vt:lpstr>
      <vt:lpstr>Презентация PowerPoint</vt:lpstr>
      <vt:lpstr>Мы нашли</vt:lpstr>
      <vt:lpstr>Семь типов транзиций (не считая начала и конца) Замены (M), Вставки (I), делеции (D)</vt:lpstr>
      <vt:lpstr>Презентация PowerPoint</vt:lpstr>
      <vt:lpstr>HMM Профиль – описание автомата HMM в файле. </vt:lpstr>
      <vt:lpstr>НММER2</vt:lpstr>
      <vt:lpstr>Частоты заменяются весами - логарифмами отношения правдоподобия (log-odds)</vt:lpstr>
      <vt:lpstr>Рис. Фрагмент файла bah-pf00145.hmm, построенного по выравниванию bah-pf00145-revised.fasta  белков с двумя доменами: bah =&gt; pf00145</vt:lpstr>
      <vt:lpstr>Презентация PowerPoint</vt:lpstr>
      <vt:lpstr>Основные программы HMMER2 (на kodomo)</vt:lpstr>
      <vt:lpstr>HMMER3</vt:lpstr>
      <vt:lpstr>Математическая модель</vt:lpstr>
      <vt:lpstr>Презентация PowerPoint</vt:lpstr>
      <vt:lpstr>Основные программы HMMER3 (на kodomo)</vt:lpstr>
      <vt:lpstr>Базовые задачи поиска в базах последовательностей белков</vt:lpstr>
      <vt:lpstr>III. Домены</vt:lpstr>
      <vt:lpstr>ДОМЕН - Домены – единицы непрерывной эволюции белков   Непрерывная эволюция это замены остатков, небольшие делеции и вставки.  Домены можно обнаружить с помощью выравнивания  Кроме непрерывной эволюции бывают единовременные крупные изменения в последовательностях белков</vt:lpstr>
      <vt:lpstr>Так выглядит выравнивание белков, содержащих два домена: гомеодомен (PF00046) и OAR(PF03826), не гомологичных по всей длине</vt:lpstr>
      <vt:lpstr>Презентация PowerPoint</vt:lpstr>
      <vt:lpstr>Типы объектов кроме доменов в Pfam</vt:lpstr>
      <vt:lpstr>Презентация PowerPoint</vt:lpstr>
      <vt:lpstr>Какая информация закодирована в картинке из Pfam, изображающей доменную архитектуру белка</vt:lpstr>
      <vt:lpstr>БД Pfam</vt:lpstr>
      <vt:lpstr>Задание на дом:  Создать НMM-профиль подсемейства  семейства белков с выбранным доменом и проверить его работу на всех белках семейства. </vt:lpstr>
      <vt:lpstr>Конец презентации</vt:lpstr>
      <vt:lpstr>Задание на «занятии»</vt:lpstr>
      <vt:lpstr>Пример крупной перестройки в эволюции.  Гомологичны ли эти 41 + 9 белков?</vt:lpstr>
      <vt:lpstr>Выравнивание гомологичных доменов из разных белков. Пример из БД  PFAM семейств доменов (фрагмент)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aba</dc:creator>
  <dc:description/>
  <cp:lastModifiedBy>aba</cp:lastModifiedBy>
  <cp:revision>459</cp:revision>
  <dcterms:created xsi:type="dcterms:W3CDTF">2017-04-13T14:13:19Z</dcterms:created>
  <dcterms:modified xsi:type="dcterms:W3CDTF">2024-05-03T01:05:39Z</dcterms:modified>
  <dc:language>ru-RU</dc:language>
</cp:coreProperties>
</file>