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83" r:id="rId2"/>
    <p:sldId id="265" r:id="rId3"/>
    <p:sldId id="272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C1E0C-E9E1-4B47-ADE5-35DFC99CAB5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B6E2B-F0A9-4E94-BE23-C78FCF281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8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0E9-E852-4F6A-B7B8-D1D693E442FD}" type="datetime1">
              <a:rPr lang="en-US" smtClean="0"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F0D83608-BBEA-4F3A-A9D8-CDD26A654D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0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26FB-1A35-438D-8B41-7D809622214C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1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559-EA9E-47FF-B750-F7E2DB571B8C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96BC-D83A-4FE0-866C-5E1A79E00A94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59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AB1B-4A87-4A87-ADF1-7A123950810A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08BC-DC0D-468C-B725-5D354788A32A}" type="datetime1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7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E132-6D60-49C6-9FF4-ECD9FE5C7BF5}" type="datetime1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0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ACB-7B6B-4D91-A717-727567FE2391}" type="datetime1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4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15D-C674-4CFA-A221-D18F9DC1D984}" type="datetime1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8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4EA-5B77-4E67-B036-4F716D57FB85}" type="datetime1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9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114C-62BF-4916-A4A5-D656B232260E}" type="datetime1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4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2439-4B9F-42A0-99C0-6B5BA9A8FE30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0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Подсказки по командам  для выполнения заданий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9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7451"/>
            <a:ext cx="7886700" cy="826676"/>
          </a:xfrm>
        </p:spPr>
        <p:txBody>
          <a:bodyPr>
            <a:normAutofit/>
          </a:bodyPr>
          <a:lstStyle/>
          <a:p>
            <a:r>
              <a:rPr lang="ru-RU" dirty="0" smtClean="0"/>
              <a:t>Демонстрация 1: Коровы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28650" y="801385"/>
            <a:ext cx="7886700" cy="5506948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Удаление ненужных строк и столбцов</a:t>
            </a:r>
          </a:p>
          <a:p>
            <a:pPr lvl="1"/>
            <a:r>
              <a:rPr lang="ru-RU" sz="2200" dirty="0" smtClean="0"/>
              <a:t>Выделить, правая кнопка и читай варианты</a:t>
            </a:r>
            <a:endParaRPr lang="en-US" sz="2200" dirty="0" smtClean="0"/>
          </a:p>
          <a:p>
            <a:r>
              <a:rPr lang="ru-RU" sz="2600" dirty="0" smtClean="0">
                <a:solidFill>
                  <a:srgbClr val="C00000"/>
                </a:solidFill>
              </a:rPr>
              <a:t>Видимость данных </a:t>
            </a:r>
          </a:p>
          <a:p>
            <a:pPr lvl="1"/>
            <a:r>
              <a:rPr lang="ru-RU" sz="2200" dirty="0" smtClean="0"/>
              <a:t>Поворот текста в 1й строке </a:t>
            </a:r>
            <a:r>
              <a:rPr lang="en-US" sz="2200" dirty="0" smtClean="0"/>
              <a:t>Format =&gt; rotate, wrap</a:t>
            </a:r>
          </a:p>
          <a:p>
            <a:pPr lvl="1"/>
            <a:r>
              <a:rPr lang="ru-RU" sz="2200" dirty="0"/>
              <a:t>Ширина столбцов по </a:t>
            </a:r>
            <a:r>
              <a:rPr lang="ru-RU" sz="2200" dirty="0" smtClean="0"/>
              <a:t>содержимому</a:t>
            </a:r>
            <a:endParaRPr lang="en-US" sz="2200" dirty="0" smtClean="0"/>
          </a:p>
          <a:p>
            <a:pPr lvl="2"/>
            <a:r>
              <a:rPr lang="ru-RU" sz="1900" dirty="0" smtClean="0"/>
              <a:t>Выделить, щелчок между буквами колонок</a:t>
            </a:r>
          </a:p>
          <a:p>
            <a:r>
              <a:rPr lang="ru-RU" sz="2600" dirty="0" smtClean="0"/>
              <a:t>Проверка настроек: </a:t>
            </a:r>
            <a:r>
              <a:rPr lang="ru-RU" sz="1900" dirty="0" smtClean="0"/>
              <a:t>1) точка </a:t>
            </a:r>
            <a:r>
              <a:rPr lang="en-US" sz="1900" dirty="0" smtClean="0"/>
              <a:t>(</a:t>
            </a:r>
            <a:r>
              <a:rPr lang="en-US" sz="1900" dirty="0" err="1" smtClean="0"/>
              <a:t>eng</a:t>
            </a:r>
            <a:r>
              <a:rPr lang="en-US" sz="1900" dirty="0" smtClean="0"/>
              <a:t>) </a:t>
            </a:r>
            <a:r>
              <a:rPr lang="ru-RU" sz="1900" dirty="0" smtClean="0"/>
              <a:t>или </a:t>
            </a:r>
            <a:r>
              <a:rPr lang="ru-RU" sz="1900" dirty="0"/>
              <a:t>запятая </a:t>
            </a:r>
            <a:r>
              <a:rPr lang="en-US" sz="1900" dirty="0" smtClean="0"/>
              <a:t>(</a:t>
            </a:r>
            <a:r>
              <a:rPr lang="en-US" sz="1900" dirty="0" err="1" smtClean="0"/>
              <a:t>rus</a:t>
            </a:r>
            <a:r>
              <a:rPr lang="en-US" sz="1900" dirty="0" smtClean="0"/>
              <a:t>) </a:t>
            </a:r>
            <a:r>
              <a:rPr lang="ru-RU" sz="1900" dirty="0" smtClean="0"/>
              <a:t>разделители </a:t>
            </a:r>
            <a:r>
              <a:rPr lang="ru-RU" sz="1900" dirty="0"/>
              <a:t>в </a:t>
            </a:r>
            <a:r>
              <a:rPr lang="ru-RU" sz="1900" dirty="0" smtClean="0"/>
              <a:t>числах; 2)формулы </a:t>
            </a:r>
            <a:r>
              <a:rPr lang="ru-RU" sz="1900" dirty="0"/>
              <a:t>пишутся на </a:t>
            </a:r>
            <a:r>
              <a:rPr lang="ru-RU" sz="1900" dirty="0" err="1"/>
              <a:t>eng</a:t>
            </a:r>
            <a:r>
              <a:rPr lang="ru-RU" sz="1900" dirty="0"/>
              <a:t> или </a:t>
            </a:r>
            <a:r>
              <a:rPr lang="ru-RU" sz="1900" dirty="0" err="1"/>
              <a:t>rus</a:t>
            </a:r>
            <a:r>
              <a:rPr lang="ru-RU" sz="1900" dirty="0"/>
              <a:t> (и меню</a:t>
            </a:r>
            <a:r>
              <a:rPr lang="ru-RU" sz="1900" dirty="0" smtClean="0"/>
              <a:t>!!!); 3) разделители </a:t>
            </a:r>
            <a:r>
              <a:rPr lang="ru-RU" sz="1900" dirty="0"/>
              <a:t>параметров в формуле </a:t>
            </a:r>
            <a:r>
              <a:rPr lang="ru-RU" sz="1900" dirty="0" smtClean="0"/>
              <a:t>запятая</a:t>
            </a:r>
            <a:r>
              <a:rPr lang="en-US" sz="1900" dirty="0" smtClean="0"/>
              <a:t> (</a:t>
            </a:r>
            <a:r>
              <a:rPr lang="en-US" sz="1900" dirty="0" err="1" smtClean="0"/>
              <a:t>eng</a:t>
            </a:r>
            <a:r>
              <a:rPr lang="en-US" sz="1900" dirty="0" smtClean="0"/>
              <a:t>)</a:t>
            </a:r>
            <a:r>
              <a:rPr lang="ru-RU" sz="1900" dirty="0" smtClean="0"/>
              <a:t> </a:t>
            </a:r>
            <a:r>
              <a:rPr lang="ru-RU" sz="1900" dirty="0"/>
              <a:t>или точка с </a:t>
            </a:r>
            <a:r>
              <a:rPr lang="ru-RU" sz="1900" dirty="0" smtClean="0"/>
              <a:t>запятой</a:t>
            </a:r>
            <a:r>
              <a:rPr lang="en-US" sz="1900" dirty="0" smtClean="0"/>
              <a:t> (</a:t>
            </a:r>
            <a:r>
              <a:rPr lang="en-US" sz="1900" dirty="0" err="1" smtClean="0"/>
              <a:t>rus</a:t>
            </a:r>
            <a:r>
              <a:rPr lang="en-US" sz="1900" dirty="0" smtClean="0"/>
              <a:t>)</a:t>
            </a:r>
            <a:r>
              <a:rPr lang="ru-RU" sz="1900" dirty="0" smtClean="0"/>
              <a:t>.</a:t>
            </a:r>
            <a:endParaRPr lang="ru-RU" sz="1900" dirty="0"/>
          </a:p>
          <a:p>
            <a:pPr lvl="1"/>
            <a:r>
              <a:rPr lang="ru-RU" sz="2200" dirty="0" smtClean="0"/>
              <a:t>Введите в ячейки  числа 1.1,  1,1, </a:t>
            </a:r>
            <a:r>
              <a:rPr lang="en-US" sz="2200" dirty="0" smtClean="0"/>
              <a:t>‘1.1, ‘1,1. </a:t>
            </a:r>
            <a:endParaRPr lang="ru-RU" sz="2200" dirty="0" smtClean="0"/>
          </a:p>
          <a:p>
            <a:pPr lvl="1"/>
            <a:r>
              <a:rPr lang="ru-RU" sz="2200" dirty="0" smtClean="0"/>
              <a:t>Функция вводится в ячейку после знака =</a:t>
            </a:r>
          </a:p>
          <a:p>
            <a:pPr lvl="2"/>
            <a:r>
              <a:rPr lang="ru-RU" sz="1900" dirty="0" smtClean="0"/>
              <a:t>Проверьте тип данных  =</a:t>
            </a:r>
            <a:r>
              <a:rPr lang="en-US" sz="1900" dirty="0" smtClean="0"/>
              <a:t>type(</a:t>
            </a:r>
            <a:r>
              <a:rPr lang="ru-RU" sz="1900" dirty="0" smtClean="0"/>
              <a:t>адрес ячейки) </a:t>
            </a:r>
            <a:br>
              <a:rPr lang="ru-RU" sz="1900" dirty="0" smtClean="0"/>
            </a:br>
            <a:r>
              <a:rPr lang="ru-RU" sz="1900" dirty="0" smtClean="0"/>
              <a:t>или =тип</a:t>
            </a:r>
            <a:r>
              <a:rPr lang="en-US" sz="1900" dirty="0" smtClean="0"/>
              <a:t>(</a:t>
            </a:r>
            <a:r>
              <a:rPr lang="ru-RU" sz="1900" dirty="0"/>
              <a:t>адрес ячейки</a:t>
            </a:r>
            <a:r>
              <a:rPr lang="ru-RU" sz="1900" dirty="0" smtClean="0"/>
              <a:t>).  </a:t>
            </a:r>
            <a:br>
              <a:rPr lang="ru-RU" sz="1900" dirty="0" smtClean="0"/>
            </a:br>
            <a:r>
              <a:rPr lang="ru-RU" sz="1900" dirty="0" smtClean="0"/>
              <a:t>Если Тип равен 1, то в ячейке  число.</a:t>
            </a:r>
          </a:p>
          <a:p>
            <a:pPr lvl="2"/>
            <a:r>
              <a:rPr lang="ru-RU" sz="1900" dirty="0" smtClean="0"/>
              <a:t>3) Выполните команду  =</a:t>
            </a:r>
            <a:r>
              <a:rPr lang="ru-RU" sz="1900" dirty="0" err="1" smtClean="0"/>
              <a:t>if</a:t>
            </a:r>
            <a:r>
              <a:rPr lang="ru-RU" sz="1900" dirty="0" smtClean="0"/>
              <a:t>(</a:t>
            </a:r>
            <a:r>
              <a:rPr lang="ru-RU" sz="1900" dirty="0" err="1" smtClean="0"/>
              <a:t>type</a:t>
            </a:r>
            <a:r>
              <a:rPr lang="ru-RU" sz="1900" dirty="0" smtClean="0"/>
              <a:t>(B1</a:t>
            </a:r>
            <a:r>
              <a:rPr lang="ru-RU" sz="1900" dirty="0"/>
              <a:t>)= 1,  "число", "не число</a:t>
            </a:r>
            <a:r>
              <a:rPr lang="ru-RU" sz="1900" dirty="0" smtClean="0"/>
              <a:t>") или =если(</a:t>
            </a:r>
            <a:r>
              <a:rPr lang="ru-RU" sz="1900" dirty="0" err="1" smtClean="0"/>
              <a:t>type</a:t>
            </a:r>
            <a:r>
              <a:rPr lang="ru-RU" sz="1900" dirty="0" smtClean="0"/>
              <a:t>(B1</a:t>
            </a:r>
            <a:r>
              <a:rPr lang="ru-RU" sz="1900" dirty="0"/>
              <a:t>)= </a:t>
            </a:r>
            <a:r>
              <a:rPr lang="ru-RU" sz="1900" dirty="0" smtClean="0"/>
              <a:t>1</a:t>
            </a:r>
            <a:r>
              <a:rPr lang="en-US" sz="1900" dirty="0" smtClean="0"/>
              <a:t>;</a:t>
            </a:r>
            <a:r>
              <a:rPr lang="ru-RU" sz="1900" dirty="0"/>
              <a:t>  "</a:t>
            </a:r>
            <a:r>
              <a:rPr lang="ru-RU" sz="1900" dirty="0" smtClean="0"/>
              <a:t>число“</a:t>
            </a:r>
            <a:r>
              <a:rPr lang="en-US" sz="1900" dirty="0" smtClean="0"/>
              <a:t>;</a:t>
            </a:r>
            <a:r>
              <a:rPr lang="ru-RU" sz="1900" dirty="0" smtClean="0"/>
              <a:t> </a:t>
            </a:r>
            <a:r>
              <a:rPr lang="ru-RU" sz="1900" dirty="0"/>
              <a:t>"не число")</a:t>
            </a:r>
            <a:r>
              <a:rPr lang="ru-RU" sz="1900" dirty="0" smtClean="0"/>
              <a:t> </a:t>
            </a:r>
          </a:p>
          <a:p>
            <a:pPr lvl="3"/>
            <a:r>
              <a:rPr lang="en-US" sz="1700" dirty="0" smtClean="0"/>
              <a:t>B1 – </a:t>
            </a:r>
            <a:r>
              <a:rPr lang="ru-RU" sz="1700" dirty="0" smtClean="0"/>
              <a:t>ячейка с «числом».</a:t>
            </a:r>
            <a:endParaRPr lang="en-US" sz="1700" dirty="0" smtClean="0"/>
          </a:p>
          <a:p>
            <a:r>
              <a:rPr lang="ru-RU" sz="2600" dirty="0" smtClean="0"/>
              <a:t>Выполнение и </a:t>
            </a:r>
            <a:r>
              <a:rPr lang="ru-RU" sz="2600" dirty="0" smtClean="0">
                <a:solidFill>
                  <a:srgbClr val="C00000"/>
                </a:solidFill>
              </a:rPr>
              <a:t>распространение</a:t>
            </a:r>
            <a:r>
              <a:rPr lang="ru-RU" sz="2600" dirty="0" smtClean="0"/>
              <a:t> команды</a:t>
            </a:r>
            <a:endParaRPr lang="en-US" sz="2600" dirty="0" smtClean="0"/>
          </a:p>
          <a:p>
            <a:pPr lvl="1"/>
            <a:r>
              <a:rPr lang="ru-RU" sz="2200" dirty="0" smtClean="0"/>
              <a:t>В ячейку Е2 ввести команду =ЕСЛИ(</a:t>
            </a:r>
            <a:r>
              <a:rPr lang="en-US" sz="2200" dirty="0" smtClean="0"/>
              <a:t>D2&gt;C2,”</a:t>
            </a:r>
            <a:r>
              <a:rPr lang="ru-RU" sz="2200" dirty="0" smtClean="0"/>
              <a:t>да</a:t>
            </a:r>
            <a:r>
              <a:rPr lang="en-US" sz="2200" dirty="0" smtClean="0"/>
              <a:t>”,””)</a:t>
            </a:r>
          </a:p>
          <a:p>
            <a:pPr lvl="1"/>
            <a:r>
              <a:rPr lang="ru-RU" sz="2200" dirty="0" smtClean="0"/>
              <a:t>Нажать точку в правом нижнем углу ячейки  </a:t>
            </a:r>
            <a:br>
              <a:rPr lang="ru-RU" sz="2200" dirty="0" smtClean="0"/>
            </a:br>
            <a:r>
              <a:rPr lang="ru-RU" sz="2200" dirty="0" smtClean="0"/>
              <a:t>ИЛИ выделить колонку от </a:t>
            </a:r>
            <a:r>
              <a:rPr lang="en-US" sz="2200" dirty="0" smtClean="0"/>
              <a:t>E2 </a:t>
            </a:r>
            <a:r>
              <a:rPr lang="ru-RU" sz="2200" dirty="0" smtClean="0"/>
              <a:t>и ниже и  </a:t>
            </a:r>
            <a:r>
              <a:rPr lang="en-US" sz="2200" dirty="0" err="1" smtClean="0"/>
              <a:t>Ctrl+D</a:t>
            </a:r>
            <a:r>
              <a:rPr lang="en-US" sz="2200" dirty="0" smtClean="0"/>
              <a:t>       (down)</a:t>
            </a:r>
          </a:p>
          <a:p>
            <a:pPr lvl="1"/>
            <a:r>
              <a:rPr lang="ru-RU" sz="2200" dirty="0" smtClean="0"/>
              <a:t>Проверить  что получилось</a:t>
            </a:r>
            <a:endParaRPr lang="en-US" sz="2200" dirty="0" smtClean="0"/>
          </a:p>
          <a:p>
            <a:r>
              <a:rPr lang="ru-RU" sz="2600" dirty="0" smtClean="0"/>
              <a:t>Подсчёт числа значений в диапазоне  =</a:t>
            </a:r>
            <a:r>
              <a:rPr lang="en-US" sz="2600" dirty="0" err="1" smtClean="0"/>
              <a:t>countif</a:t>
            </a:r>
            <a:r>
              <a:rPr lang="en-US" sz="2600" dirty="0" smtClean="0"/>
              <a:t>(</a:t>
            </a:r>
            <a:r>
              <a:rPr lang="en-US" sz="2600" dirty="0" err="1" smtClean="0"/>
              <a:t>E:E,”y</a:t>
            </a:r>
            <a:r>
              <a:rPr lang="en-US" sz="2600" dirty="0" smtClean="0"/>
              <a:t>”) </a:t>
            </a:r>
            <a:r>
              <a:rPr lang="ru-RU" sz="2600" dirty="0" smtClean="0"/>
              <a:t>или </a:t>
            </a:r>
            <a:r>
              <a:rPr lang="ru-RU" sz="2600" dirty="0" err="1" smtClean="0"/>
              <a:t>счётесли</a:t>
            </a:r>
            <a:r>
              <a:rPr lang="ru-RU" sz="2600" dirty="0" smtClean="0"/>
              <a:t>()</a:t>
            </a:r>
            <a:endParaRPr lang="en-US" sz="2600" dirty="0" smtClean="0"/>
          </a:p>
          <a:p>
            <a:pPr lvl="1"/>
            <a:endParaRPr lang="en-US" dirty="0" smtClean="0"/>
          </a:p>
          <a:p>
            <a:pPr lvl="1"/>
            <a:endParaRPr lang="ru-RU" dirty="0" smtClean="0"/>
          </a:p>
          <a:p>
            <a:pPr lvl="2"/>
            <a:endParaRPr lang="ru-RU" dirty="0" smtClean="0"/>
          </a:p>
          <a:p>
            <a:pPr lvl="1"/>
            <a:endParaRPr lang="ru-RU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7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129152"/>
            <a:ext cx="8091144" cy="441119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плоская таблица элементов</a:t>
            </a:r>
            <a:endParaRPr lang="en-US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ЗАДАНИЕ 1. Импорт таблицы и </a:t>
            </a:r>
            <a:r>
              <a:rPr lang="ru-RU" b="1" dirty="0" smtClean="0"/>
              <a:t>форматиров</a:t>
            </a:r>
            <a:r>
              <a:rPr lang="ru-RU" b="1" dirty="0"/>
              <a:t>а</a:t>
            </a:r>
            <a:r>
              <a:rPr lang="ru-RU" b="1" dirty="0" smtClean="0"/>
              <a:t>ние</a:t>
            </a:r>
            <a:endParaRPr lang="ru-RU" b="1" dirty="0" smtClean="0"/>
          </a:p>
          <a:p>
            <a:r>
              <a:rPr lang="ru-RU" dirty="0" smtClean="0"/>
              <a:t>Создание и заполнение файла </a:t>
            </a:r>
            <a:r>
              <a:rPr lang="en-US" dirty="0" smtClean="0"/>
              <a:t>Google sheet</a:t>
            </a:r>
          </a:p>
          <a:p>
            <a:pPr lvl="1"/>
            <a:r>
              <a:rPr lang="en-US" dirty="0" smtClean="0"/>
              <a:t>Gmail =&gt; Drive=&gt; new folder =&gt; </a:t>
            </a:r>
            <a:r>
              <a:rPr lang="ru-RU" dirty="0" smtClean="0"/>
              <a:t>в нем </a:t>
            </a:r>
            <a:r>
              <a:rPr lang="en-US" dirty="0" smtClean="0"/>
              <a:t>new sheet</a:t>
            </a:r>
            <a:r>
              <a:rPr lang="ru-RU" dirty="0" smtClean="0"/>
              <a:t> (имя)</a:t>
            </a:r>
            <a:endParaRPr lang="en-US" dirty="0"/>
          </a:p>
          <a:p>
            <a:pPr lvl="1"/>
            <a:r>
              <a:rPr lang="en-US" dirty="0" smtClean="0"/>
              <a:t>Sheet1 =&gt; rename</a:t>
            </a:r>
          </a:p>
          <a:p>
            <a:pPr lvl="1"/>
            <a:r>
              <a:rPr lang="en-US" dirty="0" err="1" smtClean="0"/>
              <a:t>Ctrl+C</a:t>
            </a:r>
            <a:r>
              <a:rPr lang="en-US" dirty="0" smtClean="0"/>
              <a:t> =&gt; </a:t>
            </a:r>
            <a:r>
              <a:rPr lang="en-US" dirty="0" err="1" smtClean="0"/>
              <a:t>Ctrl+V</a:t>
            </a:r>
            <a:r>
              <a:rPr lang="en-US" dirty="0" smtClean="0"/>
              <a:t> (</a:t>
            </a:r>
            <a:r>
              <a:rPr lang="ru-RU" dirty="0" smtClean="0"/>
              <a:t>таблица скопирована и вставлена)</a:t>
            </a:r>
          </a:p>
          <a:p>
            <a:pPr lvl="1"/>
            <a:r>
              <a:rPr lang="en-US" dirty="0" smtClean="0"/>
              <a:t>1)d) SHARE General access </a:t>
            </a:r>
            <a:r>
              <a:rPr lang="en-US" b="1" dirty="0" smtClean="0"/>
              <a:t>restricted</a:t>
            </a:r>
            <a:r>
              <a:rPr lang="en-US" dirty="0" smtClean="0"/>
              <a:t> </a:t>
            </a:r>
            <a:r>
              <a:rPr lang="en-US" dirty="0"/>
              <a:t>=&gt; </a:t>
            </a:r>
            <a:r>
              <a:rPr lang="ru-RU" dirty="0" smtClean="0"/>
              <a:t>в окошко вставить адреса преподавателей</a:t>
            </a:r>
            <a:r>
              <a:rPr lang="en-US" dirty="0" smtClean="0"/>
              <a:t> (</a:t>
            </a:r>
            <a:r>
              <a:rPr lang="ru-RU" dirty="0" smtClean="0"/>
              <a:t>лучше </a:t>
            </a:r>
            <a:r>
              <a:rPr lang="en-US" dirty="0" err="1" smtClean="0"/>
              <a:t>gmail</a:t>
            </a:r>
            <a:r>
              <a:rPr lang="en-US" dirty="0" smtClean="0"/>
              <a:t>)</a:t>
            </a:r>
            <a:r>
              <a:rPr lang="ru-RU" dirty="0" smtClean="0"/>
              <a:t>, всем разрешить </a:t>
            </a:r>
            <a:r>
              <a:rPr lang="en-US" dirty="0" smtClean="0"/>
              <a:t>Comment.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Форматирование плоской таблицы</a:t>
            </a:r>
          </a:p>
          <a:p>
            <a:pPr lvl="1"/>
            <a:r>
              <a:rPr lang="ru-RU" dirty="0" smtClean="0"/>
              <a:t>2)</a:t>
            </a:r>
            <a:r>
              <a:rPr lang="en-US" dirty="0" smtClean="0"/>
              <a:t>a) </a:t>
            </a:r>
            <a:r>
              <a:rPr lang="ru-RU" dirty="0" smtClean="0"/>
              <a:t>Выделить 1 и 2 строки=</a:t>
            </a:r>
            <a:r>
              <a:rPr lang="en-US" dirty="0" smtClean="0"/>
              <a:t>&gt; Format =&gt; Merge cells =&gt; Unmerge =&gt; </a:t>
            </a:r>
            <a:r>
              <a:rPr lang="ru-RU" dirty="0" smtClean="0"/>
              <a:t>поправить 1ю строку, 2ю выделить, </a:t>
            </a:r>
            <a:r>
              <a:rPr lang="ru-RU" dirty="0" err="1" smtClean="0"/>
              <a:t>прав.кнопка</a:t>
            </a:r>
            <a:r>
              <a:rPr lang="en-US" dirty="0" smtClean="0"/>
              <a:t> -</a:t>
            </a:r>
            <a:r>
              <a:rPr lang="ru-RU" dirty="0" smtClean="0"/>
              <a:t> </a:t>
            </a:r>
            <a:r>
              <a:rPr lang="en-US" dirty="0" smtClean="0"/>
              <a:t>delete raw</a:t>
            </a:r>
            <a:endParaRPr lang="ru-RU" dirty="0" smtClean="0"/>
          </a:p>
          <a:p>
            <a:pPr lvl="1"/>
            <a:r>
              <a:rPr lang="en-US" dirty="0" smtClean="0"/>
              <a:t>2)b) </a:t>
            </a:r>
            <a:r>
              <a:rPr lang="ru-RU" dirty="0" smtClean="0"/>
              <a:t>выделить ячейку =</a:t>
            </a:r>
            <a:r>
              <a:rPr lang="en-US" dirty="0" smtClean="0"/>
              <a:t>&gt; Insert =&gt; Link</a:t>
            </a:r>
          </a:p>
          <a:p>
            <a:pPr lvl="1"/>
            <a:r>
              <a:rPr lang="en-US" dirty="0" smtClean="0"/>
              <a:t>2)c)  </a:t>
            </a:r>
            <a:r>
              <a:rPr lang="ru-RU" dirty="0" smtClean="0"/>
              <a:t>выделить строку =</a:t>
            </a:r>
            <a:r>
              <a:rPr lang="en-US" dirty="0" smtClean="0"/>
              <a:t>&gt; Format =&gt; Rotate; Format =&gt; Wrap</a:t>
            </a:r>
          </a:p>
          <a:p>
            <a:pPr lvl="1"/>
            <a:r>
              <a:rPr lang="en-US" dirty="0" smtClean="0"/>
              <a:t>2)d)  </a:t>
            </a:r>
            <a:r>
              <a:rPr lang="ru-RU" dirty="0" smtClean="0"/>
              <a:t>мышкой</a:t>
            </a:r>
          </a:p>
          <a:p>
            <a:pPr lvl="1"/>
            <a:r>
              <a:rPr lang="ru-RU" dirty="0" smtClean="0"/>
              <a:t>2)</a:t>
            </a:r>
            <a:r>
              <a:rPr lang="en-US" dirty="0" smtClean="0"/>
              <a:t>e) </a:t>
            </a:r>
            <a:r>
              <a:rPr lang="ru-RU" dirty="0" smtClean="0"/>
              <a:t>слева снизу </a:t>
            </a:r>
            <a:r>
              <a:rPr lang="en-US" dirty="0" smtClean="0"/>
              <a:t>+, </a:t>
            </a:r>
            <a:r>
              <a:rPr lang="ru-RU" dirty="0" smtClean="0"/>
              <a:t>сразу </a:t>
            </a:r>
            <a:r>
              <a:rPr lang="en-US" dirty="0" smtClean="0"/>
              <a:t>rename</a:t>
            </a:r>
          </a:p>
          <a:p>
            <a:pPr lvl="1"/>
            <a:r>
              <a:rPr lang="en-US" dirty="0" smtClean="0"/>
              <a:t>2)f) </a:t>
            </a:r>
            <a:r>
              <a:rPr lang="ru-RU" dirty="0" smtClean="0"/>
              <a:t>выделить таблицу =</a:t>
            </a:r>
            <a:r>
              <a:rPr lang="en-US" dirty="0" smtClean="0"/>
              <a:t>&gt; </a:t>
            </a:r>
            <a:r>
              <a:rPr lang="ru-RU" dirty="0" smtClean="0"/>
              <a:t> щелкнуть на любую границу между буквами колонок. Если что не так – разбирайтесь какой ширины данные есть в ячейке колонки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129152"/>
            <a:ext cx="7886700" cy="53866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Задание</a:t>
            </a:r>
            <a:r>
              <a:rPr lang="en-US" sz="2800" b="1" dirty="0" smtClean="0"/>
              <a:t> </a:t>
            </a:r>
            <a:r>
              <a:rPr lang="ru-RU" sz="2800" b="1" dirty="0" smtClean="0"/>
              <a:t>2</a:t>
            </a:r>
            <a:r>
              <a:rPr lang="en-US" sz="2800" b="1" dirty="0" smtClean="0"/>
              <a:t>.</a:t>
            </a:r>
            <a:r>
              <a:rPr lang="ru-RU" sz="2800" b="1" dirty="0" smtClean="0"/>
              <a:t> Разбиение колонки  и </a:t>
            </a:r>
            <a:r>
              <a:rPr lang="uk-UA" sz="2800" b="1" dirty="0" err="1" smtClean="0"/>
              <a:t>совмещение</a:t>
            </a:r>
            <a:r>
              <a:rPr lang="uk-UA" sz="2800" b="1" dirty="0" smtClean="0"/>
              <a:t> </a:t>
            </a:r>
            <a:r>
              <a:rPr lang="uk-UA" sz="2800" b="1" dirty="0" err="1"/>
              <a:t>т</a:t>
            </a:r>
            <a:r>
              <a:rPr lang="uk-UA" sz="2800" b="1" dirty="0" err="1" smtClean="0"/>
              <a:t>аблиц</a:t>
            </a:r>
            <a:r>
              <a:rPr lang="uk-UA" sz="2800" b="1" dirty="0" smtClean="0"/>
              <a:t> по </a:t>
            </a:r>
            <a:r>
              <a:rPr lang="uk-UA" sz="2800" b="1" dirty="0" err="1" smtClean="0"/>
              <a:t>идентификаторам</a:t>
            </a:r>
            <a:endParaRPr lang="en-US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5767" y="940140"/>
            <a:ext cx="8032465" cy="6151205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8000" dirty="0" smtClean="0"/>
              <a:t>Создание нового листа </a:t>
            </a:r>
            <a:r>
              <a:rPr lang="en-US" sz="8000" dirty="0" smtClean="0"/>
              <a:t>  + </a:t>
            </a:r>
            <a:r>
              <a:rPr lang="ru-RU" sz="8000" dirty="0" smtClean="0"/>
              <a:t>слева снизу</a:t>
            </a:r>
          </a:p>
          <a:p>
            <a:pPr lvl="0"/>
            <a:r>
              <a:rPr lang="ru-RU" sz="8000" dirty="0" smtClean="0"/>
              <a:t>Копирование данных – не нуждается в пояснениях; (кроме копирования со спец. вставкой)</a:t>
            </a:r>
            <a:endParaRPr lang="ru-RU" sz="8000" dirty="0"/>
          </a:p>
          <a:p>
            <a:pPr lvl="0"/>
            <a:r>
              <a:rPr lang="ru-RU" sz="8000" dirty="0" smtClean="0"/>
              <a:t> Определение типа данных</a:t>
            </a:r>
          </a:p>
          <a:p>
            <a:pPr lvl="1"/>
            <a:r>
              <a:rPr lang="ru-RU" sz="6400" dirty="0" smtClean="0"/>
              <a:t>Команда   =</a:t>
            </a:r>
            <a:r>
              <a:rPr lang="en-US" sz="6400" dirty="0" smtClean="0"/>
              <a:t>TYPE(</a:t>
            </a:r>
            <a:r>
              <a:rPr lang="ru-RU" sz="6400" dirty="0" smtClean="0"/>
              <a:t>адрес ячейки) </a:t>
            </a:r>
          </a:p>
          <a:p>
            <a:pPr lvl="1"/>
            <a:r>
              <a:rPr lang="ru-RU" sz="7200" dirty="0" smtClean="0"/>
              <a:t>Значения:  </a:t>
            </a:r>
            <a:r>
              <a:rPr lang="ru-RU" sz="7200" dirty="0"/>
              <a:t>1 – число, 2 – текст, 4 – логическое, 16 – ошибка</a:t>
            </a:r>
            <a:endParaRPr lang="en-US" sz="6400" dirty="0"/>
          </a:p>
          <a:p>
            <a:pPr lvl="0"/>
            <a:r>
              <a:rPr lang="ru-RU" sz="8000" dirty="0" smtClean="0"/>
              <a:t>Разбить колонку на две или более по разделителю </a:t>
            </a:r>
          </a:p>
          <a:p>
            <a:pPr lvl="1"/>
            <a:r>
              <a:rPr lang="ru-RU" sz="6400" dirty="0" smtClean="0"/>
              <a:t>Убедитесь, что справа от колонки есть достаточно пустых колонок</a:t>
            </a:r>
            <a:endParaRPr lang="en-US" sz="6400" dirty="0" smtClean="0"/>
          </a:p>
          <a:p>
            <a:pPr lvl="1"/>
            <a:r>
              <a:rPr lang="ru-RU" sz="6400" dirty="0" smtClean="0"/>
              <a:t>Выделите колонку</a:t>
            </a:r>
          </a:p>
          <a:p>
            <a:pPr lvl="1"/>
            <a:r>
              <a:rPr lang="en-US" sz="6400" dirty="0" smtClean="0"/>
              <a:t>DATA =&gt; Split text to columns</a:t>
            </a:r>
            <a:r>
              <a:rPr lang="ru-RU" sz="6400" dirty="0" smtClean="0"/>
              <a:t> =</a:t>
            </a:r>
            <a:r>
              <a:rPr lang="en-US" sz="6400" dirty="0" smtClean="0"/>
              <a:t>&gt; custom separator; </a:t>
            </a:r>
            <a:r>
              <a:rPr lang="ru-RU" sz="6400" dirty="0" smtClean="0"/>
              <a:t>выберите символ, разбивающий колонку так, как вам нужно</a:t>
            </a:r>
            <a:r>
              <a:rPr lang="en-US" sz="6400" dirty="0" smtClean="0"/>
              <a:t> </a:t>
            </a:r>
            <a:endParaRPr lang="ru-RU" sz="6400" dirty="0" smtClean="0"/>
          </a:p>
          <a:p>
            <a:r>
              <a:rPr lang="ru-RU" sz="7200" dirty="0" smtClean="0"/>
              <a:t>Замена в выделенной части таблицы </a:t>
            </a:r>
            <a:r>
              <a:rPr lang="en-US" sz="7200" dirty="0" smtClean="0"/>
              <a:t>Ctrl</a:t>
            </a:r>
            <a:r>
              <a:rPr lang="ru-RU" sz="7200" dirty="0"/>
              <a:t>+</a:t>
            </a:r>
            <a:r>
              <a:rPr lang="en-US" sz="7200" dirty="0"/>
              <a:t>H</a:t>
            </a:r>
          </a:p>
          <a:p>
            <a:pPr lvl="0"/>
            <a:r>
              <a:rPr lang="ru-RU" sz="8000" dirty="0" smtClean="0"/>
              <a:t>Команда =</a:t>
            </a:r>
            <a:r>
              <a:rPr lang="en-US" sz="8000" dirty="0"/>
              <a:t>VLOOKUP</a:t>
            </a:r>
            <a:r>
              <a:rPr lang="ru-RU" sz="8000" dirty="0" smtClean="0"/>
              <a:t>(…) </a:t>
            </a:r>
            <a:r>
              <a:rPr lang="ru-RU" sz="5600" dirty="0" smtClean="0"/>
              <a:t>служит для получения характеристики объекта с указанным идентификатором. Используется для объединения характеристик из двух таблиц с одинаковыми идентификаторами</a:t>
            </a:r>
            <a:endParaRPr lang="en-US" sz="4800" dirty="0"/>
          </a:p>
          <a:p>
            <a:pPr lvl="1"/>
            <a:r>
              <a:rPr lang="ru-RU" sz="7200" dirty="0" smtClean="0"/>
              <a:t>Добавьте пустую колонку  </a:t>
            </a:r>
            <a:r>
              <a:rPr lang="ru-RU" sz="7200" dirty="0"/>
              <a:t>в исходную </a:t>
            </a:r>
            <a:r>
              <a:rPr lang="ru-RU" sz="7200" dirty="0" smtClean="0"/>
              <a:t>таблицу. Пусть </a:t>
            </a:r>
            <a:r>
              <a:rPr lang="ru-RU" sz="7200" dirty="0"/>
              <a:t>это колонка </a:t>
            </a:r>
            <a:r>
              <a:rPr lang="en-US" sz="7200" dirty="0" smtClean="0"/>
              <a:t>K</a:t>
            </a:r>
            <a:r>
              <a:rPr lang="ru-RU" sz="7200" dirty="0" smtClean="0"/>
              <a:t>. Н</a:t>
            </a:r>
            <a:r>
              <a:rPr lang="ru-RU" sz="6400" dirty="0" smtClean="0"/>
              <a:t>азовите её</a:t>
            </a:r>
            <a:r>
              <a:rPr lang="en-US" sz="6400" dirty="0" smtClean="0"/>
              <a:t>.</a:t>
            </a:r>
            <a:endParaRPr lang="en-US" sz="6400" dirty="0"/>
          </a:p>
          <a:p>
            <a:pPr marL="228600" lvl="1"/>
            <a:r>
              <a:rPr lang="ru-RU" sz="7200" dirty="0"/>
              <a:t>В ячейку </a:t>
            </a:r>
            <a:r>
              <a:rPr lang="en-US" sz="7200" dirty="0"/>
              <a:t>K</a:t>
            </a:r>
            <a:r>
              <a:rPr lang="ru-RU" sz="7200" dirty="0"/>
              <a:t>2  вставьте команду </a:t>
            </a:r>
            <a:r>
              <a:rPr lang="en-US" sz="7200" dirty="0" smtClean="0"/>
              <a:t>     </a:t>
            </a:r>
            <a:r>
              <a:rPr lang="ru-RU" sz="7200" dirty="0" smtClean="0"/>
              <a:t>=</a:t>
            </a:r>
            <a:r>
              <a:rPr lang="en-US" sz="7200" dirty="0"/>
              <a:t>VLOOKUP</a:t>
            </a:r>
            <a:r>
              <a:rPr lang="ru-RU" sz="7200" dirty="0"/>
              <a:t>(</a:t>
            </a:r>
            <a:r>
              <a:rPr lang="en-US" sz="7200" dirty="0"/>
              <a:t>A</a:t>
            </a:r>
            <a:r>
              <a:rPr lang="ru-RU" sz="7200" dirty="0"/>
              <a:t>2,</a:t>
            </a:r>
            <a:r>
              <a:rPr lang="en-US" sz="7200" dirty="0"/>
              <a:t>Av</a:t>
            </a:r>
            <a:r>
              <a:rPr lang="ru-RU" sz="7200" dirty="0"/>
              <a:t>.</a:t>
            </a:r>
            <a:r>
              <a:rPr lang="en-US" sz="7200" dirty="0"/>
              <a:t>atomic</a:t>
            </a:r>
            <a:r>
              <a:rPr lang="ru-RU" sz="7200" dirty="0"/>
              <a:t>_</a:t>
            </a:r>
            <a:r>
              <a:rPr lang="en-US" sz="7200" dirty="0"/>
              <a:t>mass</a:t>
            </a:r>
            <a:r>
              <a:rPr lang="ru-RU" sz="7200" dirty="0"/>
              <a:t>!</a:t>
            </a:r>
            <a:r>
              <a:rPr lang="en-US" sz="7200" dirty="0"/>
              <a:t>A</a:t>
            </a:r>
            <a:r>
              <a:rPr lang="ru-RU" sz="7200" dirty="0"/>
              <a:t>:</a:t>
            </a:r>
            <a:r>
              <a:rPr lang="en-US" sz="7200" dirty="0"/>
              <a:t>B</a:t>
            </a:r>
            <a:r>
              <a:rPr lang="ru-RU" sz="7200" dirty="0" smtClean="0"/>
              <a:t>,2,0)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ru-RU" sz="6400" dirty="0" smtClean="0"/>
              <a:t>Колонка </a:t>
            </a:r>
            <a:r>
              <a:rPr lang="en-US" sz="6400" dirty="0" smtClean="0"/>
              <a:t>A </a:t>
            </a:r>
            <a:r>
              <a:rPr lang="ru-RU" sz="6400" dirty="0" smtClean="0"/>
              <a:t>исходной таблицы содержит идентификаторы объектов – строк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ru-RU" sz="6400" dirty="0" smtClean="0"/>
              <a:t>Колонка </a:t>
            </a:r>
            <a:r>
              <a:rPr lang="en-US" sz="6400" dirty="0" smtClean="0"/>
              <a:t>A </a:t>
            </a:r>
            <a:r>
              <a:rPr lang="ru-RU" sz="6400" dirty="0" smtClean="0"/>
              <a:t>второй таблицы </a:t>
            </a:r>
            <a:r>
              <a:rPr lang="en-US" sz="6400" dirty="0"/>
              <a:t>Av</a:t>
            </a:r>
            <a:r>
              <a:rPr lang="ru-RU" sz="6400" dirty="0"/>
              <a:t>.</a:t>
            </a:r>
            <a:r>
              <a:rPr lang="en-US" sz="6400" dirty="0"/>
              <a:t>atomic</a:t>
            </a:r>
            <a:r>
              <a:rPr lang="ru-RU" sz="6400" dirty="0"/>
              <a:t>_</a:t>
            </a:r>
            <a:r>
              <a:rPr lang="en-US" sz="6400" dirty="0"/>
              <a:t>mass</a:t>
            </a:r>
            <a:r>
              <a:rPr lang="ru-RU" sz="6400" dirty="0"/>
              <a:t>!</a:t>
            </a:r>
            <a:r>
              <a:rPr lang="en-US" sz="6400" dirty="0"/>
              <a:t>A</a:t>
            </a:r>
            <a:r>
              <a:rPr lang="ru-RU" sz="6400" dirty="0"/>
              <a:t>:</a:t>
            </a:r>
            <a:r>
              <a:rPr lang="en-US" sz="6400" dirty="0" smtClean="0"/>
              <a:t>B</a:t>
            </a:r>
            <a:r>
              <a:rPr lang="ru-RU" sz="6400" dirty="0" smtClean="0"/>
              <a:t> содержит идентификаторы тех же объектов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ru-RU" sz="6400" dirty="0" smtClean="0"/>
              <a:t>Колонка </a:t>
            </a:r>
            <a:r>
              <a:rPr lang="en-US" sz="6400" dirty="0"/>
              <a:t>B</a:t>
            </a:r>
            <a:r>
              <a:rPr lang="en-US" sz="6400" dirty="0" smtClean="0"/>
              <a:t> </a:t>
            </a:r>
            <a:r>
              <a:rPr lang="ru-RU" sz="6400" dirty="0"/>
              <a:t>второй таблицы </a:t>
            </a:r>
            <a:r>
              <a:rPr lang="en-US" sz="6400" dirty="0"/>
              <a:t>Av</a:t>
            </a:r>
            <a:r>
              <a:rPr lang="ru-RU" sz="6400" dirty="0"/>
              <a:t>.</a:t>
            </a:r>
            <a:r>
              <a:rPr lang="en-US" sz="6400" dirty="0"/>
              <a:t>atomic</a:t>
            </a:r>
            <a:r>
              <a:rPr lang="ru-RU" sz="6400" dirty="0"/>
              <a:t>_</a:t>
            </a:r>
            <a:r>
              <a:rPr lang="en-US" sz="6400" dirty="0"/>
              <a:t>mass</a:t>
            </a:r>
            <a:r>
              <a:rPr lang="ru-RU" sz="6400" dirty="0"/>
              <a:t>!</a:t>
            </a:r>
            <a:r>
              <a:rPr lang="en-US" sz="6400" dirty="0"/>
              <a:t>A</a:t>
            </a:r>
            <a:r>
              <a:rPr lang="ru-RU" sz="6400" dirty="0"/>
              <a:t>:</a:t>
            </a:r>
            <a:r>
              <a:rPr lang="en-US" sz="6400" dirty="0"/>
              <a:t>B</a:t>
            </a:r>
            <a:r>
              <a:rPr lang="ru-RU" sz="6400" dirty="0"/>
              <a:t> </a:t>
            </a:r>
            <a:r>
              <a:rPr lang="ru-RU" sz="6400" dirty="0" smtClean="0"/>
              <a:t>содержит</a:t>
            </a:r>
            <a:r>
              <a:rPr lang="en-US" sz="6400" dirty="0" smtClean="0"/>
              <a:t> </a:t>
            </a:r>
            <a:r>
              <a:rPr lang="ru-RU" sz="6400" dirty="0" smtClean="0"/>
              <a:t>характеристики, которые следует перенести в исходную таблицу  </a:t>
            </a:r>
            <a:endParaRPr lang="en-US" sz="5600" dirty="0"/>
          </a:p>
          <a:p>
            <a:r>
              <a:rPr lang="ru-RU" sz="7600" dirty="0" smtClean="0"/>
              <a:t>Распространение формулы в колонке </a:t>
            </a:r>
            <a:r>
              <a:rPr lang="en-US" sz="7600" dirty="0" smtClean="0"/>
              <a:t>K </a:t>
            </a:r>
            <a:r>
              <a:rPr lang="ru-RU" sz="7600" dirty="0" smtClean="0"/>
              <a:t>до </a:t>
            </a:r>
            <a:r>
              <a:rPr lang="ru-RU" sz="7600" dirty="0"/>
              <a:t>конца таблицы</a:t>
            </a:r>
            <a:endParaRPr lang="en-US" sz="6800" dirty="0"/>
          </a:p>
          <a:p>
            <a:pPr marL="0" indent="0">
              <a:buNone/>
            </a:pPr>
            <a:r>
              <a:rPr lang="ru-RU" sz="5600" dirty="0"/>
              <a:t/>
            </a:r>
            <a:br>
              <a:rPr lang="ru-RU" sz="5600" dirty="0"/>
            </a:br>
            <a:endParaRPr lang="ru-RU" dirty="0" smtClean="0"/>
          </a:p>
          <a:p>
            <a:r>
              <a:rPr lang="ru-RU" dirty="0" smtClean="0"/>
              <a:t>.</a:t>
            </a:r>
          </a:p>
          <a:p>
            <a:r>
              <a:rPr lang="ru-RU" dirty="0"/>
              <a:t>.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General access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3600</TotalTime>
  <Words>446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Подсказки по командам  для выполнения заданий</vt:lpstr>
      <vt:lpstr>Демонстрация 1: Коровы</vt:lpstr>
      <vt:lpstr>плоская таблица элементов</vt:lpstr>
      <vt:lpstr>Задание 2. Разбиение колонки  и совмещение таблиц по идентификаторам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aba</dc:creator>
  <cp:lastModifiedBy>aba</cp:lastModifiedBy>
  <cp:revision>95</cp:revision>
  <dcterms:created xsi:type="dcterms:W3CDTF">2023-10-04T08:35:22Z</dcterms:created>
  <dcterms:modified xsi:type="dcterms:W3CDTF">2023-10-22T09:01:58Z</dcterms:modified>
</cp:coreProperties>
</file>