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9" r:id="rId2"/>
    <p:sldId id="553" r:id="rId3"/>
    <p:sldId id="262" r:id="rId4"/>
    <p:sldId id="257" r:id="rId5"/>
    <p:sldId id="264" r:id="rId6"/>
    <p:sldId id="279" r:id="rId7"/>
    <p:sldId id="278" r:id="rId8"/>
    <p:sldId id="261" r:id="rId9"/>
    <p:sldId id="260" r:id="rId10"/>
    <p:sldId id="555" r:id="rId11"/>
    <p:sldId id="554" r:id="rId12"/>
    <p:sldId id="265" r:id="rId13"/>
    <p:sldId id="266" r:id="rId14"/>
    <p:sldId id="267" r:id="rId15"/>
    <p:sldId id="547" r:id="rId16"/>
    <p:sldId id="548" r:id="rId17"/>
    <p:sldId id="549" r:id="rId18"/>
    <p:sldId id="550" r:id="rId19"/>
    <p:sldId id="551" r:id="rId20"/>
    <p:sldId id="552" r:id="rId21"/>
    <p:sldId id="271" r:id="rId22"/>
    <p:sldId id="268" r:id="rId23"/>
    <p:sldId id="559" r:id="rId24"/>
    <p:sldId id="281" r:id="rId25"/>
    <p:sldId id="282" r:id="rId26"/>
    <p:sldId id="283" r:id="rId27"/>
    <p:sldId id="284" r:id="rId28"/>
    <p:sldId id="285" r:id="rId29"/>
    <p:sldId id="286" r:id="rId30"/>
    <p:sldId id="280" r:id="rId31"/>
    <p:sldId id="269" r:id="rId32"/>
    <p:sldId id="558" r:id="rId33"/>
    <p:sldId id="270" r:id="rId34"/>
    <p:sldId id="272" r:id="rId35"/>
    <p:sldId id="273" r:id="rId36"/>
    <p:sldId id="274" r:id="rId37"/>
    <p:sldId id="556" r:id="rId38"/>
    <p:sldId id="557" r:id="rId39"/>
    <p:sldId id="275" r:id="rId40"/>
    <p:sldId id="276" r:id="rId41"/>
    <p:sldId id="277"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88257" autoAdjust="0"/>
  </p:normalViewPr>
  <p:slideViewPr>
    <p:cSldViewPr>
      <p:cViewPr varScale="1">
        <p:scale>
          <a:sx n="94" d="100"/>
          <a:sy n="94" d="100"/>
        </p:scale>
        <p:origin x="2082"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A8AE3-E346-4831-89C7-AB3ABFAD6681}" type="datetimeFigureOut">
              <a:rPr lang="ru-RU" smtClean="0"/>
              <a:pPr/>
              <a:t>14.10.2024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6E9EA-B443-4B01-A534-1A389D765BE9}" type="slidenum">
              <a:rPr lang="ru-RU" smtClean="0"/>
              <a:pPr/>
              <a:t>‹#›</a:t>
            </a:fld>
            <a:endParaRPr lang="ru-RU"/>
          </a:p>
        </p:txBody>
      </p:sp>
    </p:spTree>
    <p:extLst>
      <p:ext uri="{BB962C8B-B14F-4D97-AF65-F5344CB8AC3E}">
        <p14:creationId xmlns:p14="http://schemas.microsoft.com/office/powerpoint/2010/main" val="1648572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Примеры очень известных баз</a:t>
            </a:r>
            <a:r>
              <a:rPr lang="ru-RU" baseline="0" dirty="0"/>
              <a:t> данных, содержащих указанные типы данных:</a:t>
            </a:r>
          </a:p>
          <a:p>
            <a:pPr marL="228600" indent="-228600">
              <a:buAutoNum type="arabicParenR"/>
            </a:pPr>
            <a:r>
              <a:rPr lang="ru-RU" b="1" baseline="0" dirty="0"/>
              <a:t>Белки:</a:t>
            </a:r>
          </a:p>
          <a:p>
            <a:pPr marL="228600" indent="-228600">
              <a:buNone/>
            </a:pPr>
            <a:r>
              <a:rPr lang="en-US" b="0" baseline="0" dirty="0" err="1"/>
              <a:t>Uniprot</a:t>
            </a:r>
            <a:r>
              <a:rPr lang="en-US" b="0" baseline="0" dirty="0"/>
              <a:t>: https://uniprot.org/</a:t>
            </a:r>
          </a:p>
          <a:p>
            <a:pPr marL="228600" indent="-228600">
              <a:buNone/>
            </a:pPr>
            <a:endParaRPr lang="en-US" b="0" baseline="0" dirty="0"/>
          </a:p>
          <a:p>
            <a:pPr marL="228600" indent="-228600">
              <a:buNone/>
            </a:pPr>
            <a:r>
              <a:rPr lang="en-US" b="1" baseline="0" dirty="0"/>
              <a:t>2) </a:t>
            </a:r>
            <a:r>
              <a:rPr lang="ru-RU" b="1" baseline="0" dirty="0"/>
              <a:t>Фрагменты ДНК:</a:t>
            </a:r>
          </a:p>
          <a:p>
            <a:pPr marL="228600" indent="-228600">
              <a:buNone/>
            </a:pPr>
            <a:r>
              <a:rPr lang="en-US" b="0" baseline="0" dirty="0"/>
              <a:t>GenBank / ENA / DDBJ</a:t>
            </a:r>
            <a:endParaRPr lang="ru-RU" b="0" baseline="0" dirty="0"/>
          </a:p>
          <a:p>
            <a:endParaRPr lang="en-US" dirty="0"/>
          </a:p>
          <a:p>
            <a:r>
              <a:rPr lang="en-US" b="1" dirty="0"/>
              <a:t>3) </a:t>
            </a:r>
            <a:r>
              <a:rPr lang="ru-RU" b="1" dirty="0" err="1"/>
              <a:t>Метагеномы</a:t>
            </a:r>
            <a:endParaRPr lang="ru-RU" b="1" dirty="0"/>
          </a:p>
          <a:p>
            <a:r>
              <a:rPr lang="en-US" dirty="0"/>
              <a:t>Integrated Microbial Genomes and </a:t>
            </a:r>
            <a:r>
              <a:rPr lang="en-US" dirty="0" err="1"/>
              <a:t>Microbiomes</a:t>
            </a:r>
            <a:r>
              <a:rPr lang="ru-RU" dirty="0"/>
              <a:t> (</a:t>
            </a:r>
            <a:r>
              <a:rPr lang="en-US" dirty="0"/>
              <a:t>IMG)</a:t>
            </a:r>
            <a:r>
              <a:rPr lang="en-US" baseline="0" dirty="0"/>
              <a:t> database: https://img.jgi.doe.gov/</a:t>
            </a:r>
            <a:endParaRPr lang="ru-RU" baseline="0" dirty="0"/>
          </a:p>
          <a:p>
            <a:r>
              <a:rPr lang="en-US" baseline="0" dirty="0"/>
              <a:t>NCBI WGS: https://www.ncbi.nlm.nih.gov/genbank/wgs/</a:t>
            </a:r>
            <a:endParaRPr lang="ru-RU" dirty="0"/>
          </a:p>
          <a:p>
            <a:endParaRPr lang="ru-RU" dirty="0"/>
          </a:p>
          <a:p>
            <a:r>
              <a:rPr lang="en-US" b="1" dirty="0"/>
              <a:t>4</a:t>
            </a:r>
            <a:r>
              <a:rPr lang="ru-RU" b="1" dirty="0"/>
              <a:t>)</a:t>
            </a:r>
            <a:r>
              <a:rPr lang="ru-RU" b="1" baseline="0" dirty="0"/>
              <a:t> Риды</a:t>
            </a:r>
          </a:p>
          <a:p>
            <a:r>
              <a:rPr lang="en-US" dirty="0"/>
              <a:t>Sequence Read Archive (SRA)</a:t>
            </a:r>
            <a:r>
              <a:rPr lang="ru-RU" dirty="0"/>
              <a:t>:</a:t>
            </a:r>
            <a:r>
              <a:rPr lang="ru-RU" baseline="0" dirty="0"/>
              <a:t> </a:t>
            </a:r>
            <a:r>
              <a:rPr lang="en-US" baseline="0" dirty="0"/>
              <a:t>https://www.ncbi.nlm.nih.gov/sra</a:t>
            </a:r>
            <a:endParaRPr lang="ru-RU" baseline="0" dirty="0"/>
          </a:p>
          <a:p>
            <a:endParaRPr lang="ru-RU" baseline="0" dirty="0"/>
          </a:p>
          <a:p>
            <a:pPr marL="228600" indent="-228600">
              <a:buNone/>
            </a:pPr>
            <a:r>
              <a:rPr lang="en-US" b="1" baseline="0" dirty="0"/>
              <a:t>5</a:t>
            </a:r>
            <a:r>
              <a:rPr lang="ru-RU" b="1" baseline="0" dirty="0"/>
              <a:t>) РНК</a:t>
            </a:r>
          </a:p>
          <a:p>
            <a:pPr marL="228600" indent="-228600">
              <a:buNone/>
            </a:pPr>
            <a:r>
              <a:rPr lang="en-US" b="0" baseline="0" dirty="0" err="1"/>
              <a:t>RNAcentral</a:t>
            </a:r>
            <a:r>
              <a:rPr lang="ru-RU" b="0" baseline="0" dirty="0"/>
              <a:t> (кроме последовательностей содержит информацию о вторичной структуре)</a:t>
            </a:r>
            <a:r>
              <a:rPr lang="en-US" b="0" baseline="0" dirty="0"/>
              <a:t>: https://rnacentral.org/</a:t>
            </a:r>
            <a:endParaRPr lang="ru-RU" b="0" baseline="0" dirty="0"/>
          </a:p>
          <a:p>
            <a:endParaRPr lang="ru-RU" dirty="0"/>
          </a:p>
        </p:txBody>
      </p:sp>
      <p:sp>
        <p:nvSpPr>
          <p:cNvPr id="4" name="Номер слайда 3"/>
          <p:cNvSpPr>
            <a:spLocks noGrp="1"/>
          </p:cNvSpPr>
          <p:nvPr>
            <p:ph type="sldNum" sz="quarter" idx="10"/>
          </p:nvPr>
        </p:nvSpPr>
        <p:spPr/>
        <p:txBody>
          <a:bodyPr/>
          <a:lstStyle/>
          <a:p>
            <a:fld id="{3F66E9EA-B443-4B01-A534-1A389D765BE9}"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F66E9EA-B443-4B01-A534-1A389D765BE9}" type="slidenum">
              <a:rPr lang="ru-RU" smtClean="0"/>
              <a:pPr/>
              <a:t>16</a:t>
            </a:fld>
            <a:endParaRPr lang="ru-RU"/>
          </a:p>
        </p:txBody>
      </p:sp>
    </p:spTree>
    <p:extLst>
      <p:ext uri="{BB962C8B-B14F-4D97-AF65-F5344CB8AC3E}">
        <p14:creationId xmlns:p14="http://schemas.microsoft.com/office/powerpoint/2010/main" val="2885732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F66E9EA-B443-4B01-A534-1A389D765BE9}" type="slidenum">
              <a:rPr lang="ru-RU" smtClean="0"/>
              <a:pPr/>
              <a:t>17</a:t>
            </a:fld>
            <a:endParaRPr lang="ru-RU"/>
          </a:p>
        </p:txBody>
      </p:sp>
    </p:spTree>
    <p:extLst>
      <p:ext uri="{BB962C8B-B14F-4D97-AF65-F5344CB8AC3E}">
        <p14:creationId xmlns:p14="http://schemas.microsoft.com/office/powerpoint/2010/main" val="3702992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indent="0">
              <a:buNone/>
            </a:pPr>
            <a:r>
              <a:rPr lang="en-US" b="1" dirty="0"/>
              <a:t>Complete genome </a:t>
            </a:r>
            <a:r>
              <a:rPr lang="en-US" dirty="0"/>
              <a:t>- all chromosomes are gapless and have no runs of 10 or more ambiguous bases (Ns), there are no unplaced or unlocalized scaffolds, and all the expected chromosomes are present (i.e. the assembly is not noted as having partial genome representation). Plasmids and organelles may or may not be included in the assembly but if present then the sequences are gapless.</a:t>
            </a:r>
          </a:p>
          <a:p>
            <a:pPr marL="0" indent="0">
              <a:buNone/>
            </a:pPr>
            <a:r>
              <a:rPr lang="en-US" b="1" dirty="0"/>
              <a:t>Chromosome</a:t>
            </a:r>
            <a:r>
              <a:rPr lang="en-US" dirty="0"/>
              <a:t> - there is sequence for one or more chromosomes. This could be a completely sequenced chromosome without gaps or a chromosome containing scaffolds or contigs with gaps between them. There may also be unplaced or unlocalized scaffolds.</a:t>
            </a:r>
          </a:p>
          <a:p>
            <a:pPr marL="0" indent="0">
              <a:buNone/>
            </a:pPr>
            <a:r>
              <a:rPr lang="en-US" b="1" dirty="0"/>
              <a:t>Scaffold</a:t>
            </a:r>
            <a:r>
              <a:rPr lang="en-US" dirty="0"/>
              <a:t> - some sequence contigs have been connected across gaps to create scaffolds, but the scaffolds are all unplaced or unlocalized.</a:t>
            </a:r>
          </a:p>
          <a:p>
            <a:pPr marL="0" indent="0">
              <a:buNone/>
            </a:pPr>
            <a:r>
              <a:rPr lang="en-US" b="1" dirty="0"/>
              <a:t>Contig</a:t>
            </a:r>
            <a:r>
              <a:rPr lang="en-US" dirty="0"/>
              <a:t> - nothing is assembled beyond the level of sequence contigs</a:t>
            </a:r>
            <a:endParaRPr lang="ru-RU" dirty="0"/>
          </a:p>
          <a:p>
            <a:endParaRPr lang="ru-RU" dirty="0"/>
          </a:p>
        </p:txBody>
      </p:sp>
      <p:sp>
        <p:nvSpPr>
          <p:cNvPr id="4" name="Номер слайда 3"/>
          <p:cNvSpPr>
            <a:spLocks noGrp="1"/>
          </p:cNvSpPr>
          <p:nvPr>
            <p:ph type="sldNum" sz="quarter" idx="10"/>
          </p:nvPr>
        </p:nvSpPr>
        <p:spPr/>
        <p:txBody>
          <a:bodyPr/>
          <a:lstStyle/>
          <a:p>
            <a:fld id="{3F66E9EA-B443-4B01-A534-1A389D765BE9}" type="slidenum">
              <a:rPr lang="ru-RU" smtClean="0"/>
              <a:pPr/>
              <a:t>18</a:t>
            </a:fld>
            <a:endParaRPr lang="ru-RU"/>
          </a:p>
        </p:txBody>
      </p:sp>
    </p:spTree>
    <p:extLst>
      <p:ext uri="{BB962C8B-B14F-4D97-AF65-F5344CB8AC3E}">
        <p14:creationId xmlns:p14="http://schemas.microsoft.com/office/powerpoint/2010/main" val="1495289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F66E9EA-B443-4B01-A534-1A389D765BE9}" type="slidenum">
              <a:rPr lang="ru-RU" smtClean="0"/>
              <a:pPr/>
              <a:t>19</a:t>
            </a:fld>
            <a:endParaRPr lang="ru-RU"/>
          </a:p>
        </p:txBody>
      </p:sp>
    </p:spTree>
    <p:extLst>
      <p:ext uri="{BB962C8B-B14F-4D97-AF65-F5344CB8AC3E}">
        <p14:creationId xmlns:p14="http://schemas.microsoft.com/office/powerpoint/2010/main" val="268105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F66E9EA-B443-4B01-A534-1A389D765BE9}"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F66E9EA-B443-4B01-A534-1A389D765BE9}" type="slidenum">
              <a:rPr lang="ru-RU" smtClean="0"/>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F66E9EA-B443-4B01-A534-1A389D765BE9}" type="slidenum">
              <a:rPr lang="ru-RU" smtClean="0"/>
              <a:pPr/>
              <a:t>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rPr>
              <a:t>NCBI</a:t>
            </a:r>
            <a:r>
              <a:rPr lang="en-US" sz="1200" b="1" dirty="0">
                <a:solidFill>
                  <a:srgbClr val="FF0000"/>
                </a:solidFill>
              </a:rPr>
              <a:t> </a:t>
            </a:r>
            <a:r>
              <a:rPr lang="en-US" sz="1200" b="1" dirty="0">
                <a:solidFill>
                  <a:srgbClr val="0070C0"/>
                </a:solidFill>
              </a:rPr>
              <a:t>Datasets </a:t>
            </a:r>
            <a:r>
              <a:rPr lang="en-US" sz="1200" b="0" dirty="0">
                <a:solidFill>
                  <a:srgbClr val="0070C0"/>
                </a:solidFill>
              </a:rPr>
              <a:t>– </a:t>
            </a:r>
            <a:r>
              <a:rPr lang="ru-RU" sz="1200" b="0" dirty="0">
                <a:solidFill>
                  <a:srgbClr val="0070C0"/>
                </a:solidFill>
              </a:rPr>
              <a:t>не отдельная база данных, а скорее упрощенный интерфейс доступа к разным типам информации</a:t>
            </a:r>
          </a:p>
        </p:txBody>
      </p:sp>
      <p:sp>
        <p:nvSpPr>
          <p:cNvPr id="4" name="Номер слайда 3"/>
          <p:cNvSpPr>
            <a:spLocks noGrp="1"/>
          </p:cNvSpPr>
          <p:nvPr>
            <p:ph type="sldNum" sz="quarter" idx="5"/>
          </p:nvPr>
        </p:nvSpPr>
        <p:spPr/>
        <p:txBody>
          <a:bodyPr/>
          <a:lstStyle/>
          <a:p>
            <a:fld id="{3F66E9EA-B443-4B01-A534-1A389D765BE9}" type="slidenum">
              <a:rPr lang="ru-RU" smtClean="0"/>
              <a:pPr/>
              <a:t>10</a:t>
            </a:fld>
            <a:endParaRPr lang="ru-RU"/>
          </a:p>
        </p:txBody>
      </p:sp>
    </p:spTree>
    <p:extLst>
      <p:ext uri="{BB962C8B-B14F-4D97-AF65-F5344CB8AC3E}">
        <p14:creationId xmlns:p14="http://schemas.microsoft.com/office/powerpoint/2010/main" val="2915313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F66E9EA-B443-4B01-A534-1A389D765BE9}" type="slidenum">
              <a:rPr lang="ru-RU" smtClean="0"/>
              <a:pPr/>
              <a:t>12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F66E9EA-B443-4B01-A534-1A389D765BE9}"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F66E9EA-B443-4B01-A534-1A389D765BE9}" type="slidenum">
              <a:rPr lang="ru-RU" smtClean="0"/>
              <a:pPr/>
              <a:t>14</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F66E9EA-B443-4B01-A534-1A389D765BE9}" type="slidenum">
              <a:rPr lang="ru-RU" smtClean="0"/>
              <a:pPr/>
              <a:t>15</a:t>
            </a:fld>
            <a:endParaRPr lang="ru-RU"/>
          </a:p>
        </p:txBody>
      </p:sp>
    </p:spTree>
    <p:extLst>
      <p:ext uri="{BB962C8B-B14F-4D97-AF65-F5344CB8AC3E}">
        <p14:creationId xmlns:p14="http://schemas.microsoft.com/office/powerpoint/2010/main" val="269847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dirty="0"/>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2304AA6D-702D-4B1B-B298-7BBC709C140A}" type="datetime1">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A688A7-4D81-4152-8E9C-D8D51E7C452D}" type="datetime1">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F54E830-5513-4FFC-AB08-72EB0F2529A4}" type="datetime1">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0A4119F-DC8A-48FA-A069-1DC5AB0F022C}" type="datetime1">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F831506-655C-43EB-8102-239A18209CFF}" type="datetime1">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BD56969-507C-4FE3-BF54-C8042A987B38}" type="datetime1">
              <a:rPr lang="ru-RU" smtClean="0"/>
              <a:pPr/>
              <a:t>14.10.2024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C85D6AB-821F-47E9-ABCD-AF89CBA57CEA}" type="datetime1">
              <a:rPr lang="ru-RU" smtClean="0"/>
              <a:pPr/>
              <a:t>14.10.2024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062B283-A53A-4E8A-B36D-AF4202B0C7BE}" type="datetime1">
              <a:rPr lang="ru-RU" smtClean="0"/>
              <a:pPr/>
              <a:t>14.10.2024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17" name="Прямоугольник 16"/>
          <p:cNvSpPr/>
          <p:nvPr userDrawn="1"/>
        </p:nvSpPr>
        <p:spPr>
          <a:xfrm>
            <a:off x="0" y="0"/>
            <a:ext cx="9144000" cy="11247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 name="Прямая соединительная линия 6">
            <a:extLst>
              <a:ext uri="{FF2B5EF4-FFF2-40B4-BE49-F238E27FC236}">
                <a16:creationId xmlns:a16="http://schemas.microsoft.com/office/drawing/2014/main" id="{36DB6101-6176-4257-B0FD-F184EA10E5A0}"/>
              </a:ext>
            </a:extLst>
          </p:cNvPr>
          <p:cNvCxnSpPr>
            <a:cxnSpLocks/>
          </p:cNvCxnSpPr>
          <p:nvPr userDrawn="1"/>
        </p:nvCxnSpPr>
        <p:spPr>
          <a:xfrm>
            <a:off x="0" y="1143000"/>
            <a:ext cx="88466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Овал 8">
            <a:extLst>
              <a:ext uri="{FF2B5EF4-FFF2-40B4-BE49-F238E27FC236}">
                <a16:creationId xmlns:a16="http://schemas.microsoft.com/office/drawing/2014/main" id="{91E3CD10-622C-47EF-BAE2-0EF8CE33106E}"/>
              </a:ext>
            </a:extLst>
          </p:cNvPr>
          <p:cNvSpPr/>
          <p:nvPr userDrawn="1"/>
        </p:nvSpPr>
        <p:spPr>
          <a:xfrm>
            <a:off x="8802329" y="1017240"/>
            <a:ext cx="251520" cy="2515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Дата 7"/>
          <p:cNvSpPr>
            <a:spLocks noGrp="1"/>
          </p:cNvSpPr>
          <p:nvPr>
            <p:ph type="dt" sz="half" idx="10"/>
          </p:nvPr>
        </p:nvSpPr>
        <p:spPr/>
        <p:txBody>
          <a:bodyPr/>
          <a:lstStyle/>
          <a:p>
            <a:fld id="{8C64854B-27CA-4AE5-B583-22A6B22E27F2}" type="datetime1">
              <a:rPr lang="ru-RU" smtClean="0"/>
              <a:pPr/>
              <a:t>14.10.2024</a:t>
            </a:fld>
            <a:endParaRPr lang="ru-RU"/>
          </a:p>
        </p:txBody>
      </p:sp>
      <p:sp>
        <p:nvSpPr>
          <p:cNvPr id="10" name="Номер слайда 9"/>
          <p:cNvSpPr>
            <a:spLocks noGrp="1"/>
          </p:cNvSpPr>
          <p:nvPr>
            <p:ph type="sldNum" sz="quarter" idx="11"/>
          </p:nvPr>
        </p:nvSpPr>
        <p:spPr/>
        <p:txBody>
          <a:bodyPr/>
          <a:lstStyle>
            <a:lvl1pPr>
              <a:defRPr sz="2800"/>
            </a:lvl1pPr>
          </a:lstStyle>
          <a:p>
            <a:fld id="{725C68B6-61C2-468F-89AB-4B9F7531AA68}" type="slidenum">
              <a:rPr lang="ru-RU" smtClean="0"/>
              <a:pPr/>
              <a:t>‹#›</a:t>
            </a:fld>
            <a:endParaRPr lang="ru-RU" dirty="0"/>
          </a:p>
        </p:txBody>
      </p:sp>
      <p:sp>
        <p:nvSpPr>
          <p:cNvPr id="11" name="Нижний колонтитул 10"/>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E9C82A2-C90D-4F98-BCDC-43AE1D5A31A0}" type="datetime1">
              <a:rPr lang="ru-RU" smtClean="0"/>
              <a:pPr/>
              <a:t>14.10.2024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00426C7-C2C9-4677-BD97-6EC76E0FC218}" type="datetime1">
              <a:rPr lang="ru-RU" smtClean="0"/>
              <a:pPr/>
              <a:t>14.10.2024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4854B-27CA-4AE5-B583-22A6B22E27F2}" type="datetime1">
              <a:rPr lang="ru-RU" smtClean="0"/>
              <a:pPr/>
              <a:t>14.10.2024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cogenomics.github.io/Check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D6959E-A7CF-499F-99B4-792057664B61}"/>
              </a:ext>
            </a:extLst>
          </p:cNvPr>
          <p:cNvSpPr>
            <a:spLocks noGrp="1"/>
          </p:cNvSpPr>
          <p:nvPr>
            <p:ph type="ctrTitle"/>
          </p:nvPr>
        </p:nvSpPr>
        <p:spPr>
          <a:xfrm>
            <a:off x="683568" y="1961406"/>
            <a:ext cx="7772400" cy="2403698"/>
          </a:xfrm>
        </p:spPr>
        <p:txBody>
          <a:bodyPr>
            <a:normAutofit/>
          </a:bodyPr>
          <a:lstStyle/>
          <a:p>
            <a:r>
              <a:rPr lang="ru-RU" sz="4800" b="1" dirty="0">
                <a:solidFill>
                  <a:schemeClr val="bg1"/>
                </a:solidFill>
                <a:latin typeface="+mn-lt"/>
              </a:rPr>
              <a:t>Нуклеотидные банки данных</a:t>
            </a:r>
          </a:p>
        </p:txBody>
      </p:sp>
      <p:sp>
        <p:nvSpPr>
          <p:cNvPr id="3" name="Подзаголовок 2">
            <a:extLst>
              <a:ext uri="{FF2B5EF4-FFF2-40B4-BE49-F238E27FC236}">
                <a16:creationId xmlns:a16="http://schemas.microsoft.com/office/drawing/2014/main" id="{F1F198EC-E0C7-45F9-AD51-EB1CF1A11EF4}"/>
              </a:ext>
            </a:extLst>
          </p:cNvPr>
          <p:cNvSpPr>
            <a:spLocks noGrp="1"/>
          </p:cNvSpPr>
          <p:nvPr>
            <p:ph type="subTitle" idx="1"/>
          </p:nvPr>
        </p:nvSpPr>
        <p:spPr>
          <a:xfrm>
            <a:off x="251520" y="4390256"/>
            <a:ext cx="8496944" cy="1415008"/>
          </a:xfrm>
        </p:spPr>
        <p:txBody>
          <a:bodyPr>
            <a:normAutofit/>
          </a:bodyPr>
          <a:lstStyle/>
          <a:p>
            <a:r>
              <a:rPr lang="ru-RU" sz="2400" b="1" dirty="0">
                <a:solidFill>
                  <a:schemeClr val="bg1"/>
                </a:solidFill>
              </a:rPr>
              <a:t>Дарья Владимировна </a:t>
            </a:r>
            <a:r>
              <a:rPr lang="ru-RU" sz="2400" b="1" dirty="0" err="1">
                <a:solidFill>
                  <a:schemeClr val="bg1"/>
                </a:solidFill>
              </a:rPr>
              <a:t>Диброва</a:t>
            </a:r>
            <a:endParaRPr lang="ru-RU" sz="2400" b="1" dirty="0">
              <a:solidFill>
                <a:schemeClr val="bg1"/>
              </a:solidFill>
            </a:endParaRPr>
          </a:p>
          <a:p>
            <a:r>
              <a:rPr lang="ru-RU" sz="1600" dirty="0">
                <a:solidFill>
                  <a:schemeClr val="bg1"/>
                </a:solidFill>
              </a:rPr>
              <a:t>к.б.н., </a:t>
            </a:r>
          </a:p>
          <a:p>
            <a:r>
              <a:rPr lang="ru-RU" sz="1600" dirty="0" err="1">
                <a:solidFill>
                  <a:schemeClr val="bg1"/>
                </a:solidFill>
              </a:rPr>
              <a:t>с.н.с</a:t>
            </a:r>
            <a:r>
              <a:rPr lang="ru-RU" sz="1600" dirty="0">
                <a:solidFill>
                  <a:schemeClr val="bg1"/>
                </a:solidFill>
              </a:rPr>
              <a:t>. НИИ ФХБ имени А.Н. Белозерского МГУ имени М.В. Ломоносова,</a:t>
            </a:r>
          </a:p>
          <a:p>
            <a:r>
              <a:rPr lang="ru-RU" sz="1600" dirty="0">
                <a:solidFill>
                  <a:schemeClr val="bg1"/>
                </a:solidFill>
              </a:rPr>
              <a:t>доцент ФББ МГУ имени М.В. Ломоносова</a:t>
            </a:r>
          </a:p>
        </p:txBody>
      </p:sp>
      <p:sp>
        <p:nvSpPr>
          <p:cNvPr id="4" name="TextBox 3">
            <a:extLst>
              <a:ext uri="{FF2B5EF4-FFF2-40B4-BE49-F238E27FC236}">
                <a16:creationId xmlns:a16="http://schemas.microsoft.com/office/drawing/2014/main" id="{F6EFC668-B4A3-49F7-9B58-25273069A76E}"/>
              </a:ext>
            </a:extLst>
          </p:cNvPr>
          <p:cNvSpPr txBox="1"/>
          <p:nvPr/>
        </p:nvSpPr>
        <p:spPr>
          <a:xfrm>
            <a:off x="3563888" y="6300028"/>
            <a:ext cx="2457724" cy="369332"/>
          </a:xfrm>
          <a:prstGeom prst="rect">
            <a:avLst/>
          </a:prstGeom>
          <a:noFill/>
        </p:spPr>
        <p:txBody>
          <a:bodyPr wrap="none" rtlCol="0">
            <a:spAutoFit/>
          </a:bodyPr>
          <a:lstStyle/>
          <a:p>
            <a:r>
              <a:rPr lang="en-US" dirty="0">
                <a:solidFill>
                  <a:schemeClr val="bg1"/>
                </a:solidFill>
              </a:rPr>
              <a:t>15</a:t>
            </a:r>
            <a:r>
              <a:rPr lang="ru-RU" dirty="0">
                <a:solidFill>
                  <a:schemeClr val="bg1"/>
                </a:solidFill>
              </a:rPr>
              <a:t> октября 202</a:t>
            </a:r>
            <a:r>
              <a:rPr lang="en-US" dirty="0">
                <a:solidFill>
                  <a:schemeClr val="bg1"/>
                </a:solidFill>
              </a:rPr>
              <a:t>4</a:t>
            </a:r>
            <a:r>
              <a:rPr lang="ru-RU" dirty="0">
                <a:solidFill>
                  <a:schemeClr val="bg1"/>
                </a:solidFill>
              </a:rPr>
              <a:t> г.</a:t>
            </a:r>
          </a:p>
        </p:txBody>
      </p:sp>
      <p:pic>
        <p:nvPicPr>
          <p:cNvPr id="6" name="Рисунок 5">
            <a:extLst>
              <a:ext uri="{FF2B5EF4-FFF2-40B4-BE49-F238E27FC236}">
                <a16:creationId xmlns:a16="http://schemas.microsoft.com/office/drawing/2014/main" id="{EA10BCFE-8C85-34D2-2091-70D0CC5580D4}"/>
              </a:ext>
            </a:extLst>
          </p:cNvPr>
          <p:cNvPicPr>
            <a:picLocks noChangeAspect="1"/>
          </p:cNvPicPr>
          <p:nvPr/>
        </p:nvPicPr>
        <p:blipFill>
          <a:blip r:embed="rId2"/>
          <a:stretch>
            <a:fillRect/>
          </a:stretch>
        </p:blipFill>
        <p:spPr>
          <a:xfrm>
            <a:off x="292100" y="247039"/>
            <a:ext cx="2159000" cy="1949730"/>
          </a:xfrm>
          <a:prstGeom prst="rect">
            <a:avLst/>
          </a:prstGeom>
        </p:spPr>
      </p:pic>
    </p:spTree>
    <p:extLst>
      <p:ext uri="{BB962C8B-B14F-4D97-AF65-F5344CB8AC3E}">
        <p14:creationId xmlns:p14="http://schemas.microsoft.com/office/powerpoint/2010/main" val="2561531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10</a:t>
            </a:fld>
            <a:endParaRPr lang="ru-RU" dirty="0"/>
          </a:p>
        </p:txBody>
      </p:sp>
      <p:sp>
        <p:nvSpPr>
          <p:cNvPr id="10" name="TextBox 9">
            <a:extLst>
              <a:ext uri="{FF2B5EF4-FFF2-40B4-BE49-F238E27FC236}">
                <a16:creationId xmlns:a16="http://schemas.microsoft.com/office/drawing/2014/main" id="{775E39C8-3AAC-43C5-9E3A-B405CF62CE80}"/>
              </a:ext>
            </a:extLst>
          </p:cNvPr>
          <p:cNvSpPr txBox="1"/>
          <p:nvPr/>
        </p:nvSpPr>
        <p:spPr>
          <a:xfrm>
            <a:off x="0" y="179929"/>
            <a:ext cx="8892480" cy="584775"/>
          </a:xfrm>
          <a:prstGeom prst="rect">
            <a:avLst/>
          </a:prstGeom>
          <a:noFill/>
        </p:spPr>
        <p:txBody>
          <a:bodyPr wrap="square" rtlCol="0">
            <a:spAutoFit/>
          </a:bodyPr>
          <a:lstStyle/>
          <a:p>
            <a:pPr algn="ctr"/>
            <a:r>
              <a:rPr lang="en-US" sz="3200" b="1" dirty="0">
                <a:solidFill>
                  <a:schemeClr val="bg1"/>
                </a:solidFill>
              </a:rPr>
              <a:t>NCBI Genomes, NCBI Datasets</a:t>
            </a:r>
            <a:endParaRPr lang="ru-RU" sz="3200" b="1" u="sng" dirty="0">
              <a:solidFill>
                <a:schemeClr val="bg1"/>
              </a:solidFill>
            </a:endParaRPr>
          </a:p>
        </p:txBody>
      </p:sp>
      <p:sp>
        <p:nvSpPr>
          <p:cNvPr id="30" name="Прямоугольник 29">
            <a:extLst>
              <a:ext uri="{FF2B5EF4-FFF2-40B4-BE49-F238E27FC236}">
                <a16:creationId xmlns:a16="http://schemas.microsoft.com/office/drawing/2014/main" id="{25268948-0DBF-BA2C-83E4-C759EDB91F32}"/>
              </a:ext>
            </a:extLst>
          </p:cNvPr>
          <p:cNvSpPr/>
          <p:nvPr/>
        </p:nvSpPr>
        <p:spPr>
          <a:xfrm>
            <a:off x="1763688" y="1608647"/>
            <a:ext cx="2736304" cy="646331"/>
          </a:xfrm>
          <a:prstGeom prst="rect">
            <a:avLst/>
          </a:prstGeom>
        </p:spPr>
        <p:txBody>
          <a:bodyPr wrap="square">
            <a:spAutoFit/>
          </a:bodyPr>
          <a:lstStyle/>
          <a:p>
            <a:pPr algn="ctr"/>
            <a:r>
              <a:rPr lang="en-US" sz="3600" b="1" dirty="0" err="1">
                <a:solidFill>
                  <a:srgbClr val="0070C0"/>
                </a:solidFill>
              </a:rPr>
              <a:t>GenBank</a:t>
            </a:r>
            <a:endParaRPr lang="ru-RU" sz="3600" b="1" dirty="0">
              <a:solidFill>
                <a:srgbClr val="0070C0"/>
              </a:solidFill>
            </a:endParaRPr>
          </a:p>
        </p:txBody>
      </p:sp>
      <p:sp>
        <p:nvSpPr>
          <p:cNvPr id="31" name="Прямоугольник 30">
            <a:extLst>
              <a:ext uri="{FF2B5EF4-FFF2-40B4-BE49-F238E27FC236}">
                <a16:creationId xmlns:a16="http://schemas.microsoft.com/office/drawing/2014/main" id="{E9FCCA32-D75F-6650-F6F8-413CB5E12985}"/>
              </a:ext>
            </a:extLst>
          </p:cNvPr>
          <p:cNvSpPr/>
          <p:nvPr/>
        </p:nvSpPr>
        <p:spPr>
          <a:xfrm>
            <a:off x="5255568" y="1642786"/>
            <a:ext cx="2628800" cy="646331"/>
          </a:xfrm>
          <a:prstGeom prst="rect">
            <a:avLst/>
          </a:prstGeom>
        </p:spPr>
        <p:txBody>
          <a:bodyPr wrap="square">
            <a:spAutoFit/>
          </a:bodyPr>
          <a:lstStyle/>
          <a:p>
            <a:pPr algn="ctr"/>
            <a:r>
              <a:rPr lang="en-US" sz="3600" b="1" dirty="0" err="1"/>
              <a:t>RefSeq</a:t>
            </a:r>
            <a:endParaRPr lang="ru-RU" sz="3600" b="1" dirty="0"/>
          </a:p>
        </p:txBody>
      </p:sp>
      <p:sp>
        <p:nvSpPr>
          <p:cNvPr id="32" name="Стрелка вправо 24">
            <a:extLst>
              <a:ext uri="{FF2B5EF4-FFF2-40B4-BE49-F238E27FC236}">
                <a16:creationId xmlns:a16="http://schemas.microsoft.com/office/drawing/2014/main" id="{3D6D14C4-03EF-DD83-ED03-51B1D921BC4F}"/>
              </a:ext>
            </a:extLst>
          </p:cNvPr>
          <p:cNvSpPr/>
          <p:nvPr/>
        </p:nvSpPr>
        <p:spPr>
          <a:xfrm>
            <a:off x="4498679" y="1766046"/>
            <a:ext cx="936104" cy="432048"/>
          </a:xfrm>
          <a:prstGeom prst="right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трелка вправо 24">
            <a:extLst>
              <a:ext uri="{FF2B5EF4-FFF2-40B4-BE49-F238E27FC236}">
                <a16:creationId xmlns:a16="http://schemas.microsoft.com/office/drawing/2014/main" id="{37208F9E-216C-3589-8B72-1B9E815EB155}"/>
              </a:ext>
            </a:extLst>
          </p:cNvPr>
          <p:cNvSpPr/>
          <p:nvPr/>
        </p:nvSpPr>
        <p:spPr>
          <a:xfrm rot="5400000">
            <a:off x="3762164" y="2589480"/>
            <a:ext cx="936104" cy="432048"/>
          </a:xfrm>
          <a:prstGeom prst="right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TextBox 33">
            <a:extLst>
              <a:ext uri="{FF2B5EF4-FFF2-40B4-BE49-F238E27FC236}">
                <a16:creationId xmlns:a16="http://schemas.microsoft.com/office/drawing/2014/main" id="{B78615B7-D316-A64E-B0CE-4E4CBD7FC36C}"/>
              </a:ext>
            </a:extLst>
          </p:cNvPr>
          <p:cNvSpPr txBox="1"/>
          <p:nvPr/>
        </p:nvSpPr>
        <p:spPr>
          <a:xfrm>
            <a:off x="35496" y="1590480"/>
            <a:ext cx="1996859" cy="707886"/>
          </a:xfrm>
          <a:prstGeom prst="rect">
            <a:avLst/>
          </a:prstGeom>
          <a:noFill/>
        </p:spPr>
        <p:txBody>
          <a:bodyPr wrap="square" rtlCol="0">
            <a:spAutoFit/>
          </a:bodyPr>
          <a:lstStyle/>
          <a:p>
            <a:pPr algn="ctr"/>
            <a:r>
              <a:rPr lang="ru-RU" sz="2000" dirty="0">
                <a:cs typeface="Arial" panose="020B0604020202020204" pitchFamily="34" charset="0"/>
              </a:rPr>
              <a:t>«архивная» </a:t>
            </a:r>
          </a:p>
          <a:p>
            <a:pPr algn="ctr"/>
            <a:r>
              <a:rPr lang="ru-RU" sz="2000" dirty="0">
                <a:cs typeface="Arial" panose="020B0604020202020204" pitchFamily="34" charset="0"/>
              </a:rPr>
              <a:t>база данных</a:t>
            </a:r>
          </a:p>
        </p:txBody>
      </p:sp>
      <p:sp>
        <p:nvSpPr>
          <p:cNvPr id="35" name="Стрелка вправо 24">
            <a:extLst>
              <a:ext uri="{FF2B5EF4-FFF2-40B4-BE49-F238E27FC236}">
                <a16:creationId xmlns:a16="http://schemas.microsoft.com/office/drawing/2014/main" id="{63001D2A-CAEF-17B7-CF8C-9A22E5807C7F}"/>
              </a:ext>
            </a:extLst>
          </p:cNvPr>
          <p:cNvSpPr/>
          <p:nvPr/>
        </p:nvSpPr>
        <p:spPr>
          <a:xfrm rot="5400000">
            <a:off x="5145478" y="2593906"/>
            <a:ext cx="936104" cy="432048"/>
          </a:xfrm>
          <a:prstGeom prst="right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a:extLst>
              <a:ext uri="{FF2B5EF4-FFF2-40B4-BE49-F238E27FC236}">
                <a16:creationId xmlns:a16="http://schemas.microsoft.com/office/drawing/2014/main" id="{88BC668C-27D9-724D-9E74-1A55737A08E7}"/>
              </a:ext>
            </a:extLst>
          </p:cNvPr>
          <p:cNvSpPr/>
          <p:nvPr/>
        </p:nvSpPr>
        <p:spPr>
          <a:xfrm>
            <a:off x="3341725" y="3255709"/>
            <a:ext cx="3144074" cy="646331"/>
          </a:xfrm>
          <a:prstGeom prst="rect">
            <a:avLst/>
          </a:prstGeom>
        </p:spPr>
        <p:txBody>
          <a:bodyPr wrap="square">
            <a:spAutoFit/>
          </a:bodyPr>
          <a:lstStyle/>
          <a:p>
            <a:pPr algn="ctr"/>
            <a:r>
              <a:rPr lang="en-US" sz="3600" b="1" dirty="0"/>
              <a:t>NCBI Genomes</a:t>
            </a:r>
            <a:endParaRPr lang="ru-RU" sz="3600" b="1" dirty="0"/>
          </a:p>
        </p:txBody>
      </p:sp>
      <p:sp>
        <p:nvSpPr>
          <p:cNvPr id="37" name="TextBox 36">
            <a:extLst>
              <a:ext uri="{FF2B5EF4-FFF2-40B4-BE49-F238E27FC236}">
                <a16:creationId xmlns:a16="http://schemas.microsoft.com/office/drawing/2014/main" id="{5FB8CC4D-C20C-D2F9-166B-020FD60BFD89}"/>
              </a:ext>
            </a:extLst>
          </p:cNvPr>
          <p:cNvSpPr txBox="1"/>
          <p:nvPr/>
        </p:nvSpPr>
        <p:spPr>
          <a:xfrm>
            <a:off x="3707904" y="1052736"/>
            <a:ext cx="2525193" cy="707886"/>
          </a:xfrm>
          <a:prstGeom prst="rect">
            <a:avLst/>
          </a:prstGeom>
          <a:noFill/>
        </p:spPr>
        <p:txBody>
          <a:bodyPr wrap="square" rtlCol="0">
            <a:spAutoFit/>
          </a:bodyPr>
          <a:lstStyle/>
          <a:p>
            <a:pPr algn="ctr"/>
            <a:r>
              <a:rPr lang="ru-RU" sz="2000" dirty="0">
                <a:cs typeface="Arial" panose="020B0604020202020204" pitchFamily="34" charset="0"/>
              </a:rPr>
              <a:t>Аннотация или </a:t>
            </a:r>
            <a:r>
              <a:rPr lang="ru-RU" sz="2000" dirty="0" err="1">
                <a:cs typeface="Arial" panose="020B0604020202020204" pitchFamily="34" charset="0"/>
              </a:rPr>
              <a:t>реаннотация</a:t>
            </a:r>
            <a:endParaRPr lang="ru-RU" sz="2000" dirty="0">
              <a:cs typeface="Arial" panose="020B0604020202020204" pitchFamily="34" charset="0"/>
            </a:endParaRPr>
          </a:p>
        </p:txBody>
      </p:sp>
      <p:sp>
        <p:nvSpPr>
          <p:cNvPr id="38" name="Прямоугольник 37">
            <a:extLst>
              <a:ext uri="{FF2B5EF4-FFF2-40B4-BE49-F238E27FC236}">
                <a16:creationId xmlns:a16="http://schemas.microsoft.com/office/drawing/2014/main" id="{564D958E-52C0-22A7-0E29-D782040DF3EA}"/>
              </a:ext>
            </a:extLst>
          </p:cNvPr>
          <p:cNvSpPr/>
          <p:nvPr/>
        </p:nvSpPr>
        <p:spPr>
          <a:xfrm>
            <a:off x="2787214" y="5677120"/>
            <a:ext cx="4161050" cy="646331"/>
          </a:xfrm>
          <a:prstGeom prst="rect">
            <a:avLst/>
          </a:prstGeom>
        </p:spPr>
        <p:txBody>
          <a:bodyPr wrap="square">
            <a:spAutoFit/>
          </a:bodyPr>
          <a:lstStyle/>
          <a:p>
            <a:pPr algn="ctr"/>
            <a:r>
              <a:rPr lang="en-US" sz="3600" b="1" dirty="0">
                <a:solidFill>
                  <a:srgbClr val="0070C0"/>
                </a:solidFill>
              </a:rPr>
              <a:t>NCBI</a:t>
            </a:r>
            <a:r>
              <a:rPr lang="en-US" sz="3600" b="1" dirty="0">
                <a:solidFill>
                  <a:srgbClr val="FF0000"/>
                </a:solidFill>
              </a:rPr>
              <a:t> </a:t>
            </a:r>
            <a:r>
              <a:rPr lang="en-US" sz="3600" b="1" dirty="0">
                <a:solidFill>
                  <a:srgbClr val="0070C0"/>
                </a:solidFill>
              </a:rPr>
              <a:t>Datasets</a:t>
            </a:r>
            <a:endParaRPr lang="ru-RU" sz="3600" b="1" dirty="0">
              <a:solidFill>
                <a:srgbClr val="0070C0"/>
              </a:solidFill>
            </a:endParaRPr>
          </a:p>
        </p:txBody>
      </p:sp>
      <p:sp>
        <p:nvSpPr>
          <p:cNvPr id="39" name="Стрелка вправо 24">
            <a:extLst>
              <a:ext uri="{FF2B5EF4-FFF2-40B4-BE49-F238E27FC236}">
                <a16:creationId xmlns:a16="http://schemas.microsoft.com/office/drawing/2014/main" id="{0549C274-8320-0E54-5488-1DA2260D04D3}"/>
              </a:ext>
            </a:extLst>
          </p:cNvPr>
          <p:cNvSpPr/>
          <p:nvPr/>
        </p:nvSpPr>
        <p:spPr>
          <a:xfrm rot="5400000">
            <a:off x="4339560" y="4840240"/>
            <a:ext cx="1166254" cy="432048"/>
          </a:xfrm>
          <a:prstGeom prst="rightArrow">
            <a:avLst/>
          </a:prstGeom>
          <a:solidFill>
            <a:schemeClr val="accent6">
              <a:lumMod val="20000"/>
              <a:lumOff val="80000"/>
            </a:scheme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a:extLst>
              <a:ext uri="{FF2B5EF4-FFF2-40B4-BE49-F238E27FC236}">
                <a16:creationId xmlns:a16="http://schemas.microsoft.com/office/drawing/2014/main" id="{FF60B7B6-BC4D-C6FC-E6CC-D20741007B38}"/>
              </a:ext>
            </a:extLst>
          </p:cNvPr>
          <p:cNvSpPr txBox="1"/>
          <p:nvPr/>
        </p:nvSpPr>
        <p:spPr>
          <a:xfrm>
            <a:off x="2342353" y="6370413"/>
            <a:ext cx="5178026" cy="400110"/>
          </a:xfrm>
          <a:prstGeom prst="rect">
            <a:avLst/>
          </a:prstGeom>
          <a:noFill/>
        </p:spPr>
        <p:txBody>
          <a:bodyPr wrap="square" rtlCol="0">
            <a:spAutoFit/>
          </a:bodyPr>
          <a:lstStyle/>
          <a:p>
            <a:pPr algn="ctr"/>
            <a:r>
              <a:rPr lang="en-US" sz="2000" u="sng" dirty="0">
                <a:solidFill>
                  <a:srgbClr val="0000FF"/>
                </a:solidFill>
                <a:latin typeface="Arial" panose="020B0604020202020204" pitchFamily="34" charset="0"/>
                <a:cs typeface="Arial" panose="020B0604020202020204" pitchFamily="34" charset="0"/>
              </a:rPr>
              <a:t>https://www.ncbi.nlm.nih.gov/datasets/</a:t>
            </a:r>
          </a:p>
        </p:txBody>
      </p:sp>
      <p:sp>
        <p:nvSpPr>
          <p:cNvPr id="41" name="Стрелка вправо 24">
            <a:extLst>
              <a:ext uri="{FF2B5EF4-FFF2-40B4-BE49-F238E27FC236}">
                <a16:creationId xmlns:a16="http://schemas.microsoft.com/office/drawing/2014/main" id="{CD7DFA5F-0F3B-D564-8177-0EE84CCF134E}"/>
              </a:ext>
            </a:extLst>
          </p:cNvPr>
          <p:cNvSpPr/>
          <p:nvPr/>
        </p:nvSpPr>
        <p:spPr>
          <a:xfrm rot="7456484">
            <a:off x="6056201" y="4988300"/>
            <a:ext cx="1106080" cy="439836"/>
          </a:xfrm>
          <a:prstGeom prst="rightArrow">
            <a:avLst/>
          </a:prstGeom>
          <a:solidFill>
            <a:schemeClr val="accent6">
              <a:lumMod val="20000"/>
              <a:lumOff val="80000"/>
            </a:scheme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трелка вправо 24">
            <a:extLst>
              <a:ext uri="{FF2B5EF4-FFF2-40B4-BE49-F238E27FC236}">
                <a16:creationId xmlns:a16="http://schemas.microsoft.com/office/drawing/2014/main" id="{BD8C3116-9EFC-2004-C9D6-C9246F7AF95C}"/>
              </a:ext>
            </a:extLst>
          </p:cNvPr>
          <p:cNvSpPr/>
          <p:nvPr/>
        </p:nvSpPr>
        <p:spPr>
          <a:xfrm rot="3406398">
            <a:off x="2689269" y="4944338"/>
            <a:ext cx="1106080" cy="439836"/>
          </a:xfrm>
          <a:prstGeom prst="rightArrow">
            <a:avLst/>
          </a:prstGeom>
          <a:solidFill>
            <a:schemeClr val="accent6">
              <a:lumMod val="20000"/>
              <a:lumOff val="80000"/>
            </a:scheme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a:extLst>
              <a:ext uri="{FF2B5EF4-FFF2-40B4-BE49-F238E27FC236}">
                <a16:creationId xmlns:a16="http://schemas.microsoft.com/office/drawing/2014/main" id="{9CB1308A-CFAF-CA05-3FFB-2ED21E809684}"/>
              </a:ext>
            </a:extLst>
          </p:cNvPr>
          <p:cNvSpPr/>
          <p:nvPr/>
        </p:nvSpPr>
        <p:spPr>
          <a:xfrm>
            <a:off x="1475656" y="3756178"/>
            <a:ext cx="1746351" cy="954107"/>
          </a:xfrm>
          <a:prstGeom prst="rect">
            <a:avLst/>
          </a:prstGeom>
        </p:spPr>
        <p:txBody>
          <a:bodyPr wrap="square">
            <a:spAutoFit/>
          </a:bodyPr>
          <a:lstStyle/>
          <a:p>
            <a:pPr algn="ctr"/>
            <a:r>
              <a:rPr lang="en-US" sz="2800" b="1" dirty="0"/>
              <a:t>NCBI </a:t>
            </a:r>
          </a:p>
          <a:p>
            <a:pPr algn="ctr"/>
            <a:r>
              <a:rPr lang="en-US" sz="2800" b="1" dirty="0"/>
              <a:t>Gene</a:t>
            </a:r>
            <a:endParaRPr lang="ru-RU" sz="2800" b="1" dirty="0"/>
          </a:p>
        </p:txBody>
      </p:sp>
      <p:sp>
        <p:nvSpPr>
          <p:cNvPr id="44" name="Стрелка вправо 24">
            <a:extLst>
              <a:ext uri="{FF2B5EF4-FFF2-40B4-BE49-F238E27FC236}">
                <a16:creationId xmlns:a16="http://schemas.microsoft.com/office/drawing/2014/main" id="{0BAC8F2F-3143-828C-3656-362C4097275D}"/>
              </a:ext>
            </a:extLst>
          </p:cNvPr>
          <p:cNvSpPr/>
          <p:nvPr/>
        </p:nvSpPr>
        <p:spPr>
          <a:xfrm rot="10800000">
            <a:off x="6872156" y="5815736"/>
            <a:ext cx="1106080" cy="439836"/>
          </a:xfrm>
          <a:prstGeom prst="rightArrow">
            <a:avLst/>
          </a:prstGeom>
          <a:solidFill>
            <a:schemeClr val="accent6">
              <a:lumMod val="20000"/>
              <a:lumOff val="80000"/>
            </a:scheme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Стрелка вправо 24">
            <a:extLst>
              <a:ext uri="{FF2B5EF4-FFF2-40B4-BE49-F238E27FC236}">
                <a16:creationId xmlns:a16="http://schemas.microsoft.com/office/drawing/2014/main" id="{58976DC6-6F3B-1F5D-DE0D-B7C77EF034D1}"/>
              </a:ext>
            </a:extLst>
          </p:cNvPr>
          <p:cNvSpPr/>
          <p:nvPr/>
        </p:nvSpPr>
        <p:spPr>
          <a:xfrm rot="10800000" flipH="1">
            <a:off x="1794439" y="5766174"/>
            <a:ext cx="1106081" cy="439836"/>
          </a:xfrm>
          <a:prstGeom prst="rightArrow">
            <a:avLst/>
          </a:prstGeom>
          <a:solidFill>
            <a:schemeClr val="accent6">
              <a:lumMod val="20000"/>
              <a:lumOff val="80000"/>
            </a:scheme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a:extLst>
              <a:ext uri="{FF2B5EF4-FFF2-40B4-BE49-F238E27FC236}">
                <a16:creationId xmlns:a16="http://schemas.microsoft.com/office/drawing/2014/main" id="{96BB4E3F-CC41-D3F4-B792-DCAA46CD3D5E}"/>
              </a:ext>
            </a:extLst>
          </p:cNvPr>
          <p:cNvSpPr/>
          <p:nvPr/>
        </p:nvSpPr>
        <p:spPr>
          <a:xfrm>
            <a:off x="971600" y="5648733"/>
            <a:ext cx="974008" cy="523220"/>
          </a:xfrm>
          <a:prstGeom prst="rect">
            <a:avLst/>
          </a:prstGeom>
        </p:spPr>
        <p:txBody>
          <a:bodyPr wrap="square">
            <a:spAutoFit/>
          </a:bodyPr>
          <a:lstStyle/>
          <a:p>
            <a:pPr algn="ctr"/>
            <a:r>
              <a:rPr lang="en-US" sz="2800" b="1" dirty="0"/>
              <a:t>…</a:t>
            </a:r>
            <a:endParaRPr lang="ru-RU" sz="2800" b="1" dirty="0"/>
          </a:p>
        </p:txBody>
      </p:sp>
      <p:sp>
        <p:nvSpPr>
          <p:cNvPr id="47" name="Прямоугольник 46">
            <a:extLst>
              <a:ext uri="{FF2B5EF4-FFF2-40B4-BE49-F238E27FC236}">
                <a16:creationId xmlns:a16="http://schemas.microsoft.com/office/drawing/2014/main" id="{4AC384A7-C3AB-7D62-34BE-B8179B8ADA14}"/>
              </a:ext>
            </a:extLst>
          </p:cNvPr>
          <p:cNvSpPr/>
          <p:nvPr/>
        </p:nvSpPr>
        <p:spPr>
          <a:xfrm>
            <a:off x="7846464" y="5682790"/>
            <a:ext cx="974008" cy="523220"/>
          </a:xfrm>
          <a:prstGeom prst="rect">
            <a:avLst/>
          </a:prstGeom>
        </p:spPr>
        <p:txBody>
          <a:bodyPr wrap="square">
            <a:spAutoFit/>
          </a:bodyPr>
          <a:lstStyle/>
          <a:p>
            <a:pPr algn="ctr"/>
            <a:r>
              <a:rPr lang="en-US" sz="2800" b="1" dirty="0"/>
              <a:t>…</a:t>
            </a:r>
            <a:endParaRPr lang="ru-RU" sz="2800" b="1" dirty="0"/>
          </a:p>
        </p:txBody>
      </p:sp>
      <p:sp>
        <p:nvSpPr>
          <p:cNvPr id="48" name="Прямоугольник 47">
            <a:extLst>
              <a:ext uri="{FF2B5EF4-FFF2-40B4-BE49-F238E27FC236}">
                <a16:creationId xmlns:a16="http://schemas.microsoft.com/office/drawing/2014/main" id="{E308F98B-DD58-2EB2-8FAD-425DA818C711}"/>
              </a:ext>
            </a:extLst>
          </p:cNvPr>
          <p:cNvSpPr/>
          <p:nvPr/>
        </p:nvSpPr>
        <p:spPr>
          <a:xfrm>
            <a:off x="6376943" y="3771037"/>
            <a:ext cx="2731561" cy="954107"/>
          </a:xfrm>
          <a:prstGeom prst="rect">
            <a:avLst/>
          </a:prstGeom>
        </p:spPr>
        <p:txBody>
          <a:bodyPr wrap="square">
            <a:spAutoFit/>
          </a:bodyPr>
          <a:lstStyle/>
          <a:p>
            <a:pPr algn="ctr"/>
            <a:r>
              <a:rPr lang="en-US" sz="2800" b="1" dirty="0"/>
              <a:t>NCBI </a:t>
            </a:r>
          </a:p>
          <a:p>
            <a:pPr algn="ctr"/>
            <a:r>
              <a:rPr lang="en-US" sz="2800" b="1" dirty="0"/>
              <a:t>Taxonomy</a:t>
            </a:r>
            <a:endParaRPr lang="ru-RU" sz="2800" b="1" dirty="0"/>
          </a:p>
        </p:txBody>
      </p:sp>
    </p:spTree>
    <p:extLst>
      <p:ext uri="{BB962C8B-B14F-4D97-AF65-F5344CB8AC3E}">
        <p14:creationId xmlns:p14="http://schemas.microsoft.com/office/powerpoint/2010/main" val="1444753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1736812"/>
            <a:ext cx="9144000" cy="33123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99D6959E-A7CF-499F-99B4-792057664B61}"/>
              </a:ext>
            </a:extLst>
          </p:cNvPr>
          <p:cNvSpPr>
            <a:spLocks noGrp="1"/>
          </p:cNvSpPr>
          <p:nvPr>
            <p:ph type="ctrTitle"/>
          </p:nvPr>
        </p:nvSpPr>
        <p:spPr>
          <a:xfrm>
            <a:off x="683568" y="2141425"/>
            <a:ext cx="7772400" cy="2635847"/>
          </a:xfrm>
        </p:spPr>
        <p:txBody>
          <a:bodyPr>
            <a:noAutofit/>
          </a:bodyPr>
          <a:lstStyle/>
          <a:p>
            <a:r>
              <a:rPr lang="ru-RU" b="1" dirty="0">
                <a:solidFill>
                  <a:schemeClr val="bg1"/>
                </a:solidFill>
                <a:latin typeface="+mn-lt"/>
              </a:rPr>
              <a:t>2. Сборки геномов</a:t>
            </a:r>
            <a:r>
              <a:rPr lang="en-US" b="1" dirty="0">
                <a:solidFill>
                  <a:schemeClr val="bg1"/>
                </a:solidFill>
                <a:latin typeface="+mn-lt"/>
              </a:rPr>
              <a:t> </a:t>
            </a:r>
            <a:r>
              <a:rPr lang="ru-RU" b="1" dirty="0">
                <a:solidFill>
                  <a:schemeClr val="bg1"/>
                </a:solidFill>
                <a:latin typeface="+mn-lt"/>
              </a:rPr>
              <a:t>и система для их поиска</a:t>
            </a:r>
          </a:p>
        </p:txBody>
      </p:sp>
    </p:spTree>
    <p:extLst>
      <p:ext uri="{BB962C8B-B14F-4D97-AF65-F5344CB8AC3E}">
        <p14:creationId xmlns:p14="http://schemas.microsoft.com/office/powerpoint/2010/main" val="34960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12</a:t>
            </a:fld>
            <a:endParaRPr lang="ru-RU" dirty="0"/>
          </a:p>
        </p:txBody>
      </p:sp>
      <p:sp>
        <p:nvSpPr>
          <p:cNvPr id="10" name="TextBox 9">
            <a:extLst>
              <a:ext uri="{FF2B5EF4-FFF2-40B4-BE49-F238E27FC236}">
                <a16:creationId xmlns:a16="http://schemas.microsoft.com/office/drawing/2014/main" id="{775E39C8-3AAC-43C5-9E3A-B405CF62CE80}"/>
              </a:ext>
            </a:extLst>
          </p:cNvPr>
          <p:cNvSpPr txBox="1"/>
          <p:nvPr/>
        </p:nvSpPr>
        <p:spPr>
          <a:xfrm>
            <a:off x="0" y="179929"/>
            <a:ext cx="8892480" cy="584775"/>
          </a:xfrm>
          <a:prstGeom prst="rect">
            <a:avLst/>
          </a:prstGeom>
          <a:noFill/>
        </p:spPr>
        <p:txBody>
          <a:bodyPr wrap="square" rtlCol="0">
            <a:spAutoFit/>
          </a:bodyPr>
          <a:lstStyle/>
          <a:p>
            <a:pPr algn="ctr"/>
            <a:r>
              <a:rPr lang="ru-RU" sz="3200" b="1" dirty="0">
                <a:solidFill>
                  <a:schemeClr val="bg1"/>
                </a:solidFill>
              </a:rPr>
              <a:t>Важные параметры сборок</a:t>
            </a:r>
          </a:p>
        </p:txBody>
      </p:sp>
      <p:graphicFrame>
        <p:nvGraphicFramePr>
          <p:cNvPr id="11" name="Таблица 10"/>
          <p:cNvGraphicFramePr>
            <a:graphicFrameLocks noGrp="1"/>
          </p:cNvGraphicFramePr>
          <p:nvPr/>
        </p:nvGraphicFramePr>
        <p:xfrm>
          <a:off x="469918" y="1970927"/>
          <a:ext cx="8204166" cy="1884151"/>
        </p:xfrm>
        <a:graphic>
          <a:graphicData uri="http://schemas.openxmlformats.org/drawingml/2006/table">
            <a:tbl>
              <a:tblPr/>
              <a:tblGrid>
                <a:gridCol w="1243870">
                  <a:extLst>
                    <a:ext uri="{9D8B030D-6E8A-4147-A177-3AD203B41FA5}">
                      <a16:colId xmlns:a16="http://schemas.microsoft.com/office/drawing/2014/main" val="20000"/>
                    </a:ext>
                  </a:extLst>
                </a:gridCol>
                <a:gridCol w="706395">
                  <a:extLst>
                    <a:ext uri="{9D8B030D-6E8A-4147-A177-3AD203B41FA5}">
                      <a16:colId xmlns:a16="http://schemas.microsoft.com/office/drawing/2014/main" val="20001"/>
                    </a:ext>
                  </a:extLst>
                </a:gridCol>
                <a:gridCol w="829246">
                  <a:extLst>
                    <a:ext uri="{9D8B030D-6E8A-4147-A177-3AD203B41FA5}">
                      <a16:colId xmlns:a16="http://schemas.microsoft.com/office/drawing/2014/main" val="20002"/>
                    </a:ext>
                  </a:extLst>
                </a:gridCol>
                <a:gridCol w="767822">
                  <a:extLst>
                    <a:ext uri="{9D8B030D-6E8A-4147-A177-3AD203B41FA5}">
                      <a16:colId xmlns:a16="http://schemas.microsoft.com/office/drawing/2014/main" val="20003"/>
                    </a:ext>
                  </a:extLst>
                </a:gridCol>
                <a:gridCol w="660325">
                  <a:extLst>
                    <a:ext uri="{9D8B030D-6E8A-4147-A177-3AD203B41FA5}">
                      <a16:colId xmlns:a16="http://schemas.microsoft.com/office/drawing/2014/main" val="20004"/>
                    </a:ext>
                  </a:extLst>
                </a:gridCol>
                <a:gridCol w="660325">
                  <a:extLst>
                    <a:ext uri="{9D8B030D-6E8A-4147-A177-3AD203B41FA5}">
                      <a16:colId xmlns:a16="http://schemas.microsoft.com/office/drawing/2014/main" val="20005"/>
                    </a:ext>
                  </a:extLst>
                </a:gridCol>
                <a:gridCol w="675683">
                  <a:extLst>
                    <a:ext uri="{9D8B030D-6E8A-4147-A177-3AD203B41FA5}">
                      <a16:colId xmlns:a16="http://schemas.microsoft.com/office/drawing/2014/main" val="20006"/>
                    </a:ext>
                  </a:extLst>
                </a:gridCol>
                <a:gridCol w="718656">
                  <a:extLst>
                    <a:ext uri="{9D8B030D-6E8A-4147-A177-3AD203B41FA5}">
                      <a16:colId xmlns:a16="http://schemas.microsoft.com/office/drawing/2014/main" val="20007"/>
                    </a:ext>
                  </a:extLst>
                </a:gridCol>
                <a:gridCol w="576064">
                  <a:extLst>
                    <a:ext uri="{9D8B030D-6E8A-4147-A177-3AD203B41FA5}">
                      <a16:colId xmlns:a16="http://schemas.microsoft.com/office/drawing/2014/main" val="20008"/>
                    </a:ext>
                  </a:extLst>
                </a:gridCol>
                <a:gridCol w="1365780">
                  <a:extLst>
                    <a:ext uri="{9D8B030D-6E8A-4147-A177-3AD203B41FA5}">
                      <a16:colId xmlns:a16="http://schemas.microsoft.com/office/drawing/2014/main" val="20009"/>
                    </a:ext>
                  </a:extLst>
                </a:gridCol>
              </a:tblGrid>
              <a:tr h="913981">
                <a:tc>
                  <a:txBody>
                    <a:bodyPr/>
                    <a:lstStyle/>
                    <a:p>
                      <a:pPr algn="ctr" fontAlgn="b"/>
                      <a:r>
                        <a:rPr lang="en-US" sz="1500" b="0" i="0" u="none" strike="noStrike" dirty="0">
                          <a:solidFill>
                            <a:srgbClr val="000000"/>
                          </a:solidFill>
                          <a:latin typeface="Calibri"/>
                        </a:rPr>
                        <a:t>Assembly</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Genome size</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Number of chromo-somes</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Number of scaffolds</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Scaffold N50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Scaffold L50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Number of contigs</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dirty="0" err="1">
                          <a:solidFill>
                            <a:srgbClr val="000000"/>
                          </a:solidFill>
                          <a:latin typeface="Calibri"/>
                        </a:rPr>
                        <a:t>Contig</a:t>
                      </a:r>
                      <a:r>
                        <a:rPr lang="en-US" sz="1500" b="0" i="0" u="none" strike="noStrike" dirty="0">
                          <a:solidFill>
                            <a:srgbClr val="000000"/>
                          </a:solidFill>
                          <a:latin typeface="Calibri"/>
                        </a:rPr>
                        <a:t> N50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dirty="0" err="1">
                          <a:solidFill>
                            <a:srgbClr val="000000"/>
                          </a:solidFill>
                          <a:latin typeface="Calibri"/>
                        </a:rPr>
                        <a:t>Contig</a:t>
                      </a:r>
                      <a:r>
                        <a:rPr lang="en-US" sz="1500" b="0" i="0" u="none" strike="noStrike" dirty="0">
                          <a:solidFill>
                            <a:srgbClr val="000000"/>
                          </a:solidFill>
                          <a:latin typeface="Calibri"/>
                        </a:rPr>
                        <a:t> L50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Assembly level</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0"/>
                  </a:ext>
                </a:extLst>
              </a:tr>
              <a:tr h="495476">
                <a:tc>
                  <a:txBody>
                    <a:bodyPr/>
                    <a:lstStyle/>
                    <a:p>
                      <a:pPr algn="ctr" fontAlgn="b"/>
                      <a:r>
                        <a:rPr lang="en-US" sz="1500" b="0" i="0" u="none" strike="noStrike">
                          <a:solidFill>
                            <a:srgbClr val="000000"/>
                          </a:solidFill>
                          <a:latin typeface="Calibri"/>
                        </a:rPr>
                        <a:t>ASM2054668v1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Calibri"/>
                        </a:rPr>
                        <a:t>3.3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4</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4</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Calibri"/>
                        </a:rPr>
                        <a:t>2.6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4</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Calibri"/>
                        </a:rPr>
                        <a:t>2.6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a:rPr>
                        <a:t>Complete Genome</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2752">
                <a:tc>
                  <a:txBody>
                    <a:bodyPr/>
                    <a:lstStyle/>
                    <a:p>
                      <a:pPr algn="ctr" fontAlgn="b"/>
                      <a:r>
                        <a:rPr lang="en-US" sz="1500" b="0" i="0" u="none" strike="noStrike">
                          <a:solidFill>
                            <a:srgbClr val="000000"/>
                          </a:solidFill>
                          <a:latin typeface="Calibri"/>
                        </a:rPr>
                        <a:t>ASM68789v1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Calibri"/>
                        </a:rPr>
                        <a:t>3.2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51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a:rPr>
                        <a:t>150.8 Kb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7</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err="1">
                          <a:solidFill>
                            <a:srgbClr val="000000"/>
                          </a:solidFill>
                          <a:latin typeface="Calibri"/>
                        </a:rPr>
                        <a:t>Contig</a:t>
                      </a:r>
                      <a:endParaRPr lang="en-US" sz="1500" b="0" i="0" u="none" strike="noStrike" dirty="0">
                        <a:solidFill>
                          <a:srgbClr val="000000"/>
                        </a:solidFill>
                        <a:latin typeface="Calibri"/>
                      </a:endParaRP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Прямоугольник 14">
            <a:extLst>
              <a:ext uri="{FF2B5EF4-FFF2-40B4-BE49-F238E27FC236}">
                <a16:creationId xmlns:a16="http://schemas.microsoft.com/office/drawing/2014/main" id="{57594EEC-D6AB-4F82-9196-90BBBB3C45FD}"/>
              </a:ext>
            </a:extLst>
          </p:cNvPr>
          <p:cNvSpPr/>
          <p:nvPr/>
        </p:nvSpPr>
        <p:spPr>
          <a:xfrm>
            <a:off x="899592" y="1268760"/>
            <a:ext cx="7488832" cy="430887"/>
          </a:xfrm>
          <a:prstGeom prst="rect">
            <a:avLst/>
          </a:prstGeom>
        </p:spPr>
        <p:txBody>
          <a:bodyPr wrap="square">
            <a:spAutoFit/>
          </a:bodyPr>
          <a:lstStyle/>
          <a:p>
            <a:pPr algn="ctr"/>
            <a:r>
              <a:rPr lang="ru-RU" sz="2200" dirty="0"/>
              <a:t>Две сборки </a:t>
            </a:r>
            <a:r>
              <a:rPr lang="en-US" sz="2200" i="1" dirty="0" err="1"/>
              <a:t>Deinococcus</a:t>
            </a:r>
            <a:r>
              <a:rPr lang="en-US" sz="2200" i="1" dirty="0"/>
              <a:t> </a:t>
            </a:r>
            <a:r>
              <a:rPr lang="en-US" sz="2200" i="1" dirty="0" err="1"/>
              <a:t>radiodurans</a:t>
            </a:r>
            <a:r>
              <a:rPr lang="en-US" sz="2200" i="1" dirty="0"/>
              <a:t> </a:t>
            </a:r>
            <a:r>
              <a:rPr lang="en-US" sz="2200" dirty="0"/>
              <a:t>ATCC 13939</a:t>
            </a:r>
            <a:r>
              <a:rPr lang="ru-RU" sz="2200" dirty="0"/>
              <a:t>:</a:t>
            </a:r>
          </a:p>
        </p:txBody>
      </p:sp>
      <p:sp>
        <p:nvSpPr>
          <p:cNvPr id="16" name="Прямоугольник 15">
            <a:extLst>
              <a:ext uri="{FF2B5EF4-FFF2-40B4-BE49-F238E27FC236}">
                <a16:creationId xmlns:a16="http://schemas.microsoft.com/office/drawing/2014/main" id="{57594EEC-D6AB-4F82-9196-90BBBB3C45FD}"/>
              </a:ext>
            </a:extLst>
          </p:cNvPr>
          <p:cNvSpPr/>
          <p:nvPr/>
        </p:nvSpPr>
        <p:spPr>
          <a:xfrm>
            <a:off x="395536" y="4221088"/>
            <a:ext cx="8280920" cy="1107996"/>
          </a:xfrm>
          <a:prstGeom prst="rect">
            <a:avLst/>
          </a:prstGeom>
        </p:spPr>
        <p:txBody>
          <a:bodyPr wrap="square">
            <a:spAutoFit/>
          </a:bodyPr>
          <a:lstStyle/>
          <a:p>
            <a:r>
              <a:rPr lang="en-US" sz="2200" b="1" dirty="0"/>
              <a:t>N</a:t>
            </a:r>
            <a:r>
              <a:rPr lang="en-US" sz="2200" b="1" dirty="0">
                <a:solidFill>
                  <a:srgbClr val="0070C0"/>
                </a:solidFill>
              </a:rPr>
              <a:t>50</a:t>
            </a:r>
            <a:r>
              <a:rPr lang="en-US" sz="2200" dirty="0"/>
              <a:t>: </a:t>
            </a:r>
            <a:r>
              <a:rPr lang="ru-RU" sz="2200" dirty="0"/>
              <a:t>Длина </a:t>
            </a:r>
            <a:r>
              <a:rPr lang="ru-RU" sz="2200" dirty="0" err="1"/>
              <a:t>контига</a:t>
            </a:r>
            <a:r>
              <a:rPr lang="ru-RU" sz="2200" dirty="0"/>
              <a:t>, для которого половина (</a:t>
            </a:r>
            <a:r>
              <a:rPr lang="ru-RU" sz="2200" b="1" dirty="0">
                <a:solidFill>
                  <a:srgbClr val="0070C0"/>
                </a:solidFill>
              </a:rPr>
              <a:t>50</a:t>
            </a:r>
            <a:r>
              <a:rPr lang="ru-RU" sz="2200" dirty="0"/>
              <a:t>%) всех нуклеотидов</a:t>
            </a:r>
            <a:r>
              <a:rPr lang="en-US" sz="2200" dirty="0"/>
              <a:t> </a:t>
            </a:r>
            <a:r>
              <a:rPr lang="ru-RU" sz="2200" dirty="0"/>
              <a:t>сборки содержится в </a:t>
            </a:r>
            <a:r>
              <a:rPr lang="ru-RU" sz="2200" dirty="0" err="1"/>
              <a:t>контигах</a:t>
            </a:r>
            <a:r>
              <a:rPr lang="ru-RU" sz="2200" dirty="0"/>
              <a:t> такой и большей длины</a:t>
            </a:r>
          </a:p>
        </p:txBody>
      </p:sp>
      <p:sp>
        <p:nvSpPr>
          <p:cNvPr id="17" name="Прямоугольник 16">
            <a:extLst>
              <a:ext uri="{FF2B5EF4-FFF2-40B4-BE49-F238E27FC236}">
                <a16:creationId xmlns:a16="http://schemas.microsoft.com/office/drawing/2014/main" id="{57594EEC-D6AB-4F82-9196-90BBBB3C45FD}"/>
              </a:ext>
            </a:extLst>
          </p:cNvPr>
          <p:cNvSpPr/>
          <p:nvPr/>
        </p:nvSpPr>
        <p:spPr>
          <a:xfrm>
            <a:off x="395536" y="5517232"/>
            <a:ext cx="8280920" cy="769441"/>
          </a:xfrm>
          <a:prstGeom prst="rect">
            <a:avLst/>
          </a:prstGeom>
        </p:spPr>
        <p:txBody>
          <a:bodyPr wrap="square">
            <a:spAutoFit/>
          </a:bodyPr>
          <a:lstStyle/>
          <a:p>
            <a:r>
              <a:rPr lang="en-US" sz="2200" b="1" dirty="0"/>
              <a:t>L</a:t>
            </a:r>
            <a:r>
              <a:rPr lang="en-US" sz="2200" b="1" dirty="0">
                <a:solidFill>
                  <a:srgbClr val="0070C0"/>
                </a:solidFill>
              </a:rPr>
              <a:t>50</a:t>
            </a:r>
            <a:r>
              <a:rPr lang="en-US" sz="2200" dirty="0"/>
              <a:t>: </a:t>
            </a:r>
            <a:r>
              <a:rPr lang="ru-RU" sz="2200" dirty="0"/>
              <a:t>Число </a:t>
            </a:r>
            <a:r>
              <a:rPr lang="ru-RU" sz="2200" dirty="0" err="1"/>
              <a:t>контигов</a:t>
            </a:r>
            <a:r>
              <a:rPr lang="ru-RU" sz="2200" dirty="0"/>
              <a:t> (наименьшее), в которых содержится половина (</a:t>
            </a:r>
            <a:r>
              <a:rPr lang="ru-RU" sz="2200" b="1" dirty="0">
                <a:solidFill>
                  <a:srgbClr val="0070C0"/>
                </a:solidFill>
              </a:rPr>
              <a:t>50</a:t>
            </a:r>
            <a:r>
              <a:rPr lang="ru-RU" sz="2200" dirty="0"/>
              <a:t>%) всех нуклеотидов сборки</a:t>
            </a:r>
          </a:p>
        </p:txBody>
      </p:sp>
    </p:spTree>
    <p:extLst>
      <p:ext uri="{BB962C8B-B14F-4D97-AF65-F5344CB8AC3E}">
        <p14:creationId xmlns:p14="http://schemas.microsoft.com/office/powerpoint/2010/main" val="189078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13</a:t>
            </a:fld>
            <a:endParaRPr lang="ru-RU" dirty="0"/>
          </a:p>
        </p:txBody>
      </p:sp>
      <p:sp>
        <p:nvSpPr>
          <p:cNvPr id="10" name="TextBox 9">
            <a:extLst>
              <a:ext uri="{FF2B5EF4-FFF2-40B4-BE49-F238E27FC236}">
                <a16:creationId xmlns:a16="http://schemas.microsoft.com/office/drawing/2014/main" id="{775E39C8-3AAC-43C5-9E3A-B405CF62CE80}"/>
              </a:ext>
            </a:extLst>
          </p:cNvPr>
          <p:cNvSpPr txBox="1"/>
          <p:nvPr/>
        </p:nvSpPr>
        <p:spPr>
          <a:xfrm>
            <a:off x="0" y="179929"/>
            <a:ext cx="8892480" cy="584775"/>
          </a:xfrm>
          <a:prstGeom prst="rect">
            <a:avLst/>
          </a:prstGeom>
          <a:noFill/>
        </p:spPr>
        <p:txBody>
          <a:bodyPr wrap="square" rtlCol="0">
            <a:spAutoFit/>
          </a:bodyPr>
          <a:lstStyle/>
          <a:p>
            <a:pPr algn="ctr"/>
            <a:r>
              <a:rPr lang="ru-RU" sz="3200" b="1" dirty="0">
                <a:solidFill>
                  <a:schemeClr val="bg1"/>
                </a:solidFill>
              </a:rPr>
              <a:t>Параметры </a:t>
            </a:r>
            <a:r>
              <a:rPr lang="en-US" sz="3200" b="1" dirty="0">
                <a:solidFill>
                  <a:schemeClr val="bg1"/>
                </a:solidFill>
              </a:rPr>
              <a:t>N50 </a:t>
            </a:r>
            <a:r>
              <a:rPr lang="ru-RU" sz="3200" b="1" dirty="0">
                <a:solidFill>
                  <a:schemeClr val="bg1"/>
                </a:solidFill>
              </a:rPr>
              <a:t>и </a:t>
            </a:r>
            <a:r>
              <a:rPr lang="en-US" sz="3200" b="1" dirty="0">
                <a:solidFill>
                  <a:schemeClr val="bg1"/>
                </a:solidFill>
              </a:rPr>
              <a:t>L50</a:t>
            </a:r>
            <a:endParaRPr lang="ru-RU" sz="3200" b="1" dirty="0">
              <a:solidFill>
                <a:schemeClr val="bg1"/>
              </a:solidFill>
            </a:endParaRPr>
          </a:p>
        </p:txBody>
      </p:sp>
      <p:graphicFrame>
        <p:nvGraphicFramePr>
          <p:cNvPr id="11" name="Таблица 10"/>
          <p:cNvGraphicFramePr>
            <a:graphicFrameLocks noGrp="1"/>
          </p:cNvGraphicFramePr>
          <p:nvPr/>
        </p:nvGraphicFramePr>
        <p:xfrm>
          <a:off x="469918" y="1970927"/>
          <a:ext cx="8204166" cy="1884151"/>
        </p:xfrm>
        <a:graphic>
          <a:graphicData uri="http://schemas.openxmlformats.org/drawingml/2006/table">
            <a:tbl>
              <a:tblPr/>
              <a:tblGrid>
                <a:gridCol w="1243870">
                  <a:extLst>
                    <a:ext uri="{9D8B030D-6E8A-4147-A177-3AD203B41FA5}">
                      <a16:colId xmlns:a16="http://schemas.microsoft.com/office/drawing/2014/main" val="20000"/>
                    </a:ext>
                  </a:extLst>
                </a:gridCol>
                <a:gridCol w="706395">
                  <a:extLst>
                    <a:ext uri="{9D8B030D-6E8A-4147-A177-3AD203B41FA5}">
                      <a16:colId xmlns:a16="http://schemas.microsoft.com/office/drawing/2014/main" val="20001"/>
                    </a:ext>
                  </a:extLst>
                </a:gridCol>
                <a:gridCol w="829246">
                  <a:extLst>
                    <a:ext uri="{9D8B030D-6E8A-4147-A177-3AD203B41FA5}">
                      <a16:colId xmlns:a16="http://schemas.microsoft.com/office/drawing/2014/main" val="20002"/>
                    </a:ext>
                  </a:extLst>
                </a:gridCol>
                <a:gridCol w="767822">
                  <a:extLst>
                    <a:ext uri="{9D8B030D-6E8A-4147-A177-3AD203B41FA5}">
                      <a16:colId xmlns:a16="http://schemas.microsoft.com/office/drawing/2014/main" val="20003"/>
                    </a:ext>
                  </a:extLst>
                </a:gridCol>
                <a:gridCol w="660325">
                  <a:extLst>
                    <a:ext uri="{9D8B030D-6E8A-4147-A177-3AD203B41FA5}">
                      <a16:colId xmlns:a16="http://schemas.microsoft.com/office/drawing/2014/main" val="20004"/>
                    </a:ext>
                  </a:extLst>
                </a:gridCol>
                <a:gridCol w="660325">
                  <a:extLst>
                    <a:ext uri="{9D8B030D-6E8A-4147-A177-3AD203B41FA5}">
                      <a16:colId xmlns:a16="http://schemas.microsoft.com/office/drawing/2014/main" val="20005"/>
                    </a:ext>
                  </a:extLst>
                </a:gridCol>
                <a:gridCol w="675683">
                  <a:extLst>
                    <a:ext uri="{9D8B030D-6E8A-4147-A177-3AD203B41FA5}">
                      <a16:colId xmlns:a16="http://schemas.microsoft.com/office/drawing/2014/main" val="20006"/>
                    </a:ext>
                  </a:extLst>
                </a:gridCol>
                <a:gridCol w="718656">
                  <a:extLst>
                    <a:ext uri="{9D8B030D-6E8A-4147-A177-3AD203B41FA5}">
                      <a16:colId xmlns:a16="http://schemas.microsoft.com/office/drawing/2014/main" val="20007"/>
                    </a:ext>
                  </a:extLst>
                </a:gridCol>
                <a:gridCol w="576064">
                  <a:extLst>
                    <a:ext uri="{9D8B030D-6E8A-4147-A177-3AD203B41FA5}">
                      <a16:colId xmlns:a16="http://schemas.microsoft.com/office/drawing/2014/main" val="20008"/>
                    </a:ext>
                  </a:extLst>
                </a:gridCol>
                <a:gridCol w="1365780">
                  <a:extLst>
                    <a:ext uri="{9D8B030D-6E8A-4147-A177-3AD203B41FA5}">
                      <a16:colId xmlns:a16="http://schemas.microsoft.com/office/drawing/2014/main" val="20009"/>
                    </a:ext>
                  </a:extLst>
                </a:gridCol>
              </a:tblGrid>
              <a:tr h="913981">
                <a:tc>
                  <a:txBody>
                    <a:bodyPr/>
                    <a:lstStyle/>
                    <a:p>
                      <a:pPr algn="ctr" fontAlgn="b"/>
                      <a:r>
                        <a:rPr lang="en-US" sz="1500" b="0" i="0" u="none" strike="noStrike" dirty="0">
                          <a:solidFill>
                            <a:srgbClr val="000000"/>
                          </a:solidFill>
                          <a:latin typeface="Calibri"/>
                        </a:rPr>
                        <a:t>Assembly</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Genome size</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Number of chromo-somes</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Number of scaffolds</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Scaffold N50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Scaffold L50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Number of contigs</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dirty="0" err="1">
                          <a:solidFill>
                            <a:srgbClr val="000000"/>
                          </a:solidFill>
                          <a:latin typeface="Calibri"/>
                        </a:rPr>
                        <a:t>Contig</a:t>
                      </a:r>
                      <a:r>
                        <a:rPr lang="en-US" sz="1500" b="0" i="0" u="none" strike="noStrike" dirty="0">
                          <a:solidFill>
                            <a:srgbClr val="000000"/>
                          </a:solidFill>
                          <a:latin typeface="Calibri"/>
                        </a:rPr>
                        <a:t> N50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dirty="0" err="1">
                          <a:solidFill>
                            <a:srgbClr val="000000"/>
                          </a:solidFill>
                          <a:latin typeface="Calibri"/>
                        </a:rPr>
                        <a:t>Contig</a:t>
                      </a:r>
                      <a:r>
                        <a:rPr lang="en-US" sz="1500" b="0" i="0" u="none" strike="noStrike" dirty="0">
                          <a:solidFill>
                            <a:srgbClr val="000000"/>
                          </a:solidFill>
                          <a:latin typeface="Calibri"/>
                        </a:rPr>
                        <a:t> L50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dirty="0">
                          <a:solidFill>
                            <a:srgbClr val="000000"/>
                          </a:solidFill>
                          <a:latin typeface="Calibri"/>
                        </a:rPr>
                        <a:t>Assembly level</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0"/>
                  </a:ext>
                </a:extLst>
              </a:tr>
              <a:tr h="495476">
                <a:tc>
                  <a:txBody>
                    <a:bodyPr/>
                    <a:lstStyle/>
                    <a:p>
                      <a:pPr algn="ctr" fontAlgn="b"/>
                      <a:r>
                        <a:rPr lang="en-US" sz="1500" b="0" i="0" u="none" strike="noStrike">
                          <a:solidFill>
                            <a:srgbClr val="000000"/>
                          </a:solidFill>
                          <a:latin typeface="Calibri"/>
                        </a:rPr>
                        <a:t>ASM2054668v1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Calibri"/>
                        </a:rPr>
                        <a:t>3.3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4</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4</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Calibri"/>
                        </a:rPr>
                        <a:t>2.6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4</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Calibri"/>
                        </a:rPr>
                        <a:t>2.6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a:rPr>
                        <a:t>Complete Genome</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2752">
                <a:tc>
                  <a:txBody>
                    <a:bodyPr/>
                    <a:lstStyle/>
                    <a:p>
                      <a:pPr algn="ctr" fontAlgn="b"/>
                      <a:r>
                        <a:rPr lang="en-US" sz="1500" b="0" i="0" u="none" strike="noStrike">
                          <a:solidFill>
                            <a:srgbClr val="000000"/>
                          </a:solidFill>
                          <a:latin typeface="Calibri"/>
                        </a:rPr>
                        <a:t>ASM68789v1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Calibri"/>
                        </a:rPr>
                        <a:t>3.2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51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a:rPr>
                        <a:t>150.8 Kb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7</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err="1">
                          <a:solidFill>
                            <a:srgbClr val="000000"/>
                          </a:solidFill>
                          <a:latin typeface="Calibri"/>
                        </a:rPr>
                        <a:t>Contig</a:t>
                      </a:r>
                      <a:endParaRPr lang="en-US" sz="1500" b="0" i="0" u="none" strike="noStrike" dirty="0">
                        <a:solidFill>
                          <a:srgbClr val="000000"/>
                        </a:solidFill>
                        <a:latin typeface="Calibri"/>
                      </a:endParaRP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Прямоугольник 14">
            <a:extLst>
              <a:ext uri="{FF2B5EF4-FFF2-40B4-BE49-F238E27FC236}">
                <a16:creationId xmlns:a16="http://schemas.microsoft.com/office/drawing/2014/main" id="{57594EEC-D6AB-4F82-9196-90BBBB3C45FD}"/>
              </a:ext>
            </a:extLst>
          </p:cNvPr>
          <p:cNvSpPr/>
          <p:nvPr/>
        </p:nvSpPr>
        <p:spPr>
          <a:xfrm>
            <a:off x="899592" y="1268760"/>
            <a:ext cx="7488832" cy="430887"/>
          </a:xfrm>
          <a:prstGeom prst="rect">
            <a:avLst/>
          </a:prstGeom>
        </p:spPr>
        <p:txBody>
          <a:bodyPr wrap="square">
            <a:spAutoFit/>
          </a:bodyPr>
          <a:lstStyle/>
          <a:p>
            <a:pPr algn="ctr"/>
            <a:r>
              <a:rPr lang="ru-RU" sz="2200" dirty="0"/>
              <a:t>Две сборки </a:t>
            </a:r>
            <a:r>
              <a:rPr lang="en-US" sz="2200" i="1" dirty="0" err="1"/>
              <a:t>Deinococcus</a:t>
            </a:r>
            <a:r>
              <a:rPr lang="en-US" sz="2200" i="1" dirty="0"/>
              <a:t> </a:t>
            </a:r>
            <a:r>
              <a:rPr lang="en-US" sz="2200" i="1" dirty="0" err="1"/>
              <a:t>radiodurans</a:t>
            </a:r>
            <a:r>
              <a:rPr lang="en-US" sz="2200" i="1" dirty="0"/>
              <a:t> </a:t>
            </a:r>
            <a:r>
              <a:rPr lang="en-US" sz="2200" dirty="0"/>
              <a:t>ATCC 13939</a:t>
            </a:r>
            <a:r>
              <a:rPr lang="ru-RU" sz="2200" dirty="0"/>
              <a:t>:</a:t>
            </a:r>
          </a:p>
        </p:txBody>
      </p:sp>
      <p:sp>
        <p:nvSpPr>
          <p:cNvPr id="8" name="Прямоугольник 7"/>
          <p:cNvSpPr/>
          <p:nvPr/>
        </p:nvSpPr>
        <p:spPr>
          <a:xfrm>
            <a:off x="1717969" y="4797152"/>
            <a:ext cx="864096"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654073" y="4797152"/>
            <a:ext cx="576064"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3302145" y="4797152"/>
            <a:ext cx="432048"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65841" y="4797152"/>
            <a:ext cx="1080120"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806201" y="4797152"/>
            <a:ext cx="360040"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4238249" y="4797152"/>
            <a:ext cx="288032"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598289" y="4797152"/>
            <a:ext cx="216024"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886321" y="4797152"/>
            <a:ext cx="144016"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102345" y="4797152"/>
            <a:ext cx="144016"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5318369" y="4797152"/>
            <a:ext cx="144016"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5534393" y="4797152"/>
            <a:ext cx="144016"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5750417" y="4797152"/>
            <a:ext cx="144016"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5966441" y="4797152"/>
            <a:ext cx="144016"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6182465" y="4797152"/>
            <a:ext cx="72008"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8198689" y="4797152"/>
            <a:ext cx="72008"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8054673" y="4797152"/>
            <a:ext cx="72008"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7910657" y="4797152"/>
            <a:ext cx="72008"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flipH="1">
            <a:off x="8342705" y="4797152"/>
            <a:ext cx="45719"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flipH="1">
            <a:off x="8486721" y="4797152"/>
            <a:ext cx="45719"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a:extLst>
              <a:ext uri="{FF2B5EF4-FFF2-40B4-BE49-F238E27FC236}">
                <a16:creationId xmlns:a16="http://schemas.microsoft.com/office/drawing/2014/main" id="{57594EEC-D6AB-4F82-9196-90BBBB3C45FD}"/>
              </a:ext>
            </a:extLst>
          </p:cNvPr>
          <p:cNvSpPr/>
          <p:nvPr/>
        </p:nvSpPr>
        <p:spPr>
          <a:xfrm>
            <a:off x="5966441" y="4653136"/>
            <a:ext cx="2232248" cy="430887"/>
          </a:xfrm>
          <a:prstGeom prst="rect">
            <a:avLst/>
          </a:prstGeom>
        </p:spPr>
        <p:txBody>
          <a:bodyPr wrap="square">
            <a:spAutoFit/>
          </a:bodyPr>
          <a:lstStyle/>
          <a:p>
            <a:pPr algn="ctr"/>
            <a:r>
              <a:rPr lang="ru-RU" sz="2200" dirty="0"/>
              <a:t>...............</a:t>
            </a:r>
          </a:p>
        </p:txBody>
      </p:sp>
      <p:sp>
        <p:nvSpPr>
          <p:cNvPr id="33" name="Левая фигурная скобка 32"/>
          <p:cNvSpPr/>
          <p:nvPr/>
        </p:nvSpPr>
        <p:spPr>
          <a:xfrm rot="16200000">
            <a:off x="2555776" y="3789040"/>
            <a:ext cx="360040" cy="4248472"/>
          </a:xfrm>
          <a:prstGeom prst="leftBrace">
            <a:avLst>
              <a:gd name="adj1" fmla="val 28909"/>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Левая фигурная скобка 33"/>
          <p:cNvSpPr/>
          <p:nvPr/>
        </p:nvSpPr>
        <p:spPr>
          <a:xfrm rot="5400000">
            <a:off x="4355976" y="548680"/>
            <a:ext cx="360040" cy="7992888"/>
          </a:xfrm>
          <a:prstGeom prst="leftBrace">
            <a:avLst>
              <a:gd name="adj1" fmla="val 28909"/>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35" name="Прямая соединительная линия 34"/>
          <p:cNvCxnSpPr/>
          <p:nvPr/>
        </p:nvCxnSpPr>
        <p:spPr>
          <a:xfrm flipV="1">
            <a:off x="4716016" y="4941168"/>
            <a:ext cx="0" cy="504056"/>
          </a:xfrm>
          <a:prstGeom prst="line">
            <a:avLst/>
          </a:prstGeom>
          <a:ln w="254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9" name="Прямоугольник 38">
            <a:extLst>
              <a:ext uri="{FF2B5EF4-FFF2-40B4-BE49-F238E27FC236}">
                <a16:creationId xmlns:a16="http://schemas.microsoft.com/office/drawing/2014/main" id="{57594EEC-D6AB-4F82-9196-90BBBB3C45FD}"/>
              </a:ext>
            </a:extLst>
          </p:cNvPr>
          <p:cNvSpPr/>
          <p:nvPr/>
        </p:nvSpPr>
        <p:spPr>
          <a:xfrm>
            <a:off x="4139952" y="5373216"/>
            <a:ext cx="1440160" cy="400110"/>
          </a:xfrm>
          <a:prstGeom prst="rect">
            <a:avLst/>
          </a:prstGeom>
        </p:spPr>
        <p:txBody>
          <a:bodyPr wrap="square">
            <a:spAutoFit/>
          </a:bodyPr>
          <a:lstStyle/>
          <a:p>
            <a:r>
              <a:rPr lang="ru-RU" sz="2000" dirty="0"/>
              <a:t>150.8 </a:t>
            </a:r>
            <a:r>
              <a:rPr lang="en-US" sz="2000" dirty="0"/>
              <a:t>Kb</a:t>
            </a:r>
            <a:endParaRPr lang="ru-RU" sz="2000" dirty="0"/>
          </a:p>
        </p:txBody>
      </p:sp>
      <p:sp>
        <p:nvSpPr>
          <p:cNvPr id="40" name="Прямоугольник 39">
            <a:extLst>
              <a:ext uri="{FF2B5EF4-FFF2-40B4-BE49-F238E27FC236}">
                <a16:creationId xmlns:a16="http://schemas.microsoft.com/office/drawing/2014/main" id="{57594EEC-D6AB-4F82-9196-90BBBB3C45FD}"/>
              </a:ext>
            </a:extLst>
          </p:cNvPr>
          <p:cNvSpPr/>
          <p:nvPr/>
        </p:nvSpPr>
        <p:spPr>
          <a:xfrm>
            <a:off x="2555776" y="3964994"/>
            <a:ext cx="4176464" cy="400110"/>
          </a:xfrm>
          <a:prstGeom prst="rect">
            <a:avLst/>
          </a:prstGeom>
        </p:spPr>
        <p:txBody>
          <a:bodyPr wrap="square">
            <a:spAutoFit/>
          </a:bodyPr>
          <a:lstStyle/>
          <a:p>
            <a:pPr algn="ctr"/>
            <a:r>
              <a:rPr lang="en-US" sz="2000" dirty="0"/>
              <a:t>51 </a:t>
            </a:r>
            <a:r>
              <a:rPr lang="ru-RU" sz="2000" dirty="0" err="1"/>
              <a:t>контиг</a:t>
            </a:r>
            <a:endParaRPr lang="ru-RU" sz="2000" dirty="0"/>
          </a:p>
        </p:txBody>
      </p:sp>
      <p:sp>
        <p:nvSpPr>
          <p:cNvPr id="41" name="Прямоугольник 40"/>
          <p:cNvSpPr/>
          <p:nvPr/>
        </p:nvSpPr>
        <p:spPr>
          <a:xfrm>
            <a:off x="395536" y="2924944"/>
            <a:ext cx="8352928" cy="43204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a:extLst>
              <a:ext uri="{FF2B5EF4-FFF2-40B4-BE49-F238E27FC236}">
                <a16:creationId xmlns:a16="http://schemas.microsoft.com/office/drawing/2014/main" id="{57594EEC-D6AB-4F82-9196-90BBBB3C45FD}"/>
              </a:ext>
            </a:extLst>
          </p:cNvPr>
          <p:cNvSpPr/>
          <p:nvPr/>
        </p:nvSpPr>
        <p:spPr>
          <a:xfrm>
            <a:off x="691952" y="6093296"/>
            <a:ext cx="4176464" cy="707886"/>
          </a:xfrm>
          <a:prstGeom prst="rect">
            <a:avLst/>
          </a:prstGeom>
        </p:spPr>
        <p:txBody>
          <a:bodyPr wrap="square">
            <a:spAutoFit/>
          </a:bodyPr>
          <a:lstStyle/>
          <a:p>
            <a:pPr algn="ctr"/>
            <a:r>
              <a:rPr lang="en-US" sz="2000" dirty="0"/>
              <a:t>7 </a:t>
            </a:r>
            <a:r>
              <a:rPr lang="ru-RU" sz="2000" dirty="0" err="1"/>
              <a:t>контигов</a:t>
            </a:r>
            <a:r>
              <a:rPr lang="ru-RU" sz="2000" dirty="0"/>
              <a:t>, суммарная длина </a:t>
            </a:r>
            <a:r>
              <a:rPr lang="en-US" sz="2000" dirty="0"/>
              <a:t>~</a:t>
            </a:r>
            <a:r>
              <a:rPr lang="ru-RU" sz="2000" dirty="0"/>
              <a:t> 3.2</a:t>
            </a:r>
            <a:r>
              <a:rPr lang="en-US" sz="2000" dirty="0"/>
              <a:t> / 2 = </a:t>
            </a:r>
            <a:r>
              <a:rPr lang="ru-RU" sz="2000" dirty="0"/>
              <a:t>1.6 </a:t>
            </a:r>
            <a:r>
              <a:rPr lang="en-US" sz="2000" dirty="0"/>
              <a:t>Kb</a:t>
            </a:r>
            <a:endParaRPr lang="ru-RU" sz="2000" dirty="0"/>
          </a:p>
        </p:txBody>
      </p:sp>
    </p:spTree>
    <p:extLst>
      <p:ext uri="{BB962C8B-B14F-4D97-AF65-F5344CB8AC3E}">
        <p14:creationId xmlns:p14="http://schemas.microsoft.com/office/powerpoint/2010/main" val="189078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14</a:t>
            </a:fld>
            <a:endParaRPr lang="ru-RU" dirty="0"/>
          </a:p>
        </p:txBody>
      </p:sp>
      <p:graphicFrame>
        <p:nvGraphicFramePr>
          <p:cNvPr id="11" name="Таблица 10"/>
          <p:cNvGraphicFramePr>
            <a:graphicFrameLocks noGrp="1"/>
          </p:cNvGraphicFramePr>
          <p:nvPr/>
        </p:nvGraphicFramePr>
        <p:xfrm>
          <a:off x="469918" y="1970927"/>
          <a:ext cx="8204166" cy="1884151"/>
        </p:xfrm>
        <a:graphic>
          <a:graphicData uri="http://schemas.openxmlformats.org/drawingml/2006/table">
            <a:tbl>
              <a:tblPr/>
              <a:tblGrid>
                <a:gridCol w="1243870">
                  <a:extLst>
                    <a:ext uri="{9D8B030D-6E8A-4147-A177-3AD203B41FA5}">
                      <a16:colId xmlns:a16="http://schemas.microsoft.com/office/drawing/2014/main" val="20000"/>
                    </a:ext>
                  </a:extLst>
                </a:gridCol>
                <a:gridCol w="706395">
                  <a:extLst>
                    <a:ext uri="{9D8B030D-6E8A-4147-A177-3AD203B41FA5}">
                      <a16:colId xmlns:a16="http://schemas.microsoft.com/office/drawing/2014/main" val="20001"/>
                    </a:ext>
                  </a:extLst>
                </a:gridCol>
                <a:gridCol w="829246">
                  <a:extLst>
                    <a:ext uri="{9D8B030D-6E8A-4147-A177-3AD203B41FA5}">
                      <a16:colId xmlns:a16="http://schemas.microsoft.com/office/drawing/2014/main" val="20002"/>
                    </a:ext>
                  </a:extLst>
                </a:gridCol>
                <a:gridCol w="767822">
                  <a:extLst>
                    <a:ext uri="{9D8B030D-6E8A-4147-A177-3AD203B41FA5}">
                      <a16:colId xmlns:a16="http://schemas.microsoft.com/office/drawing/2014/main" val="20003"/>
                    </a:ext>
                  </a:extLst>
                </a:gridCol>
                <a:gridCol w="660325">
                  <a:extLst>
                    <a:ext uri="{9D8B030D-6E8A-4147-A177-3AD203B41FA5}">
                      <a16:colId xmlns:a16="http://schemas.microsoft.com/office/drawing/2014/main" val="20004"/>
                    </a:ext>
                  </a:extLst>
                </a:gridCol>
                <a:gridCol w="660325">
                  <a:extLst>
                    <a:ext uri="{9D8B030D-6E8A-4147-A177-3AD203B41FA5}">
                      <a16:colId xmlns:a16="http://schemas.microsoft.com/office/drawing/2014/main" val="20005"/>
                    </a:ext>
                  </a:extLst>
                </a:gridCol>
                <a:gridCol w="675683">
                  <a:extLst>
                    <a:ext uri="{9D8B030D-6E8A-4147-A177-3AD203B41FA5}">
                      <a16:colId xmlns:a16="http://schemas.microsoft.com/office/drawing/2014/main" val="20006"/>
                    </a:ext>
                  </a:extLst>
                </a:gridCol>
                <a:gridCol w="718656">
                  <a:extLst>
                    <a:ext uri="{9D8B030D-6E8A-4147-A177-3AD203B41FA5}">
                      <a16:colId xmlns:a16="http://schemas.microsoft.com/office/drawing/2014/main" val="20007"/>
                    </a:ext>
                  </a:extLst>
                </a:gridCol>
                <a:gridCol w="576064">
                  <a:extLst>
                    <a:ext uri="{9D8B030D-6E8A-4147-A177-3AD203B41FA5}">
                      <a16:colId xmlns:a16="http://schemas.microsoft.com/office/drawing/2014/main" val="20008"/>
                    </a:ext>
                  </a:extLst>
                </a:gridCol>
                <a:gridCol w="1365780">
                  <a:extLst>
                    <a:ext uri="{9D8B030D-6E8A-4147-A177-3AD203B41FA5}">
                      <a16:colId xmlns:a16="http://schemas.microsoft.com/office/drawing/2014/main" val="20009"/>
                    </a:ext>
                  </a:extLst>
                </a:gridCol>
              </a:tblGrid>
              <a:tr h="913981">
                <a:tc>
                  <a:txBody>
                    <a:bodyPr/>
                    <a:lstStyle/>
                    <a:p>
                      <a:pPr algn="ctr" fontAlgn="b"/>
                      <a:r>
                        <a:rPr lang="en-US" sz="1500" b="0" i="0" u="none" strike="noStrike" dirty="0">
                          <a:solidFill>
                            <a:srgbClr val="000000"/>
                          </a:solidFill>
                          <a:latin typeface="Calibri"/>
                        </a:rPr>
                        <a:t>Assembly</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Genome size</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Number of chromo-somes</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Number of scaffolds</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Scaffold N50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Scaffold L50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a:rPr>
                        <a:t>Number of contigs</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dirty="0" err="1">
                          <a:solidFill>
                            <a:srgbClr val="000000"/>
                          </a:solidFill>
                          <a:latin typeface="Calibri"/>
                        </a:rPr>
                        <a:t>Contig</a:t>
                      </a:r>
                      <a:r>
                        <a:rPr lang="en-US" sz="1500" b="0" i="0" u="none" strike="noStrike" dirty="0">
                          <a:solidFill>
                            <a:srgbClr val="000000"/>
                          </a:solidFill>
                          <a:latin typeface="Calibri"/>
                        </a:rPr>
                        <a:t> N50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dirty="0" err="1">
                          <a:solidFill>
                            <a:srgbClr val="000000"/>
                          </a:solidFill>
                          <a:latin typeface="Calibri"/>
                        </a:rPr>
                        <a:t>Contig</a:t>
                      </a:r>
                      <a:r>
                        <a:rPr lang="en-US" sz="1500" b="0" i="0" u="none" strike="noStrike" dirty="0">
                          <a:solidFill>
                            <a:srgbClr val="000000"/>
                          </a:solidFill>
                          <a:latin typeface="Calibri"/>
                        </a:rPr>
                        <a:t> L50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dirty="0">
                          <a:solidFill>
                            <a:srgbClr val="000000"/>
                          </a:solidFill>
                          <a:latin typeface="Calibri"/>
                        </a:rPr>
                        <a:t>Assembly level</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0"/>
                  </a:ext>
                </a:extLst>
              </a:tr>
              <a:tr h="495476">
                <a:tc>
                  <a:txBody>
                    <a:bodyPr/>
                    <a:lstStyle/>
                    <a:p>
                      <a:pPr algn="ctr" fontAlgn="b"/>
                      <a:r>
                        <a:rPr lang="en-US" sz="1500" b="0" i="0" u="none" strike="noStrike">
                          <a:solidFill>
                            <a:srgbClr val="000000"/>
                          </a:solidFill>
                          <a:latin typeface="Calibri"/>
                        </a:rPr>
                        <a:t>ASM2054668v1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Calibri"/>
                        </a:rPr>
                        <a:t>3.3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4</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4</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Calibri"/>
                        </a:rPr>
                        <a:t>2.6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4</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Calibri"/>
                        </a:rPr>
                        <a:t>2.6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a:rPr>
                        <a:t>Complete Genome</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2752">
                <a:tc>
                  <a:txBody>
                    <a:bodyPr/>
                    <a:lstStyle/>
                    <a:p>
                      <a:pPr algn="ctr" fontAlgn="b"/>
                      <a:r>
                        <a:rPr lang="en-US" sz="1500" b="0" i="0" u="none" strike="noStrike">
                          <a:solidFill>
                            <a:srgbClr val="000000"/>
                          </a:solidFill>
                          <a:latin typeface="Calibri"/>
                        </a:rPr>
                        <a:t>ASM68789v1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Calibri"/>
                        </a:rPr>
                        <a:t>3.2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51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a:rPr>
                        <a:t>150.8 Kb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Calibri"/>
                        </a:rPr>
                        <a:t>7</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err="1">
                          <a:solidFill>
                            <a:srgbClr val="000000"/>
                          </a:solidFill>
                          <a:latin typeface="Calibri"/>
                        </a:rPr>
                        <a:t>Contig</a:t>
                      </a:r>
                      <a:endParaRPr lang="en-US" sz="1500" b="0" i="0" u="none" strike="noStrike" dirty="0">
                        <a:solidFill>
                          <a:srgbClr val="000000"/>
                        </a:solidFill>
                        <a:latin typeface="Calibri"/>
                      </a:endParaRP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Прямоугольник 14">
            <a:extLst>
              <a:ext uri="{FF2B5EF4-FFF2-40B4-BE49-F238E27FC236}">
                <a16:creationId xmlns:a16="http://schemas.microsoft.com/office/drawing/2014/main" id="{57594EEC-D6AB-4F82-9196-90BBBB3C45FD}"/>
              </a:ext>
            </a:extLst>
          </p:cNvPr>
          <p:cNvSpPr/>
          <p:nvPr/>
        </p:nvSpPr>
        <p:spPr>
          <a:xfrm>
            <a:off x="899592" y="1268760"/>
            <a:ext cx="7488832" cy="430887"/>
          </a:xfrm>
          <a:prstGeom prst="rect">
            <a:avLst/>
          </a:prstGeom>
        </p:spPr>
        <p:txBody>
          <a:bodyPr wrap="square">
            <a:spAutoFit/>
          </a:bodyPr>
          <a:lstStyle/>
          <a:p>
            <a:pPr algn="ctr"/>
            <a:r>
              <a:rPr lang="ru-RU" sz="2200" dirty="0"/>
              <a:t>Две сборки </a:t>
            </a:r>
            <a:r>
              <a:rPr lang="en-US" sz="2200" i="1" dirty="0" err="1"/>
              <a:t>Deinococcus</a:t>
            </a:r>
            <a:r>
              <a:rPr lang="en-US" sz="2200" i="1" dirty="0"/>
              <a:t> </a:t>
            </a:r>
            <a:r>
              <a:rPr lang="en-US" sz="2200" i="1" dirty="0" err="1"/>
              <a:t>radiodurans</a:t>
            </a:r>
            <a:r>
              <a:rPr lang="en-US" sz="2200" i="1" dirty="0"/>
              <a:t> </a:t>
            </a:r>
            <a:r>
              <a:rPr lang="en-US" sz="2200" dirty="0"/>
              <a:t>ATCC 13939</a:t>
            </a:r>
            <a:r>
              <a:rPr lang="ru-RU" sz="2200" dirty="0"/>
              <a:t>:</a:t>
            </a:r>
          </a:p>
        </p:txBody>
      </p:sp>
      <p:sp>
        <p:nvSpPr>
          <p:cNvPr id="13" name="Прямоугольник 12"/>
          <p:cNvSpPr/>
          <p:nvPr/>
        </p:nvSpPr>
        <p:spPr>
          <a:xfrm>
            <a:off x="565840" y="4797152"/>
            <a:ext cx="5518327"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Левая фигурная скобка 32"/>
          <p:cNvSpPr/>
          <p:nvPr/>
        </p:nvSpPr>
        <p:spPr>
          <a:xfrm rot="16200000">
            <a:off x="3203848" y="3140968"/>
            <a:ext cx="360040" cy="5544616"/>
          </a:xfrm>
          <a:prstGeom prst="leftBrace">
            <a:avLst>
              <a:gd name="adj1" fmla="val 28909"/>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Левая фигурная скобка 33"/>
          <p:cNvSpPr/>
          <p:nvPr/>
        </p:nvSpPr>
        <p:spPr>
          <a:xfrm rot="5400000">
            <a:off x="4355976" y="548680"/>
            <a:ext cx="360040" cy="7992888"/>
          </a:xfrm>
          <a:prstGeom prst="leftBrace">
            <a:avLst>
              <a:gd name="adj1" fmla="val 28909"/>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35" name="Прямая соединительная линия 34"/>
          <p:cNvCxnSpPr/>
          <p:nvPr/>
        </p:nvCxnSpPr>
        <p:spPr>
          <a:xfrm flipV="1">
            <a:off x="4716016" y="4941168"/>
            <a:ext cx="0" cy="504056"/>
          </a:xfrm>
          <a:prstGeom prst="line">
            <a:avLst/>
          </a:prstGeom>
          <a:ln w="254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9" name="Прямоугольник 38">
            <a:extLst>
              <a:ext uri="{FF2B5EF4-FFF2-40B4-BE49-F238E27FC236}">
                <a16:creationId xmlns:a16="http://schemas.microsoft.com/office/drawing/2014/main" id="{57594EEC-D6AB-4F82-9196-90BBBB3C45FD}"/>
              </a:ext>
            </a:extLst>
          </p:cNvPr>
          <p:cNvSpPr/>
          <p:nvPr/>
        </p:nvSpPr>
        <p:spPr>
          <a:xfrm>
            <a:off x="4139952" y="5373216"/>
            <a:ext cx="1440160" cy="400110"/>
          </a:xfrm>
          <a:prstGeom prst="rect">
            <a:avLst/>
          </a:prstGeom>
        </p:spPr>
        <p:txBody>
          <a:bodyPr wrap="square">
            <a:spAutoFit/>
          </a:bodyPr>
          <a:lstStyle/>
          <a:p>
            <a:r>
              <a:rPr lang="ru-RU" sz="2000" dirty="0"/>
              <a:t>2.6 </a:t>
            </a:r>
            <a:r>
              <a:rPr lang="en-US" sz="2000" dirty="0"/>
              <a:t>Mb</a:t>
            </a:r>
            <a:endParaRPr lang="ru-RU" sz="2000" dirty="0"/>
          </a:p>
        </p:txBody>
      </p:sp>
      <p:sp>
        <p:nvSpPr>
          <p:cNvPr id="40" name="Прямоугольник 39">
            <a:extLst>
              <a:ext uri="{FF2B5EF4-FFF2-40B4-BE49-F238E27FC236}">
                <a16:creationId xmlns:a16="http://schemas.microsoft.com/office/drawing/2014/main" id="{57594EEC-D6AB-4F82-9196-90BBBB3C45FD}"/>
              </a:ext>
            </a:extLst>
          </p:cNvPr>
          <p:cNvSpPr/>
          <p:nvPr/>
        </p:nvSpPr>
        <p:spPr>
          <a:xfrm>
            <a:off x="827584" y="3964994"/>
            <a:ext cx="7560840" cy="400110"/>
          </a:xfrm>
          <a:prstGeom prst="rect">
            <a:avLst/>
          </a:prstGeom>
        </p:spPr>
        <p:txBody>
          <a:bodyPr wrap="square">
            <a:spAutoFit/>
          </a:bodyPr>
          <a:lstStyle/>
          <a:p>
            <a:pPr algn="ctr"/>
            <a:r>
              <a:rPr lang="ru-RU" sz="2000" dirty="0"/>
              <a:t>4 хромосомы</a:t>
            </a:r>
          </a:p>
        </p:txBody>
      </p:sp>
      <p:sp>
        <p:nvSpPr>
          <p:cNvPr id="41" name="Прямоугольник 40"/>
          <p:cNvSpPr/>
          <p:nvPr/>
        </p:nvSpPr>
        <p:spPr>
          <a:xfrm>
            <a:off x="395536" y="3429000"/>
            <a:ext cx="8352928" cy="50405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a:extLst>
              <a:ext uri="{FF2B5EF4-FFF2-40B4-BE49-F238E27FC236}">
                <a16:creationId xmlns:a16="http://schemas.microsoft.com/office/drawing/2014/main" id="{57594EEC-D6AB-4F82-9196-90BBBB3C45FD}"/>
              </a:ext>
            </a:extLst>
          </p:cNvPr>
          <p:cNvSpPr/>
          <p:nvPr/>
        </p:nvSpPr>
        <p:spPr>
          <a:xfrm>
            <a:off x="1331640" y="6093296"/>
            <a:ext cx="4176464" cy="400110"/>
          </a:xfrm>
          <a:prstGeom prst="rect">
            <a:avLst/>
          </a:prstGeom>
        </p:spPr>
        <p:txBody>
          <a:bodyPr wrap="square">
            <a:spAutoFit/>
          </a:bodyPr>
          <a:lstStyle/>
          <a:p>
            <a:pPr algn="ctr"/>
            <a:r>
              <a:rPr lang="ru-RU" sz="2000" dirty="0"/>
              <a:t>1</a:t>
            </a:r>
            <a:r>
              <a:rPr lang="en-US" sz="2000" dirty="0"/>
              <a:t> </a:t>
            </a:r>
            <a:r>
              <a:rPr lang="ru-RU" sz="2000" dirty="0"/>
              <a:t>хромосома, длина 2.6 Мб</a:t>
            </a:r>
          </a:p>
        </p:txBody>
      </p:sp>
      <p:sp>
        <p:nvSpPr>
          <p:cNvPr id="36" name="Прямоугольник 35"/>
          <p:cNvSpPr/>
          <p:nvPr/>
        </p:nvSpPr>
        <p:spPr>
          <a:xfrm>
            <a:off x="6156176" y="4797152"/>
            <a:ext cx="1152128"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7380312" y="4797152"/>
            <a:ext cx="648072"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8100392" y="4797152"/>
            <a:ext cx="432048" cy="28803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a:extLst>
              <a:ext uri="{FF2B5EF4-FFF2-40B4-BE49-F238E27FC236}">
                <a16:creationId xmlns:a16="http://schemas.microsoft.com/office/drawing/2014/main" id="{775E39C8-3AAC-43C5-9E3A-B405CF62CE80}"/>
              </a:ext>
            </a:extLst>
          </p:cNvPr>
          <p:cNvSpPr txBox="1"/>
          <p:nvPr/>
        </p:nvSpPr>
        <p:spPr>
          <a:xfrm>
            <a:off x="0" y="179929"/>
            <a:ext cx="8892480" cy="584775"/>
          </a:xfrm>
          <a:prstGeom prst="rect">
            <a:avLst/>
          </a:prstGeom>
          <a:noFill/>
        </p:spPr>
        <p:txBody>
          <a:bodyPr wrap="square" rtlCol="0">
            <a:spAutoFit/>
          </a:bodyPr>
          <a:lstStyle/>
          <a:p>
            <a:pPr algn="ctr"/>
            <a:r>
              <a:rPr lang="ru-RU" sz="3200" b="1" dirty="0">
                <a:solidFill>
                  <a:schemeClr val="bg1"/>
                </a:solidFill>
              </a:rPr>
              <a:t>Параметры </a:t>
            </a:r>
            <a:r>
              <a:rPr lang="en-US" sz="3200" b="1" dirty="0">
                <a:solidFill>
                  <a:schemeClr val="bg1"/>
                </a:solidFill>
              </a:rPr>
              <a:t>N50 </a:t>
            </a:r>
            <a:r>
              <a:rPr lang="ru-RU" sz="3200" b="1" dirty="0">
                <a:solidFill>
                  <a:schemeClr val="bg1"/>
                </a:solidFill>
              </a:rPr>
              <a:t>и </a:t>
            </a:r>
            <a:r>
              <a:rPr lang="en-US" sz="3200" b="1" dirty="0">
                <a:solidFill>
                  <a:schemeClr val="bg1"/>
                </a:solidFill>
              </a:rPr>
              <a:t>L50</a:t>
            </a:r>
            <a:endParaRPr lang="ru-RU" sz="3200" b="1" dirty="0">
              <a:solidFill>
                <a:schemeClr val="bg1"/>
              </a:solidFill>
            </a:endParaRPr>
          </a:p>
        </p:txBody>
      </p:sp>
    </p:spTree>
    <p:extLst>
      <p:ext uri="{BB962C8B-B14F-4D97-AF65-F5344CB8AC3E}">
        <p14:creationId xmlns:p14="http://schemas.microsoft.com/office/powerpoint/2010/main" val="189078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15</a:t>
            </a:fld>
            <a:endParaRPr lang="ru-RU" dirty="0"/>
          </a:p>
        </p:txBody>
      </p:sp>
      <p:sp>
        <p:nvSpPr>
          <p:cNvPr id="43" name="TextBox 42">
            <a:extLst>
              <a:ext uri="{FF2B5EF4-FFF2-40B4-BE49-F238E27FC236}">
                <a16:creationId xmlns:a16="http://schemas.microsoft.com/office/drawing/2014/main" id="{775E39C8-3AAC-43C5-9E3A-B405CF62CE80}"/>
              </a:ext>
            </a:extLst>
          </p:cNvPr>
          <p:cNvSpPr txBox="1"/>
          <p:nvPr/>
        </p:nvSpPr>
        <p:spPr>
          <a:xfrm>
            <a:off x="0" y="26438"/>
            <a:ext cx="8892480" cy="1077218"/>
          </a:xfrm>
          <a:prstGeom prst="rect">
            <a:avLst/>
          </a:prstGeom>
          <a:noFill/>
        </p:spPr>
        <p:txBody>
          <a:bodyPr wrap="square" rtlCol="0">
            <a:spAutoFit/>
          </a:bodyPr>
          <a:lstStyle/>
          <a:p>
            <a:pPr algn="ctr"/>
            <a:r>
              <a:rPr lang="ru-RU" sz="3200" b="1" dirty="0">
                <a:solidFill>
                  <a:schemeClr val="bg1"/>
                </a:solidFill>
              </a:rPr>
              <a:t>Значения </a:t>
            </a:r>
            <a:r>
              <a:rPr lang="en-US" sz="3200" b="1" dirty="0">
                <a:solidFill>
                  <a:schemeClr val="bg1"/>
                </a:solidFill>
              </a:rPr>
              <a:t>N50 </a:t>
            </a:r>
            <a:r>
              <a:rPr lang="ru-RU" sz="3200" b="1" dirty="0">
                <a:solidFill>
                  <a:schemeClr val="bg1"/>
                </a:solidFill>
              </a:rPr>
              <a:t>и </a:t>
            </a:r>
            <a:r>
              <a:rPr lang="en-US" sz="3200" b="1" dirty="0">
                <a:solidFill>
                  <a:schemeClr val="bg1"/>
                </a:solidFill>
              </a:rPr>
              <a:t>L50: </a:t>
            </a:r>
          </a:p>
          <a:p>
            <a:pPr algn="ctr"/>
            <a:r>
              <a:rPr lang="en-US" sz="3200" b="1" dirty="0">
                <a:solidFill>
                  <a:schemeClr val="bg1"/>
                </a:solidFill>
              </a:rPr>
              <a:t>scaffold vs. contig</a:t>
            </a:r>
            <a:endParaRPr lang="ru-RU" sz="3200" b="1" dirty="0">
              <a:solidFill>
                <a:schemeClr val="bg1"/>
              </a:solidFill>
            </a:endParaRPr>
          </a:p>
        </p:txBody>
      </p:sp>
      <p:sp>
        <p:nvSpPr>
          <p:cNvPr id="4" name="Прямоугольник 3">
            <a:extLst>
              <a:ext uri="{FF2B5EF4-FFF2-40B4-BE49-F238E27FC236}">
                <a16:creationId xmlns:a16="http://schemas.microsoft.com/office/drawing/2014/main" id="{5168F821-9E4F-8DF9-DE1F-1E8027906AC9}"/>
              </a:ext>
            </a:extLst>
          </p:cNvPr>
          <p:cNvSpPr/>
          <p:nvPr/>
        </p:nvSpPr>
        <p:spPr>
          <a:xfrm>
            <a:off x="246284" y="3994788"/>
            <a:ext cx="8783824" cy="1569660"/>
          </a:xfrm>
          <a:prstGeom prst="rect">
            <a:avLst/>
          </a:prstGeom>
        </p:spPr>
        <p:txBody>
          <a:bodyPr wrap="square">
            <a:spAutoFit/>
          </a:bodyPr>
          <a:lstStyle/>
          <a:p>
            <a:r>
              <a:rPr lang="en-US" sz="1600" dirty="0">
                <a:latin typeface="Courier New" panose="02070309020205020404" pitchFamily="49" charset="0"/>
                <a:cs typeface="Courier New" panose="02070309020205020404" pitchFamily="49" charset="0"/>
              </a:rPr>
              <a:t>&gt;CP106971.1 Phytophthora </a:t>
            </a:r>
            <a:r>
              <a:rPr lang="en-US" sz="1600" dirty="0" err="1">
                <a:latin typeface="Courier New" panose="02070309020205020404" pitchFamily="49" charset="0"/>
                <a:cs typeface="Courier New" panose="02070309020205020404" pitchFamily="49" charset="0"/>
              </a:rPr>
              <a:t>agathidicida</a:t>
            </a:r>
            <a:r>
              <a:rPr lang="en-US" sz="1600" dirty="0">
                <a:latin typeface="Courier New" panose="02070309020205020404" pitchFamily="49" charset="0"/>
                <a:cs typeface="Courier New" panose="02070309020205020404" pitchFamily="49" charset="0"/>
              </a:rPr>
              <a:t> strain 3770 chromosome 1</a:t>
            </a:r>
          </a:p>
          <a:p>
            <a:r>
              <a:rPr lang="en-US" sz="1600" b="1" dirty="0">
                <a:solidFill>
                  <a:srgbClr val="002060"/>
                </a:solidFill>
                <a:latin typeface="Courier New" panose="02070309020205020404" pitchFamily="49" charset="0"/>
                <a:cs typeface="Courier New" panose="02070309020205020404" pitchFamily="49" charset="0"/>
              </a:rPr>
              <a:t>&lt;...&gt;</a:t>
            </a:r>
          </a:p>
          <a:p>
            <a:r>
              <a:rPr lang="en-US" sz="1600" b="1" dirty="0">
                <a:solidFill>
                  <a:srgbClr val="002060"/>
                </a:solidFill>
                <a:latin typeface="Courier New" panose="02070309020205020404" pitchFamily="49" charset="0"/>
                <a:cs typeface="Courier New" panose="02070309020205020404" pitchFamily="49" charset="0"/>
              </a:rPr>
              <a:t>AGGGTAAAGGGAACCGCCCTTTACAAACCCAGAAGACACAAACCACCCTCCCTTTAGTGACATGCATAT</a:t>
            </a:r>
          </a:p>
          <a:p>
            <a:r>
              <a:rPr lang="en-US" sz="1600" b="1" dirty="0">
                <a:solidFill>
                  <a:srgbClr val="002060"/>
                </a:solidFill>
                <a:latin typeface="Courier New" panose="02070309020205020404" pitchFamily="49" charset="0"/>
                <a:cs typeface="Courier New" panose="02070309020205020404" pitchFamily="49" charset="0"/>
              </a:rPr>
              <a:t>CTTAGCCTACATTTCAGTTACGGAGAGGTTACTAACTGGTAAATATGACACATA</a:t>
            </a:r>
            <a:r>
              <a:rPr lang="en-US" sz="1600" b="1" dirty="0">
                <a:solidFill>
                  <a:srgbClr val="FF0000"/>
                </a:solidFill>
                <a:latin typeface="Courier New" panose="02070309020205020404" pitchFamily="49" charset="0"/>
                <a:cs typeface="Courier New" panose="02070309020205020404" pitchFamily="49" charset="0"/>
              </a:rPr>
              <a:t>NNNNNNNNNN</a:t>
            </a:r>
            <a:r>
              <a:rPr lang="en-US" sz="1600" b="1" dirty="0">
                <a:solidFill>
                  <a:srgbClr val="00B050"/>
                </a:solidFill>
                <a:latin typeface="Courier New" panose="02070309020205020404" pitchFamily="49" charset="0"/>
                <a:cs typeface="Courier New" panose="02070309020205020404" pitchFamily="49" charset="0"/>
              </a:rPr>
              <a:t>TTCCG</a:t>
            </a:r>
          </a:p>
          <a:p>
            <a:r>
              <a:rPr lang="en-US" sz="1600" b="1" dirty="0">
                <a:solidFill>
                  <a:srgbClr val="00B050"/>
                </a:solidFill>
                <a:latin typeface="Courier New" panose="02070309020205020404" pitchFamily="49" charset="0"/>
                <a:cs typeface="Courier New" panose="02070309020205020404" pitchFamily="49" charset="0"/>
              </a:rPr>
              <a:t>CGCCAGCCACCGCATTTCGGGGGTGGCACTGCGCCAACACCGGCTGCGGCACACACAGTGGCAATGCCT</a:t>
            </a:r>
          </a:p>
          <a:p>
            <a:r>
              <a:rPr lang="en-US" sz="1600" b="1" dirty="0">
                <a:solidFill>
                  <a:srgbClr val="00B050"/>
                </a:solidFill>
                <a:latin typeface="Courier New" panose="02070309020205020404" pitchFamily="49" charset="0"/>
                <a:cs typeface="Courier New" panose="02070309020205020404" pitchFamily="49" charset="0"/>
              </a:rPr>
              <a:t>&lt;...&gt;</a:t>
            </a:r>
          </a:p>
        </p:txBody>
      </p:sp>
      <p:graphicFrame>
        <p:nvGraphicFramePr>
          <p:cNvPr id="9" name="Таблица 8">
            <a:extLst>
              <a:ext uri="{FF2B5EF4-FFF2-40B4-BE49-F238E27FC236}">
                <a16:creationId xmlns:a16="http://schemas.microsoft.com/office/drawing/2014/main" id="{F7C99A15-0B65-73C9-FC6C-3ADCF7A9E3A7}"/>
              </a:ext>
            </a:extLst>
          </p:cNvPr>
          <p:cNvGraphicFramePr>
            <a:graphicFrameLocks noGrp="1"/>
          </p:cNvGraphicFramePr>
          <p:nvPr>
            <p:extLst>
              <p:ext uri="{D42A27DB-BD31-4B8C-83A1-F6EECF244321}">
                <p14:modId xmlns:p14="http://schemas.microsoft.com/office/powerpoint/2010/main" val="371333841"/>
              </p:ext>
            </p:extLst>
          </p:nvPr>
        </p:nvGraphicFramePr>
        <p:xfrm>
          <a:off x="355663" y="1844824"/>
          <a:ext cx="8320793" cy="1421399"/>
        </p:xfrm>
        <a:graphic>
          <a:graphicData uri="http://schemas.openxmlformats.org/drawingml/2006/table">
            <a:tbl>
              <a:tblPr/>
              <a:tblGrid>
                <a:gridCol w="1360497">
                  <a:extLst>
                    <a:ext uri="{9D8B030D-6E8A-4147-A177-3AD203B41FA5}">
                      <a16:colId xmlns:a16="http://schemas.microsoft.com/office/drawing/2014/main" val="20000"/>
                    </a:ext>
                  </a:extLst>
                </a:gridCol>
                <a:gridCol w="706395">
                  <a:extLst>
                    <a:ext uri="{9D8B030D-6E8A-4147-A177-3AD203B41FA5}">
                      <a16:colId xmlns:a16="http://schemas.microsoft.com/office/drawing/2014/main" val="20001"/>
                    </a:ext>
                  </a:extLst>
                </a:gridCol>
                <a:gridCol w="829246">
                  <a:extLst>
                    <a:ext uri="{9D8B030D-6E8A-4147-A177-3AD203B41FA5}">
                      <a16:colId xmlns:a16="http://schemas.microsoft.com/office/drawing/2014/main" val="20002"/>
                    </a:ext>
                  </a:extLst>
                </a:gridCol>
                <a:gridCol w="767822">
                  <a:extLst>
                    <a:ext uri="{9D8B030D-6E8A-4147-A177-3AD203B41FA5}">
                      <a16:colId xmlns:a16="http://schemas.microsoft.com/office/drawing/2014/main" val="20003"/>
                    </a:ext>
                  </a:extLst>
                </a:gridCol>
                <a:gridCol w="679440">
                  <a:extLst>
                    <a:ext uri="{9D8B030D-6E8A-4147-A177-3AD203B41FA5}">
                      <a16:colId xmlns:a16="http://schemas.microsoft.com/office/drawing/2014/main" val="20004"/>
                    </a:ext>
                  </a:extLst>
                </a:gridCol>
                <a:gridCol w="675409">
                  <a:extLst>
                    <a:ext uri="{9D8B030D-6E8A-4147-A177-3AD203B41FA5}">
                      <a16:colId xmlns:a16="http://schemas.microsoft.com/office/drawing/2014/main" val="20005"/>
                    </a:ext>
                  </a:extLst>
                </a:gridCol>
                <a:gridCol w="696191">
                  <a:extLst>
                    <a:ext uri="{9D8B030D-6E8A-4147-A177-3AD203B41FA5}">
                      <a16:colId xmlns:a16="http://schemas.microsoft.com/office/drawing/2014/main" val="20006"/>
                    </a:ext>
                  </a:extLst>
                </a:gridCol>
                <a:gridCol w="663949">
                  <a:extLst>
                    <a:ext uri="{9D8B030D-6E8A-4147-A177-3AD203B41FA5}">
                      <a16:colId xmlns:a16="http://schemas.microsoft.com/office/drawing/2014/main" val="20007"/>
                    </a:ext>
                  </a:extLst>
                </a:gridCol>
                <a:gridCol w="576064">
                  <a:extLst>
                    <a:ext uri="{9D8B030D-6E8A-4147-A177-3AD203B41FA5}">
                      <a16:colId xmlns:a16="http://schemas.microsoft.com/office/drawing/2014/main" val="20008"/>
                    </a:ext>
                  </a:extLst>
                </a:gridCol>
                <a:gridCol w="1365780">
                  <a:extLst>
                    <a:ext uri="{9D8B030D-6E8A-4147-A177-3AD203B41FA5}">
                      <a16:colId xmlns:a16="http://schemas.microsoft.com/office/drawing/2014/main" val="20009"/>
                    </a:ext>
                  </a:extLst>
                </a:gridCol>
              </a:tblGrid>
              <a:tr h="913981">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Assembly</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Genome size</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rPr>
                        <a:t>Number of chromo-somes</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rPr>
                        <a:t>Number of scaffolds</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rPr>
                        <a:t>Scaffold N50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rPr>
                        <a:t>Scaffold L50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rPr>
                        <a:t>Number of contigs</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dirty="0" err="1">
                          <a:solidFill>
                            <a:srgbClr val="000000"/>
                          </a:solidFill>
                          <a:latin typeface="Calibri" panose="020F0502020204030204" pitchFamily="34" charset="0"/>
                          <a:ea typeface="Calibri" panose="020F0502020204030204" pitchFamily="34" charset="0"/>
                          <a:cs typeface="Calibri" panose="020F0502020204030204" pitchFamily="34" charset="0"/>
                        </a:rPr>
                        <a:t>Contig</a:t>
                      </a:r>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 N50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dirty="0" err="1">
                          <a:solidFill>
                            <a:srgbClr val="000000"/>
                          </a:solidFill>
                          <a:latin typeface="Calibri" panose="020F0502020204030204" pitchFamily="34" charset="0"/>
                          <a:ea typeface="Calibri" panose="020F0502020204030204" pitchFamily="34" charset="0"/>
                          <a:cs typeface="Calibri" panose="020F0502020204030204" pitchFamily="34" charset="0"/>
                        </a:rPr>
                        <a:t>Contig</a:t>
                      </a:r>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 L50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Assembly level</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0"/>
                  </a:ext>
                </a:extLst>
              </a:tr>
              <a:tr h="495476">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ASM2572299v1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kern="1200" dirty="0">
                          <a:solidFill>
                            <a:srgbClr val="000000"/>
                          </a:solidFill>
                          <a:latin typeface="Calibri" panose="020F0502020204030204" pitchFamily="34" charset="0"/>
                          <a:ea typeface="Calibri" panose="020F0502020204030204" pitchFamily="34" charset="0"/>
                          <a:cs typeface="Calibri" panose="020F0502020204030204" pitchFamily="34" charset="0"/>
                        </a:rPr>
                        <a:t>57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10</a:t>
                      </a:r>
                      <a:endParaRPr lang="ru-RU"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10</a:t>
                      </a:r>
                      <a:endParaRPr lang="ru-RU"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7.5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4</a:t>
                      </a:r>
                      <a:endParaRPr lang="ru-RU"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17</a:t>
                      </a:r>
                      <a:endParaRPr lang="ru-RU"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4.9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5</a:t>
                      </a:r>
                      <a:endParaRPr lang="ru-RU"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Chromosome</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Прямоугольник 2">
            <a:extLst>
              <a:ext uri="{FF2B5EF4-FFF2-40B4-BE49-F238E27FC236}">
                <a16:creationId xmlns:a16="http://schemas.microsoft.com/office/drawing/2014/main" id="{96132ECB-CEF8-7831-7F84-B887A1B12D0D}"/>
              </a:ext>
            </a:extLst>
          </p:cNvPr>
          <p:cNvSpPr/>
          <p:nvPr/>
        </p:nvSpPr>
        <p:spPr>
          <a:xfrm>
            <a:off x="300182" y="1265279"/>
            <a:ext cx="7488832" cy="430887"/>
          </a:xfrm>
          <a:prstGeom prst="rect">
            <a:avLst/>
          </a:prstGeom>
        </p:spPr>
        <p:txBody>
          <a:bodyPr wrap="square">
            <a:spAutoFit/>
          </a:bodyPr>
          <a:lstStyle/>
          <a:p>
            <a:r>
              <a:rPr lang="ru-RU" sz="2200" dirty="0">
                <a:cs typeface="Arial" panose="020B0604020202020204" pitchFamily="34" charset="0"/>
              </a:rPr>
              <a:t>Сборка гриба </a:t>
            </a:r>
            <a:r>
              <a:rPr lang="en-US" sz="2200" i="1" dirty="0">
                <a:cs typeface="Arial" panose="020B0604020202020204" pitchFamily="34" charset="0"/>
              </a:rPr>
              <a:t>Phytophthora </a:t>
            </a:r>
            <a:r>
              <a:rPr lang="en-US" sz="2200" i="1" dirty="0" err="1">
                <a:cs typeface="Arial" panose="020B0604020202020204" pitchFamily="34" charset="0"/>
              </a:rPr>
              <a:t>agathidicida</a:t>
            </a:r>
            <a:r>
              <a:rPr lang="en-US" sz="2200" dirty="0">
                <a:cs typeface="Arial" panose="020B0604020202020204" pitchFamily="34" charset="0"/>
              </a:rPr>
              <a:t>:</a:t>
            </a:r>
            <a:endParaRPr lang="ru-RU" sz="2200" dirty="0">
              <a:cs typeface="Arial" panose="020B0604020202020204" pitchFamily="34" charset="0"/>
            </a:endParaRPr>
          </a:p>
        </p:txBody>
      </p:sp>
      <p:sp>
        <p:nvSpPr>
          <p:cNvPr id="12" name="Прямоугольник 11">
            <a:extLst>
              <a:ext uri="{FF2B5EF4-FFF2-40B4-BE49-F238E27FC236}">
                <a16:creationId xmlns:a16="http://schemas.microsoft.com/office/drawing/2014/main" id="{67A4D312-7C4E-C329-18A8-89F01FD21167}"/>
              </a:ext>
            </a:extLst>
          </p:cNvPr>
          <p:cNvSpPr/>
          <p:nvPr/>
        </p:nvSpPr>
        <p:spPr>
          <a:xfrm>
            <a:off x="246284" y="5705380"/>
            <a:ext cx="7488832" cy="1107996"/>
          </a:xfrm>
          <a:prstGeom prst="rect">
            <a:avLst/>
          </a:prstGeom>
        </p:spPr>
        <p:txBody>
          <a:bodyPr wrap="square">
            <a:spAutoFit/>
          </a:bodyPr>
          <a:lstStyle/>
          <a:p>
            <a:r>
              <a:rPr lang="ru-RU" sz="2200" dirty="0" err="1">
                <a:solidFill>
                  <a:srgbClr val="002060"/>
                </a:solidFill>
                <a:cs typeface="Arial" panose="020B0604020202020204" pitchFamily="34" charset="0"/>
              </a:rPr>
              <a:t>Контиг</a:t>
            </a:r>
            <a:r>
              <a:rPr lang="ru-RU" sz="2200" dirty="0">
                <a:solidFill>
                  <a:srgbClr val="002060"/>
                </a:solidFill>
                <a:cs typeface="Arial" panose="020B0604020202020204" pitchFamily="34" charset="0"/>
              </a:rPr>
              <a:t> 1</a:t>
            </a:r>
          </a:p>
          <a:p>
            <a:r>
              <a:rPr lang="en-US" sz="2200" dirty="0">
                <a:solidFill>
                  <a:srgbClr val="FF0000"/>
                </a:solidFill>
                <a:cs typeface="Arial" panose="020B0604020202020204" pitchFamily="34" charset="0"/>
              </a:rPr>
              <a:t>NNN</a:t>
            </a:r>
            <a:r>
              <a:rPr lang="en-US" sz="2200" dirty="0">
                <a:cs typeface="Arial" panose="020B0604020202020204" pitchFamily="34" charset="0"/>
              </a:rPr>
              <a:t> – </a:t>
            </a:r>
            <a:r>
              <a:rPr lang="ru-RU" sz="2200" dirty="0">
                <a:cs typeface="Arial" panose="020B0604020202020204" pitchFamily="34" charset="0"/>
              </a:rPr>
              <a:t>обозначение соединения </a:t>
            </a:r>
            <a:r>
              <a:rPr lang="ru-RU" sz="2200" dirty="0" err="1">
                <a:cs typeface="Arial" panose="020B0604020202020204" pitchFamily="34" charset="0"/>
              </a:rPr>
              <a:t>контигов</a:t>
            </a:r>
            <a:endParaRPr lang="ru-RU" sz="2200" dirty="0">
              <a:cs typeface="Arial" panose="020B0604020202020204" pitchFamily="34" charset="0"/>
            </a:endParaRPr>
          </a:p>
          <a:p>
            <a:r>
              <a:rPr lang="ru-RU" sz="2200" dirty="0" err="1">
                <a:solidFill>
                  <a:srgbClr val="00B050"/>
                </a:solidFill>
                <a:cs typeface="Arial" panose="020B0604020202020204" pitchFamily="34" charset="0"/>
              </a:rPr>
              <a:t>Контиг</a:t>
            </a:r>
            <a:r>
              <a:rPr lang="ru-RU" sz="2200" dirty="0">
                <a:solidFill>
                  <a:srgbClr val="00B050"/>
                </a:solidFill>
                <a:cs typeface="Arial" panose="020B0604020202020204" pitchFamily="34" charset="0"/>
              </a:rPr>
              <a:t> 2</a:t>
            </a:r>
          </a:p>
        </p:txBody>
      </p:sp>
    </p:spTree>
    <p:extLst>
      <p:ext uri="{BB962C8B-B14F-4D97-AF65-F5344CB8AC3E}">
        <p14:creationId xmlns:p14="http://schemas.microsoft.com/office/powerpoint/2010/main" val="1438266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16</a:t>
            </a:fld>
            <a:endParaRPr lang="ru-RU" dirty="0"/>
          </a:p>
        </p:txBody>
      </p:sp>
      <p:sp>
        <p:nvSpPr>
          <p:cNvPr id="43" name="TextBox 42">
            <a:extLst>
              <a:ext uri="{FF2B5EF4-FFF2-40B4-BE49-F238E27FC236}">
                <a16:creationId xmlns:a16="http://schemas.microsoft.com/office/drawing/2014/main" id="{775E39C8-3AAC-43C5-9E3A-B405CF62CE80}"/>
              </a:ext>
            </a:extLst>
          </p:cNvPr>
          <p:cNvSpPr txBox="1"/>
          <p:nvPr/>
        </p:nvSpPr>
        <p:spPr>
          <a:xfrm>
            <a:off x="0" y="26438"/>
            <a:ext cx="8892480" cy="1077218"/>
          </a:xfrm>
          <a:prstGeom prst="rect">
            <a:avLst/>
          </a:prstGeom>
          <a:noFill/>
        </p:spPr>
        <p:txBody>
          <a:bodyPr wrap="square" rtlCol="0">
            <a:spAutoFit/>
          </a:bodyPr>
          <a:lstStyle/>
          <a:p>
            <a:pPr algn="ctr"/>
            <a:r>
              <a:rPr lang="ru-RU" sz="3200" b="1" dirty="0">
                <a:solidFill>
                  <a:schemeClr val="bg1"/>
                </a:solidFill>
              </a:rPr>
              <a:t>Значения </a:t>
            </a:r>
            <a:r>
              <a:rPr lang="en-US" sz="3200" b="1" dirty="0">
                <a:solidFill>
                  <a:schemeClr val="bg1"/>
                </a:solidFill>
              </a:rPr>
              <a:t>N50 </a:t>
            </a:r>
            <a:r>
              <a:rPr lang="ru-RU" sz="3200" b="1" dirty="0">
                <a:solidFill>
                  <a:schemeClr val="bg1"/>
                </a:solidFill>
              </a:rPr>
              <a:t>и </a:t>
            </a:r>
            <a:r>
              <a:rPr lang="en-US" sz="3200" b="1" dirty="0">
                <a:solidFill>
                  <a:schemeClr val="bg1"/>
                </a:solidFill>
              </a:rPr>
              <a:t>L50: </a:t>
            </a:r>
          </a:p>
          <a:p>
            <a:pPr algn="ctr"/>
            <a:r>
              <a:rPr lang="en-US" sz="3200" b="1" dirty="0">
                <a:solidFill>
                  <a:schemeClr val="bg1"/>
                </a:solidFill>
              </a:rPr>
              <a:t>scaffold vs. contig</a:t>
            </a:r>
            <a:endParaRPr lang="ru-RU" sz="3200" b="1" dirty="0">
              <a:solidFill>
                <a:schemeClr val="bg1"/>
              </a:solidFill>
            </a:endParaRPr>
          </a:p>
        </p:txBody>
      </p:sp>
      <p:sp>
        <p:nvSpPr>
          <p:cNvPr id="3" name="Прямоугольник 2">
            <a:extLst>
              <a:ext uri="{FF2B5EF4-FFF2-40B4-BE49-F238E27FC236}">
                <a16:creationId xmlns:a16="http://schemas.microsoft.com/office/drawing/2014/main" id="{96132ECB-CEF8-7831-7F84-B887A1B12D0D}"/>
              </a:ext>
            </a:extLst>
          </p:cNvPr>
          <p:cNvSpPr/>
          <p:nvPr/>
        </p:nvSpPr>
        <p:spPr>
          <a:xfrm>
            <a:off x="300182" y="1265279"/>
            <a:ext cx="7488832" cy="430887"/>
          </a:xfrm>
          <a:prstGeom prst="rect">
            <a:avLst/>
          </a:prstGeom>
        </p:spPr>
        <p:txBody>
          <a:bodyPr wrap="square">
            <a:spAutoFit/>
          </a:bodyPr>
          <a:lstStyle/>
          <a:p>
            <a:r>
              <a:rPr lang="ru-RU" sz="2200" dirty="0">
                <a:cs typeface="Arial" panose="020B0604020202020204" pitchFamily="34" charset="0"/>
              </a:rPr>
              <a:t>Сборка гриба </a:t>
            </a:r>
            <a:r>
              <a:rPr lang="en-US" sz="2200" i="1" dirty="0">
                <a:cs typeface="Arial" panose="020B0604020202020204" pitchFamily="34" charset="0"/>
              </a:rPr>
              <a:t>Phytophthora </a:t>
            </a:r>
            <a:r>
              <a:rPr lang="en-US" sz="2200" i="1" dirty="0" err="1">
                <a:cs typeface="Arial" panose="020B0604020202020204" pitchFamily="34" charset="0"/>
              </a:rPr>
              <a:t>agathidicida</a:t>
            </a:r>
            <a:r>
              <a:rPr lang="en-US" sz="2200" dirty="0">
                <a:cs typeface="Arial" panose="020B0604020202020204" pitchFamily="34" charset="0"/>
              </a:rPr>
              <a:t>:</a:t>
            </a:r>
            <a:endParaRPr lang="ru-RU" sz="2200" dirty="0">
              <a:cs typeface="Arial" panose="020B0604020202020204" pitchFamily="34" charset="0"/>
            </a:endParaRPr>
          </a:p>
        </p:txBody>
      </p:sp>
      <p:sp>
        <p:nvSpPr>
          <p:cNvPr id="8" name="Стрелка: вниз 7">
            <a:extLst>
              <a:ext uri="{FF2B5EF4-FFF2-40B4-BE49-F238E27FC236}">
                <a16:creationId xmlns:a16="http://schemas.microsoft.com/office/drawing/2014/main" id="{FB64B0DF-8B2F-5957-754B-74F99CF7F871}"/>
              </a:ext>
            </a:extLst>
          </p:cNvPr>
          <p:cNvSpPr/>
          <p:nvPr/>
        </p:nvSpPr>
        <p:spPr>
          <a:xfrm>
            <a:off x="6323927" y="3730019"/>
            <a:ext cx="478971" cy="575211"/>
          </a:xfrm>
          <a:prstGeom prst="down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Левая фигурная скобка 9">
            <a:extLst>
              <a:ext uri="{FF2B5EF4-FFF2-40B4-BE49-F238E27FC236}">
                <a16:creationId xmlns:a16="http://schemas.microsoft.com/office/drawing/2014/main" id="{9AE87879-F35A-F3A2-18CE-6F7D9A117991}"/>
              </a:ext>
            </a:extLst>
          </p:cNvPr>
          <p:cNvSpPr/>
          <p:nvPr/>
        </p:nvSpPr>
        <p:spPr>
          <a:xfrm rot="16200000">
            <a:off x="6414201" y="2914432"/>
            <a:ext cx="355239" cy="1159320"/>
          </a:xfrm>
          <a:prstGeom prst="leftBrace">
            <a:avLst>
              <a:gd name="adj1" fmla="val 28909"/>
              <a:gd name="adj2" fmla="val 50000"/>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3" name="Левая фигурная скобка 12">
            <a:extLst>
              <a:ext uri="{FF2B5EF4-FFF2-40B4-BE49-F238E27FC236}">
                <a16:creationId xmlns:a16="http://schemas.microsoft.com/office/drawing/2014/main" id="{9D51DD75-00D2-B6FC-94FD-C39F09E5D070}"/>
              </a:ext>
            </a:extLst>
          </p:cNvPr>
          <p:cNvSpPr/>
          <p:nvPr/>
        </p:nvSpPr>
        <p:spPr>
          <a:xfrm rot="16200000">
            <a:off x="4422788" y="2914431"/>
            <a:ext cx="355239" cy="1159320"/>
          </a:xfrm>
          <a:prstGeom prst="leftBrace">
            <a:avLst>
              <a:gd name="adj1" fmla="val 28909"/>
              <a:gd name="adj2" fmla="val 50000"/>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4" name="Стрелка: вниз 13">
            <a:extLst>
              <a:ext uri="{FF2B5EF4-FFF2-40B4-BE49-F238E27FC236}">
                <a16:creationId xmlns:a16="http://schemas.microsoft.com/office/drawing/2014/main" id="{759A0784-3504-2570-6D61-EB69B9EC9C74}"/>
              </a:ext>
            </a:extLst>
          </p:cNvPr>
          <p:cNvSpPr/>
          <p:nvPr/>
        </p:nvSpPr>
        <p:spPr>
          <a:xfrm rot="2693562">
            <a:off x="4042230" y="3704725"/>
            <a:ext cx="478971" cy="575211"/>
          </a:xfrm>
          <a:prstGeom prst="down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898CE5E6-20CA-4D8F-017A-53F094B9A72A}"/>
              </a:ext>
            </a:extLst>
          </p:cNvPr>
          <p:cNvSpPr/>
          <p:nvPr/>
        </p:nvSpPr>
        <p:spPr>
          <a:xfrm>
            <a:off x="300183" y="4258831"/>
            <a:ext cx="4275368" cy="1938992"/>
          </a:xfrm>
          <a:prstGeom prst="rect">
            <a:avLst/>
          </a:prstGeom>
        </p:spPr>
        <p:txBody>
          <a:bodyPr wrap="square">
            <a:spAutoFit/>
          </a:bodyPr>
          <a:lstStyle/>
          <a:p>
            <a:pPr marL="457200" indent="-457200">
              <a:buAutoNum type="arabicParenR"/>
            </a:pPr>
            <a:r>
              <a:rPr lang="ru-RU" sz="2000" dirty="0">
                <a:cs typeface="Arial" panose="020B0604020202020204" pitchFamily="34" charset="0"/>
              </a:rPr>
              <a:t>В </a:t>
            </a:r>
            <a:r>
              <a:rPr lang="ru-RU" sz="2000" b="1" dirty="0">
                <a:cs typeface="Arial" panose="020B0604020202020204" pitchFamily="34" charset="0"/>
              </a:rPr>
              <a:t>четырех</a:t>
            </a:r>
            <a:r>
              <a:rPr lang="ru-RU" sz="2000" dirty="0">
                <a:cs typeface="Arial" panose="020B0604020202020204" pitchFamily="34" charset="0"/>
              </a:rPr>
              <a:t> </a:t>
            </a:r>
            <a:r>
              <a:rPr lang="ru-RU" sz="2000" dirty="0" err="1">
                <a:cs typeface="Arial" panose="020B0604020202020204" pitchFamily="34" charset="0"/>
              </a:rPr>
              <a:t>скэффолдах</a:t>
            </a:r>
            <a:r>
              <a:rPr lang="ru-RU" sz="2000" dirty="0">
                <a:cs typeface="Arial" panose="020B0604020202020204" pitchFamily="34" charset="0"/>
              </a:rPr>
              <a:t> содержится 50% нуклеотидов сборки</a:t>
            </a:r>
            <a:r>
              <a:rPr lang="en-US" sz="2000" dirty="0">
                <a:cs typeface="Arial" panose="020B0604020202020204" pitchFamily="34" charset="0"/>
              </a:rPr>
              <a:t>;</a:t>
            </a:r>
            <a:endParaRPr lang="ru-RU" sz="2000" dirty="0">
              <a:cs typeface="Arial" panose="020B0604020202020204" pitchFamily="34" charset="0"/>
            </a:endParaRPr>
          </a:p>
          <a:p>
            <a:pPr marL="457200" indent="-457200">
              <a:buAutoNum type="arabicParenR"/>
            </a:pPr>
            <a:r>
              <a:rPr lang="ru-RU" sz="2000" dirty="0">
                <a:cs typeface="Arial" panose="020B0604020202020204" pitchFamily="34" charset="0"/>
              </a:rPr>
              <a:t>Длина наименьшего </a:t>
            </a:r>
            <a:r>
              <a:rPr lang="ru-RU" sz="2000" dirty="0" err="1">
                <a:cs typeface="Arial" panose="020B0604020202020204" pitchFamily="34" charset="0"/>
              </a:rPr>
              <a:t>скэффолда</a:t>
            </a:r>
            <a:r>
              <a:rPr lang="ru-RU" sz="2000" dirty="0">
                <a:cs typeface="Arial" panose="020B0604020202020204" pitchFamily="34" charset="0"/>
              </a:rPr>
              <a:t> из них равна </a:t>
            </a:r>
            <a:r>
              <a:rPr lang="ru-RU" sz="2000" b="1" dirty="0">
                <a:cs typeface="Arial" panose="020B0604020202020204" pitchFamily="34" charset="0"/>
              </a:rPr>
              <a:t>7.5 </a:t>
            </a:r>
            <a:r>
              <a:rPr lang="en-US" sz="2000" b="1" dirty="0">
                <a:cs typeface="Arial" panose="020B0604020202020204" pitchFamily="34" charset="0"/>
              </a:rPr>
              <a:t>Mb</a:t>
            </a:r>
            <a:r>
              <a:rPr lang="en-US" sz="2000" dirty="0">
                <a:cs typeface="Arial" panose="020B0604020202020204" pitchFamily="34" charset="0"/>
              </a:rPr>
              <a:t>.</a:t>
            </a:r>
            <a:endParaRPr lang="ru-RU" sz="2000" dirty="0">
              <a:cs typeface="Arial" panose="020B0604020202020204" pitchFamily="34" charset="0"/>
            </a:endParaRPr>
          </a:p>
        </p:txBody>
      </p:sp>
      <p:sp>
        <p:nvSpPr>
          <p:cNvPr id="16" name="Прямоугольник 15">
            <a:extLst>
              <a:ext uri="{FF2B5EF4-FFF2-40B4-BE49-F238E27FC236}">
                <a16:creationId xmlns:a16="http://schemas.microsoft.com/office/drawing/2014/main" id="{78C12675-508E-4519-5285-919E562C132B}"/>
              </a:ext>
            </a:extLst>
          </p:cNvPr>
          <p:cNvSpPr/>
          <p:nvPr/>
        </p:nvSpPr>
        <p:spPr>
          <a:xfrm>
            <a:off x="4861379" y="4258831"/>
            <a:ext cx="4195537" cy="2554545"/>
          </a:xfrm>
          <a:prstGeom prst="rect">
            <a:avLst/>
          </a:prstGeom>
        </p:spPr>
        <p:txBody>
          <a:bodyPr wrap="square">
            <a:spAutoFit/>
          </a:bodyPr>
          <a:lstStyle/>
          <a:p>
            <a:pPr marL="457200" indent="-457200">
              <a:buAutoNum type="arabicParenR"/>
            </a:pPr>
            <a:r>
              <a:rPr lang="ru-RU" sz="2000" dirty="0">
                <a:cs typeface="Arial" panose="020B0604020202020204" pitchFamily="34" charset="0"/>
              </a:rPr>
              <a:t>«Разрежем» </a:t>
            </a:r>
            <a:r>
              <a:rPr lang="ru-RU" sz="2000" dirty="0" err="1">
                <a:cs typeface="Arial" panose="020B0604020202020204" pitchFamily="34" charset="0"/>
              </a:rPr>
              <a:t>скэффолды</a:t>
            </a:r>
            <a:r>
              <a:rPr lang="ru-RU" sz="2000" dirty="0">
                <a:cs typeface="Arial" panose="020B0604020202020204" pitchFamily="34" charset="0"/>
              </a:rPr>
              <a:t> по участкам </a:t>
            </a:r>
            <a:r>
              <a:rPr lang="en-US" sz="2000" dirty="0">
                <a:cs typeface="Arial" panose="020B0604020202020204" pitchFamily="34" charset="0"/>
              </a:rPr>
              <a:t>NNN…;</a:t>
            </a:r>
            <a:endParaRPr lang="ru-RU" sz="2000" dirty="0">
              <a:cs typeface="Arial" panose="020B0604020202020204" pitchFamily="34" charset="0"/>
            </a:endParaRPr>
          </a:p>
          <a:p>
            <a:pPr marL="457200" indent="-457200">
              <a:buAutoNum type="arabicParenR"/>
            </a:pPr>
            <a:r>
              <a:rPr lang="ru-RU" sz="2000" dirty="0">
                <a:cs typeface="Arial" panose="020B0604020202020204" pitchFamily="34" charset="0"/>
              </a:rPr>
              <a:t>Получим 17 </a:t>
            </a:r>
            <a:r>
              <a:rPr lang="ru-RU" sz="2000" dirty="0" err="1">
                <a:cs typeface="Arial" panose="020B0604020202020204" pitchFamily="34" charset="0"/>
              </a:rPr>
              <a:t>контигов</a:t>
            </a:r>
            <a:r>
              <a:rPr lang="ru-RU" sz="2000" dirty="0">
                <a:cs typeface="Arial" panose="020B0604020202020204" pitchFamily="34" charset="0"/>
              </a:rPr>
              <a:t>, в </a:t>
            </a:r>
            <a:r>
              <a:rPr lang="ru-RU" sz="2000" b="1" dirty="0">
                <a:cs typeface="Arial" panose="020B0604020202020204" pitchFamily="34" charset="0"/>
              </a:rPr>
              <a:t>пяти</a:t>
            </a:r>
            <a:r>
              <a:rPr lang="ru-RU" sz="2000" dirty="0">
                <a:cs typeface="Arial" panose="020B0604020202020204" pitchFamily="34" charset="0"/>
              </a:rPr>
              <a:t> из которых содержится 50% нуклеотидов сборки</a:t>
            </a:r>
            <a:r>
              <a:rPr lang="en-US" sz="2000" dirty="0">
                <a:cs typeface="Arial" panose="020B0604020202020204" pitchFamily="34" charset="0"/>
              </a:rPr>
              <a:t>;</a:t>
            </a:r>
            <a:endParaRPr lang="ru-RU" sz="2000" dirty="0">
              <a:cs typeface="Arial" panose="020B0604020202020204" pitchFamily="34" charset="0"/>
            </a:endParaRPr>
          </a:p>
          <a:p>
            <a:pPr marL="457200" indent="-457200">
              <a:buAutoNum type="arabicParenR"/>
            </a:pPr>
            <a:r>
              <a:rPr lang="ru-RU" sz="2000" dirty="0">
                <a:cs typeface="Arial" panose="020B0604020202020204" pitchFamily="34" charset="0"/>
              </a:rPr>
              <a:t>Длина наименьшего из них </a:t>
            </a:r>
            <a:r>
              <a:rPr lang="ru-RU" sz="2000" b="1" dirty="0">
                <a:cs typeface="Arial" panose="020B0604020202020204" pitchFamily="34" charset="0"/>
              </a:rPr>
              <a:t>4.9 </a:t>
            </a:r>
            <a:r>
              <a:rPr lang="en-US" sz="2000" b="1" dirty="0">
                <a:cs typeface="Arial" panose="020B0604020202020204" pitchFamily="34" charset="0"/>
              </a:rPr>
              <a:t>Mb</a:t>
            </a:r>
            <a:r>
              <a:rPr lang="en-US" sz="2000" dirty="0">
                <a:cs typeface="Arial" panose="020B0604020202020204" pitchFamily="34" charset="0"/>
              </a:rPr>
              <a:t>.</a:t>
            </a:r>
            <a:endParaRPr lang="ru-RU" sz="2000" dirty="0">
              <a:cs typeface="Arial" panose="020B0604020202020204" pitchFamily="34" charset="0"/>
            </a:endParaRPr>
          </a:p>
        </p:txBody>
      </p:sp>
      <p:graphicFrame>
        <p:nvGraphicFramePr>
          <p:cNvPr id="5" name="Таблица 4">
            <a:extLst>
              <a:ext uri="{FF2B5EF4-FFF2-40B4-BE49-F238E27FC236}">
                <a16:creationId xmlns:a16="http://schemas.microsoft.com/office/drawing/2014/main" id="{A3320625-FE1C-E605-2BF2-0DA34708E386}"/>
              </a:ext>
            </a:extLst>
          </p:cNvPr>
          <p:cNvGraphicFramePr>
            <a:graphicFrameLocks noGrp="1"/>
          </p:cNvGraphicFramePr>
          <p:nvPr>
            <p:extLst>
              <p:ext uri="{D42A27DB-BD31-4B8C-83A1-F6EECF244321}">
                <p14:modId xmlns:p14="http://schemas.microsoft.com/office/powerpoint/2010/main" val="672026125"/>
              </p:ext>
            </p:extLst>
          </p:nvPr>
        </p:nvGraphicFramePr>
        <p:xfrm>
          <a:off x="355663" y="1844824"/>
          <a:ext cx="8320793" cy="1421399"/>
        </p:xfrm>
        <a:graphic>
          <a:graphicData uri="http://schemas.openxmlformats.org/drawingml/2006/table">
            <a:tbl>
              <a:tblPr/>
              <a:tblGrid>
                <a:gridCol w="1360497">
                  <a:extLst>
                    <a:ext uri="{9D8B030D-6E8A-4147-A177-3AD203B41FA5}">
                      <a16:colId xmlns:a16="http://schemas.microsoft.com/office/drawing/2014/main" val="20000"/>
                    </a:ext>
                  </a:extLst>
                </a:gridCol>
                <a:gridCol w="706395">
                  <a:extLst>
                    <a:ext uri="{9D8B030D-6E8A-4147-A177-3AD203B41FA5}">
                      <a16:colId xmlns:a16="http://schemas.microsoft.com/office/drawing/2014/main" val="20001"/>
                    </a:ext>
                  </a:extLst>
                </a:gridCol>
                <a:gridCol w="829246">
                  <a:extLst>
                    <a:ext uri="{9D8B030D-6E8A-4147-A177-3AD203B41FA5}">
                      <a16:colId xmlns:a16="http://schemas.microsoft.com/office/drawing/2014/main" val="20002"/>
                    </a:ext>
                  </a:extLst>
                </a:gridCol>
                <a:gridCol w="767822">
                  <a:extLst>
                    <a:ext uri="{9D8B030D-6E8A-4147-A177-3AD203B41FA5}">
                      <a16:colId xmlns:a16="http://schemas.microsoft.com/office/drawing/2014/main" val="20003"/>
                    </a:ext>
                  </a:extLst>
                </a:gridCol>
                <a:gridCol w="679440">
                  <a:extLst>
                    <a:ext uri="{9D8B030D-6E8A-4147-A177-3AD203B41FA5}">
                      <a16:colId xmlns:a16="http://schemas.microsoft.com/office/drawing/2014/main" val="20004"/>
                    </a:ext>
                  </a:extLst>
                </a:gridCol>
                <a:gridCol w="675409">
                  <a:extLst>
                    <a:ext uri="{9D8B030D-6E8A-4147-A177-3AD203B41FA5}">
                      <a16:colId xmlns:a16="http://schemas.microsoft.com/office/drawing/2014/main" val="20005"/>
                    </a:ext>
                  </a:extLst>
                </a:gridCol>
                <a:gridCol w="696191">
                  <a:extLst>
                    <a:ext uri="{9D8B030D-6E8A-4147-A177-3AD203B41FA5}">
                      <a16:colId xmlns:a16="http://schemas.microsoft.com/office/drawing/2014/main" val="20006"/>
                    </a:ext>
                  </a:extLst>
                </a:gridCol>
                <a:gridCol w="663949">
                  <a:extLst>
                    <a:ext uri="{9D8B030D-6E8A-4147-A177-3AD203B41FA5}">
                      <a16:colId xmlns:a16="http://schemas.microsoft.com/office/drawing/2014/main" val="20007"/>
                    </a:ext>
                  </a:extLst>
                </a:gridCol>
                <a:gridCol w="576064">
                  <a:extLst>
                    <a:ext uri="{9D8B030D-6E8A-4147-A177-3AD203B41FA5}">
                      <a16:colId xmlns:a16="http://schemas.microsoft.com/office/drawing/2014/main" val="20008"/>
                    </a:ext>
                  </a:extLst>
                </a:gridCol>
                <a:gridCol w="1365780">
                  <a:extLst>
                    <a:ext uri="{9D8B030D-6E8A-4147-A177-3AD203B41FA5}">
                      <a16:colId xmlns:a16="http://schemas.microsoft.com/office/drawing/2014/main" val="20009"/>
                    </a:ext>
                  </a:extLst>
                </a:gridCol>
              </a:tblGrid>
              <a:tr h="913981">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Assembly</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Genome size</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rPr>
                        <a:t>Number of chromo-somes</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rPr>
                        <a:t>Number of scaffolds</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rPr>
                        <a:t>Scaffold N50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rPr>
                        <a:t>Scaffold L50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rPr>
                        <a:t>Number of contigs</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dirty="0" err="1">
                          <a:solidFill>
                            <a:srgbClr val="000000"/>
                          </a:solidFill>
                          <a:latin typeface="Calibri" panose="020F0502020204030204" pitchFamily="34" charset="0"/>
                          <a:ea typeface="Calibri" panose="020F0502020204030204" pitchFamily="34" charset="0"/>
                          <a:cs typeface="Calibri" panose="020F0502020204030204" pitchFamily="34" charset="0"/>
                        </a:rPr>
                        <a:t>Contig</a:t>
                      </a:r>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 N50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dirty="0" err="1">
                          <a:solidFill>
                            <a:srgbClr val="000000"/>
                          </a:solidFill>
                          <a:latin typeface="Calibri" panose="020F0502020204030204" pitchFamily="34" charset="0"/>
                          <a:ea typeface="Calibri" panose="020F0502020204030204" pitchFamily="34" charset="0"/>
                          <a:cs typeface="Calibri" panose="020F0502020204030204" pitchFamily="34" charset="0"/>
                        </a:rPr>
                        <a:t>Contig</a:t>
                      </a:r>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 L50</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Assembly level</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0"/>
                  </a:ext>
                </a:extLst>
              </a:tr>
              <a:tr h="495476">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ASM2572299v1</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kern="1200" dirty="0">
                          <a:solidFill>
                            <a:srgbClr val="000000"/>
                          </a:solidFill>
                          <a:latin typeface="Calibri" panose="020F0502020204030204" pitchFamily="34" charset="0"/>
                          <a:ea typeface="Calibri" panose="020F0502020204030204" pitchFamily="34" charset="0"/>
                          <a:cs typeface="Calibri" panose="020F0502020204030204" pitchFamily="34" charset="0"/>
                        </a:rPr>
                        <a:t>57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10</a:t>
                      </a:r>
                      <a:endParaRPr lang="ru-RU"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10</a:t>
                      </a:r>
                      <a:endParaRPr lang="ru-RU"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7.5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4</a:t>
                      </a:r>
                      <a:endParaRPr lang="ru-RU"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17</a:t>
                      </a:r>
                      <a:endParaRPr lang="ru-RU"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4.9 Mb</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5</a:t>
                      </a:r>
                      <a:endParaRPr lang="ru-RU"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Chromosome</a:t>
                      </a:r>
                    </a:p>
                  </a:txBody>
                  <a:tcPr marL="11523" marR="11523" marT="11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35342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775E39C8-3AAC-43C5-9E3A-B405CF62CE80}"/>
              </a:ext>
            </a:extLst>
          </p:cNvPr>
          <p:cNvSpPr txBox="1"/>
          <p:nvPr/>
        </p:nvSpPr>
        <p:spPr>
          <a:xfrm>
            <a:off x="0" y="44624"/>
            <a:ext cx="8892480" cy="1077218"/>
          </a:xfrm>
          <a:prstGeom prst="rect">
            <a:avLst/>
          </a:prstGeom>
          <a:noFill/>
        </p:spPr>
        <p:txBody>
          <a:bodyPr wrap="square" rtlCol="0">
            <a:spAutoFit/>
          </a:bodyPr>
          <a:lstStyle/>
          <a:p>
            <a:pPr algn="ctr"/>
            <a:r>
              <a:rPr lang="ru-RU" sz="3200" b="1" dirty="0">
                <a:solidFill>
                  <a:schemeClr val="bg1"/>
                </a:solidFill>
              </a:rPr>
              <a:t>Интерфейс поиска в </a:t>
            </a:r>
            <a:r>
              <a:rPr lang="en-US" sz="3200" b="1" dirty="0">
                <a:solidFill>
                  <a:schemeClr val="bg1"/>
                </a:solidFill>
              </a:rPr>
              <a:t>NCBI Genomes </a:t>
            </a:r>
            <a:r>
              <a:rPr lang="ru-RU" sz="3200" b="1" dirty="0">
                <a:solidFill>
                  <a:schemeClr val="bg1"/>
                </a:solidFill>
              </a:rPr>
              <a:t>через </a:t>
            </a:r>
            <a:r>
              <a:rPr lang="en-US" sz="3200" b="1" dirty="0">
                <a:solidFill>
                  <a:schemeClr val="bg1"/>
                </a:solidFill>
              </a:rPr>
              <a:t>NCBI Datasets</a:t>
            </a:r>
            <a:endParaRPr lang="ru-RU" sz="3200" b="1" dirty="0">
              <a:solidFill>
                <a:schemeClr val="bg1"/>
              </a:solidFill>
            </a:endParaRPr>
          </a:p>
        </p:txBody>
      </p:sp>
      <p:pic>
        <p:nvPicPr>
          <p:cNvPr id="21" name="Рисунок 20">
            <a:extLst>
              <a:ext uri="{FF2B5EF4-FFF2-40B4-BE49-F238E27FC236}">
                <a16:creationId xmlns:a16="http://schemas.microsoft.com/office/drawing/2014/main" id="{FBC45F02-57EF-03BC-5FCF-C467EC0C716D}"/>
              </a:ext>
            </a:extLst>
          </p:cNvPr>
          <p:cNvPicPr>
            <a:picLocks noChangeAspect="1"/>
          </p:cNvPicPr>
          <p:nvPr/>
        </p:nvPicPr>
        <p:blipFill>
          <a:blip r:embed="rId3"/>
          <a:stretch>
            <a:fillRect/>
          </a:stretch>
        </p:blipFill>
        <p:spPr>
          <a:xfrm>
            <a:off x="1407884" y="1232794"/>
            <a:ext cx="7001106" cy="5299848"/>
          </a:xfrm>
          <a:prstGeom prst="rect">
            <a:avLst/>
          </a:prstGeom>
        </p:spPr>
      </p:pic>
      <p:sp>
        <p:nvSpPr>
          <p:cNvPr id="10" name="TextBox 9">
            <a:extLst>
              <a:ext uri="{FF2B5EF4-FFF2-40B4-BE49-F238E27FC236}">
                <a16:creationId xmlns:a16="http://schemas.microsoft.com/office/drawing/2014/main" id="{D66A08BD-DE6C-3A1C-3AB9-60BE4768FC04}"/>
              </a:ext>
            </a:extLst>
          </p:cNvPr>
          <p:cNvSpPr txBox="1"/>
          <p:nvPr/>
        </p:nvSpPr>
        <p:spPr>
          <a:xfrm>
            <a:off x="-36704" y="6466236"/>
            <a:ext cx="6192440" cy="430887"/>
          </a:xfrm>
          <a:prstGeom prst="rect">
            <a:avLst/>
          </a:prstGeom>
          <a:noFill/>
        </p:spPr>
        <p:txBody>
          <a:bodyPr wrap="square" rtlCol="0">
            <a:spAutoFit/>
          </a:bodyPr>
          <a:lstStyle/>
          <a:p>
            <a:r>
              <a:rPr lang="ru-RU" sz="1100" dirty="0">
                <a:solidFill>
                  <a:schemeClr val="bg1">
                    <a:lumMod val="65000"/>
                  </a:schemeClr>
                </a:solidFill>
              </a:rPr>
              <a:t>Источник рисунка: </a:t>
            </a:r>
            <a:r>
              <a:rPr lang="en-US" sz="1100" u="sng" dirty="0">
                <a:solidFill>
                  <a:schemeClr val="bg1">
                    <a:lumMod val="65000"/>
                  </a:schemeClr>
                </a:solidFill>
              </a:rPr>
              <a:t>https://www.ncbi.nlm.nih.gov/datasets/genome/?taxon=243230</a:t>
            </a:r>
            <a:endParaRPr lang="ru-RU" sz="1100" u="sng" dirty="0">
              <a:solidFill>
                <a:schemeClr val="bg1">
                  <a:lumMod val="65000"/>
                </a:schemeClr>
              </a:solidFill>
            </a:endParaRPr>
          </a:p>
        </p:txBody>
      </p:sp>
      <p:sp>
        <p:nvSpPr>
          <p:cNvPr id="3" name="Прямоугольник 2">
            <a:extLst>
              <a:ext uri="{FF2B5EF4-FFF2-40B4-BE49-F238E27FC236}">
                <a16:creationId xmlns:a16="http://schemas.microsoft.com/office/drawing/2014/main" id="{9363F3A4-E386-F091-67D8-D8B5C757A00C}"/>
              </a:ext>
            </a:extLst>
          </p:cNvPr>
          <p:cNvSpPr/>
          <p:nvPr/>
        </p:nvSpPr>
        <p:spPr>
          <a:xfrm>
            <a:off x="33634" y="2664022"/>
            <a:ext cx="1442022" cy="584775"/>
          </a:xfrm>
          <a:prstGeom prst="rect">
            <a:avLst/>
          </a:prstGeom>
        </p:spPr>
        <p:txBody>
          <a:bodyPr wrap="square">
            <a:spAutoFit/>
          </a:bodyPr>
          <a:lstStyle/>
          <a:p>
            <a:r>
              <a:rPr lang="ru-RU" sz="1600" dirty="0">
                <a:cs typeface="Arial" panose="020B0604020202020204" pitchFamily="34" charset="0"/>
              </a:rPr>
              <a:t>1 организм </a:t>
            </a:r>
            <a:endParaRPr lang="en-US" sz="1600" dirty="0">
              <a:cs typeface="Arial" panose="020B0604020202020204" pitchFamily="34" charset="0"/>
            </a:endParaRPr>
          </a:p>
          <a:p>
            <a:r>
              <a:rPr lang="ru-RU" sz="1600" b="1" dirty="0">
                <a:solidFill>
                  <a:srgbClr val="FF0000"/>
                </a:solidFill>
                <a:cs typeface="Arial" panose="020B0604020202020204" pitchFamily="34" charset="0"/>
              </a:rPr>
              <a:t>!=</a:t>
            </a:r>
            <a:r>
              <a:rPr lang="ru-RU" sz="1600" dirty="0">
                <a:cs typeface="Arial" panose="020B0604020202020204" pitchFamily="34" charset="0"/>
              </a:rPr>
              <a:t> 1 геном</a:t>
            </a:r>
            <a:endParaRPr lang="ru-RU" sz="1600" u="sng" dirty="0">
              <a:solidFill>
                <a:srgbClr val="0070C0"/>
              </a:solidFill>
              <a:cs typeface="Arial" panose="020B0604020202020204" pitchFamily="34" charset="0"/>
            </a:endParaRPr>
          </a:p>
        </p:txBody>
      </p:sp>
      <p:sp>
        <p:nvSpPr>
          <p:cNvPr id="14" name="Левая фигурная скобка 13">
            <a:extLst>
              <a:ext uri="{FF2B5EF4-FFF2-40B4-BE49-F238E27FC236}">
                <a16:creationId xmlns:a16="http://schemas.microsoft.com/office/drawing/2014/main" id="{B7480BFD-EE8D-B3A9-1BC8-D354EEDBDD89}"/>
              </a:ext>
            </a:extLst>
          </p:cNvPr>
          <p:cNvSpPr/>
          <p:nvPr/>
        </p:nvSpPr>
        <p:spPr>
          <a:xfrm>
            <a:off x="947676" y="3486092"/>
            <a:ext cx="360040" cy="2974477"/>
          </a:xfrm>
          <a:prstGeom prst="leftBrace">
            <a:avLst>
              <a:gd name="adj1" fmla="val 28909"/>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tx1"/>
              </a:solidFill>
            </a:endParaRPr>
          </a:p>
        </p:txBody>
      </p:sp>
      <p:sp>
        <p:nvSpPr>
          <p:cNvPr id="4" name="Прямоугольник 3">
            <a:extLst>
              <a:ext uri="{FF2B5EF4-FFF2-40B4-BE49-F238E27FC236}">
                <a16:creationId xmlns:a16="http://schemas.microsoft.com/office/drawing/2014/main" id="{A7FA0523-5F69-099E-966E-85E35F555C54}"/>
              </a:ext>
            </a:extLst>
          </p:cNvPr>
          <p:cNvSpPr/>
          <p:nvPr/>
        </p:nvSpPr>
        <p:spPr>
          <a:xfrm>
            <a:off x="-228590" y="4692468"/>
            <a:ext cx="1368152" cy="707886"/>
          </a:xfrm>
          <a:prstGeom prst="rect">
            <a:avLst/>
          </a:prstGeom>
        </p:spPr>
        <p:txBody>
          <a:bodyPr wrap="square">
            <a:spAutoFit/>
          </a:bodyPr>
          <a:lstStyle/>
          <a:p>
            <a:pPr algn="ctr"/>
            <a:r>
              <a:rPr lang="ru-RU" sz="2000" dirty="0">
                <a:cs typeface="Arial" panose="020B0604020202020204" pitchFamily="34" charset="0"/>
              </a:rPr>
              <a:t>Сбор</a:t>
            </a:r>
            <a:r>
              <a:rPr lang="en-US" sz="2000" dirty="0">
                <a:cs typeface="Arial" panose="020B0604020202020204" pitchFamily="34" charset="0"/>
              </a:rPr>
              <a:t>-</a:t>
            </a:r>
          </a:p>
          <a:p>
            <a:pPr algn="ctr"/>
            <a:r>
              <a:rPr lang="ru-RU" sz="2000" dirty="0" err="1">
                <a:cs typeface="Arial" panose="020B0604020202020204" pitchFamily="34" charset="0"/>
              </a:rPr>
              <a:t>ки</a:t>
            </a:r>
            <a:endParaRPr lang="ru-RU" sz="2000" dirty="0">
              <a:cs typeface="Arial" panose="020B0604020202020204" pitchFamily="34" charset="0"/>
            </a:endParaRPr>
          </a:p>
        </p:txBody>
      </p:sp>
      <p:sp>
        <p:nvSpPr>
          <p:cNvPr id="17" name="Прямоугольник 16">
            <a:extLst>
              <a:ext uri="{FF2B5EF4-FFF2-40B4-BE49-F238E27FC236}">
                <a16:creationId xmlns:a16="http://schemas.microsoft.com/office/drawing/2014/main" id="{D8BACC70-6784-B027-F65A-882A6252124B}"/>
              </a:ext>
            </a:extLst>
          </p:cNvPr>
          <p:cNvSpPr/>
          <p:nvPr/>
        </p:nvSpPr>
        <p:spPr>
          <a:xfrm>
            <a:off x="2410284" y="3486092"/>
            <a:ext cx="217500" cy="189110"/>
          </a:xfrm>
          <a:prstGeom prst="rect">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80AD33BE-B956-0C8B-F9E8-F7F926E7F388}"/>
              </a:ext>
            </a:extLst>
          </p:cNvPr>
          <p:cNvSpPr/>
          <p:nvPr/>
        </p:nvSpPr>
        <p:spPr>
          <a:xfrm>
            <a:off x="3106104" y="3432356"/>
            <a:ext cx="1753928" cy="261610"/>
          </a:xfrm>
          <a:prstGeom prst="rect">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рямоугольник 18">
            <a:extLst>
              <a:ext uri="{FF2B5EF4-FFF2-40B4-BE49-F238E27FC236}">
                <a16:creationId xmlns:a16="http://schemas.microsoft.com/office/drawing/2014/main" id="{FE66EB31-E0D8-CD66-03E8-F0E060C810D6}"/>
              </a:ext>
            </a:extLst>
          </p:cNvPr>
          <p:cNvSpPr/>
          <p:nvPr/>
        </p:nvSpPr>
        <p:spPr>
          <a:xfrm>
            <a:off x="7268308" y="3378662"/>
            <a:ext cx="760076" cy="355848"/>
          </a:xfrm>
          <a:prstGeom prst="rect">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Стрелка: изогнутая 21">
            <a:extLst>
              <a:ext uri="{FF2B5EF4-FFF2-40B4-BE49-F238E27FC236}">
                <a16:creationId xmlns:a16="http://schemas.microsoft.com/office/drawing/2014/main" id="{DB339AF1-42EA-4597-7EFB-648E835FEDB5}"/>
              </a:ext>
            </a:extLst>
          </p:cNvPr>
          <p:cNvSpPr/>
          <p:nvPr/>
        </p:nvSpPr>
        <p:spPr>
          <a:xfrm>
            <a:off x="878521" y="1886367"/>
            <a:ext cx="500698" cy="696193"/>
          </a:xfrm>
          <a:prstGeom prst="bent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17</a:t>
            </a:fld>
            <a:endParaRPr lang="ru-RU" dirty="0"/>
          </a:p>
        </p:txBody>
      </p:sp>
    </p:spTree>
    <p:extLst>
      <p:ext uri="{BB962C8B-B14F-4D97-AF65-F5344CB8AC3E}">
        <p14:creationId xmlns:p14="http://schemas.microsoft.com/office/powerpoint/2010/main" val="28930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A1E7D94-E7F6-76CA-F178-A329A0F57A4E}"/>
              </a:ext>
            </a:extLst>
          </p:cNvPr>
          <p:cNvPicPr>
            <a:picLocks noChangeAspect="1"/>
          </p:cNvPicPr>
          <p:nvPr/>
        </p:nvPicPr>
        <p:blipFill>
          <a:blip r:embed="rId3"/>
          <a:stretch>
            <a:fillRect/>
          </a:stretch>
        </p:blipFill>
        <p:spPr>
          <a:xfrm>
            <a:off x="334591" y="1336334"/>
            <a:ext cx="8474818" cy="3946290"/>
          </a:xfrm>
          <a:prstGeom prst="rect">
            <a:avLst/>
          </a:prstGeom>
          <a:ln w="25400">
            <a:solidFill>
              <a:schemeClr val="accent1"/>
            </a:solidFill>
          </a:ln>
        </p:spPr>
      </p:pic>
      <p:sp>
        <p:nvSpPr>
          <p:cNvPr id="43" name="TextBox 42">
            <a:extLst>
              <a:ext uri="{FF2B5EF4-FFF2-40B4-BE49-F238E27FC236}">
                <a16:creationId xmlns:a16="http://schemas.microsoft.com/office/drawing/2014/main" id="{775E39C8-3AAC-43C5-9E3A-B405CF62CE80}"/>
              </a:ext>
            </a:extLst>
          </p:cNvPr>
          <p:cNvSpPr txBox="1"/>
          <p:nvPr/>
        </p:nvSpPr>
        <p:spPr>
          <a:xfrm>
            <a:off x="0" y="251937"/>
            <a:ext cx="8892480" cy="584775"/>
          </a:xfrm>
          <a:prstGeom prst="rect">
            <a:avLst/>
          </a:prstGeom>
          <a:noFill/>
        </p:spPr>
        <p:txBody>
          <a:bodyPr wrap="square" rtlCol="0">
            <a:spAutoFit/>
          </a:bodyPr>
          <a:lstStyle/>
          <a:p>
            <a:pPr algn="ctr"/>
            <a:r>
              <a:rPr lang="ru-RU" sz="3200" b="1" dirty="0">
                <a:solidFill>
                  <a:schemeClr val="bg1"/>
                </a:solidFill>
              </a:rPr>
              <a:t>Фильтрация результатов</a:t>
            </a:r>
          </a:p>
        </p:txBody>
      </p:sp>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18</a:t>
            </a:fld>
            <a:endParaRPr lang="ru-RU" dirty="0"/>
          </a:p>
        </p:txBody>
      </p:sp>
      <p:sp>
        <p:nvSpPr>
          <p:cNvPr id="6" name="Прямоугольник 5">
            <a:extLst>
              <a:ext uri="{FF2B5EF4-FFF2-40B4-BE49-F238E27FC236}">
                <a16:creationId xmlns:a16="http://schemas.microsoft.com/office/drawing/2014/main" id="{1C9A130D-AE76-3D97-2C00-F9819AEBD24D}"/>
              </a:ext>
            </a:extLst>
          </p:cNvPr>
          <p:cNvSpPr/>
          <p:nvPr/>
        </p:nvSpPr>
        <p:spPr>
          <a:xfrm>
            <a:off x="3478091" y="3959185"/>
            <a:ext cx="5214315" cy="2646878"/>
          </a:xfrm>
          <a:prstGeom prst="rect">
            <a:avLst/>
          </a:prstGeom>
          <a:solidFill>
            <a:schemeClr val="bg1"/>
          </a:solidFill>
          <a:ln w="25400">
            <a:solidFill>
              <a:schemeClr val="accent1"/>
            </a:solidFill>
          </a:ln>
        </p:spPr>
        <p:txBody>
          <a:bodyPr wrap="square">
            <a:spAutoFit/>
          </a:bodyPr>
          <a:lstStyle/>
          <a:p>
            <a:pPr>
              <a:spcAft>
                <a:spcPts val="600"/>
              </a:spcAft>
            </a:pPr>
            <a:r>
              <a:rPr lang="ru-RU" sz="2000" dirty="0">
                <a:latin typeface="Arial" panose="020B0604020202020204" pitchFamily="34" charset="0"/>
                <a:cs typeface="Arial" panose="020B0604020202020204" pitchFamily="34" charset="0"/>
              </a:rPr>
              <a:t>Особенно полезные фильтры:</a:t>
            </a:r>
          </a:p>
          <a:p>
            <a:pPr marL="342900" indent="-342900">
              <a:spcAft>
                <a:spcPts val="600"/>
              </a:spcAft>
              <a:buFont typeface="Arial" panose="020B0604020202020204" pitchFamily="34" charset="0"/>
              <a:buChar char="•"/>
            </a:pPr>
            <a:r>
              <a:rPr lang="ru-RU" dirty="0">
                <a:latin typeface="Arial" panose="020B0604020202020204" pitchFamily="34" charset="0"/>
                <a:cs typeface="Arial" panose="020B0604020202020204" pitchFamily="34" charset="0"/>
              </a:rPr>
              <a:t>Наличие аннотации (т.е. предсказания генов).</a:t>
            </a:r>
          </a:p>
          <a:p>
            <a:pPr marL="342900" indent="-342900">
              <a:spcAft>
                <a:spcPts val="600"/>
              </a:spcAft>
              <a:buFont typeface="Arial" panose="020B0604020202020204" pitchFamily="34" charset="0"/>
              <a:buChar char="•"/>
            </a:pPr>
            <a:r>
              <a:rPr lang="ru-RU" dirty="0">
                <a:latin typeface="Arial" panose="020B0604020202020204" pitchFamily="34" charset="0"/>
                <a:cs typeface="Arial" panose="020B0604020202020204" pitchFamily="34" charset="0"/>
              </a:rPr>
              <a:t>Смотреть только </a:t>
            </a:r>
            <a:r>
              <a:rPr lang="ru-RU" dirty="0" err="1">
                <a:latin typeface="Arial" panose="020B0604020202020204" pitchFamily="34" charset="0"/>
                <a:cs typeface="Arial" panose="020B0604020202020204" pitchFamily="34" charset="0"/>
              </a:rPr>
              <a:t>референсные</a:t>
            </a:r>
            <a:r>
              <a:rPr lang="ru-RU" dirty="0">
                <a:latin typeface="Arial" panose="020B0604020202020204" pitchFamily="34" charset="0"/>
                <a:cs typeface="Arial" panose="020B0604020202020204" pitchFamily="34" charset="0"/>
              </a:rPr>
              <a:t> геномы.</a:t>
            </a:r>
          </a:p>
          <a:p>
            <a:pPr marL="342900" indent="-342900">
              <a:spcAft>
                <a:spcPts val="600"/>
              </a:spcAft>
              <a:buFont typeface="Arial" panose="020B0604020202020204" pitchFamily="34" charset="0"/>
              <a:buChar char="•"/>
            </a:pPr>
            <a:r>
              <a:rPr lang="ru-RU" dirty="0">
                <a:latin typeface="Arial" panose="020B0604020202020204" pitchFamily="34" charset="0"/>
                <a:cs typeface="Arial" panose="020B0604020202020204" pitchFamily="34" charset="0"/>
              </a:rPr>
              <a:t>Выбор уровня сборки.</a:t>
            </a:r>
          </a:p>
          <a:p>
            <a:pPr marL="342900" indent="-342900">
              <a:spcAft>
                <a:spcPts val="600"/>
              </a:spcAft>
              <a:buFont typeface="Arial" panose="020B0604020202020204" pitchFamily="34" charset="0"/>
              <a:buChar char="•"/>
            </a:pPr>
            <a:r>
              <a:rPr lang="ru-RU" dirty="0">
                <a:latin typeface="Arial" panose="020B0604020202020204" pitchFamily="34" charset="0"/>
                <a:cs typeface="Arial" panose="020B0604020202020204" pitchFamily="34" charset="0"/>
              </a:rPr>
              <a:t>Год выпуска (проверить, не появилось ли новых сборок в таксоне, который вы уже ранее изучали).</a:t>
            </a:r>
          </a:p>
        </p:txBody>
      </p:sp>
    </p:spTree>
    <p:extLst>
      <p:ext uri="{BB962C8B-B14F-4D97-AF65-F5344CB8AC3E}">
        <p14:creationId xmlns:p14="http://schemas.microsoft.com/office/powerpoint/2010/main" val="3795738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775E39C8-3AAC-43C5-9E3A-B405CF62CE80}"/>
              </a:ext>
            </a:extLst>
          </p:cNvPr>
          <p:cNvSpPr txBox="1"/>
          <p:nvPr/>
        </p:nvSpPr>
        <p:spPr>
          <a:xfrm>
            <a:off x="0" y="251937"/>
            <a:ext cx="8892480" cy="584775"/>
          </a:xfrm>
          <a:prstGeom prst="rect">
            <a:avLst/>
          </a:prstGeom>
          <a:noFill/>
        </p:spPr>
        <p:txBody>
          <a:bodyPr wrap="square" rtlCol="0">
            <a:spAutoFit/>
          </a:bodyPr>
          <a:lstStyle/>
          <a:p>
            <a:pPr algn="ctr"/>
            <a:r>
              <a:rPr lang="ru-RU" sz="3200" b="1" dirty="0">
                <a:solidFill>
                  <a:schemeClr val="bg1"/>
                </a:solidFill>
              </a:rPr>
              <a:t>Настройка колонок таблицы</a:t>
            </a:r>
          </a:p>
        </p:txBody>
      </p:sp>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19</a:t>
            </a:fld>
            <a:endParaRPr lang="ru-RU" dirty="0"/>
          </a:p>
        </p:txBody>
      </p:sp>
      <p:sp>
        <p:nvSpPr>
          <p:cNvPr id="3" name="Прямоугольник 2">
            <a:extLst>
              <a:ext uri="{FF2B5EF4-FFF2-40B4-BE49-F238E27FC236}">
                <a16:creationId xmlns:a16="http://schemas.microsoft.com/office/drawing/2014/main" id="{253BCB71-D961-3C7A-0A8D-8CDB29E168CC}"/>
              </a:ext>
            </a:extLst>
          </p:cNvPr>
          <p:cNvSpPr/>
          <p:nvPr/>
        </p:nvSpPr>
        <p:spPr>
          <a:xfrm>
            <a:off x="2699792" y="1277672"/>
            <a:ext cx="5925391" cy="4924425"/>
          </a:xfrm>
          <a:prstGeom prst="rect">
            <a:avLst/>
          </a:prstGeom>
        </p:spPr>
        <p:txBody>
          <a:bodyPr wrap="square">
            <a:spAutoFit/>
          </a:bodyPr>
          <a:lstStyle/>
          <a:p>
            <a:pPr>
              <a:spcAft>
                <a:spcPts val="600"/>
              </a:spcAft>
            </a:pPr>
            <a:r>
              <a:rPr lang="ru-RU" sz="2000" dirty="0">
                <a:cs typeface="Arial" panose="020B0604020202020204" pitchFamily="34" charset="0"/>
              </a:rPr>
              <a:t>В таблице по умолчанию не отображаются некоторые колонки, но это можно настроить. Например, полезно:</a:t>
            </a:r>
          </a:p>
          <a:p>
            <a:pPr marL="342900" indent="-342900">
              <a:spcAft>
                <a:spcPts val="600"/>
              </a:spcAft>
              <a:buFont typeface="Arial" panose="020B0604020202020204" pitchFamily="34" charset="0"/>
              <a:buChar char="•"/>
            </a:pPr>
            <a:r>
              <a:rPr lang="ru-RU" b="1" dirty="0">
                <a:cs typeface="Arial" panose="020B0604020202020204" pitchFamily="34" charset="0"/>
              </a:rPr>
              <a:t>Показать </a:t>
            </a:r>
            <a:r>
              <a:rPr lang="en-US" b="1" dirty="0">
                <a:cs typeface="Arial" panose="020B0604020202020204" pitchFamily="34" charset="0"/>
              </a:rPr>
              <a:t>N50 </a:t>
            </a:r>
            <a:r>
              <a:rPr lang="ru-RU" b="1" dirty="0">
                <a:cs typeface="Arial" panose="020B0604020202020204" pitchFamily="34" charset="0"/>
              </a:rPr>
              <a:t>для </a:t>
            </a:r>
            <a:r>
              <a:rPr lang="ru-RU" b="1" dirty="0" err="1">
                <a:cs typeface="Arial" panose="020B0604020202020204" pitchFamily="34" charset="0"/>
              </a:rPr>
              <a:t>контигов</a:t>
            </a:r>
            <a:r>
              <a:rPr lang="ru-RU" b="1" dirty="0">
                <a:cs typeface="Arial" panose="020B0604020202020204" pitchFamily="34" charset="0"/>
              </a:rPr>
              <a:t> и </a:t>
            </a:r>
            <a:r>
              <a:rPr lang="ru-RU" b="1" dirty="0" err="1">
                <a:cs typeface="Arial" panose="020B0604020202020204" pitchFamily="34" charset="0"/>
              </a:rPr>
              <a:t>скэффолдов</a:t>
            </a:r>
            <a:r>
              <a:rPr lang="ru-RU" dirty="0">
                <a:cs typeface="Arial" panose="020B0604020202020204" pitchFamily="34" charset="0"/>
              </a:rPr>
              <a:t> (если они очень похожи, вероятно </a:t>
            </a:r>
            <a:r>
              <a:rPr lang="ru-RU" dirty="0" err="1">
                <a:cs typeface="Arial" panose="020B0604020202020204" pitchFamily="34" charset="0"/>
              </a:rPr>
              <a:t>скэффолдов</a:t>
            </a:r>
            <a:r>
              <a:rPr lang="ru-RU" dirty="0">
                <a:cs typeface="Arial" panose="020B0604020202020204" pitchFamily="34" charset="0"/>
              </a:rPr>
              <a:t> мало и</a:t>
            </a:r>
            <a:r>
              <a:rPr lang="en-US" dirty="0">
                <a:cs typeface="Arial" panose="020B0604020202020204" pitchFamily="34" charset="0"/>
              </a:rPr>
              <a:t>/</a:t>
            </a:r>
            <a:r>
              <a:rPr lang="ru-RU" dirty="0">
                <a:cs typeface="Arial" panose="020B0604020202020204" pitchFamily="34" charset="0"/>
              </a:rPr>
              <a:t>или они короткие)</a:t>
            </a:r>
            <a:r>
              <a:rPr lang="en-US" dirty="0">
                <a:cs typeface="Arial" panose="020B0604020202020204" pitchFamily="34" charset="0"/>
              </a:rPr>
              <a:t>;</a:t>
            </a:r>
          </a:p>
          <a:p>
            <a:pPr marL="342900" indent="-342900">
              <a:spcAft>
                <a:spcPts val="600"/>
              </a:spcAft>
              <a:buFont typeface="Arial" panose="020B0604020202020204" pitchFamily="34" charset="0"/>
              <a:buChar char="•"/>
            </a:pPr>
            <a:r>
              <a:rPr lang="ru-RU" dirty="0">
                <a:cs typeface="Arial" panose="020B0604020202020204" pitchFamily="34" charset="0"/>
              </a:rPr>
              <a:t>Показать число </a:t>
            </a:r>
            <a:r>
              <a:rPr lang="ru-RU" b="1" dirty="0">
                <a:cs typeface="Arial" panose="020B0604020202020204" pitchFamily="34" charset="0"/>
              </a:rPr>
              <a:t>белок-кодирующих генов</a:t>
            </a:r>
            <a:r>
              <a:rPr lang="en-US" dirty="0">
                <a:cs typeface="Arial" panose="020B0604020202020204" pitchFamily="34" charset="0"/>
              </a:rPr>
              <a:t>;</a:t>
            </a:r>
          </a:p>
          <a:p>
            <a:pPr marL="342900" indent="-342900">
              <a:spcAft>
                <a:spcPts val="600"/>
              </a:spcAft>
              <a:buFont typeface="Arial" panose="020B0604020202020204" pitchFamily="34" charset="0"/>
              <a:buChar char="•"/>
            </a:pPr>
            <a:r>
              <a:rPr lang="ru-RU" dirty="0">
                <a:cs typeface="Arial" panose="020B0604020202020204" pitchFamily="34" charset="0"/>
              </a:rPr>
              <a:t>Показать </a:t>
            </a:r>
            <a:r>
              <a:rPr lang="ru-RU" b="1" dirty="0">
                <a:cs typeface="Arial" panose="020B0604020202020204" pitchFamily="34" charset="0"/>
              </a:rPr>
              <a:t>параметры полноты и загрязненности</a:t>
            </a:r>
            <a:r>
              <a:rPr lang="ru-RU" dirty="0">
                <a:cs typeface="Arial" panose="020B0604020202020204" pitchFamily="34" charset="0"/>
              </a:rPr>
              <a:t>, посчитанные </a:t>
            </a:r>
            <a:r>
              <a:rPr lang="en-US" dirty="0" err="1">
                <a:cs typeface="Arial" panose="020B0604020202020204" pitchFamily="34" charset="0"/>
              </a:rPr>
              <a:t>CheckM</a:t>
            </a:r>
            <a:r>
              <a:rPr lang="ru-RU" dirty="0">
                <a:cs typeface="Arial" panose="020B0604020202020204" pitchFamily="34" charset="0"/>
              </a:rPr>
              <a:t> (</a:t>
            </a:r>
            <a:r>
              <a:rPr lang="en-US" u="sng" dirty="0">
                <a:solidFill>
                  <a:srgbClr val="0000FF"/>
                </a:solidFill>
                <a:cs typeface="Arial" panose="020B0604020202020204" pitchFamily="34" charset="0"/>
                <a:hlinkClick r:id="rId3"/>
              </a:rPr>
              <a:t>https://ecogenomics.github.io/CheckM/</a:t>
            </a:r>
            <a:r>
              <a:rPr lang="ru-RU" dirty="0">
                <a:cs typeface="Arial" panose="020B0604020202020204" pitchFamily="34" charset="0"/>
              </a:rPr>
              <a:t>)</a:t>
            </a:r>
            <a:r>
              <a:rPr lang="en-US" dirty="0">
                <a:cs typeface="Arial" panose="020B0604020202020204" pitchFamily="34" charset="0"/>
              </a:rPr>
              <a:t>;</a:t>
            </a:r>
          </a:p>
          <a:p>
            <a:pPr marL="342900" indent="-342900">
              <a:spcAft>
                <a:spcPts val="600"/>
              </a:spcAft>
              <a:buFont typeface="Arial" panose="020B0604020202020204" pitchFamily="34" charset="0"/>
              <a:buChar char="•"/>
            </a:pPr>
            <a:r>
              <a:rPr lang="ru-RU" dirty="0">
                <a:cs typeface="Arial" panose="020B0604020202020204" pitchFamily="34" charset="0"/>
              </a:rPr>
              <a:t>Для разных интересных нужд – можно посмотреть кто положил сборку в базу данных, с помощью какой технологии секвенирования она получена и т.п.</a:t>
            </a:r>
          </a:p>
        </p:txBody>
      </p:sp>
      <p:pic>
        <p:nvPicPr>
          <p:cNvPr id="4" name="Рисунок 3">
            <a:extLst>
              <a:ext uri="{FF2B5EF4-FFF2-40B4-BE49-F238E27FC236}">
                <a16:creationId xmlns:a16="http://schemas.microsoft.com/office/drawing/2014/main" id="{F448003E-6A5B-BF2D-A678-789A1A92E053}"/>
              </a:ext>
            </a:extLst>
          </p:cNvPr>
          <p:cNvPicPr>
            <a:picLocks noChangeAspect="1"/>
          </p:cNvPicPr>
          <p:nvPr/>
        </p:nvPicPr>
        <p:blipFill>
          <a:blip r:embed="rId4"/>
          <a:stretch>
            <a:fillRect/>
          </a:stretch>
        </p:blipFill>
        <p:spPr>
          <a:xfrm>
            <a:off x="251520" y="1236713"/>
            <a:ext cx="2049252" cy="5484762"/>
          </a:xfrm>
          <a:prstGeom prst="rect">
            <a:avLst/>
          </a:prstGeom>
        </p:spPr>
      </p:pic>
      <p:sp>
        <p:nvSpPr>
          <p:cNvPr id="7" name="Прямоугольник 6">
            <a:extLst>
              <a:ext uri="{FF2B5EF4-FFF2-40B4-BE49-F238E27FC236}">
                <a16:creationId xmlns:a16="http://schemas.microsoft.com/office/drawing/2014/main" id="{EC381FF6-C0E6-6284-BCBC-58493C50A2CE}"/>
              </a:ext>
            </a:extLst>
          </p:cNvPr>
          <p:cNvSpPr/>
          <p:nvPr/>
        </p:nvSpPr>
        <p:spPr>
          <a:xfrm>
            <a:off x="1268837" y="3308499"/>
            <a:ext cx="864096"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88A40A9A-9707-36AB-B20F-CA1DC665A204}"/>
              </a:ext>
            </a:extLst>
          </p:cNvPr>
          <p:cNvSpPr/>
          <p:nvPr/>
        </p:nvSpPr>
        <p:spPr>
          <a:xfrm>
            <a:off x="240333" y="3645024"/>
            <a:ext cx="864096"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4D1AE82F-A325-559F-EB29-55817871BC97}"/>
              </a:ext>
            </a:extLst>
          </p:cNvPr>
          <p:cNvSpPr/>
          <p:nvPr/>
        </p:nvSpPr>
        <p:spPr>
          <a:xfrm>
            <a:off x="1251450" y="4869160"/>
            <a:ext cx="864096"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 стрелкой 10">
            <a:extLst>
              <a:ext uri="{FF2B5EF4-FFF2-40B4-BE49-F238E27FC236}">
                <a16:creationId xmlns:a16="http://schemas.microsoft.com/office/drawing/2014/main" id="{38C04344-6696-0498-67E2-579B18ACBC2B}"/>
              </a:ext>
            </a:extLst>
          </p:cNvPr>
          <p:cNvCxnSpPr>
            <a:cxnSpLocks/>
          </p:cNvCxnSpPr>
          <p:nvPr/>
        </p:nvCxnSpPr>
        <p:spPr>
          <a:xfrm flipH="1">
            <a:off x="2196684" y="2564904"/>
            <a:ext cx="575116" cy="90607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7FFF79DF-0DE9-7118-9429-95DB442CA793}"/>
              </a:ext>
            </a:extLst>
          </p:cNvPr>
          <p:cNvCxnSpPr>
            <a:cxnSpLocks/>
            <a:stCxn id="3" idx="1"/>
          </p:cNvCxnSpPr>
          <p:nvPr/>
        </p:nvCxnSpPr>
        <p:spPr>
          <a:xfrm flipH="1">
            <a:off x="2132933" y="3739885"/>
            <a:ext cx="566859" cy="103201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3EA05490-AA4F-6046-3FAD-773F57A360D6}"/>
              </a:ext>
            </a:extLst>
          </p:cNvPr>
          <p:cNvCxnSpPr>
            <a:cxnSpLocks/>
          </p:cNvCxnSpPr>
          <p:nvPr/>
        </p:nvCxnSpPr>
        <p:spPr>
          <a:xfrm flipH="1">
            <a:off x="2196684" y="4365104"/>
            <a:ext cx="575116" cy="146224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Прямоугольник 16">
            <a:extLst>
              <a:ext uri="{FF2B5EF4-FFF2-40B4-BE49-F238E27FC236}">
                <a16:creationId xmlns:a16="http://schemas.microsoft.com/office/drawing/2014/main" id="{3FBE6669-F3A9-FC8D-ED09-F6AAE8F45AC8}"/>
              </a:ext>
            </a:extLst>
          </p:cNvPr>
          <p:cNvSpPr/>
          <p:nvPr/>
        </p:nvSpPr>
        <p:spPr>
          <a:xfrm>
            <a:off x="240333" y="5477271"/>
            <a:ext cx="1892600" cy="9275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4575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1736812"/>
            <a:ext cx="9144000" cy="33123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99D6959E-A7CF-499F-99B4-792057664B61}"/>
              </a:ext>
            </a:extLst>
          </p:cNvPr>
          <p:cNvSpPr>
            <a:spLocks noGrp="1"/>
          </p:cNvSpPr>
          <p:nvPr>
            <p:ph type="ctrTitle"/>
          </p:nvPr>
        </p:nvSpPr>
        <p:spPr>
          <a:xfrm>
            <a:off x="683568" y="2141425"/>
            <a:ext cx="7772400" cy="2635847"/>
          </a:xfrm>
        </p:spPr>
        <p:txBody>
          <a:bodyPr>
            <a:noAutofit/>
          </a:bodyPr>
          <a:lstStyle/>
          <a:p>
            <a:r>
              <a:rPr lang="en-US" b="1" dirty="0">
                <a:solidFill>
                  <a:schemeClr val="bg1"/>
                </a:solidFill>
                <a:latin typeface="+mn-lt"/>
              </a:rPr>
              <a:t>1</a:t>
            </a:r>
            <a:r>
              <a:rPr lang="ru-RU" b="1" dirty="0">
                <a:solidFill>
                  <a:schemeClr val="bg1"/>
                </a:solidFill>
                <a:latin typeface="+mn-lt"/>
              </a:rPr>
              <a:t>. Нуклеотидные последовательности и где они обитают</a:t>
            </a:r>
          </a:p>
        </p:txBody>
      </p:sp>
    </p:spTree>
    <p:extLst>
      <p:ext uri="{BB962C8B-B14F-4D97-AF65-F5344CB8AC3E}">
        <p14:creationId xmlns:p14="http://schemas.microsoft.com/office/powerpoint/2010/main" val="233503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1736812"/>
            <a:ext cx="9144000" cy="33123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99D6959E-A7CF-499F-99B4-792057664B61}"/>
              </a:ext>
            </a:extLst>
          </p:cNvPr>
          <p:cNvSpPr>
            <a:spLocks noGrp="1"/>
          </p:cNvSpPr>
          <p:nvPr>
            <p:ph type="ctrTitle"/>
          </p:nvPr>
        </p:nvSpPr>
        <p:spPr>
          <a:xfrm>
            <a:off x="683568" y="2141425"/>
            <a:ext cx="7772400" cy="2635847"/>
          </a:xfrm>
        </p:spPr>
        <p:txBody>
          <a:bodyPr>
            <a:noAutofit/>
          </a:bodyPr>
          <a:lstStyle/>
          <a:p>
            <a:r>
              <a:rPr lang="ru-RU" b="1" dirty="0">
                <a:solidFill>
                  <a:schemeClr val="bg1"/>
                </a:solidFill>
                <a:latin typeface="+mn-lt"/>
              </a:rPr>
              <a:t>3. Структурная и функциональная аннотация геномов</a:t>
            </a:r>
          </a:p>
        </p:txBody>
      </p:sp>
    </p:spTree>
    <p:extLst>
      <p:ext uri="{BB962C8B-B14F-4D97-AF65-F5344CB8AC3E}">
        <p14:creationId xmlns:p14="http://schemas.microsoft.com/office/powerpoint/2010/main" val="3848821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21</a:t>
            </a:fld>
            <a:endParaRPr lang="ru-RU" dirty="0"/>
          </a:p>
        </p:txBody>
      </p:sp>
      <p:sp>
        <p:nvSpPr>
          <p:cNvPr id="10" name="TextBox 9">
            <a:extLst>
              <a:ext uri="{FF2B5EF4-FFF2-40B4-BE49-F238E27FC236}">
                <a16:creationId xmlns:a16="http://schemas.microsoft.com/office/drawing/2014/main" id="{775E39C8-3AAC-43C5-9E3A-B405CF62CE80}"/>
              </a:ext>
            </a:extLst>
          </p:cNvPr>
          <p:cNvSpPr txBox="1"/>
          <p:nvPr/>
        </p:nvSpPr>
        <p:spPr>
          <a:xfrm>
            <a:off x="94817" y="-80976"/>
            <a:ext cx="8892480" cy="1200329"/>
          </a:xfrm>
          <a:prstGeom prst="rect">
            <a:avLst/>
          </a:prstGeom>
          <a:noFill/>
        </p:spPr>
        <p:txBody>
          <a:bodyPr wrap="square" rtlCol="0">
            <a:spAutoFit/>
          </a:bodyPr>
          <a:lstStyle/>
          <a:p>
            <a:pPr algn="ctr"/>
            <a:r>
              <a:rPr lang="ru-RU" sz="3600" b="1" dirty="0">
                <a:solidFill>
                  <a:schemeClr val="bg1"/>
                </a:solidFill>
              </a:rPr>
              <a:t>Рассмотрим на примере прокариот</a:t>
            </a:r>
          </a:p>
        </p:txBody>
      </p:sp>
      <p:pic>
        <p:nvPicPr>
          <p:cNvPr id="17" name="Picture 2"/>
          <p:cNvPicPr>
            <a:picLocks noChangeAspect="1" noChangeArrowheads="1"/>
          </p:cNvPicPr>
          <p:nvPr/>
        </p:nvPicPr>
        <p:blipFill>
          <a:blip r:embed="rId2" cstate="print"/>
          <a:srcRect/>
          <a:stretch>
            <a:fillRect/>
          </a:stretch>
        </p:blipFill>
        <p:spPr bwMode="auto">
          <a:xfrm>
            <a:off x="909019" y="1901301"/>
            <a:ext cx="7264076" cy="2926534"/>
          </a:xfrm>
          <a:prstGeom prst="rect">
            <a:avLst/>
          </a:prstGeom>
          <a:noFill/>
          <a:ln w="9525">
            <a:noFill/>
            <a:miter lim="800000"/>
            <a:headEnd/>
            <a:tailEnd/>
          </a:ln>
        </p:spPr>
      </p:pic>
      <p:sp>
        <p:nvSpPr>
          <p:cNvPr id="22" name="TextBox 4"/>
          <p:cNvSpPr txBox="1">
            <a:spLocks noChangeArrowheads="1"/>
          </p:cNvSpPr>
          <p:nvPr/>
        </p:nvSpPr>
        <p:spPr bwMode="auto">
          <a:xfrm>
            <a:off x="214282" y="2236802"/>
            <a:ext cx="1657350" cy="400110"/>
          </a:xfrm>
          <a:prstGeom prst="rect">
            <a:avLst/>
          </a:prstGeom>
          <a:noFill/>
          <a:ln w="9525">
            <a:noFill/>
            <a:miter lim="800000"/>
            <a:headEnd/>
            <a:tailEnd/>
          </a:ln>
        </p:spPr>
        <p:txBody>
          <a:bodyPr>
            <a:spAutoFit/>
          </a:bodyPr>
          <a:lstStyle/>
          <a:p>
            <a:pPr algn="ctr"/>
            <a:r>
              <a:rPr lang="ru-RU" sz="2000" i="1" dirty="0">
                <a:cs typeface="Arial" panose="020B0604020202020204" pitchFamily="34" charset="0"/>
              </a:rPr>
              <a:t>Бактерии</a:t>
            </a:r>
            <a:endParaRPr lang="en-US" sz="2000" i="1" dirty="0">
              <a:cs typeface="Arial" panose="020B0604020202020204" pitchFamily="34" charset="0"/>
            </a:endParaRPr>
          </a:p>
        </p:txBody>
      </p:sp>
      <p:pic>
        <p:nvPicPr>
          <p:cNvPr id="23" name="Picture 2" descr="http://0.tqn.com/d/biology/1/0/Z/V/prokaryoticcell.jpg"/>
          <p:cNvPicPr>
            <a:picLocks noChangeAspect="1" noChangeArrowheads="1"/>
          </p:cNvPicPr>
          <p:nvPr/>
        </p:nvPicPr>
        <p:blipFill>
          <a:blip r:embed="rId3" cstate="print"/>
          <a:srcRect/>
          <a:stretch>
            <a:fillRect/>
          </a:stretch>
        </p:blipFill>
        <p:spPr bwMode="auto">
          <a:xfrm>
            <a:off x="642910" y="1522422"/>
            <a:ext cx="978502" cy="797336"/>
          </a:xfrm>
          <a:prstGeom prst="rect">
            <a:avLst/>
          </a:prstGeom>
          <a:noFill/>
          <a:ln w="9525">
            <a:noFill/>
            <a:miter lim="800000"/>
            <a:headEnd/>
            <a:tailEnd/>
          </a:ln>
        </p:spPr>
      </p:pic>
      <p:pic>
        <p:nvPicPr>
          <p:cNvPr id="26" name="Picture 5" descr="File:Animal cell structure en.svg"/>
          <p:cNvPicPr>
            <a:picLocks noChangeAspect="1" noChangeArrowheads="1"/>
          </p:cNvPicPr>
          <p:nvPr/>
        </p:nvPicPr>
        <p:blipFill>
          <a:blip r:embed="rId4" cstate="print"/>
          <a:srcRect/>
          <a:stretch>
            <a:fillRect/>
          </a:stretch>
        </p:blipFill>
        <p:spPr bwMode="auto">
          <a:xfrm>
            <a:off x="7458871" y="1217532"/>
            <a:ext cx="1370058" cy="915324"/>
          </a:xfrm>
          <a:prstGeom prst="rect">
            <a:avLst/>
          </a:prstGeom>
          <a:noFill/>
          <a:ln w="9525">
            <a:noFill/>
            <a:miter lim="800000"/>
            <a:headEnd/>
            <a:tailEnd/>
          </a:ln>
        </p:spPr>
      </p:pic>
      <p:sp>
        <p:nvSpPr>
          <p:cNvPr id="27" name="TextBox 4"/>
          <p:cNvSpPr txBox="1">
            <a:spLocks noChangeArrowheads="1"/>
          </p:cNvSpPr>
          <p:nvPr/>
        </p:nvSpPr>
        <p:spPr bwMode="auto">
          <a:xfrm>
            <a:off x="148383" y="4827835"/>
            <a:ext cx="4645719" cy="1015663"/>
          </a:xfrm>
          <a:prstGeom prst="rect">
            <a:avLst/>
          </a:prstGeom>
          <a:noFill/>
          <a:ln w="9525">
            <a:noFill/>
            <a:miter lim="800000"/>
            <a:headEnd/>
            <a:tailEnd/>
          </a:ln>
        </p:spPr>
        <p:txBody>
          <a:bodyPr wrap="square">
            <a:spAutoFit/>
          </a:bodyPr>
          <a:lstStyle/>
          <a:p>
            <a:r>
              <a:rPr lang="ru-RU" sz="2000" dirty="0">
                <a:cs typeface="Arial" panose="020B0604020202020204" pitchFamily="34" charset="0"/>
              </a:rPr>
              <a:t>На основании сходства </a:t>
            </a:r>
            <a:r>
              <a:rPr lang="en-US" sz="2000" dirty="0">
                <a:solidFill>
                  <a:schemeClr val="accent6">
                    <a:lumMod val="75000"/>
                  </a:schemeClr>
                </a:solidFill>
                <a:cs typeface="Arial" panose="020B0604020202020204" pitchFamily="34" charset="0"/>
              </a:rPr>
              <a:t>16S</a:t>
            </a:r>
            <a:r>
              <a:rPr lang="ru-RU" sz="2000" dirty="0">
                <a:solidFill>
                  <a:schemeClr val="accent6">
                    <a:lumMod val="75000"/>
                  </a:schemeClr>
                </a:solidFill>
                <a:cs typeface="Arial" panose="020B0604020202020204" pitchFamily="34" charset="0"/>
              </a:rPr>
              <a:t> </a:t>
            </a:r>
            <a:r>
              <a:rPr lang="ru-RU" sz="2000" dirty="0" err="1">
                <a:solidFill>
                  <a:schemeClr val="accent6">
                    <a:lumMod val="75000"/>
                  </a:schemeClr>
                </a:solidFill>
                <a:cs typeface="Arial" panose="020B0604020202020204" pitchFamily="34" charset="0"/>
              </a:rPr>
              <a:t>рРНК</a:t>
            </a:r>
            <a:r>
              <a:rPr lang="en-US" sz="2000" dirty="0">
                <a:solidFill>
                  <a:schemeClr val="accent6">
                    <a:lumMod val="75000"/>
                  </a:schemeClr>
                </a:solidFill>
                <a:cs typeface="Arial" panose="020B0604020202020204" pitchFamily="34" charset="0"/>
              </a:rPr>
              <a:t> </a:t>
            </a:r>
            <a:r>
              <a:rPr lang="ru-RU" sz="2000" dirty="0">
                <a:cs typeface="Arial" panose="020B0604020202020204" pitchFamily="34" charset="0"/>
              </a:rPr>
              <a:t>все клеточные формы жизни разделяются на </a:t>
            </a:r>
            <a:r>
              <a:rPr lang="ru-RU" sz="2000" b="1" dirty="0">
                <a:cs typeface="Arial" panose="020B0604020202020204" pitchFamily="34" charset="0"/>
              </a:rPr>
              <a:t>три домена</a:t>
            </a:r>
            <a:endParaRPr lang="en-US" sz="2000" b="1" dirty="0">
              <a:cs typeface="Arial" panose="020B0604020202020204" pitchFamily="34" charset="0"/>
            </a:endParaRPr>
          </a:p>
        </p:txBody>
      </p:sp>
      <p:sp>
        <p:nvSpPr>
          <p:cNvPr id="34" name="TextBox 4"/>
          <p:cNvSpPr txBox="1">
            <a:spLocks noChangeArrowheads="1"/>
          </p:cNvSpPr>
          <p:nvPr/>
        </p:nvSpPr>
        <p:spPr bwMode="auto">
          <a:xfrm>
            <a:off x="195671" y="5866474"/>
            <a:ext cx="3224201" cy="523220"/>
          </a:xfrm>
          <a:prstGeom prst="rect">
            <a:avLst/>
          </a:prstGeom>
          <a:noFill/>
          <a:ln w="9525">
            <a:noFill/>
            <a:miter lim="800000"/>
            <a:headEnd/>
            <a:tailEnd/>
          </a:ln>
        </p:spPr>
        <p:txBody>
          <a:bodyPr wrap="square">
            <a:spAutoFit/>
          </a:bodyPr>
          <a:lstStyle/>
          <a:p>
            <a:pPr algn="ctr"/>
            <a:r>
              <a:rPr lang="en-US" sz="1400" dirty="0">
                <a:cs typeface="Arial" panose="020B0604020202020204" pitchFamily="34" charset="0"/>
              </a:rPr>
              <a:t>(Woese </a:t>
            </a:r>
            <a:r>
              <a:rPr lang="en-US" sz="1400" i="1" dirty="0">
                <a:cs typeface="Arial" panose="020B0604020202020204" pitchFamily="34" charset="0"/>
              </a:rPr>
              <a:t>et al.</a:t>
            </a:r>
            <a:r>
              <a:rPr lang="en-US" sz="1400" dirty="0">
                <a:cs typeface="Arial" panose="020B0604020202020204" pitchFamily="34" charset="0"/>
              </a:rPr>
              <a:t>, PNAS, </a:t>
            </a:r>
            <a:r>
              <a:rPr lang="en-US" sz="1400" b="1" dirty="0">
                <a:cs typeface="Arial" panose="020B0604020202020204" pitchFamily="34" charset="0"/>
              </a:rPr>
              <a:t>1977</a:t>
            </a:r>
            <a:r>
              <a:rPr lang="en-US" sz="1400" dirty="0">
                <a:cs typeface="Arial" panose="020B0604020202020204" pitchFamily="34" charset="0"/>
              </a:rPr>
              <a:t>;</a:t>
            </a:r>
            <a:endParaRPr lang="ru-RU" sz="1400" dirty="0">
              <a:cs typeface="Arial" panose="020B0604020202020204" pitchFamily="34" charset="0"/>
            </a:endParaRPr>
          </a:p>
          <a:p>
            <a:pPr algn="ctr"/>
            <a:r>
              <a:rPr lang="en-US" sz="1400" dirty="0">
                <a:cs typeface="Arial" panose="020B0604020202020204" pitchFamily="34" charset="0"/>
              </a:rPr>
              <a:t>Woese </a:t>
            </a:r>
            <a:r>
              <a:rPr lang="en-US" sz="1400" i="1" dirty="0">
                <a:cs typeface="Arial" panose="020B0604020202020204" pitchFamily="34" charset="0"/>
              </a:rPr>
              <a:t>et al.</a:t>
            </a:r>
            <a:r>
              <a:rPr lang="en-US" sz="1400" dirty="0">
                <a:cs typeface="Arial" panose="020B0604020202020204" pitchFamily="34" charset="0"/>
              </a:rPr>
              <a:t>, PNAS, </a:t>
            </a:r>
            <a:r>
              <a:rPr lang="en-US" sz="1400" b="1" dirty="0">
                <a:cs typeface="Arial" panose="020B0604020202020204" pitchFamily="34" charset="0"/>
              </a:rPr>
              <a:t>1990</a:t>
            </a:r>
            <a:r>
              <a:rPr lang="en-US" sz="1400" dirty="0">
                <a:cs typeface="Arial" panose="020B0604020202020204" pitchFamily="34" charset="0"/>
              </a:rPr>
              <a:t>)</a:t>
            </a:r>
          </a:p>
        </p:txBody>
      </p:sp>
      <p:sp>
        <p:nvSpPr>
          <p:cNvPr id="35" name="TextBox 4"/>
          <p:cNvSpPr txBox="1">
            <a:spLocks noChangeArrowheads="1"/>
          </p:cNvSpPr>
          <p:nvPr/>
        </p:nvSpPr>
        <p:spPr bwMode="auto">
          <a:xfrm>
            <a:off x="7151190" y="2132856"/>
            <a:ext cx="1872208" cy="400110"/>
          </a:xfrm>
          <a:prstGeom prst="rect">
            <a:avLst/>
          </a:prstGeom>
          <a:noFill/>
          <a:ln w="9525">
            <a:noFill/>
            <a:miter lim="800000"/>
            <a:headEnd/>
            <a:tailEnd/>
          </a:ln>
        </p:spPr>
        <p:txBody>
          <a:bodyPr wrap="square">
            <a:spAutoFit/>
          </a:bodyPr>
          <a:lstStyle/>
          <a:p>
            <a:pPr algn="ctr"/>
            <a:r>
              <a:rPr lang="ru-RU" sz="2000" i="1" dirty="0">
                <a:cs typeface="Arial" panose="020B0604020202020204" pitchFamily="34" charset="0"/>
              </a:rPr>
              <a:t>Эукариоты</a:t>
            </a:r>
            <a:endParaRPr lang="en-US" sz="2000" i="1" dirty="0">
              <a:cs typeface="Arial" panose="020B0604020202020204" pitchFamily="34" charset="0"/>
            </a:endParaRPr>
          </a:p>
        </p:txBody>
      </p:sp>
      <p:pic>
        <p:nvPicPr>
          <p:cNvPr id="37" name="Picture 4" descr="https://upload.wikimedia.org/wikipedia/commons/a/a1/Halobacteria.jpg"/>
          <p:cNvPicPr>
            <a:picLocks noChangeAspect="1" noChangeArrowheads="1"/>
          </p:cNvPicPr>
          <p:nvPr/>
        </p:nvPicPr>
        <p:blipFill>
          <a:blip r:embed="rId5" cstate="print"/>
          <a:srcRect/>
          <a:stretch>
            <a:fillRect/>
          </a:stretch>
        </p:blipFill>
        <p:spPr bwMode="auto">
          <a:xfrm>
            <a:off x="4149372" y="1279230"/>
            <a:ext cx="630942" cy="565594"/>
          </a:xfrm>
          <a:prstGeom prst="rect">
            <a:avLst/>
          </a:prstGeom>
          <a:noFill/>
        </p:spPr>
      </p:pic>
      <p:sp>
        <p:nvSpPr>
          <p:cNvPr id="38" name="TextBox 4"/>
          <p:cNvSpPr txBox="1">
            <a:spLocks noChangeArrowheads="1"/>
          </p:cNvSpPr>
          <p:nvPr/>
        </p:nvSpPr>
        <p:spPr bwMode="auto">
          <a:xfrm>
            <a:off x="3643306" y="1948770"/>
            <a:ext cx="1657350" cy="400110"/>
          </a:xfrm>
          <a:prstGeom prst="rect">
            <a:avLst/>
          </a:prstGeom>
          <a:noFill/>
          <a:ln w="9525">
            <a:noFill/>
            <a:miter lim="800000"/>
            <a:headEnd/>
            <a:tailEnd/>
          </a:ln>
        </p:spPr>
        <p:txBody>
          <a:bodyPr>
            <a:spAutoFit/>
          </a:bodyPr>
          <a:lstStyle/>
          <a:p>
            <a:pPr algn="ctr"/>
            <a:r>
              <a:rPr lang="ru-RU" sz="2000" i="1" dirty="0">
                <a:cs typeface="Arial" panose="020B0604020202020204" pitchFamily="34" charset="0"/>
              </a:rPr>
              <a:t>Археи</a:t>
            </a:r>
            <a:endParaRPr lang="en-US" sz="2000" i="1" dirty="0">
              <a:cs typeface="Arial" panose="020B0604020202020204" pitchFamily="34" charset="0"/>
            </a:endParaRPr>
          </a:p>
        </p:txBody>
      </p:sp>
      <p:pic>
        <p:nvPicPr>
          <p:cNvPr id="3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7471" y="3049218"/>
            <a:ext cx="1980114" cy="290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4"/>
          <p:cNvSpPr txBox="1">
            <a:spLocks noChangeArrowheads="1"/>
          </p:cNvSpPr>
          <p:nvPr/>
        </p:nvSpPr>
        <p:spPr bwMode="auto">
          <a:xfrm>
            <a:off x="5580112" y="5949280"/>
            <a:ext cx="2413426" cy="400110"/>
          </a:xfrm>
          <a:prstGeom prst="rect">
            <a:avLst/>
          </a:prstGeom>
          <a:noFill/>
          <a:ln w="9525">
            <a:noFill/>
            <a:miter lim="800000"/>
            <a:headEnd/>
            <a:tailEnd/>
          </a:ln>
        </p:spPr>
        <p:txBody>
          <a:bodyPr wrap="square">
            <a:spAutoFit/>
          </a:bodyPr>
          <a:lstStyle/>
          <a:p>
            <a:pPr algn="ctr"/>
            <a:r>
              <a:rPr lang="ru-RU" sz="2000" dirty="0">
                <a:cs typeface="Arial" panose="020B0604020202020204" pitchFamily="34" charset="0"/>
              </a:rPr>
              <a:t>Рибосома</a:t>
            </a:r>
            <a:r>
              <a:rPr lang="ru-RU"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E.</a:t>
            </a:r>
            <a:r>
              <a:rPr lang="ru-RU" sz="2000" i="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coli</a:t>
            </a:r>
            <a:endParaRPr lang="en-US" sz="2000" dirty="0">
              <a:latin typeface="Arial" panose="020B0604020202020204" pitchFamily="34" charset="0"/>
              <a:cs typeface="Arial" panose="020B0604020202020204" pitchFamily="34" charset="0"/>
            </a:endParaRPr>
          </a:p>
        </p:txBody>
      </p:sp>
      <p:sp>
        <p:nvSpPr>
          <p:cNvPr id="41" name="Стрелка вправо 40"/>
          <p:cNvSpPr/>
          <p:nvPr/>
        </p:nvSpPr>
        <p:spPr>
          <a:xfrm rot="19712486">
            <a:off x="4692059" y="4528701"/>
            <a:ext cx="1110312" cy="334121"/>
          </a:xfrm>
          <a:prstGeom prst="rightArrow">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a16="http://schemas.microsoft.com/office/drawing/2014/main" id="{091683B3-F464-4A9C-A704-61DD5D98554D}"/>
              </a:ext>
            </a:extLst>
          </p:cNvPr>
          <p:cNvSpPr txBox="1"/>
          <p:nvPr/>
        </p:nvSpPr>
        <p:spPr>
          <a:xfrm>
            <a:off x="-19025" y="6525344"/>
            <a:ext cx="4586512" cy="261610"/>
          </a:xfrm>
          <a:prstGeom prst="rect">
            <a:avLst/>
          </a:prstGeom>
          <a:noFill/>
        </p:spPr>
        <p:txBody>
          <a:bodyPr wrap="none" rtlCol="0">
            <a:spAutoFit/>
          </a:bodyPr>
          <a:lstStyle/>
          <a:p>
            <a:r>
              <a:rPr lang="ru-RU" sz="1100" dirty="0">
                <a:solidFill>
                  <a:schemeClr val="bg1">
                    <a:lumMod val="65000"/>
                  </a:schemeClr>
                </a:solidFill>
              </a:rPr>
              <a:t>Изображения представителей доменов взяты из </a:t>
            </a:r>
            <a:r>
              <a:rPr lang="ru-RU" sz="1100" dirty="0" err="1">
                <a:solidFill>
                  <a:schemeClr val="bg1">
                    <a:lumMod val="65000"/>
                  </a:schemeClr>
                </a:solidFill>
              </a:rPr>
              <a:t>Википедии</a:t>
            </a:r>
            <a:endParaRPr lang="ru-RU" sz="1100" u="sng" dirty="0">
              <a:solidFill>
                <a:schemeClr val="bg1">
                  <a:lumMod val="65000"/>
                </a:schemeClr>
              </a:solidFill>
            </a:endParaRPr>
          </a:p>
        </p:txBody>
      </p:sp>
      <p:sp>
        <p:nvSpPr>
          <p:cNvPr id="43" name="Прямоугольник 42"/>
          <p:cNvSpPr/>
          <p:nvPr/>
        </p:nvSpPr>
        <p:spPr>
          <a:xfrm>
            <a:off x="179512" y="1196752"/>
            <a:ext cx="5184576" cy="2880320"/>
          </a:xfrm>
          <a:prstGeom prst="rect">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id="{274F97B9-7823-00F4-BEA6-E455267B4584}"/>
              </a:ext>
            </a:extLst>
          </p:cNvPr>
          <p:cNvSpPr/>
          <p:nvPr/>
        </p:nvSpPr>
        <p:spPr>
          <a:xfrm>
            <a:off x="5777471" y="3068963"/>
            <a:ext cx="1980114" cy="1296141"/>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76C4E15B-CAAA-9A8F-7EFE-4C1D7B92EE67}"/>
              </a:ext>
            </a:extLst>
          </p:cNvPr>
          <p:cNvSpPr txBox="1">
            <a:spLocks noChangeArrowheads="1"/>
          </p:cNvSpPr>
          <p:nvPr/>
        </p:nvSpPr>
        <p:spPr bwMode="auto">
          <a:xfrm>
            <a:off x="1807771" y="1282327"/>
            <a:ext cx="1871666" cy="400110"/>
          </a:xfrm>
          <a:prstGeom prst="rect">
            <a:avLst/>
          </a:prstGeom>
          <a:noFill/>
          <a:ln w="9525">
            <a:noFill/>
            <a:miter lim="800000"/>
            <a:headEnd/>
            <a:tailEnd/>
          </a:ln>
        </p:spPr>
        <p:txBody>
          <a:bodyPr wrap="square">
            <a:spAutoFit/>
          </a:bodyPr>
          <a:lstStyle/>
          <a:p>
            <a:r>
              <a:rPr lang="ru-RU" sz="2000" dirty="0">
                <a:solidFill>
                  <a:srgbClr val="FF0000"/>
                </a:solidFill>
                <a:cs typeface="Arial" panose="020B0604020202020204" pitchFamily="34" charset="0"/>
              </a:rPr>
              <a:t>прокариоты</a:t>
            </a:r>
            <a:endParaRPr lang="en-US" sz="2000" dirty="0">
              <a:solidFill>
                <a:srgbClr val="FF0000"/>
              </a:solidFill>
              <a:cs typeface="Arial" panose="020B0604020202020204" pitchFamily="34" charset="0"/>
            </a:endParaRPr>
          </a:p>
        </p:txBody>
      </p:sp>
    </p:spTree>
    <p:extLst>
      <p:ext uri="{BB962C8B-B14F-4D97-AF65-F5344CB8AC3E}">
        <p14:creationId xmlns:p14="http://schemas.microsoft.com/office/powerpoint/2010/main" val="1890784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22</a:t>
            </a:fld>
            <a:endParaRPr lang="ru-RU" dirty="0"/>
          </a:p>
        </p:txBody>
      </p:sp>
      <p:sp>
        <p:nvSpPr>
          <p:cNvPr id="8" name="TextBox 7">
            <a:extLst>
              <a:ext uri="{FF2B5EF4-FFF2-40B4-BE49-F238E27FC236}">
                <a16:creationId xmlns:a16="http://schemas.microsoft.com/office/drawing/2014/main" id="{091683B3-F464-4A9C-A704-61DD5D98554D}"/>
              </a:ext>
            </a:extLst>
          </p:cNvPr>
          <p:cNvSpPr txBox="1"/>
          <p:nvPr/>
        </p:nvSpPr>
        <p:spPr>
          <a:xfrm>
            <a:off x="-19025" y="6525344"/>
            <a:ext cx="6295313" cy="261610"/>
          </a:xfrm>
          <a:prstGeom prst="rect">
            <a:avLst/>
          </a:prstGeom>
          <a:noFill/>
        </p:spPr>
        <p:txBody>
          <a:bodyPr wrap="none" rtlCol="0">
            <a:spAutoFit/>
          </a:bodyPr>
          <a:lstStyle/>
          <a:p>
            <a:r>
              <a:rPr lang="ru-RU" sz="1100" dirty="0">
                <a:solidFill>
                  <a:schemeClr val="bg1">
                    <a:lumMod val="65000"/>
                  </a:schemeClr>
                </a:solidFill>
              </a:rPr>
              <a:t>Источник рисунка: </a:t>
            </a:r>
            <a:r>
              <a:rPr lang="en-US" sz="1100" u="sng" dirty="0">
                <a:solidFill>
                  <a:schemeClr val="bg1">
                    <a:lumMod val="65000"/>
                  </a:schemeClr>
                </a:solidFill>
              </a:rPr>
              <a:t>https://www.ncbi.nlm.nih.gov/genome/annotation_prok/process/</a:t>
            </a:r>
            <a:endParaRPr lang="ru-RU" sz="1100" u="sng" dirty="0">
              <a:solidFill>
                <a:schemeClr val="bg1">
                  <a:lumMod val="65000"/>
                </a:schemeClr>
              </a:solidFill>
            </a:endParaRPr>
          </a:p>
        </p:txBody>
      </p:sp>
      <p:sp>
        <p:nvSpPr>
          <p:cNvPr id="10" name="TextBox 9">
            <a:extLst>
              <a:ext uri="{FF2B5EF4-FFF2-40B4-BE49-F238E27FC236}">
                <a16:creationId xmlns:a16="http://schemas.microsoft.com/office/drawing/2014/main" id="{775E39C8-3AAC-43C5-9E3A-B405CF62CE80}"/>
              </a:ext>
            </a:extLst>
          </p:cNvPr>
          <p:cNvSpPr txBox="1"/>
          <p:nvPr/>
        </p:nvSpPr>
        <p:spPr>
          <a:xfrm>
            <a:off x="0" y="47526"/>
            <a:ext cx="8892480" cy="1077218"/>
          </a:xfrm>
          <a:prstGeom prst="rect">
            <a:avLst/>
          </a:prstGeom>
          <a:noFill/>
        </p:spPr>
        <p:txBody>
          <a:bodyPr wrap="square" rtlCol="0">
            <a:spAutoFit/>
          </a:bodyPr>
          <a:lstStyle/>
          <a:p>
            <a:pPr algn="ctr"/>
            <a:r>
              <a:rPr lang="ru-RU" sz="3200" b="1" dirty="0">
                <a:solidFill>
                  <a:schemeClr val="bg1"/>
                </a:solidFill>
              </a:rPr>
              <a:t>Структурная аннотация генома прокариот (поиск генов)</a:t>
            </a:r>
          </a:p>
        </p:txBody>
      </p:sp>
      <p:pic>
        <p:nvPicPr>
          <p:cNvPr id="33796" name="Picture 4"/>
          <p:cNvPicPr>
            <a:picLocks noChangeAspect="1" noChangeArrowheads="1"/>
          </p:cNvPicPr>
          <p:nvPr/>
        </p:nvPicPr>
        <p:blipFill>
          <a:blip r:embed="rId2" cstate="print"/>
          <a:srcRect/>
          <a:stretch>
            <a:fillRect/>
          </a:stretch>
        </p:blipFill>
        <p:spPr bwMode="auto">
          <a:xfrm>
            <a:off x="1539752" y="1179970"/>
            <a:ext cx="6272608" cy="5404524"/>
          </a:xfrm>
          <a:prstGeom prst="rect">
            <a:avLst/>
          </a:prstGeom>
          <a:noFill/>
          <a:ln w="9525">
            <a:noFill/>
            <a:miter lim="800000"/>
            <a:headEnd/>
            <a:tailEnd/>
          </a:ln>
        </p:spPr>
      </p:pic>
      <p:sp>
        <p:nvSpPr>
          <p:cNvPr id="18" name="Прямоугольник 17"/>
          <p:cNvSpPr/>
          <p:nvPr/>
        </p:nvSpPr>
        <p:spPr>
          <a:xfrm>
            <a:off x="6516216" y="2852936"/>
            <a:ext cx="1440160" cy="720080"/>
          </a:xfrm>
          <a:prstGeom prst="rect">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Стрелка вправо 18"/>
          <p:cNvSpPr/>
          <p:nvPr/>
        </p:nvSpPr>
        <p:spPr>
          <a:xfrm rot="10800000">
            <a:off x="8028384" y="2996952"/>
            <a:ext cx="648072" cy="360040"/>
          </a:xfrm>
          <a:prstGeom prst="rightArrow">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23"/>
          <p:cNvSpPr/>
          <p:nvPr/>
        </p:nvSpPr>
        <p:spPr>
          <a:xfrm rot="10800000">
            <a:off x="1043608" y="1988840"/>
            <a:ext cx="648072" cy="360040"/>
          </a:xfrm>
          <a:prstGeom prst="rightArrow">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a:extLst>
              <a:ext uri="{FF2B5EF4-FFF2-40B4-BE49-F238E27FC236}">
                <a16:creationId xmlns:a16="http://schemas.microsoft.com/office/drawing/2014/main" id="{57594EEC-D6AB-4F82-9196-90BBBB3C45FD}"/>
              </a:ext>
            </a:extLst>
          </p:cNvPr>
          <p:cNvSpPr/>
          <p:nvPr/>
        </p:nvSpPr>
        <p:spPr>
          <a:xfrm>
            <a:off x="0" y="1844824"/>
            <a:ext cx="1872208" cy="2554545"/>
          </a:xfrm>
          <a:prstGeom prst="rect">
            <a:avLst/>
          </a:prstGeom>
        </p:spPr>
        <p:txBody>
          <a:bodyPr wrap="square">
            <a:spAutoFit/>
          </a:bodyPr>
          <a:lstStyle/>
          <a:p>
            <a:r>
              <a:rPr lang="ru-RU" sz="2000" dirty="0" err="1"/>
              <a:t>рРНК</a:t>
            </a:r>
            <a:r>
              <a:rPr lang="ru-RU" sz="2000" dirty="0"/>
              <a:t>,</a:t>
            </a:r>
          </a:p>
          <a:p>
            <a:r>
              <a:rPr lang="ru-RU" sz="2000" dirty="0" err="1"/>
              <a:t>тРНК</a:t>
            </a:r>
            <a:r>
              <a:rPr lang="ru-RU" sz="2000" dirty="0"/>
              <a:t> и прочие маленькие</a:t>
            </a:r>
          </a:p>
          <a:p>
            <a:r>
              <a:rPr lang="ru-RU" sz="2000" dirty="0" err="1"/>
              <a:t>некодиру</a:t>
            </a:r>
            <a:r>
              <a:rPr lang="ru-RU" sz="2000" dirty="0"/>
              <a:t>-</a:t>
            </a:r>
          </a:p>
          <a:p>
            <a:r>
              <a:rPr lang="ru-RU" sz="2000" dirty="0" err="1"/>
              <a:t>ющие</a:t>
            </a:r>
            <a:r>
              <a:rPr lang="ru-RU" sz="2000" dirty="0"/>
              <a:t> РНК,</a:t>
            </a:r>
          </a:p>
          <a:p>
            <a:r>
              <a:rPr lang="ru-RU" sz="2000" dirty="0"/>
              <a:t>участки </a:t>
            </a:r>
            <a:r>
              <a:rPr lang="en-US" sz="2000" dirty="0"/>
              <a:t>CRISPR</a:t>
            </a:r>
            <a:endParaRPr lang="ru-RU" sz="2000" dirty="0"/>
          </a:p>
        </p:txBody>
      </p:sp>
      <p:sp>
        <p:nvSpPr>
          <p:cNvPr id="29" name="Прямоугольник 28">
            <a:extLst>
              <a:ext uri="{FF2B5EF4-FFF2-40B4-BE49-F238E27FC236}">
                <a16:creationId xmlns:a16="http://schemas.microsoft.com/office/drawing/2014/main" id="{57594EEC-D6AB-4F82-9196-90BBBB3C45FD}"/>
              </a:ext>
            </a:extLst>
          </p:cNvPr>
          <p:cNvSpPr/>
          <p:nvPr/>
        </p:nvSpPr>
        <p:spPr>
          <a:xfrm>
            <a:off x="7884368" y="2564904"/>
            <a:ext cx="1152128" cy="400110"/>
          </a:xfrm>
          <a:prstGeom prst="rect">
            <a:avLst/>
          </a:prstGeom>
        </p:spPr>
        <p:txBody>
          <a:bodyPr wrap="square">
            <a:spAutoFit/>
          </a:bodyPr>
          <a:lstStyle/>
          <a:p>
            <a:r>
              <a:rPr lang="ru-RU" sz="2000" b="1" dirty="0"/>
              <a:t>Геном</a:t>
            </a:r>
          </a:p>
        </p:txBody>
      </p:sp>
      <p:sp>
        <p:nvSpPr>
          <p:cNvPr id="3" name="Прямоугольник 2">
            <a:extLst>
              <a:ext uri="{FF2B5EF4-FFF2-40B4-BE49-F238E27FC236}">
                <a16:creationId xmlns:a16="http://schemas.microsoft.com/office/drawing/2014/main" id="{FDE4B09E-593A-6D1B-5436-9DDB88EAB43B}"/>
              </a:ext>
            </a:extLst>
          </p:cNvPr>
          <p:cNvSpPr/>
          <p:nvPr/>
        </p:nvSpPr>
        <p:spPr>
          <a:xfrm>
            <a:off x="2483768" y="2780928"/>
            <a:ext cx="2664296" cy="792088"/>
          </a:xfrm>
          <a:prstGeom prst="rect">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Левая фигурная скобка 5">
            <a:extLst>
              <a:ext uri="{FF2B5EF4-FFF2-40B4-BE49-F238E27FC236}">
                <a16:creationId xmlns:a16="http://schemas.microsoft.com/office/drawing/2014/main" id="{B2F67CD3-1427-EAE1-62F9-FF8AC45E6A78}"/>
              </a:ext>
            </a:extLst>
          </p:cNvPr>
          <p:cNvSpPr/>
          <p:nvPr/>
        </p:nvSpPr>
        <p:spPr>
          <a:xfrm rot="10800000">
            <a:off x="7750846" y="1576811"/>
            <a:ext cx="360040" cy="879285"/>
          </a:xfrm>
          <a:prstGeom prst="leftBrace">
            <a:avLst>
              <a:gd name="adj1" fmla="val 28909"/>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tx1"/>
              </a:solidFill>
            </a:endParaRPr>
          </a:p>
        </p:txBody>
      </p:sp>
      <p:sp>
        <p:nvSpPr>
          <p:cNvPr id="7" name="Левая фигурная скобка 6">
            <a:extLst>
              <a:ext uri="{FF2B5EF4-FFF2-40B4-BE49-F238E27FC236}">
                <a16:creationId xmlns:a16="http://schemas.microsoft.com/office/drawing/2014/main" id="{30FFF42C-32F0-B04E-50E3-79D37B85EA64}"/>
              </a:ext>
            </a:extLst>
          </p:cNvPr>
          <p:cNvSpPr/>
          <p:nvPr/>
        </p:nvSpPr>
        <p:spPr>
          <a:xfrm rot="10800000">
            <a:off x="7776356" y="3781395"/>
            <a:ext cx="360040" cy="1674058"/>
          </a:xfrm>
          <a:prstGeom prst="leftBrace">
            <a:avLst>
              <a:gd name="adj1" fmla="val 28909"/>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tx1"/>
              </a:solidFill>
            </a:endParaRPr>
          </a:p>
        </p:txBody>
      </p:sp>
      <p:sp>
        <p:nvSpPr>
          <p:cNvPr id="9" name="Прямоугольник 8">
            <a:extLst>
              <a:ext uri="{FF2B5EF4-FFF2-40B4-BE49-F238E27FC236}">
                <a16:creationId xmlns:a16="http://schemas.microsoft.com/office/drawing/2014/main" id="{C9236E73-78EA-7A98-9436-F33DFC1A9A0A}"/>
              </a:ext>
            </a:extLst>
          </p:cNvPr>
          <p:cNvSpPr/>
          <p:nvPr/>
        </p:nvSpPr>
        <p:spPr>
          <a:xfrm>
            <a:off x="8083302" y="4151982"/>
            <a:ext cx="1152128" cy="1077218"/>
          </a:xfrm>
          <a:prstGeom prst="rect">
            <a:avLst/>
          </a:prstGeom>
        </p:spPr>
        <p:txBody>
          <a:bodyPr wrap="square">
            <a:spAutoFit/>
          </a:bodyPr>
          <a:lstStyle/>
          <a:p>
            <a:r>
              <a:rPr lang="ru-RU" sz="1600" dirty="0"/>
              <a:t>Ранее </a:t>
            </a:r>
            <a:r>
              <a:rPr lang="ru-RU" sz="1600" dirty="0" err="1"/>
              <a:t>извест-ные</a:t>
            </a:r>
            <a:r>
              <a:rPr lang="ru-RU" sz="1600" dirty="0"/>
              <a:t> белки</a:t>
            </a:r>
          </a:p>
        </p:txBody>
      </p:sp>
      <p:sp>
        <p:nvSpPr>
          <p:cNvPr id="11" name="Прямоугольник 10">
            <a:extLst>
              <a:ext uri="{FF2B5EF4-FFF2-40B4-BE49-F238E27FC236}">
                <a16:creationId xmlns:a16="http://schemas.microsoft.com/office/drawing/2014/main" id="{57B8640D-3DD5-C5F8-3507-4764FB9B35DA}"/>
              </a:ext>
            </a:extLst>
          </p:cNvPr>
          <p:cNvSpPr/>
          <p:nvPr/>
        </p:nvSpPr>
        <p:spPr>
          <a:xfrm>
            <a:off x="8083302" y="1576811"/>
            <a:ext cx="1152128" cy="830997"/>
          </a:xfrm>
          <a:prstGeom prst="rect">
            <a:avLst/>
          </a:prstGeom>
        </p:spPr>
        <p:txBody>
          <a:bodyPr wrap="square">
            <a:spAutoFit/>
          </a:bodyPr>
          <a:lstStyle/>
          <a:p>
            <a:r>
              <a:rPr lang="ru-RU" sz="1600" dirty="0"/>
              <a:t>Ранее </a:t>
            </a:r>
            <a:r>
              <a:rPr lang="ru-RU" sz="1600" dirty="0" err="1"/>
              <a:t>извест-ные</a:t>
            </a:r>
            <a:r>
              <a:rPr lang="ru-RU" sz="1600" dirty="0"/>
              <a:t> РНК</a:t>
            </a:r>
          </a:p>
        </p:txBody>
      </p:sp>
      <p:sp>
        <p:nvSpPr>
          <p:cNvPr id="4" name="Прямоугольник 3">
            <a:extLst>
              <a:ext uri="{FF2B5EF4-FFF2-40B4-BE49-F238E27FC236}">
                <a16:creationId xmlns:a16="http://schemas.microsoft.com/office/drawing/2014/main" id="{6C750B8A-6167-515C-6618-0806831AC4E7}"/>
              </a:ext>
            </a:extLst>
          </p:cNvPr>
          <p:cNvSpPr/>
          <p:nvPr/>
        </p:nvSpPr>
        <p:spPr>
          <a:xfrm>
            <a:off x="62136" y="1124744"/>
            <a:ext cx="5950024" cy="5459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07873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7FF17-606F-3059-47A1-90D32BBA34E1}"/>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C81A6CC-5472-3D83-4190-7F5D9F3A584C}"/>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23</a:t>
            </a:fld>
            <a:endParaRPr lang="ru-RU" dirty="0"/>
          </a:p>
        </p:txBody>
      </p:sp>
      <p:sp>
        <p:nvSpPr>
          <p:cNvPr id="8" name="TextBox 7">
            <a:extLst>
              <a:ext uri="{FF2B5EF4-FFF2-40B4-BE49-F238E27FC236}">
                <a16:creationId xmlns:a16="http://schemas.microsoft.com/office/drawing/2014/main" id="{E7B43F37-1FA9-CBB0-70F5-9F56C22B261D}"/>
              </a:ext>
            </a:extLst>
          </p:cNvPr>
          <p:cNvSpPr txBox="1"/>
          <p:nvPr/>
        </p:nvSpPr>
        <p:spPr>
          <a:xfrm>
            <a:off x="-19025" y="6525344"/>
            <a:ext cx="6295313" cy="261610"/>
          </a:xfrm>
          <a:prstGeom prst="rect">
            <a:avLst/>
          </a:prstGeom>
          <a:noFill/>
        </p:spPr>
        <p:txBody>
          <a:bodyPr wrap="none" rtlCol="0">
            <a:spAutoFit/>
          </a:bodyPr>
          <a:lstStyle/>
          <a:p>
            <a:r>
              <a:rPr lang="ru-RU" sz="1100" dirty="0">
                <a:solidFill>
                  <a:schemeClr val="bg1">
                    <a:lumMod val="65000"/>
                  </a:schemeClr>
                </a:solidFill>
              </a:rPr>
              <a:t>Источник рисунка: </a:t>
            </a:r>
            <a:r>
              <a:rPr lang="en-US" sz="1100" u="sng" dirty="0">
                <a:solidFill>
                  <a:schemeClr val="bg1">
                    <a:lumMod val="65000"/>
                  </a:schemeClr>
                </a:solidFill>
              </a:rPr>
              <a:t>https://www.ncbi.nlm.nih.gov/genome/annotation_prok/process/</a:t>
            </a:r>
            <a:endParaRPr lang="ru-RU" sz="1100" u="sng" dirty="0">
              <a:solidFill>
                <a:schemeClr val="bg1">
                  <a:lumMod val="65000"/>
                </a:schemeClr>
              </a:solidFill>
            </a:endParaRPr>
          </a:p>
        </p:txBody>
      </p:sp>
      <p:sp>
        <p:nvSpPr>
          <p:cNvPr id="10" name="TextBox 9">
            <a:extLst>
              <a:ext uri="{FF2B5EF4-FFF2-40B4-BE49-F238E27FC236}">
                <a16:creationId xmlns:a16="http://schemas.microsoft.com/office/drawing/2014/main" id="{E2B51D48-F384-7D57-4EAE-4A59BCEE2D7C}"/>
              </a:ext>
            </a:extLst>
          </p:cNvPr>
          <p:cNvSpPr txBox="1"/>
          <p:nvPr/>
        </p:nvSpPr>
        <p:spPr>
          <a:xfrm>
            <a:off x="0" y="47526"/>
            <a:ext cx="8892480" cy="1077218"/>
          </a:xfrm>
          <a:prstGeom prst="rect">
            <a:avLst/>
          </a:prstGeom>
          <a:noFill/>
        </p:spPr>
        <p:txBody>
          <a:bodyPr wrap="square" rtlCol="0">
            <a:spAutoFit/>
          </a:bodyPr>
          <a:lstStyle/>
          <a:p>
            <a:pPr algn="ctr"/>
            <a:r>
              <a:rPr lang="ru-RU" sz="3200" b="1" dirty="0">
                <a:solidFill>
                  <a:schemeClr val="bg1"/>
                </a:solidFill>
              </a:rPr>
              <a:t>Структурная аннотация генома прокариот (поиск генов)</a:t>
            </a:r>
          </a:p>
        </p:txBody>
      </p:sp>
      <p:pic>
        <p:nvPicPr>
          <p:cNvPr id="33796" name="Picture 4">
            <a:extLst>
              <a:ext uri="{FF2B5EF4-FFF2-40B4-BE49-F238E27FC236}">
                <a16:creationId xmlns:a16="http://schemas.microsoft.com/office/drawing/2014/main" id="{B0624A2A-53FD-E910-3E01-B2223E98E9E3}"/>
              </a:ext>
            </a:extLst>
          </p:cNvPr>
          <p:cNvPicPr>
            <a:picLocks noChangeAspect="1" noChangeArrowheads="1"/>
          </p:cNvPicPr>
          <p:nvPr/>
        </p:nvPicPr>
        <p:blipFill>
          <a:blip r:embed="rId2" cstate="print"/>
          <a:srcRect/>
          <a:stretch>
            <a:fillRect/>
          </a:stretch>
        </p:blipFill>
        <p:spPr bwMode="auto">
          <a:xfrm>
            <a:off x="1539752" y="1179970"/>
            <a:ext cx="6272608" cy="5404524"/>
          </a:xfrm>
          <a:prstGeom prst="rect">
            <a:avLst/>
          </a:prstGeom>
          <a:noFill/>
          <a:ln w="9525">
            <a:noFill/>
            <a:miter lim="800000"/>
            <a:headEnd/>
            <a:tailEnd/>
          </a:ln>
        </p:spPr>
      </p:pic>
      <p:sp>
        <p:nvSpPr>
          <p:cNvPr id="18" name="Прямоугольник 17">
            <a:extLst>
              <a:ext uri="{FF2B5EF4-FFF2-40B4-BE49-F238E27FC236}">
                <a16:creationId xmlns:a16="http://schemas.microsoft.com/office/drawing/2014/main" id="{78690D16-CF38-FF74-532B-B163E5888703}"/>
              </a:ext>
            </a:extLst>
          </p:cNvPr>
          <p:cNvSpPr/>
          <p:nvPr/>
        </p:nvSpPr>
        <p:spPr>
          <a:xfrm>
            <a:off x="6516216" y="2852936"/>
            <a:ext cx="1440160" cy="720080"/>
          </a:xfrm>
          <a:prstGeom prst="rect">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Стрелка вправо 18">
            <a:extLst>
              <a:ext uri="{FF2B5EF4-FFF2-40B4-BE49-F238E27FC236}">
                <a16:creationId xmlns:a16="http://schemas.microsoft.com/office/drawing/2014/main" id="{BB1843F8-6806-5F75-91EB-7600CFFE7D22}"/>
              </a:ext>
            </a:extLst>
          </p:cNvPr>
          <p:cNvSpPr/>
          <p:nvPr/>
        </p:nvSpPr>
        <p:spPr>
          <a:xfrm rot="10800000">
            <a:off x="8028384" y="2996952"/>
            <a:ext cx="648072" cy="360040"/>
          </a:xfrm>
          <a:prstGeom prst="rightArrow">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23">
            <a:extLst>
              <a:ext uri="{FF2B5EF4-FFF2-40B4-BE49-F238E27FC236}">
                <a16:creationId xmlns:a16="http://schemas.microsoft.com/office/drawing/2014/main" id="{2A90F280-F5BD-B312-5E65-FC24A373956C}"/>
              </a:ext>
            </a:extLst>
          </p:cNvPr>
          <p:cNvSpPr/>
          <p:nvPr/>
        </p:nvSpPr>
        <p:spPr>
          <a:xfrm rot="10800000">
            <a:off x="1043608" y="1988840"/>
            <a:ext cx="648072" cy="360040"/>
          </a:xfrm>
          <a:prstGeom prst="rightArrow">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a:extLst>
              <a:ext uri="{FF2B5EF4-FFF2-40B4-BE49-F238E27FC236}">
                <a16:creationId xmlns:a16="http://schemas.microsoft.com/office/drawing/2014/main" id="{83F976DF-4FE4-A92A-601F-F7CFD3142010}"/>
              </a:ext>
            </a:extLst>
          </p:cNvPr>
          <p:cNvSpPr/>
          <p:nvPr/>
        </p:nvSpPr>
        <p:spPr>
          <a:xfrm>
            <a:off x="0" y="1844824"/>
            <a:ext cx="1872208" cy="2554545"/>
          </a:xfrm>
          <a:prstGeom prst="rect">
            <a:avLst/>
          </a:prstGeom>
        </p:spPr>
        <p:txBody>
          <a:bodyPr wrap="square">
            <a:spAutoFit/>
          </a:bodyPr>
          <a:lstStyle/>
          <a:p>
            <a:r>
              <a:rPr lang="ru-RU" sz="2000" dirty="0" err="1"/>
              <a:t>рРНК</a:t>
            </a:r>
            <a:r>
              <a:rPr lang="ru-RU" sz="2000" dirty="0"/>
              <a:t>,</a:t>
            </a:r>
          </a:p>
          <a:p>
            <a:r>
              <a:rPr lang="ru-RU" sz="2000" dirty="0" err="1"/>
              <a:t>тРНК</a:t>
            </a:r>
            <a:r>
              <a:rPr lang="ru-RU" sz="2000" dirty="0"/>
              <a:t> и прочие маленькие</a:t>
            </a:r>
          </a:p>
          <a:p>
            <a:r>
              <a:rPr lang="ru-RU" sz="2000" dirty="0" err="1"/>
              <a:t>некодиру</a:t>
            </a:r>
            <a:r>
              <a:rPr lang="ru-RU" sz="2000" dirty="0"/>
              <a:t>-</a:t>
            </a:r>
          </a:p>
          <a:p>
            <a:r>
              <a:rPr lang="ru-RU" sz="2000" dirty="0" err="1"/>
              <a:t>ющие</a:t>
            </a:r>
            <a:r>
              <a:rPr lang="ru-RU" sz="2000" dirty="0"/>
              <a:t> РНК,</a:t>
            </a:r>
          </a:p>
          <a:p>
            <a:r>
              <a:rPr lang="ru-RU" sz="2000" dirty="0"/>
              <a:t>участки </a:t>
            </a:r>
            <a:r>
              <a:rPr lang="en-US" sz="2000" dirty="0"/>
              <a:t>CRISPR</a:t>
            </a:r>
            <a:endParaRPr lang="ru-RU" sz="2000" dirty="0"/>
          </a:p>
        </p:txBody>
      </p:sp>
      <p:sp>
        <p:nvSpPr>
          <p:cNvPr id="29" name="Прямоугольник 28">
            <a:extLst>
              <a:ext uri="{FF2B5EF4-FFF2-40B4-BE49-F238E27FC236}">
                <a16:creationId xmlns:a16="http://schemas.microsoft.com/office/drawing/2014/main" id="{B99C3EE0-1CDE-E58C-005F-2923F725D1AE}"/>
              </a:ext>
            </a:extLst>
          </p:cNvPr>
          <p:cNvSpPr/>
          <p:nvPr/>
        </p:nvSpPr>
        <p:spPr>
          <a:xfrm>
            <a:off x="7884368" y="2564904"/>
            <a:ext cx="1152128" cy="400110"/>
          </a:xfrm>
          <a:prstGeom prst="rect">
            <a:avLst/>
          </a:prstGeom>
        </p:spPr>
        <p:txBody>
          <a:bodyPr wrap="square">
            <a:spAutoFit/>
          </a:bodyPr>
          <a:lstStyle/>
          <a:p>
            <a:r>
              <a:rPr lang="ru-RU" sz="2000" b="1" dirty="0"/>
              <a:t>Геном</a:t>
            </a:r>
          </a:p>
        </p:txBody>
      </p:sp>
      <p:sp>
        <p:nvSpPr>
          <p:cNvPr id="3" name="Прямоугольник 2">
            <a:extLst>
              <a:ext uri="{FF2B5EF4-FFF2-40B4-BE49-F238E27FC236}">
                <a16:creationId xmlns:a16="http://schemas.microsoft.com/office/drawing/2014/main" id="{ACA9A5C7-9A9E-7E37-CFE9-8B6C04BF9928}"/>
              </a:ext>
            </a:extLst>
          </p:cNvPr>
          <p:cNvSpPr/>
          <p:nvPr/>
        </p:nvSpPr>
        <p:spPr>
          <a:xfrm>
            <a:off x="2483768" y="2780928"/>
            <a:ext cx="2664296" cy="792088"/>
          </a:xfrm>
          <a:prstGeom prst="rect">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Левая фигурная скобка 5">
            <a:extLst>
              <a:ext uri="{FF2B5EF4-FFF2-40B4-BE49-F238E27FC236}">
                <a16:creationId xmlns:a16="http://schemas.microsoft.com/office/drawing/2014/main" id="{589BE518-1120-B8F3-B9CB-364589E0C35F}"/>
              </a:ext>
            </a:extLst>
          </p:cNvPr>
          <p:cNvSpPr/>
          <p:nvPr/>
        </p:nvSpPr>
        <p:spPr>
          <a:xfrm rot="10800000">
            <a:off x="7750846" y="1576811"/>
            <a:ext cx="360040" cy="879285"/>
          </a:xfrm>
          <a:prstGeom prst="leftBrace">
            <a:avLst>
              <a:gd name="adj1" fmla="val 28909"/>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tx1"/>
              </a:solidFill>
            </a:endParaRPr>
          </a:p>
        </p:txBody>
      </p:sp>
      <p:sp>
        <p:nvSpPr>
          <p:cNvPr id="7" name="Левая фигурная скобка 6">
            <a:extLst>
              <a:ext uri="{FF2B5EF4-FFF2-40B4-BE49-F238E27FC236}">
                <a16:creationId xmlns:a16="http://schemas.microsoft.com/office/drawing/2014/main" id="{9F5FB1E9-FB53-98D1-B39A-1B8C40403654}"/>
              </a:ext>
            </a:extLst>
          </p:cNvPr>
          <p:cNvSpPr/>
          <p:nvPr/>
        </p:nvSpPr>
        <p:spPr>
          <a:xfrm rot="10800000">
            <a:off x="7776356" y="3781395"/>
            <a:ext cx="360040" cy="1674058"/>
          </a:xfrm>
          <a:prstGeom prst="leftBrace">
            <a:avLst>
              <a:gd name="adj1" fmla="val 28909"/>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tx1"/>
              </a:solidFill>
            </a:endParaRPr>
          </a:p>
        </p:txBody>
      </p:sp>
      <p:sp>
        <p:nvSpPr>
          <p:cNvPr id="9" name="Прямоугольник 8">
            <a:extLst>
              <a:ext uri="{FF2B5EF4-FFF2-40B4-BE49-F238E27FC236}">
                <a16:creationId xmlns:a16="http://schemas.microsoft.com/office/drawing/2014/main" id="{29F555E3-3913-6C95-96B7-0725819B5BD2}"/>
              </a:ext>
            </a:extLst>
          </p:cNvPr>
          <p:cNvSpPr/>
          <p:nvPr/>
        </p:nvSpPr>
        <p:spPr>
          <a:xfrm>
            <a:off x="8083302" y="4151982"/>
            <a:ext cx="1152128" cy="1077218"/>
          </a:xfrm>
          <a:prstGeom prst="rect">
            <a:avLst/>
          </a:prstGeom>
        </p:spPr>
        <p:txBody>
          <a:bodyPr wrap="square">
            <a:spAutoFit/>
          </a:bodyPr>
          <a:lstStyle/>
          <a:p>
            <a:r>
              <a:rPr lang="ru-RU" sz="1600" dirty="0"/>
              <a:t>Ранее </a:t>
            </a:r>
            <a:r>
              <a:rPr lang="ru-RU" sz="1600" dirty="0" err="1"/>
              <a:t>извест-ные</a:t>
            </a:r>
            <a:r>
              <a:rPr lang="ru-RU" sz="1600" dirty="0"/>
              <a:t> белки</a:t>
            </a:r>
          </a:p>
        </p:txBody>
      </p:sp>
      <p:sp>
        <p:nvSpPr>
          <p:cNvPr id="11" name="Прямоугольник 10">
            <a:extLst>
              <a:ext uri="{FF2B5EF4-FFF2-40B4-BE49-F238E27FC236}">
                <a16:creationId xmlns:a16="http://schemas.microsoft.com/office/drawing/2014/main" id="{16A6237E-BA62-AAA6-9855-9534A6A0DB2B}"/>
              </a:ext>
            </a:extLst>
          </p:cNvPr>
          <p:cNvSpPr/>
          <p:nvPr/>
        </p:nvSpPr>
        <p:spPr>
          <a:xfrm>
            <a:off x="8083302" y="1576811"/>
            <a:ext cx="1152128" cy="830997"/>
          </a:xfrm>
          <a:prstGeom prst="rect">
            <a:avLst/>
          </a:prstGeom>
        </p:spPr>
        <p:txBody>
          <a:bodyPr wrap="square">
            <a:spAutoFit/>
          </a:bodyPr>
          <a:lstStyle/>
          <a:p>
            <a:r>
              <a:rPr lang="ru-RU" sz="1600" dirty="0"/>
              <a:t>Ранее </a:t>
            </a:r>
            <a:r>
              <a:rPr lang="ru-RU" sz="1600" dirty="0" err="1"/>
              <a:t>извест-ные</a:t>
            </a:r>
            <a:r>
              <a:rPr lang="ru-RU" sz="1600" dirty="0"/>
              <a:t> РНК</a:t>
            </a:r>
          </a:p>
        </p:txBody>
      </p:sp>
    </p:spTree>
    <p:extLst>
      <p:ext uri="{BB962C8B-B14F-4D97-AF65-F5344CB8AC3E}">
        <p14:creationId xmlns:p14="http://schemas.microsoft.com/office/powerpoint/2010/main" val="3848090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24</a:t>
            </a:fld>
            <a:endParaRPr lang="ru-RU" dirty="0"/>
          </a:p>
        </p:txBody>
      </p:sp>
      <p:sp>
        <p:nvSpPr>
          <p:cNvPr id="10" name="TextBox 9">
            <a:extLst>
              <a:ext uri="{FF2B5EF4-FFF2-40B4-BE49-F238E27FC236}">
                <a16:creationId xmlns:a16="http://schemas.microsoft.com/office/drawing/2014/main" id="{775E39C8-3AAC-43C5-9E3A-B405CF62CE80}"/>
              </a:ext>
            </a:extLst>
          </p:cNvPr>
          <p:cNvSpPr txBox="1"/>
          <p:nvPr/>
        </p:nvSpPr>
        <p:spPr>
          <a:xfrm>
            <a:off x="0" y="251937"/>
            <a:ext cx="8892480" cy="584775"/>
          </a:xfrm>
          <a:prstGeom prst="rect">
            <a:avLst/>
          </a:prstGeom>
          <a:noFill/>
        </p:spPr>
        <p:txBody>
          <a:bodyPr wrap="square" rtlCol="0">
            <a:spAutoFit/>
          </a:bodyPr>
          <a:lstStyle/>
          <a:p>
            <a:pPr algn="ctr"/>
            <a:r>
              <a:rPr lang="ru-RU" sz="3200" b="1" dirty="0">
                <a:solidFill>
                  <a:schemeClr val="bg1"/>
                </a:solidFill>
              </a:rPr>
              <a:t>Рамки считывания (</a:t>
            </a:r>
            <a:r>
              <a:rPr lang="en-US" sz="3200" b="1" dirty="0">
                <a:solidFill>
                  <a:schemeClr val="bg1"/>
                </a:solidFill>
              </a:rPr>
              <a:t>reading frames)</a:t>
            </a:r>
            <a:endParaRPr lang="ru-RU" sz="3200" b="1" dirty="0">
              <a:solidFill>
                <a:schemeClr val="bg1"/>
              </a:solidFill>
            </a:endParaRPr>
          </a:p>
        </p:txBody>
      </p:sp>
      <p:sp>
        <p:nvSpPr>
          <p:cNvPr id="4" name="TextBox 3">
            <a:extLst>
              <a:ext uri="{FF2B5EF4-FFF2-40B4-BE49-F238E27FC236}">
                <a16:creationId xmlns:a16="http://schemas.microsoft.com/office/drawing/2014/main" id="{99F1AE2C-8004-DF91-4701-7B85B8092181}"/>
              </a:ext>
            </a:extLst>
          </p:cNvPr>
          <p:cNvSpPr txBox="1"/>
          <p:nvPr/>
        </p:nvSpPr>
        <p:spPr>
          <a:xfrm>
            <a:off x="441430" y="4025737"/>
            <a:ext cx="8035465" cy="584775"/>
          </a:xfrm>
          <a:prstGeom prst="rect">
            <a:avLst/>
          </a:prstGeom>
          <a:noFill/>
        </p:spPr>
        <p:txBody>
          <a:bodyPr wrap="square" rtlCol="0">
            <a:spAutoFit/>
          </a:bodyPr>
          <a:lstStyle/>
          <a:p>
            <a:pPr>
              <a:spcAft>
                <a:spcPts val="600"/>
              </a:spcAft>
            </a:pPr>
            <a:r>
              <a:rPr lang="en-US" sz="3200" dirty="0">
                <a:latin typeface="Courier New" panose="02070309020205020404" pitchFamily="49" charset="0"/>
                <a:cs typeface="Courier New" panose="02070309020205020404" pitchFamily="49" charset="0"/>
              </a:rPr>
              <a:t>TATACCCCAATACGCAAAACTAACCCCCTAAT</a:t>
            </a:r>
          </a:p>
        </p:txBody>
      </p:sp>
      <p:sp>
        <p:nvSpPr>
          <p:cNvPr id="5" name="TextBox 4">
            <a:extLst>
              <a:ext uri="{FF2B5EF4-FFF2-40B4-BE49-F238E27FC236}">
                <a16:creationId xmlns:a16="http://schemas.microsoft.com/office/drawing/2014/main" id="{E28DAD79-E034-09EB-AB5E-7156B2088BD8}"/>
              </a:ext>
            </a:extLst>
          </p:cNvPr>
          <p:cNvSpPr txBox="1"/>
          <p:nvPr/>
        </p:nvSpPr>
        <p:spPr>
          <a:xfrm>
            <a:off x="179512" y="4015945"/>
            <a:ext cx="383796" cy="335756"/>
          </a:xfrm>
          <a:prstGeom prst="rect">
            <a:avLst/>
          </a:prstGeom>
          <a:noFill/>
        </p:spPr>
        <p:txBody>
          <a:bodyPr wrap="square" rtlCol="0">
            <a:spAutoFit/>
          </a:bodyPr>
          <a:lstStyle/>
          <a:p>
            <a:pPr algn="ctr">
              <a:spcAft>
                <a:spcPts val="600"/>
              </a:spcAft>
            </a:pPr>
            <a:r>
              <a:rPr lang="ru-RU" b="1" dirty="0">
                <a:solidFill>
                  <a:srgbClr val="FF0000"/>
                </a:solidFill>
                <a:latin typeface="Arial" panose="020B0604020202020204" pitchFamily="34" charset="0"/>
                <a:cs typeface="Arial" panose="020B0604020202020204" pitchFamily="34" charset="0"/>
              </a:rPr>
              <a:t>5</a:t>
            </a:r>
            <a:r>
              <a:rPr lang="en-US" b="1" dirty="0">
                <a:solidFill>
                  <a:srgbClr val="FF0000"/>
                </a:solidFill>
                <a:latin typeface="Arial" panose="020B0604020202020204" pitchFamily="34" charset="0"/>
                <a:cs typeface="Arial" panose="020B0604020202020204" pitchFamily="34" charset="0"/>
              </a:rPr>
              <a:t>’</a:t>
            </a:r>
            <a:endParaRPr lang="ru-RU" b="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7870FC-FB76-9A51-3366-C8C07A1E514C}"/>
              </a:ext>
            </a:extLst>
          </p:cNvPr>
          <p:cNvSpPr txBox="1"/>
          <p:nvPr/>
        </p:nvSpPr>
        <p:spPr>
          <a:xfrm>
            <a:off x="8347595" y="4018511"/>
            <a:ext cx="383796" cy="335756"/>
          </a:xfrm>
          <a:prstGeom prst="rect">
            <a:avLst/>
          </a:prstGeom>
          <a:noFill/>
        </p:spPr>
        <p:txBody>
          <a:bodyPr wrap="square" rtlCol="0">
            <a:spAutoFit/>
          </a:bodyPr>
          <a:lstStyle/>
          <a:p>
            <a:pPr algn="ctr">
              <a:spcAft>
                <a:spcPts val="600"/>
              </a:spcAft>
            </a:pPr>
            <a:r>
              <a:rPr lang="ru-RU" b="1" dirty="0">
                <a:solidFill>
                  <a:srgbClr val="FF0000"/>
                </a:solidFill>
                <a:latin typeface="Arial" panose="020B0604020202020204" pitchFamily="34" charset="0"/>
                <a:cs typeface="Arial" panose="020B0604020202020204" pitchFamily="34" charset="0"/>
              </a:rPr>
              <a:t>3</a:t>
            </a:r>
            <a:r>
              <a:rPr lang="en-US" b="1" dirty="0">
                <a:solidFill>
                  <a:srgbClr val="FF0000"/>
                </a:solidFill>
                <a:latin typeface="Arial" panose="020B0604020202020204" pitchFamily="34" charset="0"/>
                <a:cs typeface="Arial" panose="020B0604020202020204" pitchFamily="34" charset="0"/>
              </a:rPr>
              <a:t>’</a:t>
            </a:r>
            <a:endParaRPr lang="ru-RU" b="1"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39106C-808D-FEC7-13A1-31D1AE2AE016}"/>
              </a:ext>
            </a:extLst>
          </p:cNvPr>
          <p:cNvSpPr txBox="1"/>
          <p:nvPr/>
        </p:nvSpPr>
        <p:spPr>
          <a:xfrm>
            <a:off x="-19025" y="6525344"/>
            <a:ext cx="8122736" cy="230832"/>
          </a:xfrm>
          <a:prstGeom prst="rect">
            <a:avLst/>
          </a:prstGeom>
          <a:noFill/>
        </p:spPr>
        <p:txBody>
          <a:bodyPr wrap="none" rtlCol="0">
            <a:spAutoFit/>
          </a:bodyPr>
          <a:lstStyle/>
          <a:p>
            <a:r>
              <a:rPr lang="ru-RU" sz="900" dirty="0">
                <a:solidFill>
                  <a:schemeClr val="bg1">
                    <a:lumMod val="65000"/>
                  </a:schemeClr>
                </a:solidFill>
              </a:rPr>
              <a:t>Источник изображения генетического кода</a:t>
            </a:r>
            <a:r>
              <a:rPr lang="en-US" sz="900" dirty="0">
                <a:solidFill>
                  <a:schemeClr val="bg1">
                    <a:lumMod val="65000"/>
                  </a:schemeClr>
                </a:solidFill>
              </a:rPr>
              <a:t>: </a:t>
            </a:r>
            <a:r>
              <a:rPr lang="en-US" sz="900" u="sng" dirty="0">
                <a:solidFill>
                  <a:srgbClr val="0070C0"/>
                </a:solidFill>
              </a:rPr>
              <a:t>http://bioinfowelten.uni-jena.de/2016/05/18/omeomics-die-allumfassende-wissenschaft/</a:t>
            </a:r>
            <a:endParaRPr lang="ru-RU" sz="600" u="sng" dirty="0">
              <a:solidFill>
                <a:srgbClr val="0070C0"/>
              </a:solidFill>
            </a:endParaRPr>
          </a:p>
        </p:txBody>
      </p:sp>
      <p:sp>
        <p:nvSpPr>
          <p:cNvPr id="9" name="TextBox 8">
            <a:extLst>
              <a:ext uri="{FF2B5EF4-FFF2-40B4-BE49-F238E27FC236}">
                <a16:creationId xmlns:a16="http://schemas.microsoft.com/office/drawing/2014/main" id="{1FCC4A2B-14A1-69A8-F48C-21EEADB753F9}"/>
              </a:ext>
            </a:extLst>
          </p:cNvPr>
          <p:cNvSpPr txBox="1"/>
          <p:nvPr/>
        </p:nvSpPr>
        <p:spPr>
          <a:xfrm>
            <a:off x="705805" y="2977878"/>
            <a:ext cx="5979242" cy="584775"/>
          </a:xfrm>
          <a:prstGeom prst="rect">
            <a:avLst/>
          </a:prstGeom>
          <a:noFill/>
        </p:spPr>
        <p:txBody>
          <a:bodyPr wrap="square" rtlCol="0">
            <a:spAutoFit/>
          </a:bodyPr>
          <a:lstStyle/>
          <a:p>
            <a:pPr>
              <a:spcAft>
                <a:spcPts val="600"/>
              </a:spcAft>
            </a:pPr>
            <a:r>
              <a:rPr lang="en-US" sz="3200" b="1" dirty="0">
                <a:solidFill>
                  <a:srgbClr val="002060"/>
                </a:solidFill>
                <a:latin typeface="Courier New" panose="02070309020205020404" pitchFamily="49" charset="0"/>
                <a:cs typeface="Courier New" panose="02070309020205020404" pitchFamily="49" charset="0"/>
              </a:rPr>
              <a:t>Y  T  P  I  R  K  T </a:t>
            </a:r>
            <a:r>
              <a:rPr lang="en-US" sz="3200" dirty="0">
                <a:solidFill>
                  <a:srgbClr val="002060"/>
                </a:solidFill>
                <a:latin typeface="Courier New" panose="02070309020205020404" pitchFamily="49" charset="0"/>
                <a:cs typeface="Courier New" panose="02070309020205020404" pitchFamily="49" charset="0"/>
              </a:rPr>
              <a:t>...</a:t>
            </a:r>
          </a:p>
        </p:txBody>
      </p:sp>
      <p:sp>
        <p:nvSpPr>
          <p:cNvPr id="11" name="TextBox 10">
            <a:extLst>
              <a:ext uri="{FF2B5EF4-FFF2-40B4-BE49-F238E27FC236}">
                <a16:creationId xmlns:a16="http://schemas.microsoft.com/office/drawing/2014/main" id="{FF4E45D5-0604-E7D4-6434-5AFB60EE241A}"/>
              </a:ext>
            </a:extLst>
          </p:cNvPr>
          <p:cNvSpPr txBox="1"/>
          <p:nvPr/>
        </p:nvSpPr>
        <p:spPr>
          <a:xfrm>
            <a:off x="362143" y="1308537"/>
            <a:ext cx="6946160" cy="140038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ru-RU" sz="2000" dirty="0">
                <a:cs typeface="Arial" panose="020B0604020202020204" pitchFamily="34" charset="0"/>
              </a:rPr>
              <a:t>Начнем «</a:t>
            </a:r>
            <a:r>
              <a:rPr lang="ru-RU" sz="2000" dirty="0">
                <a:solidFill>
                  <a:srgbClr val="0070C0"/>
                </a:solidFill>
                <a:cs typeface="Arial" panose="020B0604020202020204" pitchFamily="34" charset="0"/>
              </a:rPr>
              <a:t>считывать</a:t>
            </a:r>
            <a:r>
              <a:rPr lang="ru-RU" sz="2000" dirty="0">
                <a:cs typeface="Arial" panose="020B0604020202020204" pitchFamily="34" charset="0"/>
              </a:rPr>
              <a:t>» с первого нуклеотида.</a:t>
            </a:r>
          </a:p>
          <a:p>
            <a:pPr marL="342900" indent="-342900">
              <a:spcAft>
                <a:spcPts val="600"/>
              </a:spcAft>
              <a:buFont typeface="Arial" panose="020B0604020202020204" pitchFamily="34" charset="0"/>
              <a:buChar char="•"/>
            </a:pPr>
            <a:r>
              <a:rPr lang="ru-RU" sz="2000" dirty="0">
                <a:cs typeface="Arial" panose="020B0604020202020204" pitchFamily="34" charset="0"/>
              </a:rPr>
              <a:t>Каждым трем нуклеотидами («</a:t>
            </a:r>
            <a:r>
              <a:rPr lang="ru-RU" sz="2000" dirty="0">
                <a:solidFill>
                  <a:srgbClr val="0070C0"/>
                </a:solidFill>
                <a:cs typeface="Arial" panose="020B0604020202020204" pitchFamily="34" charset="0"/>
              </a:rPr>
              <a:t>триплету</a:t>
            </a:r>
            <a:r>
              <a:rPr lang="ru-RU" sz="2000" dirty="0">
                <a:cs typeface="Arial" panose="020B0604020202020204" pitchFamily="34" charset="0"/>
              </a:rPr>
              <a:t>») соответствует одна аминокислота (по «</a:t>
            </a:r>
            <a:r>
              <a:rPr lang="ru-RU" sz="2000" dirty="0">
                <a:solidFill>
                  <a:srgbClr val="0070C0"/>
                </a:solidFill>
                <a:cs typeface="Arial" panose="020B0604020202020204" pitchFamily="34" charset="0"/>
              </a:rPr>
              <a:t>генетическому коду</a:t>
            </a:r>
            <a:r>
              <a:rPr lang="ru-RU" sz="2000" dirty="0">
                <a:cs typeface="Arial" panose="020B0604020202020204" pitchFamily="34" charset="0"/>
              </a:rPr>
              <a:t>»)</a:t>
            </a:r>
          </a:p>
        </p:txBody>
      </p:sp>
      <p:sp>
        <p:nvSpPr>
          <p:cNvPr id="12" name="TextBox 11">
            <a:extLst>
              <a:ext uri="{FF2B5EF4-FFF2-40B4-BE49-F238E27FC236}">
                <a16:creationId xmlns:a16="http://schemas.microsoft.com/office/drawing/2014/main" id="{F5B4D7A4-09EE-E75C-31A9-5B147012254E}"/>
              </a:ext>
            </a:extLst>
          </p:cNvPr>
          <p:cNvSpPr txBox="1"/>
          <p:nvPr/>
        </p:nvSpPr>
        <p:spPr>
          <a:xfrm>
            <a:off x="5592911" y="3461630"/>
            <a:ext cx="965654" cy="584775"/>
          </a:xfrm>
          <a:prstGeom prst="rect">
            <a:avLst/>
          </a:prstGeom>
          <a:noFill/>
        </p:spPr>
        <p:txBody>
          <a:bodyPr wrap="square" rtlCol="0">
            <a:spAutoFit/>
          </a:bodyPr>
          <a:lstStyle/>
          <a:p>
            <a:pPr>
              <a:spcAft>
                <a:spcPts val="600"/>
              </a:spcAft>
            </a:pPr>
            <a:r>
              <a:rPr lang="en-US" sz="3200" dirty="0">
                <a:solidFill>
                  <a:srgbClr val="002060"/>
                </a:solidFill>
                <a:latin typeface="Courier New" panose="02070309020205020404" pitchFamily="49" charset="0"/>
                <a:cs typeface="Courier New" panose="02070309020205020404" pitchFamily="49" charset="0"/>
              </a:rPr>
              <a:t>...</a:t>
            </a:r>
          </a:p>
        </p:txBody>
      </p:sp>
      <p:grpSp>
        <p:nvGrpSpPr>
          <p:cNvPr id="13" name="Группа 12">
            <a:extLst>
              <a:ext uri="{FF2B5EF4-FFF2-40B4-BE49-F238E27FC236}">
                <a16:creationId xmlns:a16="http://schemas.microsoft.com/office/drawing/2014/main" id="{B676ACAF-A760-98AB-507E-6BC20C0F0C37}"/>
              </a:ext>
            </a:extLst>
          </p:cNvPr>
          <p:cNvGrpSpPr/>
          <p:nvPr/>
        </p:nvGrpSpPr>
        <p:grpSpPr>
          <a:xfrm>
            <a:off x="639638" y="3690229"/>
            <a:ext cx="600868" cy="329621"/>
            <a:chOff x="742950" y="1952625"/>
            <a:chExt cx="600868" cy="362583"/>
          </a:xfrm>
        </p:grpSpPr>
        <p:cxnSp>
          <p:nvCxnSpPr>
            <p:cNvPr id="14" name="Прямая соединительная линия 13">
              <a:extLst>
                <a:ext uri="{FF2B5EF4-FFF2-40B4-BE49-F238E27FC236}">
                  <a16:creationId xmlns:a16="http://schemas.microsoft.com/office/drawing/2014/main" id="{3D6C1D2D-CF62-6142-6D42-778ED4E67A10}"/>
                </a:ext>
              </a:extLst>
            </p:cNvPr>
            <p:cNvCxnSpPr>
              <a:cxnSpLocks/>
            </p:cNvCxnSpPr>
            <p:nvPr/>
          </p:nvCxnSpPr>
          <p:spPr>
            <a:xfrm flipV="1">
              <a:off x="742950" y="1952625"/>
              <a:ext cx="0" cy="362583"/>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108E7FE0-76AA-71BA-01F0-945C3439E446}"/>
                </a:ext>
              </a:extLst>
            </p:cNvPr>
            <p:cNvCxnSpPr>
              <a:cxnSpLocks/>
            </p:cNvCxnSpPr>
            <p:nvPr/>
          </p:nvCxnSpPr>
          <p:spPr>
            <a:xfrm>
              <a:off x="742950" y="1952625"/>
              <a:ext cx="600868" cy="0"/>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B5E13867-22D4-4D56-4DE0-542C4AAB2A52}"/>
                </a:ext>
              </a:extLst>
            </p:cNvPr>
            <p:cNvCxnSpPr>
              <a:cxnSpLocks/>
            </p:cNvCxnSpPr>
            <p:nvPr/>
          </p:nvCxnSpPr>
          <p:spPr>
            <a:xfrm>
              <a:off x="1343818" y="1952625"/>
              <a:ext cx="0" cy="362583"/>
            </a:xfrm>
            <a:prstGeom prst="line">
              <a:avLst/>
            </a:prstGeom>
            <a:ln w="254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7" name="Группа 16">
            <a:extLst>
              <a:ext uri="{FF2B5EF4-FFF2-40B4-BE49-F238E27FC236}">
                <a16:creationId xmlns:a16="http://schemas.microsoft.com/office/drawing/2014/main" id="{31C07C01-B9E9-2061-D3F4-3FAF370532A1}"/>
              </a:ext>
            </a:extLst>
          </p:cNvPr>
          <p:cNvGrpSpPr/>
          <p:nvPr/>
        </p:nvGrpSpPr>
        <p:grpSpPr>
          <a:xfrm>
            <a:off x="1388766" y="3690228"/>
            <a:ext cx="600868" cy="329621"/>
            <a:chOff x="742950" y="1952625"/>
            <a:chExt cx="600868" cy="362583"/>
          </a:xfrm>
        </p:grpSpPr>
        <p:cxnSp>
          <p:nvCxnSpPr>
            <p:cNvPr id="20" name="Прямая соединительная линия 19">
              <a:extLst>
                <a:ext uri="{FF2B5EF4-FFF2-40B4-BE49-F238E27FC236}">
                  <a16:creationId xmlns:a16="http://schemas.microsoft.com/office/drawing/2014/main" id="{0AF3F78E-5AF4-5740-38B6-B8E5A7708AA9}"/>
                </a:ext>
              </a:extLst>
            </p:cNvPr>
            <p:cNvCxnSpPr>
              <a:cxnSpLocks/>
            </p:cNvCxnSpPr>
            <p:nvPr/>
          </p:nvCxnSpPr>
          <p:spPr>
            <a:xfrm flipV="1">
              <a:off x="742950" y="1952625"/>
              <a:ext cx="0" cy="362583"/>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F9F17340-A2B4-5C0E-924F-3C48DC2655CE}"/>
                </a:ext>
              </a:extLst>
            </p:cNvPr>
            <p:cNvCxnSpPr>
              <a:cxnSpLocks/>
            </p:cNvCxnSpPr>
            <p:nvPr/>
          </p:nvCxnSpPr>
          <p:spPr>
            <a:xfrm>
              <a:off x="742950" y="1952625"/>
              <a:ext cx="600868" cy="0"/>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41644E77-F8DE-82C0-F42B-AC94597DFFE5}"/>
                </a:ext>
              </a:extLst>
            </p:cNvPr>
            <p:cNvCxnSpPr>
              <a:cxnSpLocks/>
            </p:cNvCxnSpPr>
            <p:nvPr/>
          </p:nvCxnSpPr>
          <p:spPr>
            <a:xfrm>
              <a:off x="1343818" y="1952625"/>
              <a:ext cx="0" cy="362583"/>
            </a:xfrm>
            <a:prstGeom prst="line">
              <a:avLst/>
            </a:prstGeom>
            <a:ln w="254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3" name="Группа 22">
            <a:extLst>
              <a:ext uri="{FF2B5EF4-FFF2-40B4-BE49-F238E27FC236}">
                <a16:creationId xmlns:a16="http://schemas.microsoft.com/office/drawing/2014/main" id="{1D1F2CD3-4DE3-4ECF-770D-2EDCFA7ED0C3}"/>
              </a:ext>
            </a:extLst>
          </p:cNvPr>
          <p:cNvGrpSpPr/>
          <p:nvPr/>
        </p:nvGrpSpPr>
        <p:grpSpPr>
          <a:xfrm>
            <a:off x="2111564" y="3690227"/>
            <a:ext cx="600868" cy="329621"/>
            <a:chOff x="742950" y="1952625"/>
            <a:chExt cx="600868" cy="362583"/>
          </a:xfrm>
        </p:grpSpPr>
        <p:cxnSp>
          <p:nvCxnSpPr>
            <p:cNvPr id="25" name="Прямая соединительная линия 24">
              <a:extLst>
                <a:ext uri="{FF2B5EF4-FFF2-40B4-BE49-F238E27FC236}">
                  <a16:creationId xmlns:a16="http://schemas.microsoft.com/office/drawing/2014/main" id="{5EF944F7-3450-A37A-6E40-C8141525D643}"/>
                </a:ext>
              </a:extLst>
            </p:cNvPr>
            <p:cNvCxnSpPr>
              <a:cxnSpLocks/>
            </p:cNvCxnSpPr>
            <p:nvPr/>
          </p:nvCxnSpPr>
          <p:spPr>
            <a:xfrm flipV="1">
              <a:off x="742950" y="1952625"/>
              <a:ext cx="0" cy="362583"/>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15A32A87-3D3E-288B-AE02-2D2F66F79C14}"/>
                </a:ext>
              </a:extLst>
            </p:cNvPr>
            <p:cNvCxnSpPr>
              <a:cxnSpLocks/>
            </p:cNvCxnSpPr>
            <p:nvPr/>
          </p:nvCxnSpPr>
          <p:spPr>
            <a:xfrm>
              <a:off x="742950" y="1952625"/>
              <a:ext cx="600868" cy="0"/>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BFB4CAEA-24D8-6DC7-086C-192AC1580966}"/>
                </a:ext>
              </a:extLst>
            </p:cNvPr>
            <p:cNvCxnSpPr>
              <a:cxnSpLocks/>
            </p:cNvCxnSpPr>
            <p:nvPr/>
          </p:nvCxnSpPr>
          <p:spPr>
            <a:xfrm>
              <a:off x="1343818" y="1952625"/>
              <a:ext cx="0" cy="362583"/>
            </a:xfrm>
            <a:prstGeom prst="line">
              <a:avLst/>
            </a:prstGeom>
            <a:ln w="254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30" name="Группа 29">
            <a:extLst>
              <a:ext uri="{FF2B5EF4-FFF2-40B4-BE49-F238E27FC236}">
                <a16:creationId xmlns:a16="http://schemas.microsoft.com/office/drawing/2014/main" id="{94167B1B-F3E4-B0D8-8ECC-4233AB17FD33}"/>
              </a:ext>
            </a:extLst>
          </p:cNvPr>
          <p:cNvGrpSpPr/>
          <p:nvPr/>
        </p:nvGrpSpPr>
        <p:grpSpPr>
          <a:xfrm>
            <a:off x="2844363" y="3690226"/>
            <a:ext cx="600868" cy="329621"/>
            <a:chOff x="742950" y="1952625"/>
            <a:chExt cx="600868" cy="362583"/>
          </a:xfrm>
        </p:grpSpPr>
        <p:cxnSp>
          <p:nvCxnSpPr>
            <p:cNvPr id="31" name="Прямая соединительная линия 30">
              <a:extLst>
                <a:ext uri="{FF2B5EF4-FFF2-40B4-BE49-F238E27FC236}">
                  <a16:creationId xmlns:a16="http://schemas.microsoft.com/office/drawing/2014/main" id="{6C7C8132-EF9F-D51E-A309-A099DC77159D}"/>
                </a:ext>
              </a:extLst>
            </p:cNvPr>
            <p:cNvCxnSpPr>
              <a:cxnSpLocks/>
            </p:cNvCxnSpPr>
            <p:nvPr/>
          </p:nvCxnSpPr>
          <p:spPr>
            <a:xfrm flipV="1">
              <a:off x="742950" y="1952625"/>
              <a:ext cx="0" cy="362583"/>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D5691D28-42FE-3391-C919-5AEDB027FD33}"/>
                </a:ext>
              </a:extLst>
            </p:cNvPr>
            <p:cNvCxnSpPr>
              <a:cxnSpLocks/>
            </p:cNvCxnSpPr>
            <p:nvPr/>
          </p:nvCxnSpPr>
          <p:spPr>
            <a:xfrm>
              <a:off x="742950" y="1952625"/>
              <a:ext cx="600868" cy="0"/>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EF90FAF1-9676-3461-A956-6F61CD7CE692}"/>
                </a:ext>
              </a:extLst>
            </p:cNvPr>
            <p:cNvCxnSpPr>
              <a:cxnSpLocks/>
            </p:cNvCxnSpPr>
            <p:nvPr/>
          </p:nvCxnSpPr>
          <p:spPr>
            <a:xfrm>
              <a:off x="1343818" y="1952625"/>
              <a:ext cx="0" cy="362583"/>
            </a:xfrm>
            <a:prstGeom prst="line">
              <a:avLst/>
            </a:prstGeom>
            <a:ln w="254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35" name="Группа 34">
            <a:extLst>
              <a:ext uri="{FF2B5EF4-FFF2-40B4-BE49-F238E27FC236}">
                <a16:creationId xmlns:a16="http://schemas.microsoft.com/office/drawing/2014/main" id="{F83B2AD3-DBC6-C988-C541-689E7557946D}"/>
              </a:ext>
            </a:extLst>
          </p:cNvPr>
          <p:cNvGrpSpPr/>
          <p:nvPr/>
        </p:nvGrpSpPr>
        <p:grpSpPr>
          <a:xfrm>
            <a:off x="3557079" y="3694248"/>
            <a:ext cx="600868" cy="329621"/>
            <a:chOff x="742950" y="1952625"/>
            <a:chExt cx="600868" cy="362583"/>
          </a:xfrm>
        </p:grpSpPr>
        <p:cxnSp>
          <p:nvCxnSpPr>
            <p:cNvPr id="36" name="Прямая соединительная линия 35">
              <a:extLst>
                <a:ext uri="{FF2B5EF4-FFF2-40B4-BE49-F238E27FC236}">
                  <a16:creationId xmlns:a16="http://schemas.microsoft.com/office/drawing/2014/main" id="{8C64586C-221C-8695-C12F-FD069E6796F3}"/>
                </a:ext>
              </a:extLst>
            </p:cNvPr>
            <p:cNvCxnSpPr>
              <a:cxnSpLocks/>
            </p:cNvCxnSpPr>
            <p:nvPr/>
          </p:nvCxnSpPr>
          <p:spPr>
            <a:xfrm flipV="1">
              <a:off x="742950" y="1952625"/>
              <a:ext cx="0" cy="362583"/>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695EC553-6880-EC32-EE4A-526E398C5BF8}"/>
                </a:ext>
              </a:extLst>
            </p:cNvPr>
            <p:cNvCxnSpPr>
              <a:cxnSpLocks/>
            </p:cNvCxnSpPr>
            <p:nvPr/>
          </p:nvCxnSpPr>
          <p:spPr>
            <a:xfrm>
              <a:off x="742950" y="1952625"/>
              <a:ext cx="600868" cy="0"/>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A1A27E60-919C-95A1-25BD-E3ACCCFB6F7F}"/>
                </a:ext>
              </a:extLst>
            </p:cNvPr>
            <p:cNvCxnSpPr>
              <a:cxnSpLocks/>
            </p:cNvCxnSpPr>
            <p:nvPr/>
          </p:nvCxnSpPr>
          <p:spPr>
            <a:xfrm>
              <a:off x="1343818" y="1952625"/>
              <a:ext cx="0" cy="362583"/>
            </a:xfrm>
            <a:prstGeom prst="line">
              <a:avLst/>
            </a:prstGeom>
            <a:ln w="254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39" name="Группа 38">
            <a:extLst>
              <a:ext uri="{FF2B5EF4-FFF2-40B4-BE49-F238E27FC236}">
                <a16:creationId xmlns:a16="http://schemas.microsoft.com/office/drawing/2014/main" id="{31786594-8706-6A0D-9CFD-1C5EC672DC2D}"/>
              </a:ext>
            </a:extLst>
          </p:cNvPr>
          <p:cNvGrpSpPr/>
          <p:nvPr/>
        </p:nvGrpSpPr>
        <p:grpSpPr>
          <a:xfrm>
            <a:off x="4280594" y="3690226"/>
            <a:ext cx="600868" cy="329621"/>
            <a:chOff x="742950" y="1952625"/>
            <a:chExt cx="600868" cy="362583"/>
          </a:xfrm>
        </p:grpSpPr>
        <p:cxnSp>
          <p:nvCxnSpPr>
            <p:cNvPr id="40" name="Прямая соединительная линия 39">
              <a:extLst>
                <a:ext uri="{FF2B5EF4-FFF2-40B4-BE49-F238E27FC236}">
                  <a16:creationId xmlns:a16="http://schemas.microsoft.com/office/drawing/2014/main" id="{04157E02-14DC-0FE0-73B0-AF3F8EC9A9BE}"/>
                </a:ext>
              </a:extLst>
            </p:cNvPr>
            <p:cNvCxnSpPr>
              <a:cxnSpLocks/>
            </p:cNvCxnSpPr>
            <p:nvPr/>
          </p:nvCxnSpPr>
          <p:spPr>
            <a:xfrm flipV="1">
              <a:off x="742950" y="1952625"/>
              <a:ext cx="0" cy="362583"/>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a16="http://schemas.microsoft.com/office/drawing/2014/main" id="{C6CAF521-6F16-EE31-7B9D-3E4225688636}"/>
                </a:ext>
              </a:extLst>
            </p:cNvPr>
            <p:cNvCxnSpPr>
              <a:cxnSpLocks/>
            </p:cNvCxnSpPr>
            <p:nvPr/>
          </p:nvCxnSpPr>
          <p:spPr>
            <a:xfrm>
              <a:off x="742950" y="1952625"/>
              <a:ext cx="600868" cy="0"/>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a:extLst>
                <a:ext uri="{FF2B5EF4-FFF2-40B4-BE49-F238E27FC236}">
                  <a16:creationId xmlns:a16="http://schemas.microsoft.com/office/drawing/2014/main" id="{1A5178B0-E894-76BE-485F-750C78B889C0}"/>
                </a:ext>
              </a:extLst>
            </p:cNvPr>
            <p:cNvCxnSpPr>
              <a:cxnSpLocks/>
            </p:cNvCxnSpPr>
            <p:nvPr/>
          </p:nvCxnSpPr>
          <p:spPr>
            <a:xfrm>
              <a:off x="1343818" y="1952625"/>
              <a:ext cx="0" cy="362583"/>
            </a:xfrm>
            <a:prstGeom prst="line">
              <a:avLst/>
            </a:prstGeom>
            <a:ln w="254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43" name="Группа 42">
            <a:extLst>
              <a:ext uri="{FF2B5EF4-FFF2-40B4-BE49-F238E27FC236}">
                <a16:creationId xmlns:a16="http://schemas.microsoft.com/office/drawing/2014/main" id="{268883FA-81D5-790E-A6CE-4865F884AB68}"/>
              </a:ext>
            </a:extLst>
          </p:cNvPr>
          <p:cNvGrpSpPr/>
          <p:nvPr/>
        </p:nvGrpSpPr>
        <p:grpSpPr>
          <a:xfrm>
            <a:off x="5000112" y="3690226"/>
            <a:ext cx="600868" cy="329621"/>
            <a:chOff x="742950" y="1952625"/>
            <a:chExt cx="600868" cy="362583"/>
          </a:xfrm>
        </p:grpSpPr>
        <p:cxnSp>
          <p:nvCxnSpPr>
            <p:cNvPr id="44" name="Прямая соединительная линия 43">
              <a:extLst>
                <a:ext uri="{FF2B5EF4-FFF2-40B4-BE49-F238E27FC236}">
                  <a16:creationId xmlns:a16="http://schemas.microsoft.com/office/drawing/2014/main" id="{3C51B18D-D8E5-DD84-EDBA-9981D33AF17E}"/>
                </a:ext>
              </a:extLst>
            </p:cNvPr>
            <p:cNvCxnSpPr>
              <a:cxnSpLocks/>
            </p:cNvCxnSpPr>
            <p:nvPr/>
          </p:nvCxnSpPr>
          <p:spPr>
            <a:xfrm flipV="1">
              <a:off x="742950" y="1952625"/>
              <a:ext cx="0" cy="362583"/>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a:extLst>
                <a:ext uri="{FF2B5EF4-FFF2-40B4-BE49-F238E27FC236}">
                  <a16:creationId xmlns:a16="http://schemas.microsoft.com/office/drawing/2014/main" id="{8E395687-4568-F2FE-52A0-147236840F91}"/>
                </a:ext>
              </a:extLst>
            </p:cNvPr>
            <p:cNvCxnSpPr>
              <a:cxnSpLocks/>
            </p:cNvCxnSpPr>
            <p:nvPr/>
          </p:nvCxnSpPr>
          <p:spPr>
            <a:xfrm>
              <a:off x="742950" y="1952625"/>
              <a:ext cx="600868" cy="0"/>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a:extLst>
                <a:ext uri="{FF2B5EF4-FFF2-40B4-BE49-F238E27FC236}">
                  <a16:creationId xmlns:a16="http://schemas.microsoft.com/office/drawing/2014/main" id="{E0D4CA8B-2AEE-41B7-D6E3-CAC0D6F34CAD}"/>
                </a:ext>
              </a:extLst>
            </p:cNvPr>
            <p:cNvCxnSpPr>
              <a:cxnSpLocks/>
            </p:cNvCxnSpPr>
            <p:nvPr/>
          </p:nvCxnSpPr>
          <p:spPr>
            <a:xfrm>
              <a:off x="1343818" y="1952625"/>
              <a:ext cx="0" cy="362583"/>
            </a:xfrm>
            <a:prstGeom prst="line">
              <a:avLst/>
            </a:prstGeom>
            <a:ln w="254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grpSp>
      <p:pic>
        <p:nvPicPr>
          <p:cNvPr id="47" name="Picture 2" descr="http://bioinfowelten.uni-jena.de/wp-content/uploads/2016/05/genetischer-Code.png">
            <a:extLst>
              <a:ext uri="{FF2B5EF4-FFF2-40B4-BE49-F238E27FC236}">
                <a16:creationId xmlns:a16="http://schemas.microsoft.com/office/drawing/2014/main" id="{B2905857-44DF-2E73-DA50-7D9BAF255386}"/>
              </a:ext>
            </a:extLst>
          </p:cNvPr>
          <p:cNvPicPr>
            <a:picLocks noChangeAspect="1" noChangeArrowheads="1"/>
          </p:cNvPicPr>
          <p:nvPr/>
        </p:nvPicPr>
        <p:blipFill>
          <a:blip r:embed="rId2" cstate="print"/>
          <a:srcRect/>
          <a:stretch>
            <a:fillRect/>
          </a:stretch>
        </p:blipFill>
        <p:spPr bwMode="auto">
          <a:xfrm>
            <a:off x="6131826" y="1124280"/>
            <a:ext cx="2977208" cy="2944712"/>
          </a:xfrm>
          <a:prstGeom prst="rect">
            <a:avLst/>
          </a:prstGeom>
          <a:noFill/>
        </p:spPr>
      </p:pic>
    </p:spTree>
    <p:extLst>
      <p:ext uri="{BB962C8B-B14F-4D97-AF65-F5344CB8AC3E}">
        <p14:creationId xmlns:p14="http://schemas.microsoft.com/office/powerpoint/2010/main" val="288743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25</a:t>
            </a:fld>
            <a:endParaRPr lang="ru-RU" dirty="0"/>
          </a:p>
        </p:txBody>
      </p:sp>
      <p:sp>
        <p:nvSpPr>
          <p:cNvPr id="10" name="TextBox 9">
            <a:extLst>
              <a:ext uri="{FF2B5EF4-FFF2-40B4-BE49-F238E27FC236}">
                <a16:creationId xmlns:a16="http://schemas.microsoft.com/office/drawing/2014/main" id="{775E39C8-3AAC-43C5-9E3A-B405CF62CE80}"/>
              </a:ext>
            </a:extLst>
          </p:cNvPr>
          <p:cNvSpPr txBox="1"/>
          <p:nvPr/>
        </p:nvSpPr>
        <p:spPr>
          <a:xfrm>
            <a:off x="0" y="251937"/>
            <a:ext cx="8892480" cy="584775"/>
          </a:xfrm>
          <a:prstGeom prst="rect">
            <a:avLst/>
          </a:prstGeom>
          <a:noFill/>
        </p:spPr>
        <p:txBody>
          <a:bodyPr wrap="square" rtlCol="0">
            <a:spAutoFit/>
          </a:bodyPr>
          <a:lstStyle/>
          <a:p>
            <a:pPr algn="ctr"/>
            <a:r>
              <a:rPr lang="ru-RU" sz="3200" b="1" dirty="0">
                <a:solidFill>
                  <a:schemeClr val="bg1"/>
                </a:solidFill>
              </a:rPr>
              <a:t>Рамки считывания (</a:t>
            </a:r>
            <a:r>
              <a:rPr lang="en-US" sz="3200" b="1" dirty="0">
                <a:solidFill>
                  <a:schemeClr val="bg1"/>
                </a:solidFill>
              </a:rPr>
              <a:t>reading frames)</a:t>
            </a:r>
            <a:endParaRPr lang="ru-RU" sz="3200" b="1" dirty="0">
              <a:solidFill>
                <a:schemeClr val="bg1"/>
              </a:solidFill>
            </a:endParaRPr>
          </a:p>
        </p:txBody>
      </p:sp>
      <p:sp>
        <p:nvSpPr>
          <p:cNvPr id="7" name="TextBox 6">
            <a:extLst>
              <a:ext uri="{FF2B5EF4-FFF2-40B4-BE49-F238E27FC236}">
                <a16:creationId xmlns:a16="http://schemas.microsoft.com/office/drawing/2014/main" id="{4C39106C-808D-FEC7-13A1-31D1AE2AE016}"/>
              </a:ext>
            </a:extLst>
          </p:cNvPr>
          <p:cNvSpPr txBox="1"/>
          <p:nvPr/>
        </p:nvSpPr>
        <p:spPr>
          <a:xfrm>
            <a:off x="-19025" y="6525344"/>
            <a:ext cx="8122736" cy="230832"/>
          </a:xfrm>
          <a:prstGeom prst="rect">
            <a:avLst/>
          </a:prstGeom>
          <a:noFill/>
        </p:spPr>
        <p:txBody>
          <a:bodyPr wrap="none" rtlCol="0">
            <a:spAutoFit/>
          </a:bodyPr>
          <a:lstStyle/>
          <a:p>
            <a:r>
              <a:rPr lang="ru-RU" sz="900" dirty="0">
                <a:solidFill>
                  <a:schemeClr val="bg1">
                    <a:lumMod val="65000"/>
                  </a:schemeClr>
                </a:solidFill>
              </a:rPr>
              <a:t>Источник изображения генетического кода</a:t>
            </a:r>
            <a:r>
              <a:rPr lang="en-US" sz="900" dirty="0">
                <a:solidFill>
                  <a:schemeClr val="bg1">
                    <a:lumMod val="65000"/>
                  </a:schemeClr>
                </a:solidFill>
              </a:rPr>
              <a:t>: </a:t>
            </a:r>
            <a:r>
              <a:rPr lang="en-US" sz="900" u="sng" dirty="0">
                <a:solidFill>
                  <a:srgbClr val="0070C0"/>
                </a:solidFill>
              </a:rPr>
              <a:t>http://bioinfowelten.uni-jena.de/2016/05/18/omeomics-die-allumfassende-wissenschaft/</a:t>
            </a:r>
            <a:endParaRPr lang="ru-RU" sz="600" u="sng" dirty="0">
              <a:solidFill>
                <a:srgbClr val="0070C0"/>
              </a:solidFill>
            </a:endParaRPr>
          </a:p>
        </p:txBody>
      </p:sp>
      <p:sp>
        <p:nvSpPr>
          <p:cNvPr id="3" name="TextBox 2">
            <a:extLst>
              <a:ext uri="{FF2B5EF4-FFF2-40B4-BE49-F238E27FC236}">
                <a16:creationId xmlns:a16="http://schemas.microsoft.com/office/drawing/2014/main" id="{B83E7036-E3E0-00E7-BF16-9519F7568774}"/>
              </a:ext>
            </a:extLst>
          </p:cNvPr>
          <p:cNvSpPr txBox="1"/>
          <p:nvPr/>
        </p:nvSpPr>
        <p:spPr>
          <a:xfrm>
            <a:off x="441430" y="4025737"/>
            <a:ext cx="8035465" cy="584775"/>
          </a:xfrm>
          <a:prstGeom prst="rect">
            <a:avLst/>
          </a:prstGeom>
          <a:noFill/>
        </p:spPr>
        <p:txBody>
          <a:bodyPr wrap="square" rtlCol="0">
            <a:spAutoFit/>
          </a:bodyPr>
          <a:lstStyle/>
          <a:p>
            <a:pPr>
              <a:spcAft>
                <a:spcPts val="600"/>
              </a:spcAft>
            </a:pPr>
            <a:r>
              <a:rPr lang="en-US" sz="3200" dirty="0">
                <a:latin typeface="Courier New" panose="02070309020205020404" pitchFamily="49" charset="0"/>
                <a:cs typeface="Courier New" panose="02070309020205020404" pitchFamily="49" charset="0"/>
              </a:rPr>
              <a:t>TATACCCCAATACGCAAAACTAACCCCCTAAT</a:t>
            </a:r>
          </a:p>
        </p:txBody>
      </p:sp>
      <p:sp>
        <p:nvSpPr>
          <p:cNvPr id="8" name="TextBox 7">
            <a:extLst>
              <a:ext uri="{FF2B5EF4-FFF2-40B4-BE49-F238E27FC236}">
                <a16:creationId xmlns:a16="http://schemas.microsoft.com/office/drawing/2014/main" id="{28255E50-DDFC-B77F-C36D-43D3FE9CEEEE}"/>
              </a:ext>
            </a:extLst>
          </p:cNvPr>
          <p:cNvSpPr txBox="1"/>
          <p:nvPr/>
        </p:nvSpPr>
        <p:spPr>
          <a:xfrm>
            <a:off x="179512" y="4015945"/>
            <a:ext cx="383796" cy="335756"/>
          </a:xfrm>
          <a:prstGeom prst="rect">
            <a:avLst/>
          </a:prstGeom>
          <a:noFill/>
        </p:spPr>
        <p:txBody>
          <a:bodyPr wrap="square" rtlCol="0">
            <a:spAutoFit/>
          </a:bodyPr>
          <a:lstStyle/>
          <a:p>
            <a:pPr algn="ctr">
              <a:spcAft>
                <a:spcPts val="600"/>
              </a:spcAft>
            </a:pPr>
            <a:r>
              <a:rPr lang="ru-RU" b="1" dirty="0">
                <a:solidFill>
                  <a:srgbClr val="FF0000"/>
                </a:solidFill>
                <a:latin typeface="Arial" panose="020B0604020202020204" pitchFamily="34" charset="0"/>
                <a:cs typeface="Arial" panose="020B0604020202020204" pitchFamily="34" charset="0"/>
              </a:rPr>
              <a:t>5</a:t>
            </a:r>
            <a:r>
              <a:rPr lang="en-US" b="1" dirty="0">
                <a:solidFill>
                  <a:srgbClr val="FF0000"/>
                </a:solidFill>
                <a:latin typeface="Arial" panose="020B0604020202020204" pitchFamily="34" charset="0"/>
                <a:cs typeface="Arial" panose="020B0604020202020204" pitchFamily="34" charset="0"/>
              </a:rPr>
              <a:t>’</a:t>
            </a:r>
            <a:endParaRPr lang="ru-RU" b="1" dirty="0">
              <a:solidFill>
                <a:srgbClr val="FF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BA23530-883B-EE98-5F24-967BBFF70284}"/>
              </a:ext>
            </a:extLst>
          </p:cNvPr>
          <p:cNvSpPr txBox="1"/>
          <p:nvPr/>
        </p:nvSpPr>
        <p:spPr>
          <a:xfrm>
            <a:off x="8347595" y="4018511"/>
            <a:ext cx="383796" cy="335756"/>
          </a:xfrm>
          <a:prstGeom prst="rect">
            <a:avLst/>
          </a:prstGeom>
          <a:noFill/>
        </p:spPr>
        <p:txBody>
          <a:bodyPr wrap="square" rtlCol="0">
            <a:spAutoFit/>
          </a:bodyPr>
          <a:lstStyle/>
          <a:p>
            <a:pPr algn="ctr">
              <a:spcAft>
                <a:spcPts val="600"/>
              </a:spcAft>
            </a:pPr>
            <a:r>
              <a:rPr lang="ru-RU" b="1" dirty="0">
                <a:solidFill>
                  <a:srgbClr val="FF0000"/>
                </a:solidFill>
                <a:latin typeface="Arial" panose="020B0604020202020204" pitchFamily="34" charset="0"/>
                <a:cs typeface="Arial" panose="020B0604020202020204" pitchFamily="34" charset="0"/>
              </a:rPr>
              <a:t>3</a:t>
            </a:r>
            <a:r>
              <a:rPr lang="en-US" b="1" dirty="0">
                <a:solidFill>
                  <a:srgbClr val="FF0000"/>
                </a:solidFill>
                <a:latin typeface="Arial" panose="020B0604020202020204" pitchFamily="34" charset="0"/>
                <a:cs typeface="Arial" panose="020B0604020202020204" pitchFamily="34" charset="0"/>
              </a:rPr>
              <a:t>’</a:t>
            </a:r>
            <a:endParaRPr lang="ru-RU" b="1"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F388E58-55D3-92B7-985E-A402927F52EB}"/>
              </a:ext>
            </a:extLst>
          </p:cNvPr>
          <p:cNvSpPr txBox="1"/>
          <p:nvPr/>
        </p:nvSpPr>
        <p:spPr>
          <a:xfrm>
            <a:off x="974175" y="2835983"/>
            <a:ext cx="5979242" cy="584775"/>
          </a:xfrm>
          <a:prstGeom prst="rect">
            <a:avLst/>
          </a:prstGeom>
          <a:noFill/>
        </p:spPr>
        <p:txBody>
          <a:bodyPr wrap="square" rtlCol="0">
            <a:spAutoFit/>
          </a:bodyPr>
          <a:lstStyle/>
          <a:p>
            <a:pPr>
              <a:spcAft>
                <a:spcPts val="600"/>
              </a:spcAft>
            </a:pPr>
            <a:r>
              <a:rPr lang="en-US" sz="3200" b="1" dirty="0">
                <a:solidFill>
                  <a:srgbClr val="7030A0"/>
                </a:solidFill>
                <a:latin typeface="Courier New" panose="02070309020205020404" pitchFamily="49" charset="0"/>
                <a:cs typeface="Courier New" panose="02070309020205020404" pitchFamily="49" charset="0"/>
              </a:rPr>
              <a:t>I  P  Q  Y  A  K  L</a:t>
            </a:r>
            <a:endParaRPr lang="en-US" sz="3200" dirty="0">
              <a:solidFill>
                <a:srgbClr val="7030A0"/>
              </a:solidFill>
              <a:latin typeface="Courier New" panose="02070309020205020404" pitchFamily="49" charset="0"/>
              <a:cs typeface="Courier New" panose="02070309020205020404" pitchFamily="49" charset="0"/>
            </a:endParaRPr>
          </a:p>
        </p:txBody>
      </p:sp>
      <p:grpSp>
        <p:nvGrpSpPr>
          <p:cNvPr id="28" name="Группа 27">
            <a:extLst>
              <a:ext uri="{FF2B5EF4-FFF2-40B4-BE49-F238E27FC236}">
                <a16:creationId xmlns:a16="http://schemas.microsoft.com/office/drawing/2014/main" id="{FD398EFA-9C6E-C9D3-FBEB-0AC565D3A500}"/>
              </a:ext>
            </a:extLst>
          </p:cNvPr>
          <p:cNvGrpSpPr/>
          <p:nvPr/>
        </p:nvGrpSpPr>
        <p:grpSpPr>
          <a:xfrm>
            <a:off x="884226" y="3494916"/>
            <a:ext cx="600868" cy="623844"/>
            <a:chOff x="858226" y="3519531"/>
            <a:chExt cx="600868" cy="623844"/>
          </a:xfrm>
        </p:grpSpPr>
        <p:cxnSp>
          <p:nvCxnSpPr>
            <p:cNvPr id="29" name="Прямая соединительная линия 28">
              <a:extLst>
                <a:ext uri="{FF2B5EF4-FFF2-40B4-BE49-F238E27FC236}">
                  <a16:creationId xmlns:a16="http://schemas.microsoft.com/office/drawing/2014/main" id="{6F95D2AF-71C3-DABD-FD77-35AA552047FB}"/>
                </a:ext>
              </a:extLst>
            </p:cNvPr>
            <p:cNvCxnSpPr>
              <a:cxnSpLocks/>
            </p:cNvCxnSpPr>
            <p:nvPr/>
          </p:nvCxnSpPr>
          <p:spPr>
            <a:xfrm flipV="1">
              <a:off x="858226" y="3519531"/>
              <a:ext cx="0" cy="623844"/>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id="{466CDE38-0865-5784-4F7D-4451E8409F55}"/>
                </a:ext>
              </a:extLst>
            </p:cNvPr>
            <p:cNvCxnSpPr>
              <a:cxnSpLocks/>
            </p:cNvCxnSpPr>
            <p:nvPr/>
          </p:nvCxnSpPr>
          <p:spPr>
            <a:xfrm>
              <a:off x="858226" y="3519531"/>
              <a:ext cx="600868" cy="0"/>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a:extLst>
                <a:ext uri="{FF2B5EF4-FFF2-40B4-BE49-F238E27FC236}">
                  <a16:creationId xmlns:a16="http://schemas.microsoft.com/office/drawing/2014/main" id="{EBA4FEE0-01B0-19FD-9DB0-9ED9AF1D13DA}"/>
                </a:ext>
              </a:extLst>
            </p:cNvPr>
            <p:cNvCxnSpPr>
              <a:cxnSpLocks/>
            </p:cNvCxnSpPr>
            <p:nvPr/>
          </p:nvCxnSpPr>
          <p:spPr>
            <a:xfrm>
              <a:off x="1459094" y="3519531"/>
              <a:ext cx="0" cy="623844"/>
            </a:xfrm>
            <a:prstGeom prst="line">
              <a:avLst/>
            </a:prstGeom>
            <a:ln w="254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48" name="Группа 47">
            <a:extLst>
              <a:ext uri="{FF2B5EF4-FFF2-40B4-BE49-F238E27FC236}">
                <a16:creationId xmlns:a16="http://schemas.microsoft.com/office/drawing/2014/main" id="{57F65C35-F674-14E5-7CCD-1EAC2B5147EB}"/>
              </a:ext>
            </a:extLst>
          </p:cNvPr>
          <p:cNvGrpSpPr/>
          <p:nvPr/>
        </p:nvGrpSpPr>
        <p:grpSpPr>
          <a:xfrm>
            <a:off x="1605227" y="3489455"/>
            <a:ext cx="600868" cy="623844"/>
            <a:chOff x="858226" y="3519531"/>
            <a:chExt cx="600868" cy="623844"/>
          </a:xfrm>
        </p:grpSpPr>
        <p:cxnSp>
          <p:nvCxnSpPr>
            <p:cNvPr id="49" name="Прямая соединительная линия 48">
              <a:extLst>
                <a:ext uri="{FF2B5EF4-FFF2-40B4-BE49-F238E27FC236}">
                  <a16:creationId xmlns:a16="http://schemas.microsoft.com/office/drawing/2014/main" id="{9800C468-5BEE-DA50-7A8A-49650F5A17C5}"/>
                </a:ext>
              </a:extLst>
            </p:cNvPr>
            <p:cNvCxnSpPr>
              <a:cxnSpLocks/>
            </p:cNvCxnSpPr>
            <p:nvPr/>
          </p:nvCxnSpPr>
          <p:spPr>
            <a:xfrm flipV="1">
              <a:off x="858226" y="3519531"/>
              <a:ext cx="0" cy="623844"/>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a:extLst>
                <a:ext uri="{FF2B5EF4-FFF2-40B4-BE49-F238E27FC236}">
                  <a16:creationId xmlns:a16="http://schemas.microsoft.com/office/drawing/2014/main" id="{AF18D842-0025-B9BE-A0F3-AA9F997E605D}"/>
                </a:ext>
              </a:extLst>
            </p:cNvPr>
            <p:cNvCxnSpPr>
              <a:cxnSpLocks/>
            </p:cNvCxnSpPr>
            <p:nvPr/>
          </p:nvCxnSpPr>
          <p:spPr>
            <a:xfrm>
              <a:off x="858226" y="3519531"/>
              <a:ext cx="600868" cy="0"/>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a:extLst>
                <a:ext uri="{FF2B5EF4-FFF2-40B4-BE49-F238E27FC236}">
                  <a16:creationId xmlns:a16="http://schemas.microsoft.com/office/drawing/2014/main" id="{ED27478F-840D-11D3-95CA-8E815B13BC8F}"/>
                </a:ext>
              </a:extLst>
            </p:cNvPr>
            <p:cNvCxnSpPr>
              <a:cxnSpLocks/>
            </p:cNvCxnSpPr>
            <p:nvPr/>
          </p:nvCxnSpPr>
          <p:spPr>
            <a:xfrm>
              <a:off x="1459094" y="3519531"/>
              <a:ext cx="0" cy="623844"/>
            </a:xfrm>
            <a:prstGeom prst="line">
              <a:avLst/>
            </a:prstGeom>
            <a:ln w="254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52" name="Группа 51">
            <a:extLst>
              <a:ext uri="{FF2B5EF4-FFF2-40B4-BE49-F238E27FC236}">
                <a16:creationId xmlns:a16="http://schemas.microsoft.com/office/drawing/2014/main" id="{E4D24145-8DE0-7944-300E-CF0A6252ED4B}"/>
              </a:ext>
            </a:extLst>
          </p:cNvPr>
          <p:cNvGrpSpPr/>
          <p:nvPr/>
        </p:nvGrpSpPr>
        <p:grpSpPr>
          <a:xfrm>
            <a:off x="2330116" y="3489455"/>
            <a:ext cx="600868" cy="623844"/>
            <a:chOff x="858226" y="3519531"/>
            <a:chExt cx="600868" cy="623844"/>
          </a:xfrm>
        </p:grpSpPr>
        <p:cxnSp>
          <p:nvCxnSpPr>
            <p:cNvPr id="53" name="Прямая соединительная линия 52">
              <a:extLst>
                <a:ext uri="{FF2B5EF4-FFF2-40B4-BE49-F238E27FC236}">
                  <a16:creationId xmlns:a16="http://schemas.microsoft.com/office/drawing/2014/main" id="{F9FD6BFC-7ACA-701F-15A8-F7724F76C764}"/>
                </a:ext>
              </a:extLst>
            </p:cNvPr>
            <p:cNvCxnSpPr>
              <a:cxnSpLocks/>
            </p:cNvCxnSpPr>
            <p:nvPr/>
          </p:nvCxnSpPr>
          <p:spPr>
            <a:xfrm flipV="1">
              <a:off x="858226" y="3519531"/>
              <a:ext cx="0" cy="623844"/>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a:extLst>
                <a:ext uri="{FF2B5EF4-FFF2-40B4-BE49-F238E27FC236}">
                  <a16:creationId xmlns:a16="http://schemas.microsoft.com/office/drawing/2014/main" id="{844A519A-6B86-F75A-2D1D-E5CBCD383948}"/>
                </a:ext>
              </a:extLst>
            </p:cNvPr>
            <p:cNvCxnSpPr>
              <a:cxnSpLocks/>
            </p:cNvCxnSpPr>
            <p:nvPr/>
          </p:nvCxnSpPr>
          <p:spPr>
            <a:xfrm>
              <a:off x="858226" y="3519531"/>
              <a:ext cx="600868" cy="0"/>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a:extLst>
                <a:ext uri="{FF2B5EF4-FFF2-40B4-BE49-F238E27FC236}">
                  <a16:creationId xmlns:a16="http://schemas.microsoft.com/office/drawing/2014/main" id="{E0F2AA1B-9552-3639-AE97-B54D5EE3091B}"/>
                </a:ext>
              </a:extLst>
            </p:cNvPr>
            <p:cNvCxnSpPr>
              <a:cxnSpLocks/>
            </p:cNvCxnSpPr>
            <p:nvPr/>
          </p:nvCxnSpPr>
          <p:spPr>
            <a:xfrm>
              <a:off x="1459094" y="3519531"/>
              <a:ext cx="0" cy="623844"/>
            </a:xfrm>
            <a:prstGeom prst="line">
              <a:avLst/>
            </a:prstGeom>
            <a:ln w="254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56" name="Группа 55">
            <a:extLst>
              <a:ext uri="{FF2B5EF4-FFF2-40B4-BE49-F238E27FC236}">
                <a16:creationId xmlns:a16="http://schemas.microsoft.com/office/drawing/2014/main" id="{D871F500-F4E0-DE75-9A1F-D14809984F71}"/>
              </a:ext>
            </a:extLst>
          </p:cNvPr>
          <p:cNvGrpSpPr/>
          <p:nvPr/>
        </p:nvGrpSpPr>
        <p:grpSpPr>
          <a:xfrm>
            <a:off x="3077376" y="3483984"/>
            <a:ext cx="600868" cy="623844"/>
            <a:chOff x="858226" y="3519531"/>
            <a:chExt cx="600868" cy="623844"/>
          </a:xfrm>
        </p:grpSpPr>
        <p:cxnSp>
          <p:nvCxnSpPr>
            <p:cNvPr id="57" name="Прямая соединительная линия 56">
              <a:extLst>
                <a:ext uri="{FF2B5EF4-FFF2-40B4-BE49-F238E27FC236}">
                  <a16:creationId xmlns:a16="http://schemas.microsoft.com/office/drawing/2014/main" id="{DDBA25BA-B187-D95B-85C3-DFF8C345980D}"/>
                </a:ext>
              </a:extLst>
            </p:cNvPr>
            <p:cNvCxnSpPr>
              <a:cxnSpLocks/>
            </p:cNvCxnSpPr>
            <p:nvPr/>
          </p:nvCxnSpPr>
          <p:spPr>
            <a:xfrm flipV="1">
              <a:off x="858226" y="3519531"/>
              <a:ext cx="0" cy="623844"/>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id="{37E2C4F1-A4B1-35AF-7124-A3FCBF233584}"/>
                </a:ext>
              </a:extLst>
            </p:cNvPr>
            <p:cNvCxnSpPr>
              <a:cxnSpLocks/>
            </p:cNvCxnSpPr>
            <p:nvPr/>
          </p:nvCxnSpPr>
          <p:spPr>
            <a:xfrm>
              <a:off x="858226" y="3519531"/>
              <a:ext cx="600868" cy="0"/>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id="{D2AE94AA-D974-B4A7-E41B-9EC724568DC4}"/>
                </a:ext>
              </a:extLst>
            </p:cNvPr>
            <p:cNvCxnSpPr>
              <a:cxnSpLocks/>
            </p:cNvCxnSpPr>
            <p:nvPr/>
          </p:nvCxnSpPr>
          <p:spPr>
            <a:xfrm>
              <a:off x="1459094" y="3519531"/>
              <a:ext cx="0" cy="623844"/>
            </a:xfrm>
            <a:prstGeom prst="line">
              <a:avLst/>
            </a:prstGeom>
            <a:ln w="254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60" name="Группа 59">
            <a:extLst>
              <a:ext uri="{FF2B5EF4-FFF2-40B4-BE49-F238E27FC236}">
                <a16:creationId xmlns:a16="http://schemas.microsoft.com/office/drawing/2014/main" id="{E1F98076-7D63-0B38-765D-DB4382DA7989}"/>
              </a:ext>
            </a:extLst>
          </p:cNvPr>
          <p:cNvGrpSpPr/>
          <p:nvPr/>
        </p:nvGrpSpPr>
        <p:grpSpPr>
          <a:xfrm>
            <a:off x="3798377" y="3478523"/>
            <a:ext cx="600868" cy="623844"/>
            <a:chOff x="858226" y="3519531"/>
            <a:chExt cx="600868" cy="623844"/>
          </a:xfrm>
        </p:grpSpPr>
        <p:cxnSp>
          <p:nvCxnSpPr>
            <p:cNvPr id="61" name="Прямая соединительная линия 60">
              <a:extLst>
                <a:ext uri="{FF2B5EF4-FFF2-40B4-BE49-F238E27FC236}">
                  <a16:creationId xmlns:a16="http://schemas.microsoft.com/office/drawing/2014/main" id="{481F16CD-CFEE-2B8A-2F04-D94461A4FF2F}"/>
                </a:ext>
              </a:extLst>
            </p:cNvPr>
            <p:cNvCxnSpPr>
              <a:cxnSpLocks/>
            </p:cNvCxnSpPr>
            <p:nvPr/>
          </p:nvCxnSpPr>
          <p:spPr>
            <a:xfrm flipV="1">
              <a:off x="858226" y="3519531"/>
              <a:ext cx="0" cy="623844"/>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id="{9975576E-5F43-0185-F934-16EEC8D36211}"/>
                </a:ext>
              </a:extLst>
            </p:cNvPr>
            <p:cNvCxnSpPr>
              <a:cxnSpLocks/>
            </p:cNvCxnSpPr>
            <p:nvPr/>
          </p:nvCxnSpPr>
          <p:spPr>
            <a:xfrm>
              <a:off x="858226" y="3519531"/>
              <a:ext cx="600868" cy="0"/>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id="{7562C1F9-38B4-88CB-8377-84561411E805}"/>
                </a:ext>
              </a:extLst>
            </p:cNvPr>
            <p:cNvCxnSpPr>
              <a:cxnSpLocks/>
            </p:cNvCxnSpPr>
            <p:nvPr/>
          </p:nvCxnSpPr>
          <p:spPr>
            <a:xfrm>
              <a:off x="1459094" y="3519531"/>
              <a:ext cx="0" cy="623844"/>
            </a:xfrm>
            <a:prstGeom prst="line">
              <a:avLst/>
            </a:prstGeom>
            <a:ln w="254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64" name="Группа 63">
            <a:extLst>
              <a:ext uri="{FF2B5EF4-FFF2-40B4-BE49-F238E27FC236}">
                <a16:creationId xmlns:a16="http://schemas.microsoft.com/office/drawing/2014/main" id="{8C2A0278-3E74-2B42-DEAE-A7385117B009}"/>
              </a:ext>
            </a:extLst>
          </p:cNvPr>
          <p:cNvGrpSpPr/>
          <p:nvPr/>
        </p:nvGrpSpPr>
        <p:grpSpPr>
          <a:xfrm>
            <a:off x="4523266" y="3478523"/>
            <a:ext cx="600868" cy="623844"/>
            <a:chOff x="858226" y="3519531"/>
            <a:chExt cx="600868" cy="623844"/>
          </a:xfrm>
        </p:grpSpPr>
        <p:cxnSp>
          <p:nvCxnSpPr>
            <p:cNvPr id="65" name="Прямая соединительная линия 64">
              <a:extLst>
                <a:ext uri="{FF2B5EF4-FFF2-40B4-BE49-F238E27FC236}">
                  <a16:creationId xmlns:a16="http://schemas.microsoft.com/office/drawing/2014/main" id="{7A1DF255-0F93-BC01-B6F1-083F9DB7B876}"/>
                </a:ext>
              </a:extLst>
            </p:cNvPr>
            <p:cNvCxnSpPr>
              <a:cxnSpLocks/>
            </p:cNvCxnSpPr>
            <p:nvPr/>
          </p:nvCxnSpPr>
          <p:spPr>
            <a:xfrm flipV="1">
              <a:off x="858226" y="3519531"/>
              <a:ext cx="0" cy="623844"/>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id="{A751455B-E97E-1CEE-4311-435139235DD2}"/>
                </a:ext>
              </a:extLst>
            </p:cNvPr>
            <p:cNvCxnSpPr>
              <a:cxnSpLocks/>
            </p:cNvCxnSpPr>
            <p:nvPr/>
          </p:nvCxnSpPr>
          <p:spPr>
            <a:xfrm>
              <a:off x="858226" y="3519531"/>
              <a:ext cx="600868" cy="0"/>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a16="http://schemas.microsoft.com/office/drawing/2014/main" id="{C35E2557-359D-C9B2-0A1C-E8A32963ACBD}"/>
                </a:ext>
              </a:extLst>
            </p:cNvPr>
            <p:cNvCxnSpPr>
              <a:cxnSpLocks/>
            </p:cNvCxnSpPr>
            <p:nvPr/>
          </p:nvCxnSpPr>
          <p:spPr>
            <a:xfrm>
              <a:off x="1459094" y="3519531"/>
              <a:ext cx="0" cy="623844"/>
            </a:xfrm>
            <a:prstGeom prst="line">
              <a:avLst/>
            </a:prstGeom>
            <a:ln w="254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68" name="Группа 67">
            <a:extLst>
              <a:ext uri="{FF2B5EF4-FFF2-40B4-BE49-F238E27FC236}">
                <a16:creationId xmlns:a16="http://schemas.microsoft.com/office/drawing/2014/main" id="{F0B116B6-3F12-29CE-0CAE-7D1B143EBA99}"/>
              </a:ext>
            </a:extLst>
          </p:cNvPr>
          <p:cNvGrpSpPr/>
          <p:nvPr/>
        </p:nvGrpSpPr>
        <p:grpSpPr>
          <a:xfrm>
            <a:off x="5300692" y="3472339"/>
            <a:ext cx="600868" cy="623844"/>
            <a:chOff x="858226" y="3519531"/>
            <a:chExt cx="600868" cy="623844"/>
          </a:xfrm>
        </p:grpSpPr>
        <p:cxnSp>
          <p:nvCxnSpPr>
            <p:cNvPr id="69" name="Прямая соединительная линия 68">
              <a:extLst>
                <a:ext uri="{FF2B5EF4-FFF2-40B4-BE49-F238E27FC236}">
                  <a16:creationId xmlns:a16="http://schemas.microsoft.com/office/drawing/2014/main" id="{6BEE0CE3-A810-D179-3200-2C97ED863431}"/>
                </a:ext>
              </a:extLst>
            </p:cNvPr>
            <p:cNvCxnSpPr>
              <a:cxnSpLocks/>
            </p:cNvCxnSpPr>
            <p:nvPr/>
          </p:nvCxnSpPr>
          <p:spPr>
            <a:xfrm flipV="1">
              <a:off x="858226" y="3519531"/>
              <a:ext cx="0" cy="623844"/>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id="{3BD3D9CC-CBEB-D5AC-0A2E-069300721F03}"/>
                </a:ext>
              </a:extLst>
            </p:cNvPr>
            <p:cNvCxnSpPr>
              <a:cxnSpLocks/>
            </p:cNvCxnSpPr>
            <p:nvPr/>
          </p:nvCxnSpPr>
          <p:spPr>
            <a:xfrm>
              <a:off x="858226" y="3519531"/>
              <a:ext cx="600868" cy="0"/>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id="{BFDC1AE5-1D03-DFA5-46D6-EBDD54536F8B}"/>
                </a:ext>
              </a:extLst>
            </p:cNvPr>
            <p:cNvCxnSpPr>
              <a:cxnSpLocks/>
            </p:cNvCxnSpPr>
            <p:nvPr/>
          </p:nvCxnSpPr>
          <p:spPr>
            <a:xfrm>
              <a:off x="1459094" y="3519531"/>
              <a:ext cx="0" cy="623844"/>
            </a:xfrm>
            <a:prstGeom prst="line">
              <a:avLst/>
            </a:prstGeom>
            <a:ln w="254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13A5AB4D-8D77-01BE-F836-1E77CD081331}"/>
              </a:ext>
            </a:extLst>
          </p:cNvPr>
          <p:cNvSpPr txBox="1"/>
          <p:nvPr/>
        </p:nvSpPr>
        <p:spPr>
          <a:xfrm>
            <a:off x="688623" y="4600470"/>
            <a:ext cx="5979242" cy="584775"/>
          </a:xfrm>
          <a:prstGeom prst="rect">
            <a:avLst/>
          </a:prstGeom>
          <a:noFill/>
        </p:spPr>
        <p:txBody>
          <a:bodyPr wrap="square" rtlCol="0">
            <a:spAutoFit/>
          </a:bodyPr>
          <a:lstStyle/>
          <a:p>
            <a:pPr>
              <a:spcAft>
                <a:spcPts val="600"/>
              </a:spcAft>
            </a:pPr>
            <a:r>
              <a:rPr lang="en-US" sz="3200" b="1" dirty="0">
                <a:solidFill>
                  <a:srgbClr val="002060"/>
                </a:solidFill>
                <a:latin typeface="Courier New" panose="02070309020205020404" pitchFamily="49" charset="0"/>
                <a:cs typeface="Courier New" panose="02070309020205020404" pitchFamily="49" charset="0"/>
              </a:rPr>
              <a:t>Y  T  P  I  R  K  T</a:t>
            </a:r>
            <a:endParaRPr lang="en-US" sz="3200" dirty="0">
              <a:solidFill>
                <a:srgbClr val="002060"/>
              </a:solidFill>
              <a:latin typeface="Courier New" panose="02070309020205020404" pitchFamily="49" charset="0"/>
              <a:cs typeface="Courier New" panose="02070309020205020404" pitchFamily="49" charset="0"/>
            </a:endParaRPr>
          </a:p>
        </p:txBody>
      </p:sp>
      <p:grpSp>
        <p:nvGrpSpPr>
          <p:cNvPr id="73" name="Группа 72">
            <a:extLst>
              <a:ext uri="{FF2B5EF4-FFF2-40B4-BE49-F238E27FC236}">
                <a16:creationId xmlns:a16="http://schemas.microsoft.com/office/drawing/2014/main" id="{D0345DDE-C9BA-0081-0030-83BCBBD6B527}"/>
              </a:ext>
            </a:extLst>
          </p:cNvPr>
          <p:cNvGrpSpPr/>
          <p:nvPr/>
        </p:nvGrpSpPr>
        <p:grpSpPr>
          <a:xfrm>
            <a:off x="639638" y="3690229"/>
            <a:ext cx="600868" cy="329621"/>
            <a:chOff x="742950" y="1952625"/>
            <a:chExt cx="600868" cy="362583"/>
          </a:xfrm>
        </p:grpSpPr>
        <p:cxnSp>
          <p:nvCxnSpPr>
            <p:cNvPr id="74" name="Прямая соединительная линия 73">
              <a:extLst>
                <a:ext uri="{FF2B5EF4-FFF2-40B4-BE49-F238E27FC236}">
                  <a16:creationId xmlns:a16="http://schemas.microsoft.com/office/drawing/2014/main" id="{ACCA9404-FE58-1DF8-AD6F-8FFA4BDACDB7}"/>
                </a:ext>
              </a:extLst>
            </p:cNvPr>
            <p:cNvCxnSpPr>
              <a:cxnSpLocks/>
            </p:cNvCxnSpPr>
            <p:nvPr/>
          </p:nvCxnSpPr>
          <p:spPr>
            <a:xfrm flipV="1">
              <a:off x="742950" y="1952625"/>
              <a:ext cx="0" cy="362583"/>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a16="http://schemas.microsoft.com/office/drawing/2014/main" id="{24FC89EE-D661-DFC3-8DC2-4D3643C0B7F0}"/>
                </a:ext>
              </a:extLst>
            </p:cNvPr>
            <p:cNvCxnSpPr>
              <a:cxnSpLocks/>
            </p:cNvCxnSpPr>
            <p:nvPr/>
          </p:nvCxnSpPr>
          <p:spPr>
            <a:xfrm>
              <a:off x="742950" y="1952625"/>
              <a:ext cx="600868" cy="0"/>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id="{08431A0B-5275-D3E2-3266-1CA381887CCB}"/>
                </a:ext>
              </a:extLst>
            </p:cNvPr>
            <p:cNvCxnSpPr>
              <a:cxnSpLocks/>
            </p:cNvCxnSpPr>
            <p:nvPr/>
          </p:nvCxnSpPr>
          <p:spPr>
            <a:xfrm>
              <a:off x="1343818" y="1952625"/>
              <a:ext cx="0" cy="362583"/>
            </a:xfrm>
            <a:prstGeom prst="line">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77" name="Группа 76">
            <a:extLst>
              <a:ext uri="{FF2B5EF4-FFF2-40B4-BE49-F238E27FC236}">
                <a16:creationId xmlns:a16="http://schemas.microsoft.com/office/drawing/2014/main" id="{46C3111E-3206-5D51-9FB9-2576202952BC}"/>
              </a:ext>
            </a:extLst>
          </p:cNvPr>
          <p:cNvGrpSpPr/>
          <p:nvPr/>
        </p:nvGrpSpPr>
        <p:grpSpPr>
          <a:xfrm>
            <a:off x="1388766" y="3690228"/>
            <a:ext cx="600868" cy="329621"/>
            <a:chOff x="742950" y="1952625"/>
            <a:chExt cx="600868" cy="362583"/>
          </a:xfrm>
        </p:grpSpPr>
        <p:cxnSp>
          <p:nvCxnSpPr>
            <p:cNvPr id="78" name="Прямая соединительная линия 77">
              <a:extLst>
                <a:ext uri="{FF2B5EF4-FFF2-40B4-BE49-F238E27FC236}">
                  <a16:creationId xmlns:a16="http://schemas.microsoft.com/office/drawing/2014/main" id="{4296C2DF-740B-ACDF-59B0-2652F4BAA6E4}"/>
                </a:ext>
              </a:extLst>
            </p:cNvPr>
            <p:cNvCxnSpPr>
              <a:cxnSpLocks/>
            </p:cNvCxnSpPr>
            <p:nvPr/>
          </p:nvCxnSpPr>
          <p:spPr>
            <a:xfrm flipV="1">
              <a:off x="742950" y="1952625"/>
              <a:ext cx="0" cy="362583"/>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id="{5D10EBDB-7B02-2C57-1E4A-CB97699D9AA0}"/>
                </a:ext>
              </a:extLst>
            </p:cNvPr>
            <p:cNvCxnSpPr>
              <a:cxnSpLocks/>
            </p:cNvCxnSpPr>
            <p:nvPr/>
          </p:nvCxnSpPr>
          <p:spPr>
            <a:xfrm>
              <a:off x="742950" y="1952625"/>
              <a:ext cx="600868" cy="0"/>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id="{C9134699-0EA2-A899-4250-67FFFC8807FF}"/>
                </a:ext>
              </a:extLst>
            </p:cNvPr>
            <p:cNvCxnSpPr>
              <a:cxnSpLocks/>
            </p:cNvCxnSpPr>
            <p:nvPr/>
          </p:nvCxnSpPr>
          <p:spPr>
            <a:xfrm>
              <a:off x="1343818" y="1952625"/>
              <a:ext cx="0" cy="362583"/>
            </a:xfrm>
            <a:prstGeom prst="line">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81" name="Группа 80">
            <a:extLst>
              <a:ext uri="{FF2B5EF4-FFF2-40B4-BE49-F238E27FC236}">
                <a16:creationId xmlns:a16="http://schemas.microsoft.com/office/drawing/2014/main" id="{00DB5B70-779B-5A0F-FCEF-9ECE07FA4976}"/>
              </a:ext>
            </a:extLst>
          </p:cNvPr>
          <p:cNvGrpSpPr/>
          <p:nvPr/>
        </p:nvGrpSpPr>
        <p:grpSpPr>
          <a:xfrm>
            <a:off x="2111564" y="3690227"/>
            <a:ext cx="600868" cy="329621"/>
            <a:chOff x="742950" y="1952625"/>
            <a:chExt cx="600868" cy="362583"/>
          </a:xfrm>
        </p:grpSpPr>
        <p:cxnSp>
          <p:nvCxnSpPr>
            <p:cNvPr id="82" name="Прямая соединительная линия 81">
              <a:extLst>
                <a:ext uri="{FF2B5EF4-FFF2-40B4-BE49-F238E27FC236}">
                  <a16:creationId xmlns:a16="http://schemas.microsoft.com/office/drawing/2014/main" id="{4B54257F-A9C5-D54D-5353-796C734112F5}"/>
                </a:ext>
              </a:extLst>
            </p:cNvPr>
            <p:cNvCxnSpPr>
              <a:cxnSpLocks/>
            </p:cNvCxnSpPr>
            <p:nvPr/>
          </p:nvCxnSpPr>
          <p:spPr>
            <a:xfrm flipV="1">
              <a:off x="742950" y="1952625"/>
              <a:ext cx="0" cy="362583"/>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id="{37A4B1C8-8091-B6A0-E94F-983EB644DF48}"/>
                </a:ext>
              </a:extLst>
            </p:cNvPr>
            <p:cNvCxnSpPr>
              <a:cxnSpLocks/>
            </p:cNvCxnSpPr>
            <p:nvPr/>
          </p:nvCxnSpPr>
          <p:spPr>
            <a:xfrm>
              <a:off x="742950" y="1952625"/>
              <a:ext cx="600868" cy="0"/>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id="{249EABD5-7CC8-A921-3584-23D234D1C144}"/>
                </a:ext>
              </a:extLst>
            </p:cNvPr>
            <p:cNvCxnSpPr>
              <a:cxnSpLocks/>
            </p:cNvCxnSpPr>
            <p:nvPr/>
          </p:nvCxnSpPr>
          <p:spPr>
            <a:xfrm>
              <a:off x="1343818" y="1952625"/>
              <a:ext cx="0" cy="362583"/>
            </a:xfrm>
            <a:prstGeom prst="line">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85" name="Группа 84">
            <a:extLst>
              <a:ext uri="{FF2B5EF4-FFF2-40B4-BE49-F238E27FC236}">
                <a16:creationId xmlns:a16="http://schemas.microsoft.com/office/drawing/2014/main" id="{2702E761-9E5E-EFA7-FC09-24D4BE21BC39}"/>
              </a:ext>
            </a:extLst>
          </p:cNvPr>
          <p:cNvGrpSpPr/>
          <p:nvPr/>
        </p:nvGrpSpPr>
        <p:grpSpPr>
          <a:xfrm>
            <a:off x="2844363" y="3690226"/>
            <a:ext cx="600868" cy="329621"/>
            <a:chOff x="742950" y="1952625"/>
            <a:chExt cx="600868" cy="362583"/>
          </a:xfrm>
        </p:grpSpPr>
        <p:cxnSp>
          <p:nvCxnSpPr>
            <p:cNvPr id="86" name="Прямая соединительная линия 85">
              <a:extLst>
                <a:ext uri="{FF2B5EF4-FFF2-40B4-BE49-F238E27FC236}">
                  <a16:creationId xmlns:a16="http://schemas.microsoft.com/office/drawing/2014/main" id="{3BEEC910-443B-0569-1BEF-07A535652E4E}"/>
                </a:ext>
              </a:extLst>
            </p:cNvPr>
            <p:cNvCxnSpPr>
              <a:cxnSpLocks/>
            </p:cNvCxnSpPr>
            <p:nvPr/>
          </p:nvCxnSpPr>
          <p:spPr>
            <a:xfrm flipV="1">
              <a:off x="742950" y="1952625"/>
              <a:ext cx="0" cy="362583"/>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a:extLst>
                <a:ext uri="{FF2B5EF4-FFF2-40B4-BE49-F238E27FC236}">
                  <a16:creationId xmlns:a16="http://schemas.microsoft.com/office/drawing/2014/main" id="{DD084D08-23CA-7FF9-ECCB-257081DD2545}"/>
                </a:ext>
              </a:extLst>
            </p:cNvPr>
            <p:cNvCxnSpPr>
              <a:cxnSpLocks/>
            </p:cNvCxnSpPr>
            <p:nvPr/>
          </p:nvCxnSpPr>
          <p:spPr>
            <a:xfrm>
              <a:off x="742950" y="1952625"/>
              <a:ext cx="600868" cy="0"/>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a:extLst>
                <a:ext uri="{FF2B5EF4-FFF2-40B4-BE49-F238E27FC236}">
                  <a16:creationId xmlns:a16="http://schemas.microsoft.com/office/drawing/2014/main" id="{BE88F255-72F5-1732-414A-911D4EC52808}"/>
                </a:ext>
              </a:extLst>
            </p:cNvPr>
            <p:cNvCxnSpPr>
              <a:cxnSpLocks/>
            </p:cNvCxnSpPr>
            <p:nvPr/>
          </p:nvCxnSpPr>
          <p:spPr>
            <a:xfrm>
              <a:off x="1343818" y="1952625"/>
              <a:ext cx="0" cy="362583"/>
            </a:xfrm>
            <a:prstGeom prst="line">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89" name="Группа 88">
            <a:extLst>
              <a:ext uri="{FF2B5EF4-FFF2-40B4-BE49-F238E27FC236}">
                <a16:creationId xmlns:a16="http://schemas.microsoft.com/office/drawing/2014/main" id="{E4B9177E-13CB-C1D8-7DA4-AFFE6D49B1FA}"/>
              </a:ext>
            </a:extLst>
          </p:cNvPr>
          <p:cNvGrpSpPr/>
          <p:nvPr/>
        </p:nvGrpSpPr>
        <p:grpSpPr>
          <a:xfrm>
            <a:off x="3557079" y="3694248"/>
            <a:ext cx="600868" cy="329621"/>
            <a:chOff x="742950" y="1952625"/>
            <a:chExt cx="600868" cy="362583"/>
          </a:xfrm>
        </p:grpSpPr>
        <p:cxnSp>
          <p:nvCxnSpPr>
            <p:cNvPr id="90" name="Прямая соединительная линия 89">
              <a:extLst>
                <a:ext uri="{FF2B5EF4-FFF2-40B4-BE49-F238E27FC236}">
                  <a16:creationId xmlns:a16="http://schemas.microsoft.com/office/drawing/2014/main" id="{33045831-008D-61A6-05D6-8A2E9BE7770A}"/>
                </a:ext>
              </a:extLst>
            </p:cNvPr>
            <p:cNvCxnSpPr>
              <a:cxnSpLocks/>
            </p:cNvCxnSpPr>
            <p:nvPr/>
          </p:nvCxnSpPr>
          <p:spPr>
            <a:xfrm flipV="1">
              <a:off x="742950" y="1952625"/>
              <a:ext cx="0" cy="362583"/>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id="{C388CE83-95F9-3D38-50E5-478D12DB9E96}"/>
                </a:ext>
              </a:extLst>
            </p:cNvPr>
            <p:cNvCxnSpPr>
              <a:cxnSpLocks/>
            </p:cNvCxnSpPr>
            <p:nvPr/>
          </p:nvCxnSpPr>
          <p:spPr>
            <a:xfrm>
              <a:off x="742950" y="1952625"/>
              <a:ext cx="600868" cy="0"/>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id="{B6DC5C8C-F7D8-B38A-3C5F-BB3800B556FB}"/>
                </a:ext>
              </a:extLst>
            </p:cNvPr>
            <p:cNvCxnSpPr>
              <a:cxnSpLocks/>
            </p:cNvCxnSpPr>
            <p:nvPr/>
          </p:nvCxnSpPr>
          <p:spPr>
            <a:xfrm>
              <a:off x="1343818" y="1952625"/>
              <a:ext cx="0" cy="362583"/>
            </a:xfrm>
            <a:prstGeom prst="line">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93" name="Группа 92">
            <a:extLst>
              <a:ext uri="{FF2B5EF4-FFF2-40B4-BE49-F238E27FC236}">
                <a16:creationId xmlns:a16="http://schemas.microsoft.com/office/drawing/2014/main" id="{7F883A73-2322-0565-4F12-C1786DED0211}"/>
              </a:ext>
            </a:extLst>
          </p:cNvPr>
          <p:cNvGrpSpPr/>
          <p:nvPr/>
        </p:nvGrpSpPr>
        <p:grpSpPr>
          <a:xfrm>
            <a:off x="4280594" y="3690226"/>
            <a:ext cx="600868" cy="329621"/>
            <a:chOff x="742950" y="1952625"/>
            <a:chExt cx="600868" cy="362583"/>
          </a:xfrm>
        </p:grpSpPr>
        <p:cxnSp>
          <p:nvCxnSpPr>
            <p:cNvPr id="94" name="Прямая соединительная линия 93">
              <a:extLst>
                <a:ext uri="{FF2B5EF4-FFF2-40B4-BE49-F238E27FC236}">
                  <a16:creationId xmlns:a16="http://schemas.microsoft.com/office/drawing/2014/main" id="{A92B4F04-15AA-8B17-B73E-DD6197E1D1D8}"/>
                </a:ext>
              </a:extLst>
            </p:cNvPr>
            <p:cNvCxnSpPr>
              <a:cxnSpLocks/>
            </p:cNvCxnSpPr>
            <p:nvPr/>
          </p:nvCxnSpPr>
          <p:spPr>
            <a:xfrm flipV="1">
              <a:off x="742950" y="1952625"/>
              <a:ext cx="0" cy="362583"/>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id="{375D5C3B-21A6-58E5-36F6-3D9516C748E5}"/>
                </a:ext>
              </a:extLst>
            </p:cNvPr>
            <p:cNvCxnSpPr>
              <a:cxnSpLocks/>
            </p:cNvCxnSpPr>
            <p:nvPr/>
          </p:nvCxnSpPr>
          <p:spPr>
            <a:xfrm>
              <a:off x="742950" y="1952625"/>
              <a:ext cx="600868" cy="0"/>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id="{81A51120-204D-087E-DCE8-68D4D9F83BA7}"/>
                </a:ext>
              </a:extLst>
            </p:cNvPr>
            <p:cNvCxnSpPr>
              <a:cxnSpLocks/>
            </p:cNvCxnSpPr>
            <p:nvPr/>
          </p:nvCxnSpPr>
          <p:spPr>
            <a:xfrm>
              <a:off x="1343818" y="1952625"/>
              <a:ext cx="0" cy="362583"/>
            </a:xfrm>
            <a:prstGeom prst="line">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97" name="Группа 96">
            <a:extLst>
              <a:ext uri="{FF2B5EF4-FFF2-40B4-BE49-F238E27FC236}">
                <a16:creationId xmlns:a16="http://schemas.microsoft.com/office/drawing/2014/main" id="{7E0F3A21-32FF-70F1-F517-3FFB1DE9C276}"/>
              </a:ext>
            </a:extLst>
          </p:cNvPr>
          <p:cNvGrpSpPr/>
          <p:nvPr/>
        </p:nvGrpSpPr>
        <p:grpSpPr>
          <a:xfrm>
            <a:off x="5000112" y="3690226"/>
            <a:ext cx="600868" cy="329621"/>
            <a:chOff x="742950" y="1952625"/>
            <a:chExt cx="600868" cy="362583"/>
          </a:xfrm>
        </p:grpSpPr>
        <p:cxnSp>
          <p:nvCxnSpPr>
            <p:cNvPr id="98" name="Прямая соединительная линия 97">
              <a:extLst>
                <a:ext uri="{FF2B5EF4-FFF2-40B4-BE49-F238E27FC236}">
                  <a16:creationId xmlns:a16="http://schemas.microsoft.com/office/drawing/2014/main" id="{3B8CD322-3C09-0360-48DA-BB13AEE3B91D}"/>
                </a:ext>
              </a:extLst>
            </p:cNvPr>
            <p:cNvCxnSpPr>
              <a:cxnSpLocks/>
            </p:cNvCxnSpPr>
            <p:nvPr/>
          </p:nvCxnSpPr>
          <p:spPr>
            <a:xfrm flipV="1">
              <a:off x="742950" y="1952625"/>
              <a:ext cx="0" cy="362583"/>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id="{3DF6C1D7-778E-19D7-237B-01FC6545A39E}"/>
                </a:ext>
              </a:extLst>
            </p:cNvPr>
            <p:cNvCxnSpPr>
              <a:cxnSpLocks/>
            </p:cNvCxnSpPr>
            <p:nvPr/>
          </p:nvCxnSpPr>
          <p:spPr>
            <a:xfrm>
              <a:off x="742950" y="1952625"/>
              <a:ext cx="600868" cy="0"/>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id="{BBA42F44-74E2-5DE7-AF7B-BA0730E81359}"/>
                </a:ext>
              </a:extLst>
            </p:cNvPr>
            <p:cNvCxnSpPr>
              <a:cxnSpLocks/>
            </p:cNvCxnSpPr>
            <p:nvPr/>
          </p:nvCxnSpPr>
          <p:spPr>
            <a:xfrm>
              <a:off x="1343818" y="1952625"/>
              <a:ext cx="0" cy="362583"/>
            </a:xfrm>
            <a:prstGeom prst="line">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01" name="TextBox 100">
            <a:extLst>
              <a:ext uri="{FF2B5EF4-FFF2-40B4-BE49-F238E27FC236}">
                <a16:creationId xmlns:a16="http://schemas.microsoft.com/office/drawing/2014/main" id="{C138E4FE-2148-264A-DA69-8889CB6E10E0}"/>
              </a:ext>
            </a:extLst>
          </p:cNvPr>
          <p:cNvSpPr txBox="1"/>
          <p:nvPr/>
        </p:nvSpPr>
        <p:spPr>
          <a:xfrm>
            <a:off x="362143" y="1308537"/>
            <a:ext cx="5979242" cy="140038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ru-RU" sz="2000" dirty="0">
                <a:cs typeface="Arial" panose="020B0604020202020204" pitchFamily="34" charset="0"/>
              </a:rPr>
              <a:t>Начнем «</a:t>
            </a:r>
            <a:r>
              <a:rPr lang="ru-RU" sz="2000" dirty="0">
                <a:solidFill>
                  <a:srgbClr val="0070C0"/>
                </a:solidFill>
                <a:cs typeface="Arial" panose="020B0604020202020204" pitchFamily="34" charset="0"/>
              </a:rPr>
              <a:t>считывать</a:t>
            </a:r>
            <a:r>
              <a:rPr lang="ru-RU" sz="2000" dirty="0">
                <a:cs typeface="Arial" panose="020B0604020202020204" pitchFamily="34" charset="0"/>
              </a:rPr>
              <a:t>» со второго нуклеотида.</a:t>
            </a:r>
          </a:p>
          <a:p>
            <a:pPr marL="342900" indent="-342900">
              <a:spcAft>
                <a:spcPts val="600"/>
              </a:spcAft>
              <a:buFont typeface="Arial" panose="020B0604020202020204" pitchFamily="34" charset="0"/>
              <a:buChar char="•"/>
            </a:pPr>
            <a:r>
              <a:rPr lang="ru-RU" sz="2000" dirty="0">
                <a:cs typeface="Arial" panose="020B0604020202020204" pitchFamily="34" charset="0"/>
              </a:rPr>
              <a:t>Получающаяся последовательность белка не имеет ничего общего с первой!</a:t>
            </a:r>
          </a:p>
        </p:txBody>
      </p:sp>
      <p:pic>
        <p:nvPicPr>
          <p:cNvPr id="102" name="Picture 2" descr="http://bioinfowelten.uni-jena.de/wp-content/uploads/2016/05/genetischer-Code.png">
            <a:extLst>
              <a:ext uri="{FF2B5EF4-FFF2-40B4-BE49-F238E27FC236}">
                <a16:creationId xmlns:a16="http://schemas.microsoft.com/office/drawing/2014/main" id="{CEEA4D5E-983F-596C-D1AC-BD90B0FF35E5}"/>
              </a:ext>
            </a:extLst>
          </p:cNvPr>
          <p:cNvPicPr>
            <a:picLocks noChangeAspect="1" noChangeArrowheads="1"/>
          </p:cNvPicPr>
          <p:nvPr/>
        </p:nvPicPr>
        <p:blipFill>
          <a:blip r:embed="rId2" cstate="print"/>
          <a:srcRect/>
          <a:stretch>
            <a:fillRect/>
          </a:stretch>
        </p:blipFill>
        <p:spPr bwMode="auto">
          <a:xfrm>
            <a:off x="6131826" y="1124280"/>
            <a:ext cx="2977208" cy="2944712"/>
          </a:xfrm>
          <a:prstGeom prst="rect">
            <a:avLst/>
          </a:prstGeom>
          <a:noFill/>
        </p:spPr>
      </p:pic>
    </p:spTree>
    <p:extLst>
      <p:ext uri="{BB962C8B-B14F-4D97-AF65-F5344CB8AC3E}">
        <p14:creationId xmlns:p14="http://schemas.microsoft.com/office/powerpoint/2010/main" val="772236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26</a:t>
            </a:fld>
            <a:endParaRPr lang="ru-RU" dirty="0"/>
          </a:p>
        </p:txBody>
      </p:sp>
      <p:sp>
        <p:nvSpPr>
          <p:cNvPr id="10" name="TextBox 9">
            <a:extLst>
              <a:ext uri="{FF2B5EF4-FFF2-40B4-BE49-F238E27FC236}">
                <a16:creationId xmlns:a16="http://schemas.microsoft.com/office/drawing/2014/main" id="{775E39C8-3AAC-43C5-9E3A-B405CF62CE80}"/>
              </a:ext>
            </a:extLst>
          </p:cNvPr>
          <p:cNvSpPr txBox="1"/>
          <p:nvPr/>
        </p:nvSpPr>
        <p:spPr>
          <a:xfrm>
            <a:off x="0" y="251937"/>
            <a:ext cx="8892480" cy="584775"/>
          </a:xfrm>
          <a:prstGeom prst="rect">
            <a:avLst/>
          </a:prstGeom>
          <a:noFill/>
        </p:spPr>
        <p:txBody>
          <a:bodyPr wrap="square" rtlCol="0">
            <a:spAutoFit/>
          </a:bodyPr>
          <a:lstStyle/>
          <a:p>
            <a:pPr algn="ctr"/>
            <a:r>
              <a:rPr lang="ru-RU" sz="3200" b="1" dirty="0">
                <a:solidFill>
                  <a:schemeClr val="bg1"/>
                </a:solidFill>
              </a:rPr>
              <a:t>Рамки считывания (</a:t>
            </a:r>
            <a:r>
              <a:rPr lang="en-US" sz="3200" b="1" dirty="0">
                <a:solidFill>
                  <a:schemeClr val="bg1"/>
                </a:solidFill>
              </a:rPr>
              <a:t>reading frames)</a:t>
            </a:r>
            <a:endParaRPr lang="ru-RU" sz="3200" b="1" dirty="0">
              <a:solidFill>
                <a:schemeClr val="bg1"/>
              </a:solidFill>
            </a:endParaRPr>
          </a:p>
        </p:txBody>
      </p:sp>
      <p:sp>
        <p:nvSpPr>
          <p:cNvPr id="7" name="TextBox 6">
            <a:extLst>
              <a:ext uri="{FF2B5EF4-FFF2-40B4-BE49-F238E27FC236}">
                <a16:creationId xmlns:a16="http://schemas.microsoft.com/office/drawing/2014/main" id="{4C39106C-808D-FEC7-13A1-31D1AE2AE016}"/>
              </a:ext>
            </a:extLst>
          </p:cNvPr>
          <p:cNvSpPr txBox="1"/>
          <p:nvPr/>
        </p:nvSpPr>
        <p:spPr>
          <a:xfrm>
            <a:off x="-19025" y="6525344"/>
            <a:ext cx="8122736" cy="230832"/>
          </a:xfrm>
          <a:prstGeom prst="rect">
            <a:avLst/>
          </a:prstGeom>
          <a:noFill/>
        </p:spPr>
        <p:txBody>
          <a:bodyPr wrap="none" rtlCol="0">
            <a:spAutoFit/>
          </a:bodyPr>
          <a:lstStyle/>
          <a:p>
            <a:r>
              <a:rPr lang="ru-RU" sz="900" dirty="0">
                <a:solidFill>
                  <a:schemeClr val="bg1">
                    <a:lumMod val="65000"/>
                  </a:schemeClr>
                </a:solidFill>
              </a:rPr>
              <a:t>Источник изображения генетического кода</a:t>
            </a:r>
            <a:r>
              <a:rPr lang="en-US" sz="900" dirty="0">
                <a:solidFill>
                  <a:schemeClr val="bg1">
                    <a:lumMod val="65000"/>
                  </a:schemeClr>
                </a:solidFill>
              </a:rPr>
              <a:t>: </a:t>
            </a:r>
            <a:r>
              <a:rPr lang="en-US" sz="900" u="sng" dirty="0">
                <a:solidFill>
                  <a:srgbClr val="0070C0"/>
                </a:solidFill>
              </a:rPr>
              <a:t>http://bioinfowelten.uni-jena.de/2016/05/18/omeomics-die-allumfassende-wissenschaft/</a:t>
            </a:r>
            <a:endParaRPr lang="ru-RU" sz="600" u="sng" dirty="0">
              <a:solidFill>
                <a:srgbClr val="0070C0"/>
              </a:solidFill>
            </a:endParaRPr>
          </a:p>
        </p:txBody>
      </p:sp>
      <p:pic>
        <p:nvPicPr>
          <p:cNvPr id="102" name="Picture 2" descr="http://bioinfowelten.uni-jena.de/wp-content/uploads/2016/05/genetischer-Code.png">
            <a:extLst>
              <a:ext uri="{FF2B5EF4-FFF2-40B4-BE49-F238E27FC236}">
                <a16:creationId xmlns:a16="http://schemas.microsoft.com/office/drawing/2014/main" id="{CEEA4D5E-983F-596C-D1AC-BD90B0FF35E5}"/>
              </a:ext>
            </a:extLst>
          </p:cNvPr>
          <p:cNvPicPr>
            <a:picLocks noChangeAspect="1" noChangeArrowheads="1"/>
          </p:cNvPicPr>
          <p:nvPr/>
        </p:nvPicPr>
        <p:blipFill>
          <a:blip r:embed="rId2" cstate="print"/>
          <a:srcRect/>
          <a:stretch>
            <a:fillRect/>
          </a:stretch>
        </p:blipFill>
        <p:spPr bwMode="auto">
          <a:xfrm>
            <a:off x="6131826" y="1124280"/>
            <a:ext cx="2977208" cy="2944712"/>
          </a:xfrm>
          <a:prstGeom prst="rect">
            <a:avLst/>
          </a:prstGeom>
          <a:noFill/>
        </p:spPr>
      </p:pic>
      <p:sp>
        <p:nvSpPr>
          <p:cNvPr id="4" name="TextBox 3">
            <a:extLst>
              <a:ext uri="{FF2B5EF4-FFF2-40B4-BE49-F238E27FC236}">
                <a16:creationId xmlns:a16="http://schemas.microsoft.com/office/drawing/2014/main" id="{96482724-C32C-267D-5236-D683FF492B15}"/>
              </a:ext>
            </a:extLst>
          </p:cNvPr>
          <p:cNvSpPr txBox="1"/>
          <p:nvPr/>
        </p:nvSpPr>
        <p:spPr>
          <a:xfrm>
            <a:off x="441430" y="4025737"/>
            <a:ext cx="8035465" cy="584775"/>
          </a:xfrm>
          <a:prstGeom prst="rect">
            <a:avLst/>
          </a:prstGeom>
          <a:noFill/>
        </p:spPr>
        <p:txBody>
          <a:bodyPr wrap="square" rtlCol="0">
            <a:spAutoFit/>
          </a:bodyPr>
          <a:lstStyle/>
          <a:p>
            <a:pPr>
              <a:spcAft>
                <a:spcPts val="600"/>
              </a:spcAft>
            </a:pPr>
            <a:r>
              <a:rPr lang="en-US" sz="3200" dirty="0">
                <a:latin typeface="Courier New" panose="02070309020205020404" pitchFamily="49" charset="0"/>
                <a:cs typeface="Courier New" panose="02070309020205020404" pitchFamily="49" charset="0"/>
              </a:rPr>
              <a:t>TATACCCCAATACGCAAAACTAACCCCCTAAT</a:t>
            </a:r>
          </a:p>
        </p:txBody>
      </p:sp>
      <p:sp>
        <p:nvSpPr>
          <p:cNvPr id="5" name="TextBox 4">
            <a:extLst>
              <a:ext uri="{FF2B5EF4-FFF2-40B4-BE49-F238E27FC236}">
                <a16:creationId xmlns:a16="http://schemas.microsoft.com/office/drawing/2014/main" id="{02F313FD-0E48-DF62-C99F-468C24612172}"/>
              </a:ext>
            </a:extLst>
          </p:cNvPr>
          <p:cNvSpPr txBox="1"/>
          <p:nvPr/>
        </p:nvSpPr>
        <p:spPr>
          <a:xfrm>
            <a:off x="179512" y="4015945"/>
            <a:ext cx="383796" cy="335756"/>
          </a:xfrm>
          <a:prstGeom prst="rect">
            <a:avLst/>
          </a:prstGeom>
          <a:noFill/>
        </p:spPr>
        <p:txBody>
          <a:bodyPr wrap="square" rtlCol="0">
            <a:spAutoFit/>
          </a:bodyPr>
          <a:lstStyle/>
          <a:p>
            <a:pPr algn="ctr">
              <a:spcAft>
                <a:spcPts val="600"/>
              </a:spcAft>
            </a:pPr>
            <a:r>
              <a:rPr lang="ru-RU" b="1" dirty="0">
                <a:solidFill>
                  <a:srgbClr val="FF0000"/>
                </a:solidFill>
                <a:latin typeface="Arial" panose="020B0604020202020204" pitchFamily="34" charset="0"/>
                <a:cs typeface="Arial" panose="020B0604020202020204" pitchFamily="34" charset="0"/>
              </a:rPr>
              <a:t>5</a:t>
            </a:r>
            <a:r>
              <a:rPr lang="en-US" b="1" dirty="0">
                <a:solidFill>
                  <a:srgbClr val="FF0000"/>
                </a:solidFill>
                <a:latin typeface="Arial" panose="020B0604020202020204" pitchFamily="34" charset="0"/>
                <a:cs typeface="Arial" panose="020B0604020202020204" pitchFamily="34" charset="0"/>
              </a:rPr>
              <a:t>’</a:t>
            </a:r>
            <a:endParaRPr lang="ru-RU" b="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A592F35-B96E-3B4B-FDCA-9B30E715062F}"/>
              </a:ext>
            </a:extLst>
          </p:cNvPr>
          <p:cNvSpPr txBox="1"/>
          <p:nvPr/>
        </p:nvSpPr>
        <p:spPr>
          <a:xfrm>
            <a:off x="8347595" y="4018511"/>
            <a:ext cx="383796" cy="335756"/>
          </a:xfrm>
          <a:prstGeom prst="rect">
            <a:avLst/>
          </a:prstGeom>
          <a:noFill/>
        </p:spPr>
        <p:txBody>
          <a:bodyPr wrap="square" rtlCol="0">
            <a:spAutoFit/>
          </a:bodyPr>
          <a:lstStyle/>
          <a:p>
            <a:pPr algn="ctr">
              <a:spcAft>
                <a:spcPts val="600"/>
              </a:spcAft>
            </a:pPr>
            <a:r>
              <a:rPr lang="ru-RU" b="1" dirty="0">
                <a:solidFill>
                  <a:srgbClr val="FF0000"/>
                </a:solidFill>
                <a:latin typeface="Arial" panose="020B0604020202020204" pitchFamily="34" charset="0"/>
                <a:cs typeface="Arial" panose="020B0604020202020204" pitchFamily="34" charset="0"/>
              </a:rPr>
              <a:t>3</a:t>
            </a:r>
            <a:r>
              <a:rPr lang="en-US" b="1" dirty="0">
                <a:solidFill>
                  <a:srgbClr val="FF0000"/>
                </a:solidFill>
                <a:latin typeface="Arial" panose="020B0604020202020204" pitchFamily="34" charset="0"/>
                <a:cs typeface="Arial" panose="020B0604020202020204" pitchFamily="34" charset="0"/>
              </a:rPr>
              <a:t>’</a:t>
            </a:r>
            <a:endParaRPr lang="ru-RU" b="1" dirty="0">
              <a:solidFill>
                <a:srgbClr val="FF0000"/>
              </a:solidFill>
              <a:latin typeface="Arial" panose="020B0604020202020204" pitchFamily="34" charset="0"/>
              <a:cs typeface="Arial" panose="020B0604020202020204" pitchFamily="34" charset="0"/>
            </a:endParaRPr>
          </a:p>
        </p:txBody>
      </p:sp>
      <p:grpSp>
        <p:nvGrpSpPr>
          <p:cNvPr id="9" name="Группа 8">
            <a:extLst>
              <a:ext uri="{FF2B5EF4-FFF2-40B4-BE49-F238E27FC236}">
                <a16:creationId xmlns:a16="http://schemas.microsoft.com/office/drawing/2014/main" id="{C358962A-6BC8-ECB8-A50B-4FF7FAA742C8}"/>
              </a:ext>
            </a:extLst>
          </p:cNvPr>
          <p:cNvGrpSpPr/>
          <p:nvPr/>
        </p:nvGrpSpPr>
        <p:grpSpPr>
          <a:xfrm>
            <a:off x="639638" y="3690229"/>
            <a:ext cx="600868" cy="329621"/>
            <a:chOff x="742950" y="1952625"/>
            <a:chExt cx="600868" cy="362583"/>
          </a:xfrm>
        </p:grpSpPr>
        <p:cxnSp>
          <p:nvCxnSpPr>
            <p:cNvPr id="11" name="Прямая соединительная линия 10">
              <a:extLst>
                <a:ext uri="{FF2B5EF4-FFF2-40B4-BE49-F238E27FC236}">
                  <a16:creationId xmlns:a16="http://schemas.microsoft.com/office/drawing/2014/main" id="{0EB621E9-978F-663C-9487-A6083C6C05C8}"/>
                </a:ext>
              </a:extLst>
            </p:cNvPr>
            <p:cNvCxnSpPr>
              <a:cxnSpLocks/>
            </p:cNvCxnSpPr>
            <p:nvPr/>
          </p:nvCxnSpPr>
          <p:spPr>
            <a:xfrm flipV="1">
              <a:off x="742950" y="1952625"/>
              <a:ext cx="0" cy="362583"/>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421F832C-DC5A-C8DA-34E5-6CBC9683E96E}"/>
                </a:ext>
              </a:extLst>
            </p:cNvPr>
            <p:cNvCxnSpPr>
              <a:cxnSpLocks/>
            </p:cNvCxnSpPr>
            <p:nvPr/>
          </p:nvCxnSpPr>
          <p:spPr>
            <a:xfrm>
              <a:off x="742950" y="1952625"/>
              <a:ext cx="600868" cy="0"/>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A541DD1F-825B-E3F8-52F2-4F6FF48ED0CD}"/>
                </a:ext>
              </a:extLst>
            </p:cNvPr>
            <p:cNvCxnSpPr>
              <a:cxnSpLocks/>
            </p:cNvCxnSpPr>
            <p:nvPr/>
          </p:nvCxnSpPr>
          <p:spPr>
            <a:xfrm>
              <a:off x="1343818" y="1952625"/>
              <a:ext cx="0" cy="362583"/>
            </a:xfrm>
            <a:prstGeom prst="line">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Группа 13">
            <a:extLst>
              <a:ext uri="{FF2B5EF4-FFF2-40B4-BE49-F238E27FC236}">
                <a16:creationId xmlns:a16="http://schemas.microsoft.com/office/drawing/2014/main" id="{37EF9B2A-91EE-4192-B7CD-2396C445869D}"/>
              </a:ext>
            </a:extLst>
          </p:cNvPr>
          <p:cNvGrpSpPr/>
          <p:nvPr/>
        </p:nvGrpSpPr>
        <p:grpSpPr>
          <a:xfrm>
            <a:off x="1388766" y="3690228"/>
            <a:ext cx="600868" cy="329621"/>
            <a:chOff x="742950" y="1952625"/>
            <a:chExt cx="600868" cy="362583"/>
          </a:xfrm>
        </p:grpSpPr>
        <p:cxnSp>
          <p:nvCxnSpPr>
            <p:cNvPr id="15" name="Прямая соединительная линия 14">
              <a:extLst>
                <a:ext uri="{FF2B5EF4-FFF2-40B4-BE49-F238E27FC236}">
                  <a16:creationId xmlns:a16="http://schemas.microsoft.com/office/drawing/2014/main" id="{6E5B4856-D2C6-CC15-DE04-2CDB65D36B27}"/>
                </a:ext>
              </a:extLst>
            </p:cNvPr>
            <p:cNvCxnSpPr>
              <a:cxnSpLocks/>
            </p:cNvCxnSpPr>
            <p:nvPr/>
          </p:nvCxnSpPr>
          <p:spPr>
            <a:xfrm flipV="1">
              <a:off x="742950" y="1952625"/>
              <a:ext cx="0" cy="362583"/>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26616596-DDB9-C0B9-5CB7-D1AFC382C9DB}"/>
                </a:ext>
              </a:extLst>
            </p:cNvPr>
            <p:cNvCxnSpPr>
              <a:cxnSpLocks/>
            </p:cNvCxnSpPr>
            <p:nvPr/>
          </p:nvCxnSpPr>
          <p:spPr>
            <a:xfrm>
              <a:off x="742950" y="1952625"/>
              <a:ext cx="600868" cy="0"/>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8BA26D75-956C-762D-4912-9449F74A4DFF}"/>
                </a:ext>
              </a:extLst>
            </p:cNvPr>
            <p:cNvCxnSpPr>
              <a:cxnSpLocks/>
            </p:cNvCxnSpPr>
            <p:nvPr/>
          </p:nvCxnSpPr>
          <p:spPr>
            <a:xfrm>
              <a:off x="1343818" y="1952625"/>
              <a:ext cx="0" cy="362583"/>
            </a:xfrm>
            <a:prstGeom prst="line">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20" name="Группа 19">
            <a:extLst>
              <a:ext uri="{FF2B5EF4-FFF2-40B4-BE49-F238E27FC236}">
                <a16:creationId xmlns:a16="http://schemas.microsoft.com/office/drawing/2014/main" id="{1FBE8F79-1BC7-842A-D493-47F295AF8A75}"/>
              </a:ext>
            </a:extLst>
          </p:cNvPr>
          <p:cNvGrpSpPr/>
          <p:nvPr/>
        </p:nvGrpSpPr>
        <p:grpSpPr>
          <a:xfrm>
            <a:off x="2111564" y="3690227"/>
            <a:ext cx="600868" cy="329621"/>
            <a:chOff x="742950" y="1952625"/>
            <a:chExt cx="600868" cy="362583"/>
          </a:xfrm>
        </p:grpSpPr>
        <p:cxnSp>
          <p:nvCxnSpPr>
            <p:cNvPr id="21" name="Прямая соединительная линия 20">
              <a:extLst>
                <a:ext uri="{FF2B5EF4-FFF2-40B4-BE49-F238E27FC236}">
                  <a16:creationId xmlns:a16="http://schemas.microsoft.com/office/drawing/2014/main" id="{F4A9E7D8-7A36-92F8-ABC0-ADA3A6898347}"/>
                </a:ext>
              </a:extLst>
            </p:cNvPr>
            <p:cNvCxnSpPr>
              <a:cxnSpLocks/>
            </p:cNvCxnSpPr>
            <p:nvPr/>
          </p:nvCxnSpPr>
          <p:spPr>
            <a:xfrm flipV="1">
              <a:off x="742950" y="1952625"/>
              <a:ext cx="0" cy="362583"/>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9327B495-3829-0481-3A83-63818BED9C01}"/>
                </a:ext>
              </a:extLst>
            </p:cNvPr>
            <p:cNvCxnSpPr>
              <a:cxnSpLocks/>
            </p:cNvCxnSpPr>
            <p:nvPr/>
          </p:nvCxnSpPr>
          <p:spPr>
            <a:xfrm>
              <a:off x="742950" y="1952625"/>
              <a:ext cx="600868" cy="0"/>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6616960A-8E50-F1A2-4B3A-A610707418BE}"/>
                </a:ext>
              </a:extLst>
            </p:cNvPr>
            <p:cNvCxnSpPr>
              <a:cxnSpLocks/>
            </p:cNvCxnSpPr>
            <p:nvPr/>
          </p:nvCxnSpPr>
          <p:spPr>
            <a:xfrm>
              <a:off x="1343818" y="1952625"/>
              <a:ext cx="0" cy="362583"/>
            </a:xfrm>
            <a:prstGeom prst="line">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24" name="Группа 23">
            <a:extLst>
              <a:ext uri="{FF2B5EF4-FFF2-40B4-BE49-F238E27FC236}">
                <a16:creationId xmlns:a16="http://schemas.microsoft.com/office/drawing/2014/main" id="{7DB3872B-2757-9450-4338-6FAEDD20E63D}"/>
              </a:ext>
            </a:extLst>
          </p:cNvPr>
          <p:cNvGrpSpPr/>
          <p:nvPr/>
        </p:nvGrpSpPr>
        <p:grpSpPr>
          <a:xfrm>
            <a:off x="2844363" y="3690226"/>
            <a:ext cx="600868" cy="329621"/>
            <a:chOff x="742950" y="1952625"/>
            <a:chExt cx="600868" cy="362583"/>
          </a:xfrm>
        </p:grpSpPr>
        <p:cxnSp>
          <p:nvCxnSpPr>
            <p:cNvPr id="25" name="Прямая соединительная линия 24">
              <a:extLst>
                <a:ext uri="{FF2B5EF4-FFF2-40B4-BE49-F238E27FC236}">
                  <a16:creationId xmlns:a16="http://schemas.microsoft.com/office/drawing/2014/main" id="{2E563757-F00E-A3E1-BC4E-EFD24A2DDB96}"/>
                </a:ext>
              </a:extLst>
            </p:cNvPr>
            <p:cNvCxnSpPr>
              <a:cxnSpLocks/>
            </p:cNvCxnSpPr>
            <p:nvPr/>
          </p:nvCxnSpPr>
          <p:spPr>
            <a:xfrm flipV="1">
              <a:off x="742950" y="1952625"/>
              <a:ext cx="0" cy="362583"/>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2DD3C35D-DF4C-B0B8-205D-082784956B7A}"/>
                </a:ext>
              </a:extLst>
            </p:cNvPr>
            <p:cNvCxnSpPr>
              <a:cxnSpLocks/>
            </p:cNvCxnSpPr>
            <p:nvPr/>
          </p:nvCxnSpPr>
          <p:spPr>
            <a:xfrm>
              <a:off x="742950" y="1952625"/>
              <a:ext cx="600868" cy="0"/>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893AA63C-F585-8A29-7066-8D876131C57F}"/>
                </a:ext>
              </a:extLst>
            </p:cNvPr>
            <p:cNvCxnSpPr>
              <a:cxnSpLocks/>
            </p:cNvCxnSpPr>
            <p:nvPr/>
          </p:nvCxnSpPr>
          <p:spPr>
            <a:xfrm>
              <a:off x="1343818" y="1952625"/>
              <a:ext cx="0" cy="362583"/>
            </a:xfrm>
            <a:prstGeom prst="line">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30" name="Группа 29">
            <a:extLst>
              <a:ext uri="{FF2B5EF4-FFF2-40B4-BE49-F238E27FC236}">
                <a16:creationId xmlns:a16="http://schemas.microsoft.com/office/drawing/2014/main" id="{075DC861-ACB8-3568-279E-A5F17D8CABE3}"/>
              </a:ext>
            </a:extLst>
          </p:cNvPr>
          <p:cNvGrpSpPr/>
          <p:nvPr/>
        </p:nvGrpSpPr>
        <p:grpSpPr>
          <a:xfrm>
            <a:off x="3557079" y="3694248"/>
            <a:ext cx="600868" cy="329621"/>
            <a:chOff x="742950" y="1952625"/>
            <a:chExt cx="600868" cy="362583"/>
          </a:xfrm>
        </p:grpSpPr>
        <p:cxnSp>
          <p:nvCxnSpPr>
            <p:cNvPr id="31" name="Прямая соединительная линия 30">
              <a:extLst>
                <a:ext uri="{FF2B5EF4-FFF2-40B4-BE49-F238E27FC236}">
                  <a16:creationId xmlns:a16="http://schemas.microsoft.com/office/drawing/2014/main" id="{2320291E-F60E-3F59-61BE-D3DCEB549541}"/>
                </a:ext>
              </a:extLst>
            </p:cNvPr>
            <p:cNvCxnSpPr>
              <a:cxnSpLocks/>
            </p:cNvCxnSpPr>
            <p:nvPr/>
          </p:nvCxnSpPr>
          <p:spPr>
            <a:xfrm flipV="1">
              <a:off x="742950" y="1952625"/>
              <a:ext cx="0" cy="362583"/>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C4230B1D-E910-BBA7-DFA1-8BBC6F83A585}"/>
                </a:ext>
              </a:extLst>
            </p:cNvPr>
            <p:cNvCxnSpPr>
              <a:cxnSpLocks/>
            </p:cNvCxnSpPr>
            <p:nvPr/>
          </p:nvCxnSpPr>
          <p:spPr>
            <a:xfrm>
              <a:off x="742950" y="1952625"/>
              <a:ext cx="600868" cy="0"/>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5908C3AA-4613-2E8A-3C2E-01250E2E27D2}"/>
                </a:ext>
              </a:extLst>
            </p:cNvPr>
            <p:cNvCxnSpPr>
              <a:cxnSpLocks/>
            </p:cNvCxnSpPr>
            <p:nvPr/>
          </p:nvCxnSpPr>
          <p:spPr>
            <a:xfrm>
              <a:off x="1343818" y="1952625"/>
              <a:ext cx="0" cy="362583"/>
            </a:xfrm>
            <a:prstGeom prst="line">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35" name="Группа 34">
            <a:extLst>
              <a:ext uri="{FF2B5EF4-FFF2-40B4-BE49-F238E27FC236}">
                <a16:creationId xmlns:a16="http://schemas.microsoft.com/office/drawing/2014/main" id="{C89FA83F-EBA4-2F85-3733-041E0728830A}"/>
              </a:ext>
            </a:extLst>
          </p:cNvPr>
          <p:cNvGrpSpPr/>
          <p:nvPr/>
        </p:nvGrpSpPr>
        <p:grpSpPr>
          <a:xfrm>
            <a:off x="4280594" y="3690226"/>
            <a:ext cx="600868" cy="329621"/>
            <a:chOff x="742950" y="1952625"/>
            <a:chExt cx="600868" cy="362583"/>
          </a:xfrm>
        </p:grpSpPr>
        <p:cxnSp>
          <p:nvCxnSpPr>
            <p:cNvPr id="36" name="Прямая соединительная линия 35">
              <a:extLst>
                <a:ext uri="{FF2B5EF4-FFF2-40B4-BE49-F238E27FC236}">
                  <a16:creationId xmlns:a16="http://schemas.microsoft.com/office/drawing/2014/main" id="{B38D894F-EF11-3197-4AA0-4C0834830B1C}"/>
                </a:ext>
              </a:extLst>
            </p:cNvPr>
            <p:cNvCxnSpPr>
              <a:cxnSpLocks/>
            </p:cNvCxnSpPr>
            <p:nvPr/>
          </p:nvCxnSpPr>
          <p:spPr>
            <a:xfrm flipV="1">
              <a:off x="742950" y="1952625"/>
              <a:ext cx="0" cy="362583"/>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24A4791A-C23C-E218-B515-C9FAC08685FE}"/>
                </a:ext>
              </a:extLst>
            </p:cNvPr>
            <p:cNvCxnSpPr>
              <a:cxnSpLocks/>
            </p:cNvCxnSpPr>
            <p:nvPr/>
          </p:nvCxnSpPr>
          <p:spPr>
            <a:xfrm>
              <a:off x="742950" y="1952625"/>
              <a:ext cx="600868" cy="0"/>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E04D6100-CDD6-EBB3-9A34-A6728D3391EF}"/>
                </a:ext>
              </a:extLst>
            </p:cNvPr>
            <p:cNvCxnSpPr>
              <a:cxnSpLocks/>
            </p:cNvCxnSpPr>
            <p:nvPr/>
          </p:nvCxnSpPr>
          <p:spPr>
            <a:xfrm>
              <a:off x="1343818" y="1952625"/>
              <a:ext cx="0" cy="362583"/>
            </a:xfrm>
            <a:prstGeom prst="line">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39" name="Группа 38">
            <a:extLst>
              <a:ext uri="{FF2B5EF4-FFF2-40B4-BE49-F238E27FC236}">
                <a16:creationId xmlns:a16="http://schemas.microsoft.com/office/drawing/2014/main" id="{D9DF8A4F-EB6A-5FFF-58F9-36624051ADB5}"/>
              </a:ext>
            </a:extLst>
          </p:cNvPr>
          <p:cNvGrpSpPr/>
          <p:nvPr/>
        </p:nvGrpSpPr>
        <p:grpSpPr>
          <a:xfrm>
            <a:off x="5000112" y="3690226"/>
            <a:ext cx="600868" cy="329621"/>
            <a:chOff x="742950" y="1952625"/>
            <a:chExt cx="600868" cy="362583"/>
          </a:xfrm>
        </p:grpSpPr>
        <p:cxnSp>
          <p:nvCxnSpPr>
            <p:cNvPr id="40" name="Прямая соединительная линия 39">
              <a:extLst>
                <a:ext uri="{FF2B5EF4-FFF2-40B4-BE49-F238E27FC236}">
                  <a16:creationId xmlns:a16="http://schemas.microsoft.com/office/drawing/2014/main" id="{7AE01CAC-B00F-9A78-5C2E-E4B37D47039D}"/>
                </a:ext>
              </a:extLst>
            </p:cNvPr>
            <p:cNvCxnSpPr>
              <a:cxnSpLocks/>
            </p:cNvCxnSpPr>
            <p:nvPr/>
          </p:nvCxnSpPr>
          <p:spPr>
            <a:xfrm flipV="1">
              <a:off x="742950" y="1952625"/>
              <a:ext cx="0" cy="362583"/>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a16="http://schemas.microsoft.com/office/drawing/2014/main" id="{0D8E56BA-9A69-73E2-524D-E034F2641830}"/>
                </a:ext>
              </a:extLst>
            </p:cNvPr>
            <p:cNvCxnSpPr>
              <a:cxnSpLocks/>
            </p:cNvCxnSpPr>
            <p:nvPr/>
          </p:nvCxnSpPr>
          <p:spPr>
            <a:xfrm>
              <a:off x="742950" y="1952625"/>
              <a:ext cx="600868" cy="0"/>
            </a:xfrm>
            <a:prstGeom prst="line">
              <a:avLst/>
            </a:prstGeom>
            <a:ln w="127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a:extLst>
                <a:ext uri="{FF2B5EF4-FFF2-40B4-BE49-F238E27FC236}">
                  <a16:creationId xmlns:a16="http://schemas.microsoft.com/office/drawing/2014/main" id="{5CBFDB26-D261-E2FD-C4E0-A70E30130A59}"/>
                </a:ext>
              </a:extLst>
            </p:cNvPr>
            <p:cNvCxnSpPr>
              <a:cxnSpLocks/>
            </p:cNvCxnSpPr>
            <p:nvPr/>
          </p:nvCxnSpPr>
          <p:spPr>
            <a:xfrm>
              <a:off x="1343818" y="1952625"/>
              <a:ext cx="0" cy="362583"/>
            </a:xfrm>
            <a:prstGeom prst="line">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AE3E27A8-FC55-E67B-D5A4-6D7C5AFFEEC4}"/>
              </a:ext>
            </a:extLst>
          </p:cNvPr>
          <p:cNvSpPr txBox="1"/>
          <p:nvPr/>
        </p:nvSpPr>
        <p:spPr>
          <a:xfrm>
            <a:off x="687817" y="5182532"/>
            <a:ext cx="5979242" cy="584775"/>
          </a:xfrm>
          <a:prstGeom prst="rect">
            <a:avLst/>
          </a:prstGeom>
          <a:noFill/>
        </p:spPr>
        <p:txBody>
          <a:bodyPr wrap="square" rtlCol="0">
            <a:spAutoFit/>
          </a:bodyPr>
          <a:lstStyle/>
          <a:p>
            <a:pPr>
              <a:spcAft>
                <a:spcPts val="600"/>
              </a:spcAft>
            </a:pPr>
            <a:r>
              <a:rPr lang="en-US" sz="3200" b="1" dirty="0">
                <a:solidFill>
                  <a:srgbClr val="7030A0"/>
                </a:solidFill>
                <a:latin typeface="Courier New" panose="02070309020205020404" pitchFamily="49" charset="0"/>
                <a:cs typeface="Courier New" panose="02070309020205020404" pitchFamily="49" charset="0"/>
              </a:rPr>
              <a:t>I  P  Q  Y  A  K  L</a:t>
            </a:r>
            <a:endParaRPr lang="en-US" sz="3200" dirty="0">
              <a:solidFill>
                <a:srgbClr val="7030A0"/>
              </a:solidFill>
              <a:latin typeface="Courier New" panose="02070309020205020404" pitchFamily="49" charset="0"/>
              <a:cs typeface="Courier New" panose="02070309020205020404" pitchFamily="49" charset="0"/>
            </a:endParaRPr>
          </a:p>
        </p:txBody>
      </p:sp>
      <p:sp>
        <p:nvSpPr>
          <p:cNvPr id="44" name="TextBox 43">
            <a:extLst>
              <a:ext uri="{FF2B5EF4-FFF2-40B4-BE49-F238E27FC236}">
                <a16:creationId xmlns:a16="http://schemas.microsoft.com/office/drawing/2014/main" id="{0ED64EB4-3240-0323-11D5-10D8ABB9D591}"/>
              </a:ext>
            </a:extLst>
          </p:cNvPr>
          <p:cNvSpPr txBox="1"/>
          <p:nvPr/>
        </p:nvSpPr>
        <p:spPr>
          <a:xfrm>
            <a:off x="362143" y="1107621"/>
            <a:ext cx="6082064" cy="178510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ru-RU" sz="2000" dirty="0">
                <a:cs typeface="Arial" panose="020B0604020202020204" pitchFamily="34" charset="0"/>
              </a:rPr>
              <a:t>Начнем «</a:t>
            </a:r>
            <a:r>
              <a:rPr lang="ru-RU" sz="2000" dirty="0">
                <a:solidFill>
                  <a:srgbClr val="0070C0"/>
                </a:solidFill>
                <a:cs typeface="Arial" panose="020B0604020202020204" pitchFamily="34" charset="0"/>
              </a:rPr>
              <a:t>считывать</a:t>
            </a:r>
            <a:r>
              <a:rPr lang="ru-RU" sz="2000" dirty="0">
                <a:cs typeface="Arial" panose="020B0604020202020204" pitchFamily="34" charset="0"/>
              </a:rPr>
              <a:t>» с третьего нуклеотида.</a:t>
            </a:r>
          </a:p>
          <a:p>
            <a:pPr marL="342900" indent="-342900">
              <a:spcAft>
                <a:spcPts val="600"/>
              </a:spcAft>
              <a:buFont typeface="Arial" panose="020B0604020202020204" pitchFamily="34" charset="0"/>
              <a:buChar char="•"/>
            </a:pPr>
            <a:r>
              <a:rPr lang="ru-RU" sz="2000" dirty="0">
                <a:cs typeface="Arial" panose="020B0604020202020204" pitchFamily="34" charset="0"/>
              </a:rPr>
              <a:t>Получаем третью, совершенно новую последовательность белка.</a:t>
            </a:r>
          </a:p>
          <a:p>
            <a:pPr marL="342900" indent="-342900">
              <a:spcAft>
                <a:spcPts val="600"/>
              </a:spcAft>
              <a:buFont typeface="Arial" panose="020B0604020202020204" pitchFamily="34" charset="0"/>
              <a:buChar char="•"/>
            </a:pPr>
            <a:r>
              <a:rPr lang="ru-RU" sz="2000" dirty="0">
                <a:cs typeface="Arial" panose="020B0604020202020204" pitchFamily="34" charset="0"/>
              </a:rPr>
              <a:t>А если начать с четвертого?..</a:t>
            </a:r>
          </a:p>
        </p:txBody>
      </p:sp>
      <p:grpSp>
        <p:nvGrpSpPr>
          <p:cNvPr id="45" name="Группа 44">
            <a:extLst>
              <a:ext uri="{FF2B5EF4-FFF2-40B4-BE49-F238E27FC236}">
                <a16:creationId xmlns:a16="http://schemas.microsoft.com/office/drawing/2014/main" id="{841AFD9F-B88A-DBCE-9E45-513430966D57}"/>
              </a:ext>
            </a:extLst>
          </p:cNvPr>
          <p:cNvGrpSpPr/>
          <p:nvPr/>
        </p:nvGrpSpPr>
        <p:grpSpPr>
          <a:xfrm>
            <a:off x="884226" y="3494916"/>
            <a:ext cx="600868" cy="623844"/>
            <a:chOff x="858226" y="3519531"/>
            <a:chExt cx="600868" cy="623844"/>
          </a:xfrm>
        </p:grpSpPr>
        <p:cxnSp>
          <p:nvCxnSpPr>
            <p:cNvPr id="46" name="Прямая соединительная линия 45">
              <a:extLst>
                <a:ext uri="{FF2B5EF4-FFF2-40B4-BE49-F238E27FC236}">
                  <a16:creationId xmlns:a16="http://schemas.microsoft.com/office/drawing/2014/main" id="{F8899EF6-427B-C554-3276-174E225C273C}"/>
                </a:ext>
              </a:extLst>
            </p:cNvPr>
            <p:cNvCxnSpPr>
              <a:cxnSpLocks/>
            </p:cNvCxnSpPr>
            <p:nvPr/>
          </p:nvCxnSpPr>
          <p:spPr>
            <a:xfrm flipV="1">
              <a:off x="858226" y="3519531"/>
              <a:ext cx="0" cy="623844"/>
            </a:xfrm>
            <a:prstGeom prst="line">
              <a:avLst/>
            </a:prstGeom>
            <a:ln w="12700">
              <a:solidFill>
                <a:srgbClr val="7030A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id="{F5F19839-9486-2F45-395F-82119BAE86C6}"/>
                </a:ext>
              </a:extLst>
            </p:cNvPr>
            <p:cNvCxnSpPr>
              <a:cxnSpLocks/>
            </p:cNvCxnSpPr>
            <p:nvPr/>
          </p:nvCxnSpPr>
          <p:spPr>
            <a:xfrm>
              <a:off x="858226" y="3519531"/>
              <a:ext cx="600868" cy="0"/>
            </a:xfrm>
            <a:prstGeom prst="line">
              <a:avLst/>
            </a:prstGeom>
            <a:ln w="12700">
              <a:solidFill>
                <a:srgbClr val="7030A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id="{9171E3E6-B6CC-1897-DB3F-194108C9FC06}"/>
                </a:ext>
              </a:extLst>
            </p:cNvPr>
            <p:cNvCxnSpPr>
              <a:cxnSpLocks/>
            </p:cNvCxnSpPr>
            <p:nvPr/>
          </p:nvCxnSpPr>
          <p:spPr>
            <a:xfrm>
              <a:off x="1459094" y="3519531"/>
              <a:ext cx="0" cy="623844"/>
            </a:xfrm>
            <a:prstGeom prst="line">
              <a:avLst/>
            </a:prstGeom>
            <a:ln w="127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05" name="Группа 104">
            <a:extLst>
              <a:ext uri="{FF2B5EF4-FFF2-40B4-BE49-F238E27FC236}">
                <a16:creationId xmlns:a16="http://schemas.microsoft.com/office/drawing/2014/main" id="{7FAB6DD3-C3B9-1304-F1D6-6152C2EFCA4F}"/>
              </a:ext>
            </a:extLst>
          </p:cNvPr>
          <p:cNvGrpSpPr/>
          <p:nvPr/>
        </p:nvGrpSpPr>
        <p:grpSpPr>
          <a:xfrm>
            <a:off x="1605227" y="3489455"/>
            <a:ext cx="600868" cy="623844"/>
            <a:chOff x="858226" y="3519531"/>
            <a:chExt cx="600868" cy="623844"/>
          </a:xfrm>
        </p:grpSpPr>
        <p:cxnSp>
          <p:nvCxnSpPr>
            <p:cNvPr id="106" name="Прямая соединительная линия 105">
              <a:extLst>
                <a:ext uri="{FF2B5EF4-FFF2-40B4-BE49-F238E27FC236}">
                  <a16:creationId xmlns:a16="http://schemas.microsoft.com/office/drawing/2014/main" id="{CBB53092-5C35-15AE-F296-8EC2EE08DE7E}"/>
                </a:ext>
              </a:extLst>
            </p:cNvPr>
            <p:cNvCxnSpPr>
              <a:cxnSpLocks/>
            </p:cNvCxnSpPr>
            <p:nvPr/>
          </p:nvCxnSpPr>
          <p:spPr>
            <a:xfrm flipV="1">
              <a:off x="858226" y="3519531"/>
              <a:ext cx="0" cy="623844"/>
            </a:xfrm>
            <a:prstGeom prst="line">
              <a:avLst/>
            </a:prstGeom>
            <a:ln w="12700">
              <a:solidFill>
                <a:srgbClr val="7030A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id="{2C613843-3CA8-5CF6-472E-7180D1C32183}"/>
                </a:ext>
              </a:extLst>
            </p:cNvPr>
            <p:cNvCxnSpPr>
              <a:cxnSpLocks/>
            </p:cNvCxnSpPr>
            <p:nvPr/>
          </p:nvCxnSpPr>
          <p:spPr>
            <a:xfrm>
              <a:off x="858226" y="3519531"/>
              <a:ext cx="600868" cy="0"/>
            </a:xfrm>
            <a:prstGeom prst="line">
              <a:avLst/>
            </a:prstGeom>
            <a:ln w="12700">
              <a:solidFill>
                <a:srgbClr val="7030A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id="{320E60A5-9EC8-D3F6-D930-E0277ACAAB14}"/>
                </a:ext>
              </a:extLst>
            </p:cNvPr>
            <p:cNvCxnSpPr>
              <a:cxnSpLocks/>
            </p:cNvCxnSpPr>
            <p:nvPr/>
          </p:nvCxnSpPr>
          <p:spPr>
            <a:xfrm>
              <a:off x="1459094" y="3519531"/>
              <a:ext cx="0" cy="623844"/>
            </a:xfrm>
            <a:prstGeom prst="line">
              <a:avLst/>
            </a:prstGeom>
            <a:ln w="127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09" name="Группа 108">
            <a:extLst>
              <a:ext uri="{FF2B5EF4-FFF2-40B4-BE49-F238E27FC236}">
                <a16:creationId xmlns:a16="http://schemas.microsoft.com/office/drawing/2014/main" id="{3D33FDD4-DCCF-E813-E495-252B99052CD2}"/>
              </a:ext>
            </a:extLst>
          </p:cNvPr>
          <p:cNvGrpSpPr/>
          <p:nvPr/>
        </p:nvGrpSpPr>
        <p:grpSpPr>
          <a:xfrm>
            <a:off x="2330116" y="3489455"/>
            <a:ext cx="600868" cy="623844"/>
            <a:chOff x="858226" y="3519531"/>
            <a:chExt cx="600868" cy="623844"/>
          </a:xfrm>
        </p:grpSpPr>
        <p:cxnSp>
          <p:nvCxnSpPr>
            <p:cNvPr id="110" name="Прямая соединительная линия 109">
              <a:extLst>
                <a:ext uri="{FF2B5EF4-FFF2-40B4-BE49-F238E27FC236}">
                  <a16:creationId xmlns:a16="http://schemas.microsoft.com/office/drawing/2014/main" id="{25E0CB71-384E-07D9-6201-150E0F99B902}"/>
                </a:ext>
              </a:extLst>
            </p:cNvPr>
            <p:cNvCxnSpPr>
              <a:cxnSpLocks/>
            </p:cNvCxnSpPr>
            <p:nvPr/>
          </p:nvCxnSpPr>
          <p:spPr>
            <a:xfrm flipV="1">
              <a:off x="858226" y="3519531"/>
              <a:ext cx="0" cy="623844"/>
            </a:xfrm>
            <a:prstGeom prst="line">
              <a:avLst/>
            </a:prstGeom>
            <a:ln w="12700">
              <a:solidFill>
                <a:srgbClr val="7030A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id="{62338D61-39B2-8A5B-82E8-49F273B007BE}"/>
                </a:ext>
              </a:extLst>
            </p:cNvPr>
            <p:cNvCxnSpPr>
              <a:cxnSpLocks/>
            </p:cNvCxnSpPr>
            <p:nvPr/>
          </p:nvCxnSpPr>
          <p:spPr>
            <a:xfrm>
              <a:off x="858226" y="3519531"/>
              <a:ext cx="600868" cy="0"/>
            </a:xfrm>
            <a:prstGeom prst="line">
              <a:avLst/>
            </a:prstGeom>
            <a:ln w="12700">
              <a:solidFill>
                <a:srgbClr val="7030A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id="{E83A2394-D380-96AD-A14B-F6B5DF161333}"/>
                </a:ext>
              </a:extLst>
            </p:cNvPr>
            <p:cNvCxnSpPr>
              <a:cxnSpLocks/>
            </p:cNvCxnSpPr>
            <p:nvPr/>
          </p:nvCxnSpPr>
          <p:spPr>
            <a:xfrm>
              <a:off x="1459094" y="3519531"/>
              <a:ext cx="0" cy="623844"/>
            </a:xfrm>
            <a:prstGeom prst="line">
              <a:avLst/>
            </a:prstGeom>
            <a:ln w="127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13" name="Группа 112">
            <a:extLst>
              <a:ext uri="{FF2B5EF4-FFF2-40B4-BE49-F238E27FC236}">
                <a16:creationId xmlns:a16="http://schemas.microsoft.com/office/drawing/2014/main" id="{FE058177-FB51-63F2-F7C7-38F1D9FCA936}"/>
              </a:ext>
            </a:extLst>
          </p:cNvPr>
          <p:cNvGrpSpPr/>
          <p:nvPr/>
        </p:nvGrpSpPr>
        <p:grpSpPr>
          <a:xfrm>
            <a:off x="3077376" y="3483984"/>
            <a:ext cx="600868" cy="623844"/>
            <a:chOff x="858226" y="3519531"/>
            <a:chExt cx="600868" cy="623844"/>
          </a:xfrm>
        </p:grpSpPr>
        <p:cxnSp>
          <p:nvCxnSpPr>
            <p:cNvPr id="114" name="Прямая соединительная линия 113">
              <a:extLst>
                <a:ext uri="{FF2B5EF4-FFF2-40B4-BE49-F238E27FC236}">
                  <a16:creationId xmlns:a16="http://schemas.microsoft.com/office/drawing/2014/main" id="{D031DCFA-4A50-31B4-014A-33D1508C2444}"/>
                </a:ext>
              </a:extLst>
            </p:cNvPr>
            <p:cNvCxnSpPr>
              <a:cxnSpLocks/>
            </p:cNvCxnSpPr>
            <p:nvPr/>
          </p:nvCxnSpPr>
          <p:spPr>
            <a:xfrm flipV="1">
              <a:off x="858226" y="3519531"/>
              <a:ext cx="0" cy="623844"/>
            </a:xfrm>
            <a:prstGeom prst="line">
              <a:avLst/>
            </a:prstGeom>
            <a:ln w="12700">
              <a:solidFill>
                <a:srgbClr val="7030A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id="{9E4CEBCD-E472-E84A-582E-075F395CA7B8}"/>
                </a:ext>
              </a:extLst>
            </p:cNvPr>
            <p:cNvCxnSpPr>
              <a:cxnSpLocks/>
            </p:cNvCxnSpPr>
            <p:nvPr/>
          </p:nvCxnSpPr>
          <p:spPr>
            <a:xfrm>
              <a:off x="858226" y="3519531"/>
              <a:ext cx="600868" cy="0"/>
            </a:xfrm>
            <a:prstGeom prst="line">
              <a:avLst/>
            </a:prstGeom>
            <a:ln w="12700">
              <a:solidFill>
                <a:srgbClr val="7030A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id="{9BCC5E69-BFC0-19A3-7C26-95D26387863C}"/>
                </a:ext>
              </a:extLst>
            </p:cNvPr>
            <p:cNvCxnSpPr>
              <a:cxnSpLocks/>
            </p:cNvCxnSpPr>
            <p:nvPr/>
          </p:nvCxnSpPr>
          <p:spPr>
            <a:xfrm>
              <a:off x="1459094" y="3519531"/>
              <a:ext cx="0" cy="623844"/>
            </a:xfrm>
            <a:prstGeom prst="line">
              <a:avLst/>
            </a:prstGeom>
            <a:ln w="127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17" name="Группа 116">
            <a:extLst>
              <a:ext uri="{FF2B5EF4-FFF2-40B4-BE49-F238E27FC236}">
                <a16:creationId xmlns:a16="http://schemas.microsoft.com/office/drawing/2014/main" id="{395CAB2C-1547-C69A-8CD9-472B175260FD}"/>
              </a:ext>
            </a:extLst>
          </p:cNvPr>
          <p:cNvGrpSpPr/>
          <p:nvPr/>
        </p:nvGrpSpPr>
        <p:grpSpPr>
          <a:xfrm>
            <a:off x="3798377" y="3478523"/>
            <a:ext cx="600868" cy="623844"/>
            <a:chOff x="858226" y="3519531"/>
            <a:chExt cx="600868" cy="623844"/>
          </a:xfrm>
        </p:grpSpPr>
        <p:cxnSp>
          <p:nvCxnSpPr>
            <p:cNvPr id="118" name="Прямая соединительная линия 117">
              <a:extLst>
                <a:ext uri="{FF2B5EF4-FFF2-40B4-BE49-F238E27FC236}">
                  <a16:creationId xmlns:a16="http://schemas.microsoft.com/office/drawing/2014/main" id="{51E0341C-7426-765C-FDF7-DA3F80865BE2}"/>
                </a:ext>
              </a:extLst>
            </p:cNvPr>
            <p:cNvCxnSpPr>
              <a:cxnSpLocks/>
            </p:cNvCxnSpPr>
            <p:nvPr/>
          </p:nvCxnSpPr>
          <p:spPr>
            <a:xfrm flipV="1">
              <a:off x="858226" y="3519531"/>
              <a:ext cx="0" cy="623844"/>
            </a:xfrm>
            <a:prstGeom prst="line">
              <a:avLst/>
            </a:prstGeom>
            <a:ln w="12700">
              <a:solidFill>
                <a:srgbClr val="7030A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id="{085E20D5-7379-28F3-F242-5C578B7AF9C6}"/>
                </a:ext>
              </a:extLst>
            </p:cNvPr>
            <p:cNvCxnSpPr>
              <a:cxnSpLocks/>
            </p:cNvCxnSpPr>
            <p:nvPr/>
          </p:nvCxnSpPr>
          <p:spPr>
            <a:xfrm>
              <a:off x="858226" y="3519531"/>
              <a:ext cx="600868" cy="0"/>
            </a:xfrm>
            <a:prstGeom prst="line">
              <a:avLst/>
            </a:prstGeom>
            <a:ln w="12700">
              <a:solidFill>
                <a:srgbClr val="7030A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a:extLst>
                <a:ext uri="{FF2B5EF4-FFF2-40B4-BE49-F238E27FC236}">
                  <a16:creationId xmlns:a16="http://schemas.microsoft.com/office/drawing/2014/main" id="{0ADD2211-43C7-F355-6811-A5570DEBE840}"/>
                </a:ext>
              </a:extLst>
            </p:cNvPr>
            <p:cNvCxnSpPr>
              <a:cxnSpLocks/>
            </p:cNvCxnSpPr>
            <p:nvPr/>
          </p:nvCxnSpPr>
          <p:spPr>
            <a:xfrm>
              <a:off x="1459094" y="3519531"/>
              <a:ext cx="0" cy="623844"/>
            </a:xfrm>
            <a:prstGeom prst="line">
              <a:avLst/>
            </a:prstGeom>
            <a:ln w="127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21" name="Группа 120">
            <a:extLst>
              <a:ext uri="{FF2B5EF4-FFF2-40B4-BE49-F238E27FC236}">
                <a16:creationId xmlns:a16="http://schemas.microsoft.com/office/drawing/2014/main" id="{8F5E3EA7-37DA-CBAD-EAB3-24ECC4E1AC7A}"/>
              </a:ext>
            </a:extLst>
          </p:cNvPr>
          <p:cNvGrpSpPr/>
          <p:nvPr/>
        </p:nvGrpSpPr>
        <p:grpSpPr>
          <a:xfrm>
            <a:off x="4523266" y="3478523"/>
            <a:ext cx="600868" cy="623844"/>
            <a:chOff x="858226" y="3519531"/>
            <a:chExt cx="600868" cy="623844"/>
          </a:xfrm>
        </p:grpSpPr>
        <p:cxnSp>
          <p:nvCxnSpPr>
            <p:cNvPr id="122" name="Прямая соединительная линия 121">
              <a:extLst>
                <a:ext uri="{FF2B5EF4-FFF2-40B4-BE49-F238E27FC236}">
                  <a16:creationId xmlns:a16="http://schemas.microsoft.com/office/drawing/2014/main" id="{D5AE91D5-BC1D-A979-7B53-21AD0913848B}"/>
                </a:ext>
              </a:extLst>
            </p:cNvPr>
            <p:cNvCxnSpPr>
              <a:cxnSpLocks/>
            </p:cNvCxnSpPr>
            <p:nvPr/>
          </p:nvCxnSpPr>
          <p:spPr>
            <a:xfrm flipV="1">
              <a:off x="858226" y="3519531"/>
              <a:ext cx="0" cy="623844"/>
            </a:xfrm>
            <a:prstGeom prst="line">
              <a:avLst/>
            </a:prstGeom>
            <a:ln w="12700">
              <a:solidFill>
                <a:srgbClr val="7030A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a:extLst>
                <a:ext uri="{FF2B5EF4-FFF2-40B4-BE49-F238E27FC236}">
                  <a16:creationId xmlns:a16="http://schemas.microsoft.com/office/drawing/2014/main" id="{E4E184F5-DB46-4AEE-7F6C-8C4381165354}"/>
                </a:ext>
              </a:extLst>
            </p:cNvPr>
            <p:cNvCxnSpPr>
              <a:cxnSpLocks/>
            </p:cNvCxnSpPr>
            <p:nvPr/>
          </p:nvCxnSpPr>
          <p:spPr>
            <a:xfrm>
              <a:off x="858226" y="3519531"/>
              <a:ext cx="600868" cy="0"/>
            </a:xfrm>
            <a:prstGeom prst="line">
              <a:avLst/>
            </a:prstGeom>
            <a:ln w="12700">
              <a:solidFill>
                <a:srgbClr val="7030A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24" name="Прямая соединительная линия 123">
              <a:extLst>
                <a:ext uri="{FF2B5EF4-FFF2-40B4-BE49-F238E27FC236}">
                  <a16:creationId xmlns:a16="http://schemas.microsoft.com/office/drawing/2014/main" id="{93C2C233-CE21-E96F-0F70-A10550A7DC97}"/>
                </a:ext>
              </a:extLst>
            </p:cNvPr>
            <p:cNvCxnSpPr>
              <a:cxnSpLocks/>
            </p:cNvCxnSpPr>
            <p:nvPr/>
          </p:nvCxnSpPr>
          <p:spPr>
            <a:xfrm>
              <a:off x="1459094" y="3519531"/>
              <a:ext cx="0" cy="623844"/>
            </a:xfrm>
            <a:prstGeom prst="line">
              <a:avLst/>
            </a:prstGeom>
            <a:ln w="127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25" name="Группа 124">
            <a:extLst>
              <a:ext uri="{FF2B5EF4-FFF2-40B4-BE49-F238E27FC236}">
                <a16:creationId xmlns:a16="http://schemas.microsoft.com/office/drawing/2014/main" id="{4C23A6B3-3F35-D7BD-C363-F67029C72515}"/>
              </a:ext>
            </a:extLst>
          </p:cNvPr>
          <p:cNvGrpSpPr/>
          <p:nvPr/>
        </p:nvGrpSpPr>
        <p:grpSpPr>
          <a:xfrm>
            <a:off x="5300692" y="3472339"/>
            <a:ext cx="600868" cy="623844"/>
            <a:chOff x="858226" y="3519531"/>
            <a:chExt cx="600868" cy="623844"/>
          </a:xfrm>
        </p:grpSpPr>
        <p:cxnSp>
          <p:nvCxnSpPr>
            <p:cNvPr id="126" name="Прямая соединительная линия 125">
              <a:extLst>
                <a:ext uri="{FF2B5EF4-FFF2-40B4-BE49-F238E27FC236}">
                  <a16:creationId xmlns:a16="http://schemas.microsoft.com/office/drawing/2014/main" id="{AC4EA78E-004D-78B5-0D0A-00A282E551C6}"/>
                </a:ext>
              </a:extLst>
            </p:cNvPr>
            <p:cNvCxnSpPr>
              <a:cxnSpLocks/>
            </p:cNvCxnSpPr>
            <p:nvPr/>
          </p:nvCxnSpPr>
          <p:spPr>
            <a:xfrm flipV="1">
              <a:off x="858226" y="3519531"/>
              <a:ext cx="0" cy="623844"/>
            </a:xfrm>
            <a:prstGeom prst="line">
              <a:avLst/>
            </a:prstGeom>
            <a:ln w="12700">
              <a:solidFill>
                <a:srgbClr val="7030A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27" name="Прямая соединительная линия 126">
              <a:extLst>
                <a:ext uri="{FF2B5EF4-FFF2-40B4-BE49-F238E27FC236}">
                  <a16:creationId xmlns:a16="http://schemas.microsoft.com/office/drawing/2014/main" id="{D8FBDFCA-DA5F-6A43-2910-A85D77369CE2}"/>
                </a:ext>
              </a:extLst>
            </p:cNvPr>
            <p:cNvCxnSpPr>
              <a:cxnSpLocks/>
            </p:cNvCxnSpPr>
            <p:nvPr/>
          </p:nvCxnSpPr>
          <p:spPr>
            <a:xfrm>
              <a:off x="858226" y="3519531"/>
              <a:ext cx="600868" cy="0"/>
            </a:xfrm>
            <a:prstGeom prst="line">
              <a:avLst/>
            </a:prstGeom>
            <a:ln w="12700">
              <a:solidFill>
                <a:srgbClr val="7030A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a:extLst>
                <a:ext uri="{FF2B5EF4-FFF2-40B4-BE49-F238E27FC236}">
                  <a16:creationId xmlns:a16="http://schemas.microsoft.com/office/drawing/2014/main" id="{F7568A16-16E6-AFEA-7A33-F6B1DC1F925B}"/>
                </a:ext>
              </a:extLst>
            </p:cNvPr>
            <p:cNvCxnSpPr>
              <a:cxnSpLocks/>
            </p:cNvCxnSpPr>
            <p:nvPr/>
          </p:nvCxnSpPr>
          <p:spPr>
            <a:xfrm>
              <a:off x="1459094" y="3519531"/>
              <a:ext cx="0" cy="623844"/>
            </a:xfrm>
            <a:prstGeom prst="line">
              <a:avLst/>
            </a:prstGeom>
            <a:ln w="127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29" name="TextBox 128">
            <a:extLst>
              <a:ext uri="{FF2B5EF4-FFF2-40B4-BE49-F238E27FC236}">
                <a16:creationId xmlns:a16="http://schemas.microsoft.com/office/drawing/2014/main" id="{B4956B1F-DE3D-B2CB-F21E-A84036A14D1B}"/>
              </a:ext>
            </a:extLst>
          </p:cNvPr>
          <p:cNvSpPr txBox="1"/>
          <p:nvPr/>
        </p:nvSpPr>
        <p:spPr>
          <a:xfrm>
            <a:off x="688623" y="4600470"/>
            <a:ext cx="5979242" cy="584775"/>
          </a:xfrm>
          <a:prstGeom prst="rect">
            <a:avLst/>
          </a:prstGeom>
          <a:noFill/>
        </p:spPr>
        <p:txBody>
          <a:bodyPr wrap="square" rtlCol="0">
            <a:spAutoFit/>
          </a:bodyPr>
          <a:lstStyle/>
          <a:p>
            <a:pPr>
              <a:spcAft>
                <a:spcPts val="600"/>
              </a:spcAft>
            </a:pPr>
            <a:r>
              <a:rPr lang="en-US" sz="3200" b="1" dirty="0">
                <a:solidFill>
                  <a:srgbClr val="002060"/>
                </a:solidFill>
                <a:latin typeface="Courier New" panose="02070309020205020404" pitchFamily="49" charset="0"/>
                <a:cs typeface="Courier New" panose="02070309020205020404" pitchFamily="49" charset="0"/>
              </a:rPr>
              <a:t>Y  T  P  I  R  K  T</a:t>
            </a:r>
            <a:endParaRPr lang="en-US" sz="3200" dirty="0">
              <a:solidFill>
                <a:srgbClr val="002060"/>
              </a:solidFill>
              <a:latin typeface="Courier New" panose="02070309020205020404" pitchFamily="49" charset="0"/>
              <a:cs typeface="Courier New" panose="02070309020205020404" pitchFamily="49" charset="0"/>
            </a:endParaRPr>
          </a:p>
        </p:txBody>
      </p:sp>
      <p:grpSp>
        <p:nvGrpSpPr>
          <p:cNvPr id="130" name="Группа 129">
            <a:extLst>
              <a:ext uri="{FF2B5EF4-FFF2-40B4-BE49-F238E27FC236}">
                <a16:creationId xmlns:a16="http://schemas.microsoft.com/office/drawing/2014/main" id="{D7D9840A-0B03-3856-054C-1B0A4745CD95}"/>
              </a:ext>
            </a:extLst>
          </p:cNvPr>
          <p:cNvGrpSpPr/>
          <p:nvPr/>
        </p:nvGrpSpPr>
        <p:grpSpPr>
          <a:xfrm>
            <a:off x="1140379" y="3289187"/>
            <a:ext cx="600868" cy="829536"/>
            <a:chOff x="1065004" y="3289224"/>
            <a:chExt cx="600868" cy="829536"/>
          </a:xfrm>
        </p:grpSpPr>
        <p:cxnSp>
          <p:nvCxnSpPr>
            <p:cNvPr id="131" name="Прямая соединительная линия 130">
              <a:extLst>
                <a:ext uri="{FF2B5EF4-FFF2-40B4-BE49-F238E27FC236}">
                  <a16:creationId xmlns:a16="http://schemas.microsoft.com/office/drawing/2014/main" id="{7E37D8A9-EE9E-767C-E3A7-CC16ECF4016E}"/>
                </a:ext>
              </a:extLst>
            </p:cNvPr>
            <p:cNvCxnSpPr>
              <a:cxnSpLocks/>
            </p:cNvCxnSpPr>
            <p:nvPr/>
          </p:nvCxnSpPr>
          <p:spPr>
            <a:xfrm flipV="1">
              <a:off x="1065004" y="3289224"/>
              <a:ext cx="0" cy="807148"/>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2" name="Прямая соединительная линия 131">
              <a:extLst>
                <a:ext uri="{FF2B5EF4-FFF2-40B4-BE49-F238E27FC236}">
                  <a16:creationId xmlns:a16="http://schemas.microsoft.com/office/drawing/2014/main" id="{FE0D1143-C1E3-E2A5-D9F2-13DC6FB24890}"/>
                </a:ext>
              </a:extLst>
            </p:cNvPr>
            <p:cNvCxnSpPr>
              <a:cxnSpLocks/>
            </p:cNvCxnSpPr>
            <p:nvPr/>
          </p:nvCxnSpPr>
          <p:spPr>
            <a:xfrm>
              <a:off x="1065004" y="3289224"/>
              <a:ext cx="600868" cy="0"/>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3" name="Прямая соединительная линия 132">
              <a:extLst>
                <a:ext uri="{FF2B5EF4-FFF2-40B4-BE49-F238E27FC236}">
                  <a16:creationId xmlns:a16="http://schemas.microsoft.com/office/drawing/2014/main" id="{20CE0850-1086-C19B-1662-3DAA96E410D2}"/>
                </a:ext>
              </a:extLst>
            </p:cNvPr>
            <p:cNvCxnSpPr>
              <a:cxnSpLocks/>
            </p:cNvCxnSpPr>
            <p:nvPr/>
          </p:nvCxnSpPr>
          <p:spPr>
            <a:xfrm>
              <a:off x="1665872" y="3289224"/>
              <a:ext cx="0" cy="829536"/>
            </a:xfrm>
            <a:prstGeom prst="line">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34" name="Группа 133">
            <a:extLst>
              <a:ext uri="{FF2B5EF4-FFF2-40B4-BE49-F238E27FC236}">
                <a16:creationId xmlns:a16="http://schemas.microsoft.com/office/drawing/2014/main" id="{5F94BDC1-2BC7-7AA6-68C5-75DBDDE4BAC5}"/>
              </a:ext>
            </a:extLst>
          </p:cNvPr>
          <p:cNvGrpSpPr/>
          <p:nvPr/>
        </p:nvGrpSpPr>
        <p:grpSpPr>
          <a:xfrm>
            <a:off x="1886504" y="3289187"/>
            <a:ext cx="600868" cy="829536"/>
            <a:chOff x="1811129" y="3289224"/>
            <a:chExt cx="600868" cy="829536"/>
          </a:xfrm>
        </p:grpSpPr>
        <p:cxnSp>
          <p:nvCxnSpPr>
            <p:cNvPr id="135" name="Прямая соединительная линия 134">
              <a:extLst>
                <a:ext uri="{FF2B5EF4-FFF2-40B4-BE49-F238E27FC236}">
                  <a16:creationId xmlns:a16="http://schemas.microsoft.com/office/drawing/2014/main" id="{84231E46-8042-BC1C-83F8-BCB65A9E519E}"/>
                </a:ext>
              </a:extLst>
            </p:cNvPr>
            <p:cNvCxnSpPr>
              <a:cxnSpLocks/>
            </p:cNvCxnSpPr>
            <p:nvPr/>
          </p:nvCxnSpPr>
          <p:spPr>
            <a:xfrm flipV="1">
              <a:off x="1811129" y="3289224"/>
              <a:ext cx="0" cy="807148"/>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6" name="Прямая соединительная линия 135">
              <a:extLst>
                <a:ext uri="{FF2B5EF4-FFF2-40B4-BE49-F238E27FC236}">
                  <a16:creationId xmlns:a16="http://schemas.microsoft.com/office/drawing/2014/main" id="{F83B6356-3597-16CF-8C94-7773A42B46CA}"/>
                </a:ext>
              </a:extLst>
            </p:cNvPr>
            <p:cNvCxnSpPr>
              <a:cxnSpLocks/>
            </p:cNvCxnSpPr>
            <p:nvPr/>
          </p:nvCxnSpPr>
          <p:spPr>
            <a:xfrm>
              <a:off x="1811129" y="3289224"/>
              <a:ext cx="600868" cy="0"/>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7" name="Прямая соединительная линия 136">
              <a:extLst>
                <a:ext uri="{FF2B5EF4-FFF2-40B4-BE49-F238E27FC236}">
                  <a16:creationId xmlns:a16="http://schemas.microsoft.com/office/drawing/2014/main" id="{E431C205-31B0-2971-3937-2E030FAD696E}"/>
                </a:ext>
              </a:extLst>
            </p:cNvPr>
            <p:cNvCxnSpPr>
              <a:cxnSpLocks/>
            </p:cNvCxnSpPr>
            <p:nvPr/>
          </p:nvCxnSpPr>
          <p:spPr>
            <a:xfrm>
              <a:off x="2411997" y="3289224"/>
              <a:ext cx="0" cy="829536"/>
            </a:xfrm>
            <a:prstGeom prst="line">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38" name="Группа 137">
            <a:extLst>
              <a:ext uri="{FF2B5EF4-FFF2-40B4-BE49-F238E27FC236}">
                <a16:creationId xmlns:a16="http://schemas.microsoft.com/office/drawing/2014/main" id="{EDE48DCD-5A9D-B947-2C1E-F033181D30B1}"/>
              </a:ext>
            </a:extLst>
          </p:cNvPr>
          <p:cNvGrpSpPr/>
          <p:nvPr/>
        </p:nvGrpSpPr>
        <p:grpSpPr>
          <a:xfrm>
            <a:off x="2629454" y="3289187"/>
            <a:ext cx="600868" cy="829536"/>
            <a:chOff x="2554079" y="3289224"/>
            <a:chExt cx="600868" cy="829536"/>
          </a:xfrm>
        </p:grpSpPr>
        <p:cxnSp>
          <p:nvCxnSpPr>
            <p:cNvPr id="139" name="Прямая соединительная линия 138">
              <a:extLst>
                <a:ext uri="{FF2B5EF4-FFF2-40B4-BE49-F238E27FC236}">
                  <a16:creationId xmlns:a16="http://schemas.microsoft.com/office/drawing/2014/main" id="{72A45BFF-C9EE-CD56-EFC9-BCBF1819C9DF}"/>
                </a:ext>
              </a:extLst>
            </p:cNvPr>
            <p:cNvCxnSpPr>
              <a:cxnSpLocks/>
            </p:cNvCxnSpPr>
            <p:nvPr/>
          </p:nvCxnSpPr>
          <p:spPr>
            <a:xfrm flipV="1">
              <a:off x="2554079" y="3289224"/>
              <a:ext cx="0" cy="807148"/>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0" name="Прямая соединительная линия 139">
              <a:extLst>
                <a:ext uri="{FF2B5EF4-FFF2-40B4-BE49-F238E27FC236}">
                  <a16:creationId xmlns:a16="http://schemas.microsoft.com/office/drawing/2014/main" id="{02D92EEB-2365-7A12-99C7-F9A66CBF2A0E}"/>
                </a:ext>
              </a:extLst>
            </p:cNvPr>
            <p:cNvCxnSpPr>
              <a:cxnSpLocks/>
            </p:cNvCxnSpPr>
            <p:nvPr/>
          </p:nvCxnSpPr>
          <p:spPr>
            <a:xfrm>
              <a:off x="2554079" y="3289224"/>
              <a:ext cx="600868" cy="0"/>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1" name="Прямая соединительная линия 140">
              <a:extLst>
                <a:ext uri="{FF2B5EF4-FFF2-40B4-BE49-F238E27FC236}">
                  <a16:creationId xmlns:a16="http://schemas.microsoft.com/office/drawing/2014/main" id="{E922B924-E6A1-BA1D-CBE8-FE281959E1BA}"/>
                </a:ext>
              </a:extLst>
            </p:cNvPr>
            <p:cNvCxnSpPr>
              <a:cxnSpLocks/>
            </p:cNvCxnSpPr>
            <p:nvPr/>
          </p:nvCxnSpPr>
          <p:spPr>
            <a:xfrm>
              <a:off x="3154947" y="3289224"/>
              <a:ext cx="0" cy="829536"/>
            </a:xfrm>
            <a:prstGeom prst="line">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42" name="Группа 141">
            <a:extLst>
              <a:ext uri="{FF2B5EF4-FFF2-40B4-BE49-F238E27FC236}">
                <a16:creationId xmlns:a16="http://schemas.microsoft.com/office/drawing/2014/main" id="{77CAD481-45CC-B7FB-9AD1-5088EA1E6EB9}"/>
              </a:ext>
            </a:extLst>
          </p:cNvPr>
          <p:cNvGrpSpPr/>
          <p:nvPr/>
        </p:nvGrpSpPr>
        <p:grpSpPr>
          <a:xfrm>
            <a:off x="3378754" y="3289187"/>
            <a:ext cx="600868" cy="829536"/>
            <a:chOff x="3303379" y="3289224"/>
            <a:chExt cx="600868" cy="829536"/>
          </a:xfrm>
        </p:grpSpPr>
        <p:cxnSp>
          <p:nvCxnSpPr>
            <p:cNvPr id="143" name="Прямая соединительная линия 142">
              <a:extLst>
                <a:ext uri="{FF2B5EF4-FFF2-40B4-BE49-F238E27FC236}">
                  <a16:creationId xmlns:a16="http://schemas.microsoft.com/office/drawing/2014/main" id="{1B5B68C5-191C-2F6F-B528-A5AE856BE6E6}"/>
                </a:ext>
              </a:extLst>
            </p:cNvPr>
            <p:cNvCxnSpPr>
              <a:cxnSpLocks/>
            </p:cNvCxnSpPr>
            <p:nvPr/>
          </p:nvCxnSpPr>
          <p:spPr>
            <a:xfrm flipV="1">
              <a:off x="3303379" y="3289224"/>
              <a:ext cx="0" cy="807148"/>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4" name="Прямая соединительная линия 143">
              <a:extLst>
                <a:ext uri="{FF2B5EF4-FFF2-40B4-BE49-F238E27FC236}">
                  <a16:creationId xmlns:a16="http://schemas.microsoft.com/office/drawing/2014/main" id="{F82786C6-1432-04F8-67CC-DC36D6D62A28}"/>
                </a:ext>
              </a:extLst>
            </p:cNvPr>
            <p:cNvCxnSpPr>
              <a:cxnSpLocks/>
            </p:cNvCxnSpPr>
            <p:nvPr/>
          </p:nvCxnSpPr>
          <p:spPr>
            <a:xfrm>
              <a:off x="3303379" y="3289224"/>
              <a:ext cx="600868" cy="0"/>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5" name="Прямая соединительная линия 144">
              <a:extLst>
                <a:ext uri="{FF2B5EF4-FFF2-40B4-BE49-F238E27FC236}">
                  <a16:creationId xmlns:a16="http://schemas.microsoft.com/office/drawing/2014/main" id="{CA23760A-4F9A-0CED-68F9-8D7174624FCC}"/>
                </a:ext>
              </a:extLst>
            </p:cNvPr>
            <p:cNvCxnSpPr>
              <a:cxnSpLocks/>
            </p:cNvCxnSpPr>
            <p:nvPr/>
          </p:nvCxnSpPr>
          <p:spPr>
            <a:xfrm>
              <a:off x="3904247" y="3289224"/>
              <a:ext cx="0" cy="829536"/>
            </a:xfrm>
            <a:prstGeom prst="line">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46" name="Группа 145">
            <a:extLst>
              <a:ext uri="{FF2B5EF4-FFF2-40B4-BE49-F238E27FC236}">
                <a16:creationId xmlns:a16="http://schemas.microsoft.com/office/drawing/2014/main" id="{D4D4F9E2-C924-8314-FE11-CE651A8B2944}"/>
              </a:ext>
            </a:extLst>
          </p:cNvPr>
          <p:cNvGrpSpPr/>
          <p:nvPr/>
        </p:nvGrpSpPr>
        <p:grpSpPr>
          <a:xfrm>
            <a:off x="4099479" y="3289111"/>
            <a:ext cx="600868" cy="829536"/>
            <a:chOff x="4024104" y="3289148"/>
            <a:chExt cx="600868" cy="829536"/>
          </a:xfrm>
        </p:grpSpPr>
        <p:cxnSp>
          <p:nvCxnSpPr>
            <p:cNvPr id="147" name="Прямая соединительная линия 146">
              <a:extLst>
                <a:ext uri="{FF2B5EF4-FFF2-40B4-BE49-F238E27FC236}">
                  <a16:creationId xmlns:a16="http://schemas.microsoft.com/office/drawing/2014/main" id="{C20A1DD8-179F-E099-B2DC-6F15E5734184}"/>
                </a:ext>
              </a:extLst>
            </p:cNvPr>
            <p:cNvCxnSpPr>
              <a:cxnSpLocks/>
            </p:cNvCxnSpPr>
            <p:nvPr/>
          </p:nvCxnSpPr>
          <p:spPr>
            <a:xfrm flipV="1">
              <a:off x="4024104" y="3289148"/>
              <a:ext cx="0" cy="807148"/>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8" name="Прямая соединительная линия 147">
              <a:extLst>
                <a:ext uri="{FF2B5EF4-FFF2-40B4-BE49-F238E27FC236}">
                  <a16:creationId xmlns:a16="http://schemas.microsoft.com/office/drawing/2014/main" id="{75E409C0-F4CB-6FFE-8266-465A673A988C}"/>
                </a:ext>
              </a:extLst>
            </p:cNvPr>
            <p:cNvCxnSpPr>
              <a:cxnSpLocks/>
            </p:cNvCxnSpPr>
            <p:nvPr/>
          </p:nvCxnSpPr>
          <p:spPr>
            <a:xfrm>
              <a:off x="4024104" y="3289148"/>
              <a:ext cx="600868" cy="0"/>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9" name="Прямая соединительная линия 148">
              <a:extLst>
                <a:ext uri="{FF2B5EF4-FFF2-40B4-BE49-F238E27FC236}">
                  <a16:creationId xmlns:a16="http://schemas.microsoft.com/office/drawing/2014/main" id="{ABD7C8F8-A031-E130-1AA8-49F52B9587DA}"/>
                </a:ext>
              </a:extLst>
            </p:cNvPr>
            <p:cNvCxnSpPr>
              <a:cxnSpLocks/>
            </p:cNvCxnSpPr>
            <p:nvPr/>
          </p:nvCxnSpPr>
          <p:spPr>
            <a:xfrm>
              <a:off x="4624972" y="3289148"/>
              <a:ext cx="0" cy="829536"/>
            </a:xfrm>
            <a:prstGeom prst="line">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50" name="Группа 149">
            <a:extLst>
              <a:ext uri="{FF2B5EF4-FFF2-40B4-BE49-F238E27FC236}">
                <a16:creationId xmlns:a16="http://schemas.microsoft.com/office/drawing/2014/main" id="{91007F34-8ACF-0EB6-5F8E-C15E0AF6905E}"/>
              </a:ext>
            </a:extLst>
          </p:cNvPr>
          <p:cNvGrpSpPr/>
          <p:nvPr/>
        </p:nvGrpSpPr>
        <p:grpSpPr>
          <a:xfrm>
            <a:off x="4788963" y="3289111"/>
            <a:ext cx="600868" cy="829573"/>
            <a:chOff x="4788963" y="3289111"/>
            <a:chExt cx="600868" cy="829573"/>
          </a:xfrm>
        </p:grpSpPr>
        <p:cxnSp>
          <p:nvCxnSpPr>
            <p:cNvPr id="151" name="Прямая соединительная линия 150">
              <a:extLst>
                <a:ext uri="{FF2B5EF4-FFF2-40B4-BE49-F238E27FC236}">
                  <a16:creationId xmlns:a16="http://schemas.microsoft.com/office/drawing/2014/main" id="{5F3E3BE5-477C-F523-BC70-6F67EC637CB8}"/>
                </a:ext>
              </a:extLst>
            </p:cNvPr>
            <p:cNvCxnSpPr>
              <a:cxnSpLocks/>
            </p:cNvCxnSpPr>
            <p:nvPr/>
          </p:nvCxnSpPr>
          <p:spPr>
            <a:xfrm>
              <a:off x="4788963" y="3289111"/>
              <a:ext cx="600868" cy="0"/>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2" name="Прямая соединительная линия 151">
              <a:extLst>
                <a:ext uri="{FF2B5EF4-FFF2-40B4-BE49-F238E27FC236}">
                  <a16:creationId xmlns:a16="http://schemas.microsoft.com/office/drawing/2014/main" id="{33F1D286-6282-003A-F4A2-50FBD961B2D5}"/>
                </a:ext>
              </a:extLst>
            </p:cNvPr>
            <p:cNvCxnSpPr>
              <a:cxnSpLocks/>
            </p:cNvCxnSpPr>
            <p:nvPr/>
          </p:nvCxnSpPr>
          <p:spPr>
            <a:xfrm flipV="1">
              <a:off x="4788963" y="3289148"/>
              <a:ext cx="0" cy="807148"/>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3" name="Прямая соединительная линия 152">
              <a:extLst>
                <a:ext uri="{FF2B5EF4-FFF2-40B4-BE49-F238E27FC236}">
                  <a16:creationId xmlns:a16="http://schemas.microsoft.com/office/drawing/2014/main" id="{01850387-D864-3E97-F9CE-89DDD3D5914C}"/>
                </a:ext>
              </a:extLst>
            </p:cNvPr>
            <p:cNvCxnSpPr>
              <a:cxnSpLocks/>
            </p:cNvCxnSpPr>
            <p:nvPr/>
          </p:nvCxnSpPr>
          <p:spPr>
            <a:xfrm>
              <a:off x="5389831" y="3289148"/>
              <a:ext cx="0" cy="829536"/>
            </a:xfrm>
            <a:prstGeom prst="line">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54" name="Группа 153">
            <a:extLst>
              <a:ext uri="{FF2B5EF4-FFF2-40B4-BE49-F238E27FC236}">
                <a16:creationId xmlns:a16="http://schemas.microsoft.com/office/drawing/2014/main" id="{3D9730F8-3FF2-5821-AE4B-5F463D9D3825}"/>
              </a:ext>
            </a:extLst>
          </p:cNvPr>
          <p:cNvGrpSpPr/>
          <p:nvPr/>
        </p:nvGrpSpPr>
        <p:grpSpPr>
          <a:xfrm>
            <a:off x="5523706" y="3289111"/>
            <a:ext cx="600868" cy="829573"/>
            <a:chOff x="5523706" y="3289111"/>
            <a:chExt cx="600868" cy="829573"/>
          </a:xfrm>
        </p:grpSpPr>
        <p:cxnSp>
          <p:nvCxnSpPr>
            <p:cNvPr id="155" name="Прямая соединительная линия 154">
              <a:extLst>
                <a:ext uri="{FF2B5EF4-FFF2-40B4-BE49-F238E27FC236}">
                  <a16:creationId xmlns:a16="http://schemas.microsoft.com/office/drawing/2014/main" id="{075E81C7-45B8-E7E8-3007-21000CC6490D}"/>
                </a:ext>
              </a:extLst>
            </p:cNvPr>
            <p:cNvCxnSpPr>
              <a:cxnSpLocks/>
            </p:cNvCxnSpPr>
            <p:nvPr/>
          </p:nvCxnSpPr>
          <p:spPr>
            <a:xfrm>
              <a:off x="5523706" y="3289111"/>
              <a:ext cx="600868" cy="0"/>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6" name="Прямая соединительная линия 155">
              <a:extLst>
                <a:ext uri="{FF2B5EF4-FFF2-40B4-BE49-F238E27FC236}">
                  <a16:creationId xmlns:a16="http://schemas.microsoft.com/office/drawing/2014/main" id="{C50C8A27-01DC-91E2-41C7-93DA829528E7}"/>
                </a:ext>
              </a:extLst>
            </p:cNvPr>
            <p:cNvCxnSpPr>
              <a:cxnSpLocks/>
            </p:cNvCxnSpPr>
            <p:nvPr/>
          </p:nvCxnSpPr>
          <p:spPr>
            <a:xfrm flipV="1">
              <a:off x="5523706" y="3289148"/>
              <a:ext cx="0" cy="807148"/>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7" name="Прямая соединительная линия 156">
              <a:extLst>
                <a:ext uri="{FF2B5EF4-FFF2-40B4-BE49-F238E27FC236}">
                  <a16:creationId xmlns:a16="http://schemas.microsoft.com/office/drawing/2014/main" id="{BDF24DEB-6FFC-AFF1-A382-81EC96B185ED}"/>
                </a:ext>
              </a:extLst>
            </p:cNvPr>
            <p:cNvCxnSpPr>
              <a:cxnSpLocks/>
            </p:cNvCxnSpPr>
            <p:nvPr/>
          </p:nvCxnSpPr>
          <p:spPr>
            <a:xfrm>
              <a:off x="6124574" y="3289148"/>
              <a:ext cx="0" cy="829536"/>
            </a:xfrm>
            <a:prstGeom prst="line">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158" name="TextBox 157">
            <a:extLst>
              <a:ext uri="{FF2B5EF4-FFF2-40B4-BE49-F238E27FC236}">
                <a16:creationId xmlns:a16="http://schemas.microsoft.com/office/drawing/2014/main" id="{FFD2E997-AFEB-AC93-6686-E315A401666E}"/>
              </a:ext>
            </a:extLst>
          </p:cNvPr>
          <p:cNvSpPr txBox="1"/>
          <p:nvPr/>
        </p:nvSpPr>
        <p:spPr>
          <a:xfrm>
            <a:off x="1240506" y="2721569"/>
            <a:ext cx="5979242" cy="584775"/>
          </a:xfrm>
          <a:prstGeom prst="rect">
            <a:avLst/>
          </a:prstGeom>
          <a:noFill/>
        </p:spPr>
        <p:txBody>
          <a:bodyPr wrap="square" rtlCol="0">
            <a:spAutoFit/>
          </a:bodyPr>
          <a:lstStyle/>
          <a:p>
            <a:pPr>
              <a:spcAft>
                <a:spcPts val="600"/>
              </a:spcAft>
            </a:pPr>
            <a:r>
              <a:rPr lang="en-US" sz="3200" b="1" dirty="0">
                <a:solidFill>
                  <a:srgbClr val="00B050"/>
                </a:solidFill>
                <a:latin typeface="Courier New" panose="02070309020205020404" pitchFamily="49" charset="0"/>
                <a:cs typeface="Courier New" panose="02070309020205020404" pitchFamily="49" charset="0"/>
              </a:rPr>
              <a:t>Y  P  N  T  Q  N  *</a:t>
            </a:r>
            <a:endParaRPr lang="en-US" sz="3200" dirty="0">
              <a:solidFill>
                <a:srgbClr val="00B05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11394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27</a:t>
            </a:fld>
            <a:endParaRPr lang="ru-RU" dirty="0"/>
          </a:p>
        </p:txBody>
      </p:sp>
      <p:sp>
        <p:nvSpPr>
          <p:cNvPr id="10" name="TextBox 9">
            <a:extLst>
              <a:ext uri="{FF2B5EF4-FFF2-40B4-BE49-F238E27FC236}">
                <a16:creationId xmlns:a16="http://schemas.microsoft.com/office/drawing/2014/main" id="{775E39C8-3AAC-43C5-9E3A-B405CF62CE80}"/>
              </a:ext>
            </a:extLst>
          </p:cNvPr>
          <p:cNvSpPr txBox="1"/>
          <p:nvPr/>
        </p:nvSpPr>
        <p:spPr>
          <a:xfrm>
            <a:off x="0" y="251937"/>
            <a:ext cx="8892480" cy="584775"/>
          </a:xfrm>
          <a:prstGeom prst="rect">
            <a:avLst/>
          </a:prstGeom>
          <a:noFill/>
        </p:spPr>
        <p:txBody>
          <a:bodyPr wrap="square" rtlCol="0">
            <a:spAutoFit/>
          </a:bodyPr>
          <a:lstStyle/>
          <a:p>
            <a:pPr algn="ctr"/>
            <a:r>
              <a:rPr lang="ru-RU" sz="3200" b="1" dirty="0">
                <a:solidFill>
                  <a:schemeClr val="bg1"/>
                </a:solidFill>
              </a:rPr>
              <a:t>Рамки считывания (</a:t>
            </a:r>
            <a:r>
              <a:rPr lang="en-US" sz="3200" b="1" dirty="0">
                <a:solidFill>
                  <a:schemeClr val="bg1"/>
                </a:solidFill>
              </a:rPr>
              <a:t>reading frames)</a:t>
            </a:r>
            <a:endParaRPr lang="ru-RU" sz="3200" b="1" dirty="0">
              <a:solidFill>
                <a:schemeClr val="bg1"/>
              </a:solidFill>
            </a:endParaRPr>
          </a:p>
        </p:txBody>
      </p:sp>
      <p:sp>
        <p:nvSpPr>
          <p:cNvPr id="7" name="TextBox 6">
            <a:extLst>
              <a:ext uri="{FF2B5EF4-FFF2-40B4-BE49-F238E27FC236}">
                <a16:creationId xmlns:a16="http://schemas.microsoft.com/office/drawing/2014/main" id="{4C39106C-808D-FEC7-13A1-31D1AE2AE016}"/>
              </a:ext>
            </a:extLst>
          </p:cNvPr>
          <p:cNvSpPr txBox="1"/>
          <p:nvPr/>
        </p:nvSpPr>
        <p:spPr>
          <a:xfrm>
            <a:off x="-19025" y="6525344"/>
            <a:ext cx="8122736" cy="230832"/>
          </a:xfrm>
          <a:prstGeom prst="rect">
            <a:avLst/>
          </a:prstGeom>
          <a:noFill/>
        </p:spPr>
        <p:txBody>
          <a:bodyPr wrap="none" rtlCol="0">
            <a:spAutoFit/>
          </a:bodyPr>
          <a:lstStyle/>
          <a:p>
            <a:r>
              <a:rPr lang="ru-RU" sz="900" dirty="0">
                <a:solidFill>
                  <a:schemeClr val="bg1">
                    <a:lumMod val="65000"/>
                  </a:schemeClr>
                </a:solidFill>
              </a:rPr>
              <a:t>Источник изображения генетического кода</a:t>
            </a:r>
            <a:r>
              <a:rPr lang="en-US" sz="900" dirty="0">
                <a:solidFill>
                  <a:schemeClr val="bg1">
                    <a:lumMod val="65000"/>
                  </a:schemeClr>
                </a:solidFill>
              </a:rPr>
              <a:t>: </a:t>
            </a:r>
            <a:r>
              <a:rPr lang="en-US" sz="900" u="sng" dirty="0">
                <a:solidFill>
                  <a:srgbClr val="0070C0"/>
                </a:solidFill>
              </a:rPr>
              <a:t>http://bioinfowelten.uni-jena.de/2016/05/18/omeomics-die-allumfassende-wissenschaft/</a:t>
            </a:r>
            <a:endParaRPr lang="ru-RU" sz="600" u="sng" dirty="0">
              <a:solidFill>
                <a:srgbClr val="0070C0"/>
              </a:solidFill>
            </a:endParaRPr>
          </a:p>
        </p:txBody>
      </p:sp>
      <p:pic>
        <p:nvPicPr>
          <p:cNvPr id="102" name="Picture 2" descr="http://bioinfowelten.uni-jena.de/wp-content/uploads/2016/05/genetischer-Code.png">
            <a:extLst>
              <a:ext uri="{FF2B5EF4-FFF2-40B4-BE49-F238E27FC236}">
                <a16:creationId xmlns:a16="http://schemas.microsoft.com/office/drawing/2014/main" id="{CEEA4D5E-983F-596C-D1AC-BD90B0FF35E5}"/>
              </a:ext>
            </a:extLst>
          </p:cNvPr>
          <p:cNvPicPr>
            <a:picLocks noChangeAspect="1" noChangeArrowheads="1"/>
          </p:cNvPicPr>
          <p:nvPr/>
        </p:nvPicPr>
        <p:blipFill>
          <a:blip r:embed="rId2" cstate="print"/>
          <a:srcRect/>
          <a:stretch>
            <a:fillRect/>
          </a:stretch>
        </p:blipFill>
        <p:spPr bwMode="auto">
          <a:xfrm>
            <a:off x="6131826" y="1124280"/>
            <a:ext cx="2977208" cy="2944712"/>
          </a:xfrm>
          <a:prstGeom prst="rect">
            <a:avLst/>
          </a:prstGeom>
          <a:noFill/>
        </p:spPr>
      </p:pic>
      <p:sp>
        <p:nvSpPr>
          <p:cNvPr id="3" name="TextBox 2">
            <a:extLst>
              <a:ext uri="{FF2B5EF4-FFF2-40B4-BE49-F238E27FC236}">
                <a16:creationId xmlns:a16="http://schemas.microsoft.com/office/drawing/2014/main" id="{F67ED668-04FD-C352-8038-ABE7FD9C6CCE}"/>
              </a:ext>
            </a:extLst>
          </p:cNvPr>
          <p:cNvSpPr txBox="1"/>
          <p:nvPr/>
        </p:nvSpPr>
        <p:spPr>
          <a:xfrm>
            <a:off x="441430" y="4025737"/>
            <a:ext cx="8035465" cy="584775"/>
          </a:xfrm>
          <a:prstGeom prst="rect">
            <a:avLst/>
          </a:prstGeom>
          <a:noFill/>
        </p:spPr>
        <p:txBody>
          <a:bodyPr wrap="square" rtlCol="0">
            <a:spAutoFit/>
          </a:bodyPr>
          <a:lstStyle/>
          <a:p>
            <a:pPr>
              <a:spcAft>
                <a:spcPts val="600"/>
              </a:spcAft>
            </a:pPr>
            <a:r>
              <a:rPr lang="en-US" sz="3200" dirty="0">
                <a:latin typeface="Courier New" panose="02070309020205020404" pitchFamily="49" charset="0"/>
                <a:cs typeface="Courier New" panose="02070309020205020404" pitchFamily="49" charset="0"/>
              </a:rPr>
              <a:t>TATACCCCAATACGCAAAACTAACCCCCTAAT</a:t>
            </a:r>
          </a:p>
        </p:txBody>
      </p:sp>
      <p:sp>
        <p:nvSpPr>
          <p:cNvPr id="8" name="TextBox 7">
            <a:extLst>
              <a:ext uri="{FF2B5EF4-FFF2-40B4-BE49-F238E27FC236}">
                <a16:creationId xmlns:a16="http://schemas.microsoft.com/office/drawing/2014/main" id="{823AF59E-E970-682F-40D7-1C2B3A7FB9EE}"/>
              </a:ext>
            </a:extLst>
          </p:cNvPr>
          <p:cNvSpPr txBox="1"/>
          <p:nvPr/>
        </p:nvSpPr>
        <p:spPr>
          <a:xfrm>
            <a:off x="179512" y="4015945"/>
            <a:ext cx="383796" cy="335756"/>
          </a:xfrm>
          <a:prstGeom prst="rect">
            <a:avLst/>
          </a:prstGeom>
          <a:noFill/>
        </p:spPr>
        <p:txBody>
          <a:bodyPr wrap="square" rtlCol="0">
            <a:spAutoFit/>
          </a:bodyPr>
          <a:lstStyle/>
          <a:p>
            <a:pPr algn="ctr">
              <a:spcAft>
                <a:spcPts val="600"/>
              </a:spcAft>
            </a:pPr>
            <a:r>
              <a:rPr lang="ru-RU" b="1" dirty="0">
                <a:solidFill>
                  <a:srgbClr val="FF0000"/>
                </a:solidFill>
                <a:latin typeface="Arial" panose="020B0604020202020204" pitchFamily="34" charset="0"/>
                <a:cs typeface="Arial" panose="020B0604020202020204" pitchFamily="34" charset="0"/>
              </a:rPr>
              <a:t>5</a:t>
            </a:r>
            <a:r>
              <a:rPr lang="en-US" b="1" dirty="0">
                <a:solidFill>
                  <a:srgbClr val="FF0000"/>
                </a:solidFill>
                <a:latin typeface="Arial" panose="020B0604020202020204" pitchFamily="34" charset="0"/>
                <a:cs typeface="Arial" panose="020B0604020202020204" pitchFamily="34" charset="0"/>
              </a:rPr>
              <a:t>’</a:t>
            </a:r>
            <a:endParaRPr lang="ru-RU" b="1" dirty="0">
              <a:solidFill>
                <a:srgbClr val="FF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66153E3-E739-28EB-0017-57EB0C61D51B}"/>
              </a:ext>
            </a:extLst>
          </p:cNvPr>
          <p:cNvSpPr txBox="1"/>
          <p:nvPr/>
        </p:nvSpPr>
        <p:spPr>
          <a:xfrm>
            <a:off x="8347595" y="4018511"/>
            <a:ext cx="383796" cy="335756"/>
          </a:xfrm>
          <a:prstGeom prst="rect">
            <a:avLst/>
          </a:prstGeom>
          <a:noFill/>
        </p:spPr>
        <p:txBody>
          <a:bodyPr wrap="square" rtlCol="0">
            <a:spAutoFit/>
          </a:bodyPr>
          <a:lstStyle/>
          <a:p>
            <a:pPr algn="ctr">
              <a:spcAft>
                <a:spcPts val="600"/>
              </a:spcAft>
            </a:pPr>
            <a:r>
              <a:rPr lang="ru-RU" b="1" dirty="0">
                <a:solidFill>
                  <a:srgbClr val="FF0000"/>
                </a:solidFill>
                <a:latin typeface="Arial" panose="020B0604020202020204" pitchFamily="34" charset="0"/>
                <a:cs typeface="Arial" panose="020B0604020202020204" pitchFamily="34" charset="0"/>
              </a:rPr>
              <a:t>3</a:t>
            </a:r>
            <a:r>
              <a:rPr lang="en-US" b="1" dirty="0">
                <a:solidFill>
                  <a:srgbClr val="FF0000"/>
                </a:solidFill>
                <a:latin typeface="Arial" panose="020B0604020202020204" pitchFamily="34" charset="0"/>
                <a:cs typeface="Arial" panose="020B0604020202020204" pitchFamily="34" charset="0"/>
              </a:rPr>
              <a:t>’</a:t>
            </a:r>
            <a:endParaRPr lang="ru-RU" b="1"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D08D247-1B6C-065B-90CC-BBABCF100D41}"/>
              </a:ext>
            </a:extLst>
          </p:cNvPr>
          <p:cNvSpPr txBox="1"/>
          <p:nvPr/>
        </p:nvSpPr>
        <p:spPr>
          <a:xfrm>
            <a:off x="8347595" y="5502300"/>
            <a:ext cx="383796" cy="335756"/>
          </a:xfrm>
          <a:prstGeom prst="rect">
            <a:avLst/>
          </a:prstGeom>
          <a:noFill/>
        </p:spPr>
        <p:txBody>
          <a:bodyPr wrap="square" rtlCol="0">
            <a:spAutoFit/>
          </a:bodyPr>
          <a:lstStyle/>
          <a:p>
            <a:pPr algn="ctr">
              <a:spcAft>
                <a:spcPts val="600"/>
              </a:spcAft>
            </a:pPr>
            <a:r>
              <a:rPr lang="ru-RU" b="1" dirty="0">
                <a:solidFill>
                  <a:srgbClr val="FF0000"/>
                </a:solidFill>
                <a:latin typeface="Arial" panose="020B0604020202020204" pitchFamily="34" charset="0"/>
                <a:cs typeface="Arial" panose="020B0604020202020204" pitchFamily="34" charset="0"/>
              </a:rPr>
              <a:t>5</a:t>
            </a:r>
            <a:r>
              <a:rPr lang="en-US" b="1" dirty="0">
                <a:solidFill>
                  <a:srgbClr val="FF0000"/>
                </a:solidFill>
                <a:latin typeface="Arial" panose="020B0604020202020204" pitchFamily="34" charset="0"/>
                <a:cs typeface="Arial" panose="020B0604020202020204" pitchFamily="34" charset="0"/>
              </a:rPr>
              <a:t>’</a:t>
            </a:r>
            <a:endParaRPr lang="ru-RU" b="1" dirty="0">
              <a:solidFill>
                <a:srgbClr val="FF00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C807926-18B0-7754-99CC-59B62C0EF5FA}"/>
              </a:ext>
            </a:extLst>
          </p:cNvPr>
          <p:cNvSpPr txBox="1"/>
          <p:nvPr/>
        </p:nvSpPr>
        <p:spPr>
          <a:xfrm>
            <a:off x="179512" y="5497099"/>
            <a:ext cx="383796" cy="335756"/>
          </a:xfrm>
          <a:prstGeom prst="rect">
            <a:avLst/>
          </a:prstGeom>
          <a:noFill/>
        </p:spPr>
        <p:txBody>
          <a:bodyPr wrap="square" rtlCol="0">
            <a:spAutoFit/>
          </a:bodyPr>
          <a:lstStyle/>
          <a:p>
            <a:pPr algn="ctr">
              <a:spcAft>
                <a:spcPts val="600"/>
              </a:spcAft>
            </a:pPr>
            <a:r>
              <a:rPr lang="ru-RU" b="1" dirty="0">
                <a:solidFill>
                  <a:srgbClr val="FF0000"/>
                </a:solidFill>
                <a:latin typeface="Arial" panose="020B0604020202020204" pitchFamily="34" charset="0"/>
                <a:cs typeface="Arial" panose="020B0604020202020204" pitchFamily="34" charset="0"/>
              </a:rPr>
              <a:t>3</a:t>
            </a:r>
            <a:r>
              <a:rPr lang="en-US" b="1" dirty="0">
                <a:solidFill>
                  <a:srgbClr val="FF0000"/>
                </a:solidFill>
                <a:latin typeface="Arial" panose="020B0604020202020204" pitchFamily="34" charset="0"/>
                <a:cs typeface="Arial" panose="020B0604020202020204" pitchFamily="34" charset="0"/>
              </a:rPr>
              <a:t>’</a:t>
            </a:r>
            <a:endParaRPr lang="ru-RU" b="1" dirty="0">
              <a:solidFill>
                <a:srgbClr val="FF000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2E02C13-151B-363A-BBB7-1A36213CFE1C}"/>
              </a:ext>
            </a:extLst>
          </p:cNvPr>
          <p:cNvSpPr txBox="1"/>
          <p:nvPr/>
        </p:nvSpPr>
        <p:spPr>
          <a:xfrm>
            <a:off x="437719" y="4536983"/>
            <a:ext cx="8035465" cy="1154162"/>
          </a:xfrm>
          <a:prstGeom prst="rect">
            <a:avLst/>
          </a:prstGeom>
          <a:noFill/>
        </p:spPr>
        <p:txBody>
          <a:bodyPr wrap="square" rtlCol="0">
            <a:spAutoFit/>
          </a:bodyPr>
          <a:lstStyle/>
          <a:p>
            <a:pPr>
              <a:spcAft>
                <a:spcPts val="600"/>
              </a:spcAft>
            </a:pPr>
            <a:r>
              <a:rPr lang="en-US" sz="3200" dirty="0">
                <a:solidFill>
                  <a:srgbClr val="0070C0"/>
                </a:solidFill>
                <a:latin typeface="Courier New" panose="02070309020205020404" pitchFamily="49" charset="0"/>
                <a:cs typeface="Courier New" panose="02070309020205020404" pitchFamily="49" charset="0"/>
              </a:rPr>
              <a:t>||||||||||||||||||||||||||||||||</a:t>
            </a:r>
          </a:p>
          <a:p>
            <a:pPr>
              <a:spcAft>
                <a:spcPts val="600"/>
              </a:spcAft>
            </a:pPr>
            <a:r>
              <a:rPr lang="en-US" sz="3200" dirty="0">
                <a:latin typeface="Courier New" panose="02070309020205020404" pitchFamily="49" charset="0"/>
                <a:cs typeface="Courier New" panose="02070309020205020404" pitchFamily="49" charset="0"/>
              </a:rPr>
              <a:t>ATATGGGGTTATGCGTTTTGATTGGGGGATTA</a:t>
            </a:r>
            <a:endParaRPr lang="ru-RU" sz="3200" dirty="0">
              <a:latin typeface="Courier New" panose="02070309020205020404" pitchFamily="49" charset="0"/>
              <a:cs typeface="Courier New" panose="02070309020205020404" pitchFamily="49" charset="0"/>
            </a:endParaRPr>
          </a:p>
        </p:txBody>
      </p:sp>
      <p:sp>
        <p:nvSpPr>
          <p:cNvPr id="33" name="TextBox 32">
            <a:extLst>
              <a:ext uri="{FF2B5EF4-FFF2-40B4-BE49-F238E27FC236}">
                <a16:creationId xmlns:a16="http://schemas.microsoft.com/office/drawing/2014/main" id="{349F7A7F-C676-64EC-4A0D-899056082E67}"/>
              </a:ext>
            </a:extLst>
          </p:cNvPr>
          <p:cNvSpPr txBox="1"/>
          <p:nvPr/>
        </p:nvSpPr>
        <p:spPr>
          <a:xfrm>
            <a:off x="362143" y="1107621"/>
            <a:ext cx="5769683" cy="270843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ru-RU" sz="2000" dirty="0">
                <a:cs typeface="Arial" panose="020B0604020202020204" pitchFamily="34" charset="0"/>
              </a:rPr>
              <a:t>Но есть еще </a:t>
            </a:r>
            <a:r>
              <a:rPr lang="ru-RU" sz="2000" dirty="0">
                <a:solidFill>
                  <a:srgbClr val="0070C0"/>
                </a:solidFill>
                <a:cs typeface="Arial" panose="020B0604020202020204" pitchFamily="34" charset="0"/>
              </a:rPr>
              <a:t>комплементарная</a:t>
            </a:r>
            <a:r>
              <a:rPr lang="ru-RU" sz="2000" dirty="0">
                <a:cs typeface="Arial" panose="020B0604020202020204" pitchFamily="34" charset="0"/>
              </a:rPr>
              <a:t> цепь.</a:t>
            </a:r>
          </a:p>
          <a:p>
            <a:pPr marL="342900" indent="-342900">
              <a:spcAft>
                <a:spcPts val="600"/>
              </a:spcAft>
              <a:buFont typeface="Arial" panose="020B0604020202020204" pitchFamily="34" charset="0"/>
              <a:buChar char="•"/>
            </a:pPr>
            <a:r>
              <a:rPr lang="ru-RU" sz="2000" dirty="0">
                <a:cs typeface="Arial" panose="020B0604020202020204" pitchFamily="34" charset="0"/>
              </a:rPr>
              <a:t>И с нее можно точно так же считывать в трех «</a:t>
            </a:r>
            <a:r>
              <a:rPr lang="ru-RU" sz="2000" dirty="0">
                <a:solidFill>
                  <a:srgbClr val="0070C0"/>
                </a:solidFill>
                <a:cs typeface="Arial" panose="020B0604020202020204" pitchFamily="34" charset="0"/>
              </a:rPr>
              <a:t>рамках считывания</a:t>
            </a:r>
            <a:r>
              <a:rPr lang="ru-RU" sz="2000" dirty="0">
                <a:cs typeface="Arial" panose="020B0604020202020204" pitchFamily="34" charset="0"/>
              </a:rPr>
              <a:t>», которые дадут еще 3 последовательности белка.</a:t>
            </a:r>
          </a:p>
          <a:p>
            <a:pPr marL="342900" indent="-342900">
              <a:spcAft>
                <a:spcPts val="600"/>
              </a:spcAft>
              <a:buFont typeface="Arial" panose="020B0604020202020204" pitchFamily="34" charset="0"/>
              <a:buChar char="•"/>
            </a:pPr>
            <a:r>
              <a:rPr lang="ru-RU" sz="2000" dirty="0">
                <a:cs typeface="Arial" panose="020B0604020202020204" pitchFamily="34" charset="0"/>
              </a:rPr>
              <a:t>Обратите внимание на </a:t>
            </a:r>
            <a:r>
              <a:rPr lang="ru-RU" sz="2000" dirty="0">
                <a:solidFill>
                  <a:srgbClr val="0070C0"/>
                </a:solidFill>
                <a:cs typeface="Arial" panose="020B0604020202020204" pitchFamily="34" charset="0"/>
              </a:rPr>
              <a:t>порядок считывания и ориентацию </a:t>
            </a:r>
            <a:r>
              <a:rPr lang="ru-RU" sz="2000" dirty="0">
                <a:cs typeface="Arial" panose="020B0604020202020204" pitchFamily="34" charset="0"/>
              </a:rPr>
              <a:t>получающихся пептидов!</a:t>
            </a:r>
          </a:p>
        </p:txBody>
      </p:sp>
      <p:grpSp>
        <p:nvGrpSpPr>
          <p:cNvPr id="5" name="Группа 4">
            <a:extLst>
              <a:ext uri="{FF2B5EF4-FFF2-40B4-BE49-F238E27FC236}">
                <a16:creationId xmlns:a16="http://schemas.microsoft.com/office/drawing/2014/main" id="{1E540E58-3A2F-AFAB-8BB3-02FD644B3F81}"/>
              </a:ext>
            </a:extLst>
          </p:cNvPr>
          <p:cNvGrpSpPr/>
          <p:nvPr/>
        </p:nvGrpSpPr>
        <p:grpSpPr>
          <a:xfrm>
            <a:off x="83317" y="6011056"/>
            <a:ext cx="8239594" cy="380082"/>
            <a:chOff x="83317" y="6011056"/>
            <a:chExt cx="8239594" cy="380082"/>
          </a:xfrm>
        </p:grpSpPr>
        <p:sp>
          <p:nvSpPr>
            <p:cNvPr id="87" name="TextBox 86">
              <a:extLst>
                <a:ext uri="{FF2B5EF4-FFF2-40B4-BE49-F238E27FC236}">
                  <a16:creationId xmlns:a16="http://schemas.microsoft.com/office/drawing/2014/main" id="{2318A70E-0889-2661-8B3C-F818A3C67AD8}"/>
                </a:ext>
              </a:extLst>
            </p:cNvPr>
            <p:cNvSpPr txBox="1"/>
            <p:nvPr/>
          </p:nvSpPr>
          <p:spPr>
            <a:xfrm>
              <a:off x="7746726" y="6011056"/>
              <a:ext cx="576185" cy="369332"/>
            </a:xfrm>
            <a:prstGeom prst="rect">
              <a:avLst/>
            </a:prstGeom>
            <a:noFill/>
          </p:spPr>
          <p:txBody>
            <a:bodyPr wrap="square" rtlCol="0">
              <a:spAutoFit/>
            </a:bodyPr>
            <a:lstStyle/>
            <a:p>
              <a:pPr algn="ctr">
                <a:spcAft>
                  <a:spcPts val="600"/>
                </a:spcAft>
              </a:pPr>
              <a:r>
                <a:rPr lang="en-US" b="1" dirty="0">
                  <a:solidFill>
                    <a:srgbClr val="FF0000"/>
                  </a:solidFill>
                  <a:latin typeface="Arial" panose="020B0604020202020204" pitchFamily="34" charset="0"/>
                  <a:cs typeface="Arial" panose="020B0604020202020204" pitchFamily="34" charset="0"/>
                </a:rPr>
                <a:t>-N</a:t>
              </a:r>
              <a:endParaRPr lang="ru-RU" b="1" dirty="0">
                <a:solidFill>
                  <a:srgbClr val="FF0000"/>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41A708DE-8EF6-E87A-BFCD-49E6E9EAF581}"/>
                </a:ext>
              </a:extLst>
            </p:cNvPr>
            <p:cNvSpPr txBox="1"/>
            <p:nvPr/>
          </p:nvSpPr>
          <p:spPr>
            <a:xfrm>
              <a:off x="83317" y="6021806"/>
              <a:ext cx="576185" cy="369332"/>
            </a:xfrm>
            <a:prstGeom prst="rect">
              <a:avLst/>
            </a:prstGeom>
            <a:noFill/>
          </p:spPr>
          <p:txBody>
            <a:bodyPr wrap="square" rtlCol="0">
              <a:spAutoFit/>
            </a:bodyPr>
            <a:lstStyle/>
            <a:p>
              <a:pPr algn="ctr">
                <a:spcAft>
                  <a:spcPts val="600"/>
                </a:spcAft>
              </a:pPr>
              <a:r>
                <a:rPr lang="en-US" b="1" dirty="0">
                  <a:solidFill>
                    <a:srgbClr val="FF0000"/>
                  </a:solidFill>
                  <a:latin typeface="Arial" panose="020B0604020202020204" pitchFamily="34" charset="0"/>
                  <a:cs typeface="Arial" panose="020B0604020202020204" pitchFamily="34" charset="0"/>
                </a:rPr>
                <a:t>C-</a:t>
              </a:r>
              <a:endParaRPr lang="ru-RU" b="1" dirty="0">
                <a:solidFill>
                  <a:srgbClr val="FF0000"/>
                </a:solidFill>
                <a:latin typeface="Arial" panose="020B0604020202020204" pitchFamily="34" charset="0"/>
                <a:cs typeface="Arial" panose="020B0604020202020204" pitchFamily="34" charset="0"/>
              </a:endParaRPr>
            </a:p>
          </p:txBody>
        </p:sp>
      </p:grpSp>
      <p:grpSp>
        <p:nvGrpSpPr>
          <p:cNvPr id="4" name="Группа 3">
            <a:extLst>
              <a:ext uri="{FF2B5EF4-FFF2-40B4-BE49-F238E27FC236}">
                <a16:creationId xmlns:a16="http://schemas.microsoft.com/office/drawing/2014/main" id="{DE9045DD-DBBA-57FA-7892-833411232ABA}"/>
              </a:ext>
            </a:extLst>
          </p:cNvPr>
          <p:cNvGrpSpPr/>
          <p:nvPr/>
        </p:nvGrpSpPr>
        <p:grpSpPr>
          <a:xfrm>
            <a:off x="605373" y="5561351"/>
            <a:ext cx="7938551" cy="964064"/>
            <a:chOff x="605373" y="5561351"/>
            <a:chExt cx="7938551" cy="964064"/>
          </a:xfrm>
        </p:grpSpPr>
        <p:grpSp>
          <p:nvGrpSpPr>
            <p:cNvPr id="47" name="Группа 46">
              <a:extLst>
                <a:ext uri="{FF2B5EF4-FFF2-40B4-BE49-F238E27FC236}">
                  <a16:creationId xmlns:a16="http://schemas.microsoft.com/office/drawing/2014/main" id="{35E20BEB-54AB-D2D7-9F95-49A74BB9A9AA}"/>
                </a:ext>
              </a:extLst>
            </p:cNvPr>
            <p:cNvGrpSpPr/>
            <p:nvPr/>
          </p:nvGrpSpPr>
          <p:grpSpPr>
            <a:xfrm rot="10800000">
              <a:off x="605373" y="5586221"/>
              <a:ext cx="600868" cy="329621"/>
              <a:chOff x="742950" y="1952625"/>
              <a:chExt cx="600868" cy="362583"/>
            </a:xfrm>
          </p:grpSpPr>
          <p:cxnSp>
            <p:nvCxnSpPr>
              <p:cNvPr id="48" name="Прямая соединительная линия 47">
                <a:extLst>
                  <a:ext uri="{FF2B5EF4-FFF2-40B4-BE49-F238E27FC236}">
                    <a16:creationId xmlns:a16="http://schemas.microsoft.com/office/drawing/2014/main" id="{2952F282-39B1-6BCE-56E0-42E6432E4AD3}"/>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a:extLst>
                  <a:ext uri="{FF2B5EF4-FFF2-40B4-BE49-F238E27FC236}">
                    <a16:creationId xmlns:a16="http://schemas.microsoft.com/office/drawing/2014/main" id="{8009EE25-273C-25BE-82DB-9C6D8AB40327}"/>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a:extLst>
                  <a:ext uri="{FF2B5EF4-FFF2-40B4-BE49-F238E27FC236}">
                    <a16:creationId xmlns:a16="http://schemas.microsoft.com/office/drawing/2014/main" id="{AB92ACE4-7B44-3635-741A-E6298FF3CB9C}"/>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Группа 50">
              <a:extLst>
                <a:ext uri="{FF2B5EF4-FFF2-40B4-BE49-F238E27FC236}">
                  <a16:creationId xmlns:a16="http://schemas.microsoft.com/office/drawing/2014/main" id="{82313EEA-5641-94F6-D5FE-49A040B00062}"/>
                </a:ext>
              </a:extLst>
            </p:cNvPr>
            <p:cNvGrpSpPr/>
            <p:nvPr/>
          </p:nvGrpSpPr>
          <p:grpSpPr>
            <a:xfrm rot="10800000">
              <a:off x="1324304" y="5586221"/>
              <a:ext cx="600868" cy="329621"/>
              <a:chOff x="742950" y="1952625"/>
              <a:chExt cx="600868" cy="362583"/>
            </a:xfrm>
          </p:grpSpPr>
          <p:cxnSp>
            <p:nvCxnSpPr>
              <p:cNvPr id="52" name="Прямая соединительная линия 51">
                <a:extLst>
                  <a:ext uri="{FF2B5EF4-FFF2-40B4-BE49-F238E27FC236}">
                    <a16:creationId xmlns:a16="http://schemas.microsoft.com/office/drawing/2014/main" id="{35996F47-BAC5-0EFB-CFB9-E6BE400657F4}"/>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a:extLst>
                  <a:ext uri="{FF2B5EF4-FFF2-40B4-BE49-F238E27FC236}">
                    <a16:creationId xmlns:a16="http://schemas.microsoft.com/office/drawing/2014/main" id="{EAC7568A-F548-B65E-E99A-E0C31431A641}"/>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a:extLst>
                  <a:ext uri="{FF2B5EF4-FFF2-40B4-BE49-F238E27FC236}">
                    <a16:creationId xmlns:a16="http://schemas.microsoft.com/office/drawing/2014/main" id="{E0D7776F-0A05-2661-FFBE-85E6CE655549}"/>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5" name="Группа 54">
              <a:extLst>
                <a:ext uri="{FF2B5EF4-FFF2-40B4-BE49-F238E27FC236}">
                  <a16:creationId xmlns:a16="http://schemas.microsoft.com/office/drawing/2014/main" id="{53AD8A66-81D0-4DC0-AEB8-7AAF7C486F3D}"/>
                </a:ext>
              </a:extLst>
            </p:cNvPr>
            <p:cNvGrpSpPr/>
            <p:nvPr/>
          </p:nvGrpSpPr>
          <p:grpSpPr>
            <a:xfrm rot="10800000">
              <a:off x="2043205" y="5577430"/>
              <a:ext cx="600868" cy="329621"/>
              <a:chOff x="742950" y="1952625"/>
              <a:chExt cx="600868" cy="362583"/>
            </a:xfrm>
          </p:grpSpPr>
          <p:cxnSp>
            <p:nvCxnSpPr>
              <p:cNvPr id="56" name="Прямая соединительная линия 55">
                <a:extLst>
                  <a:ext uri="{FF2B5EF4-FFF2-40B4-BE49-F238E27FC236}">
                    <a16:creationId xmlns:a16="http://schemas.microsoft.com/office/drawing/2014/main" id="{9F953A16-CD7D-D41D-3128-D1C8D7C785D2}"/>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id="{700B7A3C-4A88-F451-4657-479B37BD79DF}"/>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id="{50BE6B59-C44D-E611-6870-2A90C22A0959}"/>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Группа 58">
              <a:extLst>
                <a:ext uri="{FF2B5EF4-FFF2-40B4-BE49-F238E27FC236}">
                  <a16:creationId xmlns:a16="http://schemas.microsoft.com/office/drawing/2014/main" id="{34CCE64C-C44B-15F0-DB2B-5C14FA144103}"/>
                </a:ext>
              </a:extLst>
            </p:cNvPr>
            <p:cNvGrpSpPr/>
            <p:nvPr/>
          </p:nvGrpSpPr>
          <p:grpSpPr>
            <a:xfrm rot="10800000">
              <a:off x="2775365" y="5568638"/>
              <a:ext cx="600868" cy="329621"/>
              <a:chOff x="742950" y="1952625"/>
              <a:chExt cx="600868" cy="362583"/>
            </a:xfrm>
          </p:grpSpPr>
          <p:cxnSp>
            <p:nvCxnSpPr>
              <p:cNvPr id="60" name="Прямая соединительная линия 59">
                <a:extLst>
                  <a:ext uri="{FF2B5EF4-FFF2-40B4-BE49-F238E27FC236}">
                    <a16:creationId xmlns:a16="http://schemas.microsoft.com/office/drawing/2014/main" id="{2A977F94-7431-DA22-3FCC-057C929EE90E}"/>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id="{FE67E1BB-4F96-ADBF-5A11-8776B9FA070D}"/>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id="{6F23C472-BE48-0EF3-3456-AE58E0A1E35D}"/>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Группа 62">
              <a:extLst>
                <a:ext uri="{FF2B5EF4-FFF2-40B4-BE49-F238E27FC236}">
                  <a16:creationId xmlns:a16="http://schemas.microsoft.com/office/drawing/2014/main" id="{BAEED767-63BE-BF12-E366-30AB243EEC3E}"/>
                </a:ext>
              </a:extLst>
            </p:cNvPr>
            <p:cNvGrpSpPr/>
            <p:nvPr/>
          </p:nvGrpSpPr>
          <p:grpSpPr>
            <a:xfrm rot="10800000">
              <a:off x="3533283" y="5568638"/>
              <a:ext cx="600868" cy="329621"/>
              <a:chOff x="742950" y="1952625"/>
              <a:chExt cx="600868" cy="362583"/>
            </a:xfrm>
          </p:grpSpPr>
          <p:cxnSp>
            <p:nvCxnSpPr>
              <p:cNvPr id="64" name="Прямая соединительная линия 63">
                <a:extLst>
                  <a:ext uri="{FF2B5EF4-FFF2-40B4-BE49-F238E27FC236}">
                    <a16:creationId xmlns:a16="http://schemas.microsoft.com/office/drawing/2014/main" id="{28C302AB-DBFD-EDDB-84A7-EC7943923E93}"/>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id="{551FC2A4-3769-6D33-D1BB-A51C2ACEA789}"/>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id="{122BD2D8-0F8C-B2E7-4916-F763EE838144}"/>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7" name="Группа 66">
              <a:extLst>
                <a:ext uri="{FF2B5EF4-FFF2-40B4-BE49-F238E27FC236}">
                  <a16:creationId xmlns:a16="http://schemas.microsoft.com/office/drawing/2014/main" id="{409B1D03-7FBA-2D40-0970-ACE4D89795A6}"/>
                </a:ext>
              </a:extLst>
            </p:cNvPr>
            <p:cNvGrpSpPr/>
            <p:nvPr/>
          </p:nvGrpSpPr>
          <p:grpSpPr>
            <a:xfrm rot="10800000">
              <a:off x="4252186" y="5568638"/>
              <a:ext cx="600868" cy="329621"/>
              <a:chOff x="742950" y="1952625"/>
              <a:chExt cx="600868" cy="362583"/>
            </a:xfrm>
          </p:grpSpPr>
          <p:cxnSp>
            <p:nvCxnSpPr>
              <p:cNvPr id="68" name="Прямая соединительная линия 67">
                <a:extLst>
                  <a:ext uri="{FF2B5EF4-FFF2-40B4-BE49-F238E27FC236}">
                    <a16:creationId xmlns:a16="http://schemas.microsoft.com/office/drawing/2014/main" id="{E1E80AF8-6C83-255F-3554-E24DC213E1E4}"/>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id="{3AB3B67A-ED1B-791C-6CEC-2D92C86C1A8F}"/>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id="{FF75E0BF-5673-5650-6A5F-4F865DF3476A}"/>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 name="Группа 70">
              <a:extLst>
                <a:ext uri="{FF2B5EF4-FFF2-40B4-BE49-F238E27FC236}">
                  <a16:creationId xmlns:a16="http://schemas.microsoft.com/office/drawing/2014/main" id="{7C8F87E6-4661-0FD5-5D1B-D8E9ECCC4F69}"/>
                </a:ext>
              </a:extLst>
            </p:cNvPr>
            <p:cNvGrpSpPr/>
            <p:nvPr/>
          </p:nvGrpSpPr>
          <p:grpSpPr>
            <a:xfrm rot="10800000">
              <a:off x="4992574" y="5561351"/>
              <a:ext cx="600868" cy="329621"/>
              <a:chOff x="742950" y="1952625"/>
              <a:chExt cx="600868" cy="362583"/>
            </a:xfrm>
          </p:grpSpPr>
          <p:cxnSp>
            <p:nvCxnSpPr>
              <p:cNvPr id="72" name="Прямая соединительная линия 71">
                <a:extLst>
                  <a:ext uri="{FF2B5EF4-FFF2-40B4-BE49-F238E27FC236}">
                    <a16:creationId xmlns:a16="http://schemas.microsoft.com/office/drawing/2014/main" id="{6E5FEAB4-880D-17D1-9625-118244843C72}"/>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a16="http://schemas.microsoft.com/office/drawing/2014/main" id="{A0E5CA54-B7AB-5641-B8A6-9219805B66B0}"/>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id="{FC71551B-E281-7A54-E76D-6CA63E8FB6BA}"/>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Группа 74">
              <a:extLst>
                <a:ext uri="{FF2B5EF4-FFF2-40B4-BE49-F238E27FC236}">
                  <a16:creationId xmlns:a16="http://schemas.microsoft.com/office/drawing/2014/main" id="{7E46F68E-1014-BF04-F55A-8D02C1982108}"/>
                </a:ext>
              </a:extLst>
            </p:cNvPr>
            <p:cNvGrpSpPr/>
            <p:nvPr/>
          </p:nvGrpSpPr>
          <p:grpSpPr>
            <a:xfrm rot="10800000">
              <a:off x="5692917" y="5561351"/>
              <a:ext cx="600868" cy="329621"/>
              <a:chOff x="742950" y="1952625"/>
              <a:chExt cx="600868" cy="362583"/>
            </a:xfrm>
          </p:grpSpPr>
          <p:cxnSp>
            <p:nvCxnSpPr>
              <p:cNvPr id="76" name="Прямая соединительная линия 75">
                <a:extLst>
                  <a:ext uri="{FF2B5EF4-FFF2-40B4-BE49-F238E27FC236}">
                    <a16:creationId xmlns:a16="http://schemas.microsoft.com/office/drawing/2014/main" id="{23A67C87-26DC-6198-FEE8-1A416507A74A}"/>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id="{11B65854-6684-3533-B3D6-0673A9584D8E}"/>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id="{31E937C7-0631-B67D-D224-CB93C68BA3AE}"/>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Группа 78">
              <a:extLst>
                <a:ext uri="{FF2B5EF4-FFF2-40B4-BE49-F238E27FC236}">
                  <a16:creationId xmlns:a16="http://schemas.microsoft.com/office/drawing/2014/main" id="{981AF853-D5C6-14BE-6DD2-0D9B45A7CC2B}"/>
                </a:ext>
              </a:extLst>
            </p:cNvPr>
            <p:cNvGrpSpPr/>
            <p:nvPr/>
          </p:nvGrpSpPr>
          <p:grpSpPr>
            <a:xfrm rot="10800000">
              <a:off x="6393260" y="5561351"/>
              <a:ext cx="600868" cy="329621"/>
              <a:chOff x="742950" y="1952625"/>
              <a:chExt cx="600868" cy="362583"/>
            </a:xfrm>
          </p:grpSpPr>
          <p:cxnSp>
            <p:nvCxnSpPr>
              <p:cNvPr id="80" name="Прямая соединительная линия 79">
                <a:extLst>
                  <a:ext uri="{FF2B5EF4-FFF2-40B4-BE49-F238E27FC236}">
                    <a16:creationId xmlns:a16="http://schemas.microsoft.com/office/drawing/2014/main" id="{C6D1FD02-88D1-44CA-EDEC-7389A596B3D1}"/>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id="{7CBC94B5-EFDE-406D-37D5-F0563A19CB65}"/>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id="{1983DFAA-46DD-5570-4A0B-19BB8BCCFCB7}"/>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3" name="Группа 82">
              <a:extLst>
                <a:ext uri="{FF2B5EF4-FFF2-40B4-BE49-F238E27FC236}">
                  <a16:creationId xmlns:a16="http://schemas.microsoft.com/office/drawing/2014/main" id="{1D1B9149-D2F2-DB41-94F5-3DF6E9740BA2}"/>
                </a:ext>
              </a:extLst>
            </p:cNvPr>
            <p:cNvGrpSpPr/>
            <p:nvPr/>
          </p:nvGrpSpPr>
          <p:grpSpPr>
            <a:xfrm rot="10800000">
              <a:off x="7145859" y="5561351"/>
              <a:ext cx="600868" cy="329621"/>
              <a:chOff x="742950" y="1952625"/>
              <a:chExt cx="600868" cy="362583"/>
            </a:xfrm>
          </p:grpSpPr>
          <p:cxnSp>
            <p:nvCxnSpPr>
              <p:cNvPr id="84" name="Прямая соединительная линия 83">
                <a:extLst>
                  <a:ext uri="{FF2B5EF4-FFF2-40B4-BE49-F238E27FC236}">
                    <a16:creationId xmlns:a16="http://schemas.microsoft.com/office/drawing/2014/main" id="{13C945CC-3D9F-F4DF-D57A-4C67B7D55B54}"/>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a:extLst>
                  <a:ext uri="{FF2B5EF4-FFF2-40B4-BE49-F238E27FC236}">
                    <a16:creationId xmlns:a16="http://schemas.microsoft.com/office/drawing/2014/main" id="{15FE7A39-8D7C-E1E6-0316-DB4D7FE1FA76}"/>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a:extLst>
                  <a:ext uri="{FF2B5EF4-FFF2-40B4-BE49-F238E27FC236}">
                    <a16:creationId xmlns:a16="http://schemas.microsoft.com/office/drawing/2014/main" id="{F0D96915-051B-7DFB-CCF9-DC740C8D5015}"/>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sp>
          <p:nvSpPr>
            <p:cNvPr id="195" name="TextBox 194">
              <a:extLst>
                <a:ext uri="{FF2B5EF4-FFF2-40B4-BE49-F238E27FC236}">
                  <a16:creationId xmlns:a16="http://schemas.microsoft.com/office/drawing/2014/main" id="{DEDE51ED-D57C-A7B6-81ED-CC0250769DDE}"/>
                </a:ext>
              </a:extLst>
            </p:cNvPr>
            <p:cNvSpPr txBox="1"/>
            <p:nvPr/>
          </p:nvSpPr>
          <p:spPr>
            <a:xfrm>
              <a:off x="652997" y="5940640"/>
              <a:ext cx="7890927" cy="584775"/>
            </a:xfrm>
            <a:prstGeom prst="rect">
              <a:avLst/>
            </a:prstGeom>
            <a:noFill/>
          </p:spPr>
          <p:txBody>
            <a:bodyPr wrap="square" rtlCol="0">
              <a:spAutoFit/>
            </a:bodyPr>
            <a:lstStyle/>
            <a:p>
              <a:pPr>
                <a:spcAft>
                  <a:spcPts val="600"/>
                </a:spcAft>
              </a:pPr>
              <a:r>
                <a:rPr lang="en-US" sz="3200" b="1" dirty="0">
                  <a:solidFill>
                    <a:srgbClr val="FF9900"/>
                  </a:solidFill>
                  <a:latin typeface="Courier New" panose="02070309020205020404" pitchFamily="49" charset="0"/>
                  <a:cs typeface="Courier New" panose="02070309020205020404" pitchFamily="49" charset="0"/>
                </a:rPr>
                <a:t>I  G  W  Y  A  F  S  V  G  *</a:t>
              </a:r>
              <a:endParaRPr lang="en-US" sz="3200" dirty="0">
                <a:solidFill>
                  <a:srgbClr val="FF9900"/>
                </a:solidFill>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416179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28</a:t>
            </a:fld>
            <a:endParaRPr lang="ru-RU" dirty="0"/>
          </a:p>
        </p:txBody>
      </p:sp>
      <p:sp>
        <p:nvSpPr>
          <p:cNvPr id="10" name="TextBox 9">
            <a:extLst>
              <a:ext uri="{FF2B5EF4-FFF2-40B4-BE49-F238E27FC236}">
                <a16:creationId xmlns:a16="http://schemas.microsoft.com/office/drawing/2014/main" id="{775E39C8-3AAC-43C5-9E3A-B405CF62CE80}"/>
              </a:ext>
            </a:extLst>
          </p:cNvPr>
          <p:cNvSpPr txBox="1"/>
          <p:nvPr/>
        </p:nvSpPr>
        <p:spPr>
          <a:xfrm>
            <a:off x="0" y="251937"/>
            <a:ext cx="8892480" cy="584775"/>
          </a:xfrm>
          <a:prstGeom prst="rect">
            <a:avLst/>
          </a:prstGeom>
          <a:noFill/>
        </p:spPr>
        <p:txBody>
          <a:bodyPr wrap="square" rtlCol="0">
            <a:spAutoFit/>
          </a:bodyPr>
          <a:lstStyle/>
          <a:p>
            <a:pPr algn="ctr"/>
            <a:r>
              <a:rPr lang="ru-RU" sz="3200" b="1" dirty="0">
                <a:solidFill>
                  <a:schemeClr val="bg1"/>
                </a:solidFill>
              </a:rPr>
              <a:t>Рамки считывания (</a:t>
            </a:r>
            <a:r>
              <a:rPr lang="en-US" sz="3200" b="1" dirty="0">
                <a:solidFill>
                  <a:schemeClr val="bg1"/>
                </a:solidFill>
              </a:rPr>
              <a:t>reading frames)</a:t>
            </a:r>
            <a:endParaRPr lang="ru-RU" sz="3200" b="1" dirty="0">
              <a:solidFill>
                <a:schemeClr val="bg1"/>
              </a:solidFill>
            </a:endParaRPr>
          </a:p>
        </p:txBody>
      </p:sp>
      <p:sp>
        <p:nvSpPr>
          <p:cNvPr id="4" name="TextBox 3">
            <a:extLst>
              <a:ext uri="{FF2B5EF4-FFF2-40B4-BE49-F238E27FC236}">
                <a16:creationId xmlns:a16="http://schemas.microsoft.com/office/drawing/2014/main" id="{0815E6E9-EA83-8E84-2B38-0759F5DE4501}"/>
              </a:ext>
            </a:extLst>
          </p:cNvPr>
          <p:cNvSpPr txBox="1"/>
          <p:nvPr/>
        </p:nvSpPr>
        <p:spPr>
          <a:xfrm>
            <a:off x="362143" y="1164521"/>
            <a:ext cx="6238679" cy="140038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ru-RU" sz="2000" dirty="0">
                <a:cs typeface="Arial" panose="020B0604020202020204" pitchFamily="34" charset="0"/>
              </a:rPr>
              <a:t>Всего есть </a:t>
            </a:r>
            <a:r>
              <a:rPr lang="ru-RU" sz="2000" b="1" dirty="0">
                <a:solidFill>
                  <a:srgbClr val="0070C0"/>
                </a:solidFill>
                <a:cs typeface="Arial" panose="020B0604020202020204" pitchFamily="34" charset="0"/>
              </a:rPr>
              <a:t>6</a:t>
            </a:r>
            <a:r>
              <a:rPr lang="ru-RU" sz="2000" dirty="0">
                <a:cs typeface="Arial" panose="020B0604020202020204" pitchFamily="34" charset="0"/>
              </a:rPr>
              <a:t> рамок считывания: три </a:t>
            </a:r>
            <a:r>
              <a:rPr lang="ru-RU" sz="2000" dirty="0">
                <a:solidFill>
                  <a:srgbClr val="0070C0"/>
                </a:solidFill>
                <a:cs typeface="Arial" panose="020B0604020202020204" pitchFamily="34" charset="0"/>
              </a:rPr>
              <a:t>прямые</a:t>
            </a:r>
            <a:r>
              <a:rPr lang="ru-RU" sz="2000" dirty="0">
                <a:cs typeface="Arial" panose="020B0604020202020204" pitchFamily="34" charset="0"/>
              </a:rPr>
              <a:t> (</a:t>
            </a:r>
            <a:r>
              <a:rPr lang="en-US" sz="2000" dirty="0">
                <a:cs typeface="Arial" panose="020B0604020202020204" pitchFamily="34" charset="0"/>
              </a:rPr>
              <a:t>forward) </a:t>
            </a:r>
            <a:r>
              <a:rPr lang="ru-RU" sz="2000" dirty="0">
                <a:cs typeface="Arial" panose="020B0604020202020204" pitchFamily="34" charset="0"/>
              </a:rPr>
              <a:t>и три </a:t>
            </a:r>
            <a:r>
              <a:rPr lang="ru-RU" sz="2000" dirty="0">
                <a:solidFill>
                  <a:srgbClr val="0070C0"/>
                </a:solidFill>
                <a:cs typeface="Arial" panose="020B0604020202020204" pitchFamily="34" charset="0"/>
              </a:rPr>
              <a:t>обратные</a:t>
            </a:r>
            <a:r>
              <a:rPr lang="ru-RU" sz="2000" dirty="0">
                <a:cs typeface="Arial" panose="020B0604020202020204" pitchFamily="34" charset="0"/>
              </a:rPr>
              <a:t> (</a:t>
            </a:r>
            <a:r>
              <a:rPr lang="en-US" sz="2000" dirty="0">
                <a:cs typeface="Arial" panose="020B0604020202020204" pitchFamily="34" charset="0"/>
              </a:rPr>
              <a:t>reverse)</a:t>
            </a:r>
            <a:endParaRPr lang="ru-RU" sz="2000" dirty="0">
              <a:cs typeface="Arial" panose="020B0604020202020204" pitchFamily="34" charset="0"/>
            </a:endParaRPr>
          </a:p>
          <a:p>
            <a:pPr marL="342900" indent="-342900">
              <a:spcAft>
                <a:spcPts val="600"/>
              </a:spcAft>
              <a:buFont typeface="Arial" panose="020B0604020202020204" pitchFamily="34" charset="0"/>
              <a:buChar char="•"/>
            </a:pPr>
            <a:r>
              <a:rPr lang="ru-RU" sz="2000" dirty="0">
                <a:cs typeface="Arial" panose="020B0604020202020204" pitchFamily="34" charset="0"/>
              </a:rPr>
              <a:t>Самое распространенное обозначение: прямые </a:t>
            </a:r>
            <a:r>
              <a:rPr lang="ru-RU" sz="2000" b="1" dirty="0">
                <a:solidFill>
                  <a:srgbClr val="0070C0"/>
                </a:solidFill>
                <a:cs typeface="Arial" panose="020B0604020202020204" pitchFamily="34" charset="0"/>
              </a:rPr>
              <a:t>+1, +2, +3</a:t>
            </a:r>
            <a:r>
              <a:rPr lang="ru-RU" sz="2000" dirty="0">
                <a:cs typeface="Arial" panose="020B0604020202020204" pitchFamily="34" charset="0"/>
              </a:rPr>
              <a:t> и обратные </a:t>
            </a:r>
            <a:r>
              <a:rPr lang="ru-RU" sz="2000" b="1" dirty="0">
                <a:solidFill>
                  <a:srgbClr val="0070C0"/>
                </a:solidFill>
                <a:cs typeface="Arial" panose="020B0604020202020204" pitchFamily="34" charset="0"/>
              </a:rPr>
              <a:t>-1, -2, -3</a:t>
            </a:r>
          </a:p>
        </p:txBody>
      </p:sp>
      <p:sp>
        <p:nvSpPr>
          <p:cNvPr id="5" name="TextBox 4">
            <a:extLst>
              <a:ext uri="{FF2B5EF4-FFF2-40B4-BE49-F238E27FC236}">
                <a16:creationId xmlns:a16="http://schemas.microsoft.com/office/drawing/2014/main" id="{3BC34786-8AE1-C9B2-4512-24F9614C3CA2}"/>
              </a:ext>
            </a:extLst>
          </p:cNvPr>
          <p:cNvSpPr txBox="1"/>
          <p:nvPr/>
        </p:nvSpPr>
        <p:spPr>
          <a:xfrm>
            <a:off x="537626" y="3362880"/>
            <a:ext cx="6321408" cy="584775"/>
          </a:xfrm>
          <a:prstGeom prst="rect">
            <a:avLst/>
          </a:prstGeom>
          <a:noFill/>
        </p:spPr>
        <p:txBody>
          <a:bodyPr wrap="square" rtlCol="0">
            <a:spAutoFit/>
          </a:bodyPr>
          <a:lstStyle/>
          <a:p>
            <a:pPr>
              <a:spcAft>
                <a:spcPts val="600"/>
              </a:spcAft>
            </a:pPr>
            <a:r>
              <a:rPr lang="en-US" sz="3200" dirty="0">
                <a:latin typeface="Courier New" panose="02070309020205020404" pitchFamily="49" charset="0"/>
                <a:cs typeface="Courier New" panose="02070309020205020404" pitchFamily="49" charset="0"/>
              </a:rPr>
              <a:t>TATACCCCAATACGCAAAACTAAC</a:t>
            </a:r>
          </a:p>
        </p:txBody>
      </p:sp>
      <p:sp>
        <p:nvSpPr>
          <p:cNvPr id="6" name="TextBox 5">
            <a:extLst>
              <a:ext uri="{FF2B5EF4-FFF2-40B4-BE49-F238E27FC236}">
                <a16:creationId xmlns:a16="http://schemas.microsoft.com/office/drawing/2014/main" id="{2B9662AC-EFA4-CB05-0DB7-A8E0A27609A1}"/>
              </a:ext>
            </a:extLst>
          </p:cNvPr>
          <p:cNvSpPr txBox="1"/>
          <p:nvPr/>
        </p:nvSpPr>
        <p:spPr>
          <a:xfrm>
            <a:off x="275707" y="3353088"/>
            <a:ext cx="383796" cy="335756"/>
          </a:xfrm>
          <a:prstGeom prst="rect">
            <a:avLst/>
          </a:prstGeom>
          <a:noFill/>
        </p:spPr>
        <p:txBody>
          <a:bodyPr wrap="square" rtlCol="0">
            <a:spAutoFit/>
          </a:bodyPr>
          <a:lstStyle/>
          <a:p>
            <a:pPr algn="ctr">
              <a:spcAft>
                <a:spcPts val="600"/>
              </a:spcAft>
            </a:pPr>
            <a:r>
              <a:rPr lang="ru-RU" b="1" dirty="0">
                <a:solidFill>
                  <a:srgbClr val="FF0000"/>
                </a:solidFill>
                <a:latin typeface="Arial" panose="020B0604020202020204" pitchFamily="34" charset="0"/>
                <a:cs typeface="Arial" panose="020B0604020202020204" pitchFamily="34" charset="0"/>
              </a:rPr>
              <a:t>5</a:t>
            </a:r>
            <a:r>
              <a:rPr lang="en-US" b="1" dirty="0">
                <a:solidFill>
                  <a:srgbClr val="FF0000"/>
                </a:solidFill>
                <a:latin typeface="Arial" panose="020B0604020202020204" pitchFamily="34" charset="0"/>
                <a:cs typeface="Arial" panose="020B0604020202020204" pitchFamily="34" charset="0"/>
              </a:rPr>
              <a:t>’</a:t>
            </a:r>
            <a:endParaRPr lang="ru-RU" b="1" dirty="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AE849DC-740B-CFCC-4C6D-5F3F1088D662}"/>
              </a:ext>
            </a:extLst>
          </p:cNvPr>
          <p:cNvSpPr txBox="1"/>
          <p:nvPr/>
        </p:nvSpPr>
        <p:spPr>
          <a:xfrm>
            <a:off x="6500690" y="3355654"/>
            <a:ext cx="383796" cy="335756"/>
          </a:xfrm>
          <a:prstGeom prst="rect">
            <a:avLst/>
          </a:prstGeom>
          <a:noFill/>
        </p:spPr>
        <p:txBody>
          <a:bodyPr wrap="square" rtlCol="0">
            <a:spAutoFit/>
          </a:bodyPr>
          <a:lstStyle/>
          <a:p>
            <a:pPr algn="ctr">
              <a:spcAft>
                <a:spcPts val="600"/>
              </a:spcAft>
            </a:pPr>
            <a:r>
              <a:rPr lang="ru-RU" b="1" dirty="0">
                <a:solidFill>
                  <a:srgbClr val="FF0000"/>
                </a:solidFill>
                <a:latin typeface="Arial" panose="020B0604020202020204" pitchFamily="34" charset="0"/>
                <a:cs typeface="Arial" panose="020B0604020202020204" pitchFamily="34" charset="0"/>
              </a:rPr>
              <a:t>3</a:t>
            </a:r>
            <a:r>
              <a:rPr lang="en-US" b="1" dirty="0">
                <a:solidFill>
                  <a:srgbClr val="FF0000"/>
                </a:solidFill>
                <a:latin typeface="Arial" panose="020B0604020202020204" pitchFamily="34" charset="0"/>
                <a:cs typeface="Arial" panose="020B0604020202020204" pitchFamily="34" charset="0"/>
              </a:rPr>
              <a:t>’</a:t>
            </a:r>
            <a:endParaRPr lang="ru-RU" b="1" dirty="0">
              <a:solidFill>
                <a:srgbClr val="FF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46D1611-B557-282A-30FA-C2B6E86546B4}"/>
              </a:ext>
            </a:extLst>
          </p:cNvPr>
          <p:cNvSpPr txBox="1"/>
          <p:nvPr/>
        </p:nvSpPr>
        <p:spPr>
          <a:xfrm>
            <a:off x="6500690" y="4735121"/>
            <a:ext cx="383796" cy="335756"/>
          </a:xfrm>
          <a:prstGeom prst="rect">
            <a:avLst/>
          </a:prstGeom>
          <a:noFill/>
        </p:spPr>
        <p:txBody>
          <a:bodyPr wrap="square" rtlCol="0">
            <a:spAutoFit/>
          </a:bodyPr>
          <a:lstStyle/>
          <a:p>
            <a:pPr algn="ctr">
              <a:spcAft>
                <a:spcPts val="600"/>
              </a:spcAft>
            </a:pPr>
            <a:r>
              <a:rPr lang="ru-RU" b="1" dirty="0">
                <a:solidFill>
                  <a:srgbClr val="FF0000"/>
                </a:solidFill>
                <a:latin typeface="Arial" panose="020B0604020202020204" pitchFamily="34" charset="0"/>
                <a:cs typeface="Arial" panose="020B0604020202020204" pitchFamily="34" charset="0"/>
              </a:rPr>
              <a:t>5</a:t>
            </a:r>
            <a:r>
              <a:rPr lang="en-US" b="1" dirty="0">
                <a:solidFill>
                  <a:srgbClr val="FF0000"/>
                </a:solidFill>
                <a:latin typeface="Arial" panose="020B0604020202020204" pitchFamily="34" charset="0"/>
                <a:cs typeface="Arial" panose="020B0604020202020204" pitchFamily="34" charset="0"/>
              </a:rPr>
              <a:t>’</a:t>
            </a:r>
            <a:endParaRPr lang="ru-RU" b="1"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9D38DFA-17CE-4BC1-8097-DCCE038DB4EA}"/>
              </a:ext>
            </a:extLst>
          </p:cNvPr>
          <p:cNvSpPr txBox="1"/>
          <p:nvPr/>
        </p:nvSpPr>
        <p:spPr>
          <a:xfrm>
            <a:off x="275707" y="4729920"/>
            <a:ext cx="383796" cy="335756"/>
          </a:xfrm>
          <a:prstGeom prst="rect">
            <a:avLst/>
          </a:prstGeom>
          <a:noFill/>
        </p:spPr>
        <p:txBody>
          <a:bodyPr wrap="square" rtlCol="0">
            <a:spAutoFit/>
          </a:bodyPr>
          <a:lstStyle/>
          <a:p>
            <a:pPr algn="ctr">
              <a:spcAft>
                <a:spcPts val="600"/>
              </a:spcAft>
            </a:pPr>
            <a:r>
              <a:rPr lang="ru-RU" b="1" dirty="0">
                <a:solidFill>
                  <a:srgbClr val="FF0000"/>
                </a:solidFill>
                <a:latin typeface="Arial" panose="020B0604020202020204" pitchFamily="34" charset="0"/>
                <a:cs typeface="Arial" panose="020B0604020202020204" pitchFamily="34" charset="0"/>
              </a:rPr>
              <a:t>3</a:t>
            </a:r>
            <a:r>
              <a:rPr lang="en-US" b="1" dirty="0">
                <a:solidFill>
                  <a:srgbClr val="FF0000"/>
                </a:solidFill>
                <a:latin typeface="Arial" panose="020B0604020202020204" pitchFamily="34" charset="0"/>
                <a:cs typeface="Arial" panose="020B0604020202020204" pitchFamily="34" charset="0"/>
              </a:rPr>
              <a:t>’</a:t>
            </a:r>
            <a:endParaRPr lang="ru-RU" b="1" dirty="0">
              <a:solidFill>
                <a:srgbClr val="FF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D8A3740-6FBD-B23F-9682-97B210EA402D}"/>
              </a:ext>
            </a:extLst>
          </p:cNvPr>
          <p:cNvSpPr txBox="1"/>
          <p:nvPr/>
        </p:nvSpPr>
        <p:spPr>
          <a:xfrm>
            <a:off x="533915" y="3874126"/>
            <a:ext cx="6066910" cy="1154162"/>
          </a:xfrm>
          <a:prstGeom prst="rect">
            <a:avLst/>
          </a:prstGeom>
          <a:noFill/>
        </p:spPr>
        <p:txBody>
          <a:bodyPr wrap="square" rtlCol="0">
            <a:spAutoFit/>
          </a:bodyPr>
          <a:lstStyle/>
          <a:p>
            <a:pPr>
              <a:spcAft>
                <a:spcPts val="600"/>
              </a:spcAft>
            </a:pPr>
            <a:r>
              <a:rPr lang="en-US" sz="3200" dirty="0">
                <a:solidFill>
                  <a:srgbClr val="0070C0"/>
                </a:solidFill>
                <a:latin typeface="Courier New" panose="02070309020205020404" pitchFamily="49" charset="0"/>
                <a:cs typeface="Courier New" panose="02070309020205020404" pitchFamily="49" charset="0"/>
              </a:rPr>
              <a:t>||||||||||||||||||||||||</a:t>
            </a:r>
          </a:p>
          <a:p>
            <a:pPr>
              <a:spcAft>
                <a:spcPts val="600"/>
              </a:spcAft>
            </a:pPr>
            <a:r>
              <a:rPr lang="en-US" sz="3200" dirty="0">
                <a:latin typeface="Courier New" panose="02070309020205020404" pitchFamily="49" charset="0"/>
                <a:cs typeface="Courier New" panose="02070309020205020404" pitchFamily="49" charset="0"/>
              </a:rPr>
              <a:t>ATATGGGGTTATGCGTTTTGATTG</a:t>
            </a:r>
            <a:endParaRPr lang="ru-RU" sz="3200" dirty="0">
              <a:latin typeface="Courier New" panose="02070309020205020404" pitchFamily="49" charset="0"/>
              <a:cs typeface="Courier New" panose="02070309020205020404" pitchFamily="49" charset="0"/>
            </a:endParaRPr>
          </a:p>
        </p:txBody>
      </p:sp>
      <p:grpSp>
        <p:nvGrpSpPr>
          <p:cNvPr id="14" name="Группа 13">
            <a:extLst>
              <a:ext uri="{FF2B5EF4-FFF2-40B4-BE49-F238E27FC236}">
                <a16:creationId xmlns:a16="http://schemas.microsoft.com/office/drawing/2014/main" id="{50693FDF-CD64-B418-D699-1A2228A8E4FA}"/>
              </a:ext>
            </a:extLst>
          </p:cNvPr>
          <p:cNvGrpSpPr/>
          <p:nvPr/>
        </p:nvGrpSpPr>
        <p:grpSpPr>
          <a:xfrm rot="10800000">
            <a:off x="701568" y="4923364"/>
            <a:ext cx="600868" cy="329621"/>
            <a:chOff x="742950" y="1952625"/>
            <a:chExt cx="600868" cy="362583"/>
          </a:xfrm>
        </p:grpSpPr>
        <p:cxnSp>
          <p:nvCxnSpPr>
            <p:cNvPr id="15" name="Прямая соединительная линия 14">
              <a:extLst>
                <a:ext uri="{FF2B5EF4-FFF2-40B4-BE49-F238E27FC236}">
                  <a16:creationId xmlns:a16="http://schemas.microsoft.com/office/drawing/2014/main" id="{DAC9AFC2-3609-31C2-5C37-7D390824219B}"/>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9CDB6D70-A303-A52C-13A1-9AB952F7024E}"/>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178FE477-1396-A3F7-AD17-EA49C47DF530}"/>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Группа 19">
            <a:extLst>
              <a:ext uri="{FF2B5EF4-FFF2-40B4-BE49-F238E27FC236}">
                <a16:creationId xmlns:a16="http://schemas.microsoft.com/office/drawing/2014/main" id="{CFA85682-CAC1-396F-C2E7-81692C6E43D9}"/>
              </a:ext>
            </a:extLst>
          </p:cNvPr>
          <p:cNvGrpSpPr/>
          <p:nvPr/>
        </p:nvGrpSpPr>
        <p:grpSpPr>
          <a:xfrm rot="10800000">
            <a:off x="1420499" y="4923364"/>
            <a:ext cx="600868" cy="329621"/>
            <a:chOff x="742950" y="1952625"/>
            <a:chExt cx="600868" cy="362583"/>
          </a:xfrm>
        </p:grpSpPr>
        <p:cxnSp>
          <p:nvCxnSpPr>
            <p:cNvPr id="21" name="Прямая соединительная линия 20">
              <a:extLst>
                <a:ext uri="{FF2B5EF4-FFF2-40B4-BE49-F238E27FC236}">
                  <a16:creationId xmlns:a16="http://schemas.microsoft.com/office/drawing/2014/main" id="{20C071EE-BAE6-4615-16F5-47143F716673}"/>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8FA2E8C4-473F-DCCC-BFA5-4DD6DF890768}"/>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6FBAF44C-BB51-59CC-4FDF-190545AF2F16}"/>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Группа 23">
            <a:extLst>
              <a:ext uri="{FF2B5EF4-FFF2-40B4-BE49-F238E27FC236}">
                <a16:creationId xmlns:a16="http://schemas.microsoft.com/office/drawing/2014/main" id="{5D5C9CA6-742C-673C-7414-E45368359FCF}"/>
              </a:ext>
            </a:extLst>
          </p:cNvPr>
          <p:cNvGrpSpPr/>
          <p:nvPr/>
        </p:nvGrpSpPr>
        <p:grpSpPr>
          <a:xfrm rot="10800000">
            <a:off x="2139400" y="4914573"/>
            <a:ext cx="600868" cy="329621"/>
            <a:chOff x="742950" y="1952625"/>
            <a:chExt cx="600868" cy="362583"/>
          </a:xfrm>
        </p:grpSpPr>
        <p:cxnSp>
          <p:nvCxnSpPr>
            <p:cNvPr id="25" name="Прямая соединительная линия 24">
              <a:extLst>
                <a:ext uri="{FF2B5EF4-FFF2-40B4-BE49-F238E27FC236}">
                  <a16:creationId xmlns:a16="http://schemas.microsoft.com/office/drawing/2014/main" id="{2643BEAF-9DF6-74D3-DC70-87284AAF4B80}"/>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8E1BC168-C620-CB2C-17DF-A027158907F1}"/>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14B75CD4-F903-AA1A-7D2D-C2591C144816}"/>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Группа 29">
            <a:extLst>
              <a:ext uri="{FF2B5EF4-FFF2-40B4-BE49-F238E27FC236}">
                <a16:creationId xmlns:a16="http://schemas.microsoft.com/office/drawing/2014/main" id="{E42898B0-DDB8-94A8-74E6-2F701753AFB0}"/>
              </a:ext>
            </a:extLst>
          </p:cNvPr>
          <p:cNvGrpSpPr/>
          <p:nvPr/>
        </p:nvGrpSpPr>
        <p:grpSpPr>
          <a:xfrm rot="10800000">
            <a:off x="2871560" y="4905781"/>
            <a:ext cx="600868" cy="329621"/>
            <a:chOff x="742950" y="1952625"/>
            <a:chExt cx="600868" cy="362583"/>
          </a:xfrm>
        </p:grpSpPr>
        <p:cxnSp>
          <p:nvCxnSpPr>
            <p:cNvPr id="31" name="Прямая соединительная линия 30">
              <a:extLst>
                <a:ext uri="{FF2B5EF4-FFF2-40B4-BE49-F238E27FC236}">
                  <a16:creationId xmlns:a16="http://schemas.microsoft.com/office/drawing/2014/main" id="{1C02C5D6-D234-C494-F88E-4A5746F063CB}"/>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B2723A9B-AC1B-DBC4-4158-39BB3440084A}"/>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1ABAF2F6-E1F9-7546-18F0-55A779DDA61D}"/>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Группа 34">
            <a:extLst>
              <a:ext uri="{FF2B5EF4-FFF2-40B4-BE49-F238E27FC236}">
                <a16:creationId xmlns:a16="http://schemas.microsoft.com/office/drawing/2014/main" id="{A8C93EAE-3BD8-1F79-BE96-828185CF9BAE}"/>
              </a:ext>
            </a:extLst>
          </p:cNvPr>
          <p:cNvGrpSpPr/>
          <p:nvPr/>
        </p:nvGrpSpPr>
        <p:grpSpPr>
          <a:xfrm rot="10800000">
            <a:off x="3629478" y="4905781"/>
            <a:ext cx="600868" cy="329621"/>
            <a:chOff x="742950" y="1952625"/>
            <a:chExt cx="600868" cy="362583"/>
          </a:xfrm>
        </p:grpSpPr>
        <p:cxnSp>
          <p:nvCxnSpPr>
            <p:cNvPr id="36" name="Прямая соединительная линия 35">
              <a:extLst>
                <a:ext uri="{FF2B5EF4-FFF2-40B4-BE49-F238E27FC236}">
                  <a16:creationId xmlns:a16="http://schemas.microsoft.com/office/drawing/2014/main" id="{F996400F-1437-3EE0-E776-DC1A561E1360}"/>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3855D844-F6A8-F1EB-7259-5FF9ADF62C70}"/>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A09789DC-522B-9101-471D-3E0FD3BA3E55}"/>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Группа 38">
            <a:extLst>
              <a:ext uri="{FF2B5EF4-FFF2-40B4-BE49-F238E27FC236}">
                <a16:creationId xmlns:a16="http://schemas.microsoft.com/office/drawing/2014/main" id="{EF13908F-6612-5028-0B47-43E10C770E8F}"/>
              </a:ext>
            </a:extLst>
          </p:cNvPr>
          <p:cNvGrpSpPr/>
          <p:nvPr/>
        </p:nvGrpSpPr>
        <p:grpSpPr>
          <a:xfrm rot="10800000">
            <a:off x="4348381" y="4905781"/>
            <a:ext cx="600868" cy="329621"/>
            <a:chOff x="742950" y="1952625"/>
            <a:chExt cx="600868" cy="362583"/>
          </a:xfrm>
        </p:grpSpPr>
        <p:cxnSp>
          <p:nvCxnSpPr>
            <p:cNvPr id="40" name="Прямая соединительная линия 39">
              <a:extLst>
                <a:ext uri="{FF2B5EF4-FFF2-40B4-BE49-F238E27FC236}">
                  <a16:creationId xmlns:a16="http://schemas.microsoft.com/office/drawing/2014/main" id="{57BA12A4-0606-B286-90E4-A07142D9A64C}"/>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a16="http://schemas.microsoft.com/office/drawing/2014/main" id="{37F031BA-A6FE-ECB8-62CC-7A190E3D0C9E}"/>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a:extLst>
                <a:ext uri="{FF2B5EF4-FFF2-40B4-BE49-F238E27FC236}">
                  <a16:creationId xmlns:a16="http://schemas.microsoft.com/office/drawing/2014/main" id="{0CB0DF6B-B392-9F94-31B5-63C0E6B3BBA2}"/>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Группа 42">
            <a:extLst>
              <a:ext uri="{FF2B5EF4-FFF2-40B4-BE49-F238E27FC236}">
                <a16:creationId xmlns:a16="http://schemas.microsoft.com/office/drawing/2014/main" id="{EB330FA1-E20F-B8D7-E138-5A8C85AC34C8}"/>
              </a:ext>
            </a:extLst>
          </p:cNvPr>
          <p:cNvGrpSpPr/>
          <p:nvPr/>
        </p:nvGrpSpPr>
        <p:grpSpPr>
          <a:xfrm rot="10800000">
            <a:off x="5088769" y="4898494"/>
            <a:ext cx="600868" cy="329621"/>
            <a:chOff x="742950" y="1952625"/>
            <a:chExt cx="600868" cy="362583"/>
          </a:xfrm>
        </p:grpSpPr>
        <p:cxnSp>
          <p:nvCxnSpPr>
            <p:cNvPr id="44" name="Прямая соединительная линия 43">
              <a:extLst>
                <a:ext uri="{FF2B5EF4-FFF2-40B4-BE49-F238E27FC236}">
                  <a16:creationId xmlns:a16="http://schemas.microsoft.com/office/drawing/2014/main" id="{295245F6-8667-B3E3-5FF3-355B33258D9B}"/>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a:extLst>
                <a:ext uri="{FF2B5EF4-FFF2-40B4-BE49-F238E27FC236}">
                  <a16:creationId xmlns:a16="http://schemas.microsoft.com/office/drawing/2014/main" id="{F70D7096-CF2E-3A57-91BF-B43C48764EBA}"/>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a:extLst>
                <a:ext uri="{FF2B5EF4-FFF2-40B4-BE49-F238E27FC236}">
                  <a16:creationId xmlns:a16="http://schemas.microsoft.com/office/drawing/2014/main" id="{4C5D119B-718D-50CC-EAA8-1996139E1416}"/>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9" name="Группа 88">
            <a:extLst>
              <a:ext uri="{FF2B5EF4-FFF2-40B4-BE49-F238E27FC236}">
                <a16:creationId xmlns:a16="http://schemas.microsoft.com/office/drawing/2014/main" id="{BFC426BE-B4F5-64C8-FE62-6702BD6508E0}"/>
              </a:ext>
            </a:extLst>
          </p:cNvPr>
          <p:cNvGrpSpPr/>
          <p:nvPr/>
        </p:nvGrpSpPr>
        <p:grpSpPr>
          <a:xfrm rot="10800000">
            <a:off x="5789112" y="4898494"/>
            <a:ext cx="600868" cy="329621"/>
            <a:chOff x="742950" y="1952625"/>
            <a:chExt cx="600868" cy="362583"/>
          </a:xfrm>
        </p:grpSpPr>
        <p:cxnSp>
          <p:nvCxnSpPr>
            <p:cNvPr id="90" name="Прямая соединительная линия 89">
              <a:extLst>
                <a:ext uri="{FF2B5EF4-FFF2-40B4-BE49-F238E27FC236}">
                  <a16:creationId xmlns:a16="http://schemas.microsoft.com/office/drawing/2014/main" id="{928D39F9-183A-3D76-8C1C-6A84E081B5F5}"/>
                </a:ext>
              </a:extLst>
            </p:cNvPr>
            <p:cNvCxnSpPr>
              <a:cxnSpLocks/>
            </p:cNvCxnSpPr>
            <p:nvPr/>
          </p:nvCxnSpPr>
          <p:spPr>
            <a:xfrm flipV="1">
              <a:off x="742950" y="1952625"/>
              <a:ext cx="0" cy="362583"/>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id="{E60E283D-19BA-D424-21EC-6E64DE498D3A}"/>
                </a:ext>
              </a:extLst>
            </p:cNvPr>
            <p:cNvCxnSpPr>
              <a:cxnSpLocks/>
            </p:cNvCxnSpPr>
            <p:nvPr/>
          </p:nvCxnSpPr>
          <p:spPr>
            <a:xfrm>
              <a:off x="742950" y="1952625"/>
              <a:ext cx="600868" cy="0"/>
            </a:xfrm>
            <a:prstGeom prst="line">
              <a:avLst/>
            </a:prstGeom>
            <a:ln w="254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id="{C8A12442-EFBE-763C-6413-6CFDC72881DF}"/>
                </a:ext>
              </a:extLst>
            </p:cNvPr>
            <p:cNvCxnSpPr>
              <a:cxnSpLocks/>
            </p:cNvCxnSpPr>
            <p:nvPr/>
          </p:nvCxnSpPr>
          <p:spPr>
            <a:xfrm>
              <a:off x="1343818" y="1952625"/>
              <a:ext cx="0" cy="362583"/>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 name="Группа 92">
            <a:extLst>
              <a:ext uri="{FF2B5EF4-FFF2-40B4-BE49-F238E27FC236}">
                <a16:creationId xmlns:a16="http://schemas.microsoft.com/office/drawing/2014/main" id="{99DDF97C-1122-2CC4-3488-99C06B9EA7B9}"/>
              </a:ext>
            </a:extLst>
          </p:cNvPr>
          <p:cNvGrpSpPr/>
          <p:nvPr/>
        </p:nvGrpSpPr>
        <p:grpSpPr>
          <a:xfrm>
            <a:off x="755697" y="3063537"/>
            <a:ext cx="600868" cy="329621"/>
            <a:chOff x="742950" y="1952625"/>
            <a:chExt cx="600868" cy="362583"/>
          </a:xfrm>
        </p:grpSpPr>
        <p:cxnSp>
          <p:nvCxnSpPr>
            <p:cNvPr id="94" name="Прямая соединительная линия 93">
              <a:extLst>
                <a:ext uri="{FF2B5EF4-FFF2-40B4-BE49-F238E27FC236}">
                  <a16:creationId xmlns:a16="http://schemas.microsoft.com/office/drawing/2014/main" id="{B2496E28-202C-909E-9EE2-74CDE14DBE86}"/>
                </a:ext>
              </a:extLst>
            </p:cNvPr>
            <p:cNvCxnSpPr>
              <a:cxnSpLocks/>
            </p:cNvCxnSpPr>
            <p:nvPr/>
          </p:nvCxnSpPr>
          <p:spPr>
            <a:xfrm flipV="1">
              <a:off x="742950" y="1952625"/>
              <a:ext cx="0" cy="362583"/>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id="{48793F78-C1E6-5920-2FC5-1126C9934C6A}"/>
                </a:ext>
              </a:extLst>
            </p:cNvPr>
            <p:cNvCxnSpPr>
              <a:cxnSpLocks/>
            </p:cNvCxnSpPr>
            <p:nvPr/>
          </p:nvCxnSpPr>
          <p:spPr>
            <a:xfrm>
              <a:off x="742950" y="1952625"/>
              <a:ext cx="600868" cy="0"/>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id="{71286A78-6478-C12C-C2B2-E0ACE7BCF1FC}"/>
                </a:ext>
              </a:extLst>
            </p:cNvPr>
            <p:cNvCxnSpPr>
              <a:cxnSpLocks/>
            </p:cNvCxnSpPr>
            <p:nvPr/>
          </p:nvCxnSpPr>
          <p:spPr>
            <a:xfrm>
              <a:off x="1343818" y="1952625"/>
              <a:ext cx="0" cy="362583"/>
            </a:xfrm>
            <a:prstGeom prst="line">
              <a:avLst/>
            </a:prstGeom>
            <a:ln w="254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97" name="Группа 96">
            <a:extLst>
              <a:ext uri="{FF2B5EF4-FFF2-40B4-BE49-F238E27FC236}">
                <a16:creationId xmlns:a16="http://schemas.microsoft.com/office/drawing/2014/main" id="{BD20152D-9E78-059A-1675-6BAC5B1593A4}"/>
              </a:ext>
            </a:extLst>
          </p:cNvPr>
          <p:cNvGrpSpPr/>
          <p:nvPr/>
        </p:nvGrpSpPr>
        <p:grpSpPr>
          <a:xfrm>
            <a:off x="1504825" y="3063536"/>
            <a:ext cx="600868" cy="329621"/>
            <a:chOff x="742950" y="1952625"/>
            <a:chExt cx="600868" cy="362583"/>
          </a:xfrm>
        </p:grpSpPr>
        <p:cxnSp>
          <p:nvCxnSpPr>
            <p:cNvPr id="98" name="Прямая соединительная линия 97">
              <a:extLst>
                <a:ext uri="{FF2B5EF4-FFF2-40B4-BE49-F238E27FC236}">
                  <a16:creationId xmlns:a16="http://schemas.microsoft.com/office/drawing/2014/main" id="{0CC375AA-4C1B-1A7C-9AB9-A41466D0CF76}"/>
                </a:ext>
              </a:extLst>
            </p:cNvPr>
            <p:cNvCxnSpPr>
              <a:cxnSpLocks/>
            </p:cNvCxnSpPr>
            <p:nvPr/>
          </p:nvCxnSpPr>
          <p:spPr>
            <a:xfrm flipV="1">
              <a:off x="742950" y="1952625"/>
              <a:ext cx="0" cy="362583"/>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id="{426EF755-38B2-D7E1-4EFC-ADE80A254D35}"/>
                </a:ext>
              </a:extLst>
            </p:cNvPr>
            <p:cNvCxnSpPr>
              <a:cxnSpLocks/>
            </p:cNvCxnSpPr>
            <p:nvPr/>
          </p:nvCxnSpPr>
          <p:spPr>
            <a:xfrm>
              <a:off x="742950" y="1952625"/>
              <a:ext cx="600868" cy="0"/>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id="{0F8EF52B-3C66-945B-98A5-32FBB76862B3}"/>
                </a:ext>
              </a:extLst>
            </p:cNvPr>
            <p:cNvCxnSpPr>
              <a:cxnSpLocks/>
            </p:cNvCxnSpPr>
            <p:nvPr/>
          </p:nvCxnSpPr>
          <p:spPr>
            <a:xfrm>
              <a:off x="1343818" y="1952625"/>
              <a:ext cx="0" cy="362583"/>
            </a:xfrm>
            <a:prstGeom prst="line">
              <a:avLst/>
            </a:prstGeom>
            <a:ln w="254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01" name="Группа 100">
            <a:extLst>
              <a:ext uri="{FF2B5EF4-FFF2-40B4-BE49-F238E27FC236}">
                <a16:creationId xmlns:a16="http://schemas.microsoft.com/office/drawing/2014/main" id="{8FBE429F-5569-9918-94C2-B04C1423068C}"/>
              </a:ext>
            </a:extLst>
          </p:cNvPr>
          <p:cNvGrpSpPr/>
          <p:nvPr/>
        </p:nvGrpSpPr>
        <p:grpSpPr>
          <a:xfrm>
            <a:off x="2227623" y="3063535"/>
            <a:ext cx="600868" cy="329621"/>
            <a:chOff x="742950" y="1952625"/>
            <a:chExt cx="600868" cy="362583"/>
          </a:xfrm>
        </p:grpSpPr>
        <p:cxnSp>
          <p:nvCxnSpPr>
            <p:cNvPr id="103" name="Прямая соединительная линия 102">
              <a:extLst>
                <a:ext uri="{FF2B5EF4-FFF2-40B4-BE49-F238E27FC236}">
                  <a16:creationId xmlns:a16="http://schemas.microsoft.com/office/drawing/2014/main" id="{0F17171B-8154-CDA6-4D36-152F9BA5E2C4}"/>
                </a:ext>
              </a:extLst>
            </p:cNvPr>
            <p:cNvCxnSpPr>
              <a:cxnSpLocks/>
            </p:cNvCxnSpPr>
            <p:nvPr/>
          </p:nvCxnSpPr>
          <p:spPr>
            <a:xfrm flipV="1">
              <a:off x="742950" y="1952625"/>
              <a:ext cx="0" cy="362583"/>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id="{68A731CE-A8B2-0751-DD41-2F4DD8B7D753}"/>
                </a:ext>
              </a:extLst>
            </p:cNvPr>
            <p:cNvCxnSpPr>
              <a:cxnSpLocks/>
            </p:cNvCxnSpPr>
            <p:nvPr/>
          </p:nvCxnSpPr>
          <p:spPr>
            <a:xfrm>
              <a:off x="742950" y="1952625"/>
              <a:ext cx="600868" cy="0"/>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id="{6805E0D1-BEBA-4AD4-864F-BEB33BE17AC3}"/>
                </a:ext>
              </a:extLst>
            </p:cNvPr>
            <p:cNvCxnSpPr>
              <a:cxnSpLocks/>
            </p:cNvCxnSpPr>
            <p:nvPr/>
          </p:nvCxnSpPr>
          <p:spPr>
            <a:xfrm>
              <a:off x="1343818" y="1952625"/>
              <a:ext cx="0" cy="362583"/>
            </a:xfrm>
            <a:prstGeom prst="line">
              <a:avLst/>
            </a:prstGeom>
            <a:ln w="254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06" name="Группа 105">
            <a:extLst>
              <a:ext uri="{FF2B5EF4-FFF2-40B4-BE49-F238E27FC236}">
                <a16:creationId xmlns:a16="http://schemas.microsoft.com/office/drawing/2014/main" id="{BA17322F-1D6A-8C0A-8C91-2C9875CB4608}"/>
              </a:ext>
            </a:extLst>
          </p:cNvPr>
          <p:cNvGrpSpPr/>
          <p:nvPr/>
        </p:nvGrpSpPr>
        <p:grpSpPr>
          <a:xfrm>
            <a:off x="2960422" y="3063534"/>
            <a:ext cx="600868" cy="329621"/>
            <a:chOff x="742950" y="1952625"/>
            <a:chExt cx="600868" cy="362583"/>
          </a:xfrm>
        </p:grpSpPr>
        <p:cxnSp>
          <p:nvCxnSpPr>
            <p:cNvPr id="107" name="Прямая соединительная линия 106">
              <a:extLst>
                <a:ext uri="{FF2B5EF4-FFF2-40B4-BE49-F238E27FC236}">
                  <a16:creationId xmlns:a16="http://schemas.microsoft.com/office/drawing/2014/main" id="{32990212-7E7D-8A2D-988B-1D92346CB15A}"/>
                </a:ext>
              </a:extLst>
            </p:cNvPr>
            <p:cNvCxnSpPr>
              <a:cxnSpLocks/>
            </p:cNvCxnSpPr>
            <p:nvPr/>
          </p:nvCxnSpPr>
          <p:spPr>
            <a:xfrm flipV="1">
              <a:off x="742950" y="1952625"/>
              <a:ext cx="0" cy="362583"/>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id="{1824D8DC-D655-6E75-B64B-BDDBF706CCA1}"/>
                </a:ext>
              </a:extLst>
            </p:cNvPr>
            <p:cNvCxnSpPr>
              <a:cxnSpLocks/>
            </p:cNvCxnSpPr>
            <p:nvPr/>
          </p:nvCxnSpPr>
          <p:spPr>
            <a:xfrm>
              <a:off x="742950" y="1952625"/>
              <a:ext cx="600868" cy="0"/>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id="{55D55624-2546-D4DE-CE26-8AD1D137A502}"/>
                </a:ext>
              </a:extLst>
            </p:cNvPr>
            <p:cNvCxnSpPr>
              <a:cxnSpLocks/>
            </p:cNvCxnSpPr>
            <p:nvPr/>
          </p:nvCxnSpPr>
          <p:spPr>
            <a:xfrm>
              <a:off x="1343818" y="1952625"/>
              <a:ext cx="0" cy="362583"/>
            </a:xfrm>
            <a:prstGeom prst="line">
              <a:avLst/>
            </a:prstGeom>
            <a:ln w="254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10" name="Группа 109">
            <a:extLst>
              <a:ext uri="{FF2B5EF4-FFF2-40B4-BE49-F238E27FC236}">
                <a16:creationId xmlns:a16="http://schemas.microsoft.com/office/drawing/2014/main" id="{627DD40F-B921-7B6D-A050-9AEFD1124161}"/>
              </a:ext>
            </a:extLst>
          </p:cNvPr>
          <p:cNvGrpSpPr/>
          <p:nvPr/>
        </p:nvGrpSpPr>
        <p:grpSpPr>
          <a:xfrm>
            <a:off x="3673138" y="3067556"/>
            <a:ext cx="600868" cy="329621"/>
            <a:chOff x="742950" y="1952625"/>
            <a:chExt cx="600868" cy="362583"/>
          </a:xfrm>
        </p:grpSpPr>
        <p:cxnSp>
          <p:nvCxnSpPr>
            <p:cNvPr id="111" name="Прямая соединительная линия 110">
              <a:extLst>
                <a:ext uri="{FF2B5EF4-FFF2-40B4-BE49-F238E27FC236}">
                  <a16:creationId xmlns:a16="http://schemas.microsoft.com/office/drawing/2014/main" id="{E455E861-558F-A7BA-3072-241EF03A88AA}"/>
                </a:ext>
              </a:extLst>
            </p:cNvPr>
            <p:cNvCxnSpPr>
              <a:cxnSpLocks/>
            </p:cNvCxnSpPr>
            <p:nvPr/>
          </p:nvCxnSpPr>
          <p:spPr>
            <a:xfrm flipV="1">
              <a:off x="742950" y="1952625"/>
              <a:ext cx="0" cy="362583"/>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id="{0738D5BD-44D4-7503-139F-6ADD72444E76}"/>
                </a:ext>
              </a:extLst>
            </p:cNvPr>
            <p:cNvCxnSpPr>
              <a:cxnSpLocks/>
            </p:cNvCxnSpPr>
            <p:nvPr/>
          </p:nvCxnSpPr>
          <p:spPr>
            <a:xfrm>
              <a:off x="742950" y="1952625"/>
              <a:ext cx="600868" cy="0"/>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id="{FC8FCB93-D55C-87D6-5345-6D734FC6F721}"/>
                </a:ext>
              </a:extLst>
            </p:cNvPr>
            <p:cNvCxnSpPr>
              <a:cxnSpLocks/>
            </p:cNvCxnSpPr>
            <p:nvPr/>
          </p:nvCxnSpPr>
          <p:spPr>
            <a:xfrm>
              <a:off x="1343818" y="1952625"/>
              <a:ext cx="0" cy="362583"/>
            </a:xfrm>
            <a:prstGeom prst="line">
              <a:avLst/>
            </a:prstGeom>
            <a:ln w="254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14" name="Группа 113">
            <a:extLst>
              <a:ext uri="{FF2B5EF4-FFF2-40B4-BE49-F238E27FC236}">
                <a16:creationId xmlns:a16="http://schemas.microsoft.com/office/drawing/2014/main" id="{D907F054-B58D-EB6A-DC53-CB022087B7F8}"/>
              </a:ext>
            </a:extLst>
          </p:cNvPr>
          <p:cNvGrpSpPr/>
          <p:nvPr/>
        </p:nvGrpSpPr>
        <p:grpSpPr>
          <a:xfrm>
            <a:off x="4396653" y="3063534"/>
            <a:ext cx="600868" cy="329621"/>
            <a:chOff x="742950" y="1952625"/>
            <a:chExt cx="600868" cy="362583"/>
          </a:xfrm>
        </p:grpSpPr>
        <p:cxnSp>
          <p:nvCxnSpPr>
            <p:cNvPr id="115" name="Прямая соединительная линия 114">
              <a:extLst>
                <a:ext uri="{FF2B5EF4-FFF2-40B4-BE49-F238E27FC236}">
                  <a16:creationId xmlns:a16="http://schemas.microsoft.com/office/drawing/2014/main" id="{BC9BBE72-0A40-D728-AEBA-467993D23F7A}"/>
                </a:ext>
              </a:extLst>
            </p:cNvPr>
            <p:cNvCxnSpPr>
              <a:cxnSpLocks/>
            </p:cNvCxnSpPr>
            <p:nvPr/>
          </p:nvCxnSpPr>
          <p:spPr>
            <a:xfrm flipV="1">
              <a:off x="742950" y="1952625"/>
              <a:ext cx="0" cy="362583"/>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id="{7D761A64-03EB-2C8E-4630-0CD8CA5CC4FD}"/>
                </a:ext>
              </a:extLst>
            </p:cNvPr>
            <p:cNvCxnSpPr>
              <a:cxnSpLocks/>
            </p:cNvCxnSpPr>
            <p:nvPr/>
          </p:nvCxnSpPr>
          <p:spPr>
            <a:xfrm>
              <a:off x="742950" y="1952625"/>
              <a:ext cx="600868" cy="0"/>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id="{1CEDF02E-99F4-BB48-8143-8D56B64BDFE6}"/>
                </a:ext>
              </a:extLst>
            </p:cNvPr>
            <p:cNvCxnSpPr>
              <a:cxnSpLocks/>
            </p:cNvCxnSpPr>
            <p:nvPr/>
          </p:nvCxnSpPr>
          <p:spPr>
            <a:xfrm>
              <a:off x="1343818" y="1952625"/>
              <a:ext cx="0" cy="362583"/>
            </a:xfrm>
            <a:prstGeom prst="line">
              <a:avLst/>
            </a:prstGeom>
            <a:ln w="254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18" name="Группа 117">
            <a:extLst>
              <a:ext uri="{FF2B5EF4-FFF2-40B4-BE49-F238E27FC236}">
                <a16:creationId xmlns:a16="http://schemas.microsoft.com/office/drawing/2014/main" id="{F9764647-8484-F9F1-ED96-55E94262AF4F}"/>
              </a:ext>
            </a:extLst>
          </p:cNvPr>
          <p:cNvGrpSpPr/>
          <p:nvPr/>
        </p:nvGrpSpPr>
        <p:grpSpPr>
          <a:xfrm>
            <a:off x="5116171" y="3063534"/>
            <a:ext cx="600868" cy="329621"/>
            <a:chOff x="742950" y="1952625"/>
            <a:chExt cx="600868" cy="362583"/>
          </a:xfrm>
        </p:grpSpPr>
        <p:cxnSp>
          <p:nvCxnSpPr>
            <p:cNvPr id="119" name="Прямая соединительная линия 118">
              <a:extLst>
                <a:ext uri="{FF2B5EF4-FFF2-40B4-BE49-F238E27FC236}">
                  <a16:creationId xmlns:a16="http://schemas.microsoft.com/office/drawing/2014/main" id="{72974FD1-5F1B-3968-03FE-F515A5A1CCE5}"/>
                </a:ext>
              </a:extLst>
            </p:cNvPr>
            <p:cNvCxnSpPr>
              <a:cxnSpLocks/>
            </p:cNvCxnSpPr>
            <p:nvPr/>
          </p:nvCxnSpPr>
          <p:spPr>
            <a:xfrm flipV="1">
              <a:off x="742950" y="1952625"/>
              <a:ext cx="0" cy="362583"/>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a:extLst>
                <a:ext uri="{FF2B5EF4-FFF2-40B4-BE49-F238E27FC236}">
                  <a16:creationId xmlns:a16="http://schemas.microsoft.com/office/drawing/2014/main" id="{80C86EE1-15FB-0955-DCDE-C87E78452223}"/>
                </a:ext>
              </a:extLst>
            </p:cNvPr>
            <p:cNvCxnSpPr>
              <a:cxnSpLocks/>
            </p:cNvCxnSpPr>
            <p:nvPr/>
          </p:nvCxnSpPr>
          <p:spPr>
            <a:xfrm>
              <a:off x="742950" y="1952625"/>
              <a:ext cx="600868" cy="0"/>
            </a:xfrm>
            <a:prstGeom prst="line">
              <a:avLst/>
            </a:prstGeom>
            <a:ln w="254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1" name="Прямая соединительная линия 120">
              <a:extLst>
                <a:ext uri="{FF2B5EF4-FFF2-40B4-BE49-F238E27FC236}">
                  <a16:creationId xmlns:a16="http://schemas.microsoft.com/office/drawing/2014/main" id="{B789FB40-835D-A94C-EE12-CC7EA25AEB11}"/>
                </a:ext>
              </a:extLst>
            </p:cNvPr>
            <p:cNvCxnSpPr>
              <a:cxnSpLocks/>
            </p:cNvCxnSpPr>
            <p:nvPr/>
          </p:nvCxnSpPr>
          <p:spPr>
            <a:xfrm>
              <a:off x="1343818" y="1952625"/>
              <a:ext cx="0" cy="362583"/>
            </a:xfrm>
            <a:prstGeom prst="line">
              <a:avLst/>
            </a:prstGeom>
            <a:ln w="254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22" name="Группа 121">
            <a:extLst>
              <a:ext uri="{FF2B5EF4-FFF2-40B4-BE49-F238E27FC236}">
                <a16:creationId xmlns:a16="http://schemas.microsoft.com/office/drawing/2014/main" id="{47E0E2CE-CADD-990F-072A-3D242B931633}"/>
              </a:ext>
            </a:extLst>
          </p:cNvPr>
          <p:cNvGrpSpPr/>
          <p:nvPr/>
        </p:nvGrpSpPr>
        <p:grpSpPr>
          <a:xfrm>
            <a:off x="1000285" y="2868224"/>
            <a:ext cx="600868" cy="623844"/>
            <a:chOff x="858226" y="3519531"/>
            <a:chExt cx="600868" cy="623844"/>
          </a:xfrm>
        </p:grpSpPr>
        <p:cxnSp>
          <p:nvCxnSpPr>
            <p:cNvPr id="123" name="Прямая соединительная линия 122">
              <a:extLst>
                <a:ext uri="{FF2B5EF4-FFF2-40B4-BE49-F238E27FC236}">
                  <a16:creationId xmlns:a16="http://schemas.microsoft.com/office/drawing/2014/main" id="{1DC846B0-99B7-A276-2F91-8F51AD4A8A54}"/>
                </a:ext>
              </a:extLst>
            </p:cNvPr>
            <p:cNvCxnSpPr>
              <a:cxnSpLocks/>
            </p:cNvCxnSpPr>
            <p:nvPr/>
          </p:nvCxnSpPr>
          <p:spPr>
            <a:xfrm flipV="1">
              <a:off x="858226" y="3519531"/>
              <a:ext cx="0" cy="623844"/>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4" name="Прямая соединительная линия 123">
              <a:extLst>
                <a:ext uri="{FF2B5EF4-FFF2-40B4-BE49-F238E27FC236}">
                  <a16:creationId xmlns:a16="http://schemas.microsoft.com/office/drawing/2014/main" id="{4B8B7825-CAD5-FDD6-5EDF-235F78044C9D}"/>
                </a:ext>
              </a:extLst>
            </p:cNvPr>
            <p:cNvCxnSpPr>
              <a:cxnSpLocks/>
            </p:cNvCxnSpPr>
            <p:nvPr/>
          </p:nvCxnSpPr>
          <p:spPr>
            <a:xfrm>
              <a:off x="858226" y="3519531"/>
              <a:ext cx="600868" cy="0"/>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5" name="Прямая соединительная линия 124">
              <a:extLst>
                <a:ext uri="{FF2B5EF4-FFF2-40B4-BE49-F238E27FC236}">
                  <a16:creationId xmlns:a16="http://schemas.microsoft.com/office/drawing/2014/main" id="{1070B5CE-36C1-75C0-8E2E-7764C4E60E2C}"/>
                </a:ext>
              </a:extLst>
            </p:cNvPr>
            <p:cNvCxnSpPr>
              <a:cxnSpLocks/>
            </p:cNvCxnSpPr>
            <p:nvPr/>
          </p:nvCxnSpPr>
          <p:spPr>
            <a:xfrm>
              <a:off x="1459094" y="3519531"/>
              <a:ext cx="0" cy="623844"/>
            </a:xfrm>
            <a:prstGeom prst="line">
              <a:avLst/>
            </a:prstGeom>
            <a:ln w="254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26" name="Группа 125">
            <a:extLst>
              <a:ext uri="{FF2B5EF4-FFF2-40B4-BE49-F238E27FC236}">
                <a16:creationId xmlns:a16="http://schemas.microsoft.com/office/drawing/2014/main" id="{3AF5E2AA-2139-1A37-CDB2-3053A1E5675C}"/>
              </a:ext>
            </a:extLst>
          </p:cNvPr>
          <p:cNvGrpSpPr/>
          <p:nvPr/>
        </p:nvGrpSpPr>
        <p:grpSpPr>
          <a:xfrm>
            <a:off x="1721286" y="2862763"/>
            <a:ext cx="600868" cy="623844"/>
            <a:chOff x="858226" y="3519531"/>
            <a:chExt cx="600868" cy="623844"/>
          </a:xfrm>
        </p:grpSpPr>
        <p:cxnSp>
          <p:nvCxnSpPr>
            <p:cNvPr id="127" name="Прямая соединительная линия 126">
              <a:extLst>
                <a:ext uri="{FF2B5EF4-FFF2-40B4-BE49-F238E27FC236}">
                  <a16:creationId xmlns:a16="http://schemas.microsoft.com/office/drawing/2014/main" id="{CA9187BF-0CC5-FE46-E7EA-A6378BAEFD23}"/>
                </a:ext>
              </a:extLst>
            </p:cNvPr>
            <p:cNvCxnSpPr>
              <a:cxnSpLocks/>
            </p:cNvCxnSpPr>
            <p:nvPr/>
          </p:nvCxnSpPr>
          <p:spPr>
            <a:xfrm flipV="1">
              <a:off x="858226" y="3519531"/>
              <a:ext cx="0" cy="623844"/>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a:extLst>
                <a:ext uri="{FF2B5EF4-FFF2-40B4-BE49-F238E27FC236}">
                  <a16:creationId xmlns:a16="http://schemas.microsoft.com/office/drawing/2014/main" id="{5694DCFE-CA25-9AA5-FA9C-B5699772B0E7}"/>
                </a:ext>
              </a:extLst>
            </p:cNvPr>
            <p:cNvCxnSpPr>
              <a:cxnSpLocks/>
            </p:cNvCxnSpPr>
            <p:nvPr/>
          </p:nvCxnSpPr>
          <p:spPr>
            <a:xfrm>
              <a:off x="858226" y="3519531"/>
              <a:ext cx="600868" cy="0"/>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9" name="Прямая соединительная линия 128">
              <a:extLst>
                <a:ext uri="{FF2B5EF4-FFF2-40B4-BE49-F238E27FC236}">
                  <a16:creationId xmlns:a16="http://schemas.microsoft.com/office/drawing/2014/main" id="{F15006EE-99EC-C4C1-21EF-8F09D47AEE96}"/>
                </a:ext>
              </a:extLst>
            </p:cNvPr>
            <p:cNvCxnSpPr>
              <a:cxnSpLocks/>
            </p:cNvCxnSpPr>
            <p:nvPr/>
          </p:nvCxnSpPr>
          <p:spPr>
            <a:xfrm>
              <a:off x="1459094" y="3519531"/>
              <a:ext cx="0" cy="623844"/>
            </a:xfrm>
            <a:prstGeom prst="line">
              <a:avLst/>
            </a:prstGeom>
            <a:ln w="254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30" name="Группа 129">
            <a:extLst>
              <a:ext uri="{FF2B5EF4-FFF2-40B4-BE49-F238E27FC236}">
                <a16:creationId xmlns:a16="http://schemas.microsoft.com/office/drawing/2014/main" id="{71A8FB1E-49FE-40C8-DD2F-55280CBBD43D}"/>
              </a:ext>
            </a:extLst>
          </p:cNvPr>
          <p:cNvGrpSpPr/>
          <p:nvPr/>
        </p:nvGrpSpPr>
        <p:grpSpPr>
          <a:xfrm>
            <a:off x="2446175" y="2862763"/>
            <a:ext cx="600868" cy="623844"/>
            <a:chOff x="858226" y="3519531"/>
            <a:chExt cx="600868" cy="623844"/>
          </a:xfrm>
        </p:grpSpPr>
        <p:cxnSp>
          <p:nvCxnSpPr>
            <p:cNvPr id="131" name="Прямая соединительная линия 130">
              <a:extLst>
                <a:ext uri="{FF2B5EF4-FFF2-40B4-BE49-F238E27FC236}">
                  <a16:creationId xmlns:a16="http://schemas.microsoft.com/office/drawing/2014/main" id="{13718C7C-3948-72E3-CFA3-75E971922B6D}"/>
                </a:ext>
              </a:extLst>
            </p:cNvPr>
            <p:cNvCxnSpPr>
              <a:cxnSpLocks/>
            </p:cNvCxnSpPr>
            <p:nvPr/>
          </p:nvCxnSpPr>
          <p:spPr>
            <a:xfrm flipV="1">
              <a:off x="858226" y="3519531"/>
              <a:ext cx="0" cy="623844"/>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2" name="Прямая соединительная линия 131">
              <a:extLst>
                <a:ext uri="{FF2B5EF4-FFF2-40B4-BE49-F238E27FC236}">
                  <a16:creationId xmlns:a16="http://schemas.microsoft.com/office/drawing/2014/main" id="{819E062C-BB63-0AB0-8C4A-714D77ABCB3D}"/>
                </a:ext>
              </a:extLst>
            </p:cNvPr>
            <p:cNvCxnSpPr>
              <a:cxnSpLocks/>
            </p:cNvCxnSpPr>
            <p:nvPr/>
          </p:nvCxnSpPr>
          <p:spPr>
            <a:xfrm>
              <a:off x="858226" y="3519531"/>
              <a:ext cx="600868" cy="0"/>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3" name="Прямая соединительная линия 132">
              <a:extLst>
                <a:ext uri="{FF2B5EF4-FFF2-40B4-BE49-F238E27FC236}">
                  <a16:creationId xmlns:a16="http://schemas.microsoft.com/office/drawing/2014/main" id="{3AB65C9A-9B6D-CD9F-B34F-CEFA86B3A145}"/>
                </a:ext>
              </a:extLst>
            </p:cNvPr>
            <p:cNvCxnSpPr>
              <a:cxnSpLocks/>
            </p:cNvCxnSpPr>
            <p:nvPr/>
          </p:nvCxnSpPr>
          <p:spPr>
            <a:xfrm>
              <a:off x="1459094" y="3519531"/>
              <a:ext cx="0" cy="623844"/>
            </a:xfrm>
            <a:prstGeom prst="line">
              <a:avLst/>
            </a:prstGeom>
            <a:ln w="254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34" name="Группа 133">
            <a:extLst>
              <a:ext uri="{FF2B5EF4-FFF2-40B4-BE49-F238E27FC236}">
                <a16:creationId xmlns:a16="http://schemas.microsoft.com/office/drawing/2014/main" id="{0B43DAC2-FE9C-449F-4D10-08157C938396}"/>
              </a:ext>
            </a:extLst>
          </p:cNvPr>
          <p:cNvGrpSpPr/>
          <p:nvPr/>
        </p:nvGrpSpPr>
        <p:grpSpPr>
          <a:xfrm>
            <a:off x="3193435" y="2857292"/>
            <a:ext cx="600868" cy="623844"/>
            <a:chOff x="858226" y="3519531"/>
            <a:chExt cx="600868" cy="623844"/>
          </a:xfrm>
        </p:grpSpPr>
        <p:cxnSp>
          <p:nvCxnSpPr>
            <p:cNvPr id="135" name="Прямая соединительная линия 134">
              <a:extLst>
                <a:ext uri="{FF2B5EF4-FFF2-40B4-BE49-F238E27FC236}">
                  <a16:creationId xmlns:a16="http://schemas.microsoft.com/office/drawing/2014/main" id="{795AB7FD-2B00-E4A0-8A5E-4E0DB7FB3BFD}"/>
                </a:ext>
              </a:extLst>
            </p:cNvPr>
            <p:cNvCxnSpPr>
              <a:cxnSpLocks/>
            </p:cNvCxnSpPr>
            <p:nvPr/>
          </p:nvCxnSpPr>
          <p:spPr>
            <a:xfrm flipV="1">
              <a:off x="858226" y="3519531"/>
              <a:ext cx="0" cy="623844"/>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6" name="Прямая соединительная линия 135">
              <a:extLst>
                <a:ext uri="{FF2B5EF4-FFF2-40B4-BE49-F238E27FC236}">
                  <a16:creationId xmlns:a16="http://schemas.microsoft.com/office/drawing/2014/main" id="{761BD07B-C9C7-5C8A-70BB-2833FCFA6218}"/>
                </a:ext>
              </a:extLst>
            </p:cNvPr>
            <p:cNvCxnSpPr>
              <a:cxnSpLocks/>
            </p:cNvCxnSpPr>
            <p:nvPr/>
          </p:nvCxnSpPr>
          <p:spPr>
            <a:xfrm>
              <a:off x="858226" y="3519531"/>
              <a:ext cx="600868" cy="0"/>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7" name="Прямая соединительная линия 136">
              <a:extLst>
                <a:ext uri="{FF2B5EF4-FFF2-40B4-BE49-F238E27FC236}">
                  <a16:creationId xmlns:a16="http://schemas.microsoft.com/office/drawing/2014/main" id="{531B73A7-8981-06EA-7F2F-918A6BCB657D}"/>
                </a:ext>
              </a:extLst>
            </p:cNvPr>
            <p:cNvCxnSpPr>
              <a:cxnSpLocks/>
            </p:cNvCxnSpPr>
            <p:nvPr/>
          </p:nvCxnSpPr>
          <p:spPr>
            <a:xfrm>
              <a:off x="1459094" y="3519531"/>
              <a:ext cx="0" cy="623844"/>
            </a:xfrm>
            <a:prstGeom prst="line">
              <a:avLst/>
            </a:prstGeom>
            <a:ln w="254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38" name="Группа 137">
            <a:extLst>
              <a:ext uri="{FF2B5EF4-FFF2-40B4-BE49-F238E27FC236}">
                <a16:creationId xmlns:a16="http://schemas.microsoft.com/office/drawing/2014/main" id="{CB46F57F-25CC-D94B-6E02-8FD61A2BA00E}"/>
              </a:ext>
            </a:extLst>
          </p:cNvPr>
          <p:cNvGrpSpPr/>
          <p:nvPr/>
        </p:nvGrpSpPr>
        <p:grpSpPr>
          <a:xfrm>
            <a:off x="3914436" y="2851831"/>
            <a:ext cx="600868" cy="623844"/>
            <a:chOff x="858226" y="3519531"/>
            <a:chExt cx="600868" cy="623844"/>
          </a:xfrm>
        </p:grpSpPr>
        <p:cxnSp>
          <p:nvCxnSpPr>
            <p:cNvPr id="139" name="Прямая соединительная линия 138">
              <a:extLst>
                <a:ext uri="{FF2B5EF4-FFF2-40B4-BE49-F238E27FC236}">
                  <a16:creationId xmlns:a16="http://schemas.microsoft.com/office/drawing/2014/main" id="{7F3295D4-50A2-9194-1E30-2A6A13C50C2D}"/>
                </a:ext>
              </a:extLst>
            </p:cNvPr>
            <p:cNvCxnSpPr>
              <a:cxnSpLocks/>
            </p:cNvCxnSpPr>
            <p:nvPr/>
          </p:nvCxnSpPr>
          <p:spPr>
            <a:xfrm flipV="1">
              <a:off x="858226" y="3519531"/>
              <a:ext cx="0" cy="623844"/>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0" name="Прямая соединительная линия 139">
              <a:extLst>
                <a:ext uri="{FF2B5EF4-FFF2-40B4-BE49-F238E27FC236}">
                  <a16:creationId xmlns:a16="http://schemas.microsoft.com/office/drawing/2014/main" id="{CB483320-C1E3-C56E-1AE1-3BA2B1941D78}"/>
                </a:ext>
              </a:extLst>
            </p:cNvPr>
            <p:cNvCxnSpPr>
              <a:cxnSpLocks/>
            </p:cNvCxnSpPr>
            <p:nvPr/>
          </p:nvCxnSpPr>
          <p:spPr>
            <a:xfrm>
              <a:off x="858226" y="3519531"/>
              <a:ext cx="600868" cy="0"/>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1" name="Прямая соединительная линия 140">
              <a:extLst>
                <a:ext uri="{FF2B5EF4-FFF2-40B4-BE49-F238E27FC236}">
                  <a16:creationId xmlns:a16="http://schemas.microsoft.com/office/drawing/2014/main" id="{D243C698-0B33-D1F4-A0FB-71481456ED8C}"/>
                </a:ext>
              </a:extLst>
            </p:cNvPr>
            <p:cNvCxnSpPr>
              <a:cxnSpLocks/>
            </p:cNvCxnSpPr>
            <p:nvPr/>
          </p:nvCxnSpPr>
          <p:spPr>
            <a:xfrm>
              <a:off x="1459094" y="3519531"/>
              <a:ext cx="0" cy="623844"/>
            </a:xfrm>
            <a:prstGeom prst="line">
              <a:avLst/>
            </a:prstGeom>
            <a:ln w="254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42" name="Группа 141">
            <a:extLst>
              <a:ext uri="{FF2B5EF4-FFF2-40B4-BE49-F238E27FC236}">
                <a16:creationId xmlns:a16="http://schemas.microsoft.com/office/drawing/2014/main" id="{F744169A-0ED5-0498-055F-9494F2543D32}"/>
              </a:ext>
            </a:extLst>
          </p:cNvPr>
          <p:cNvGrpSpPr/>
          <p:nvPr/>
        </p:nvGrpSpPr>
        <p:grpSpPr>
          <a:xfrm>
            <a:off x="4639325" y="2851831"/>
            <a:ext cx="600868" cy="623844"/>
            <a:chOff x="858226" y="3519531"/>
            <a:chExt cx="600868" cy="623844"/>
          </a:xfrm>
        </p:grpSpPr>
        <p:cxnSp>
          <p:nvCxnSpPr>
            <p:cNvPr id="143" name="Прямая соединительная линия 142">
              <a:extLst>
                <a:ext uri="{FF2B5EF4-FFF2-40B4-BE49-F238E27FC236}">
                  <a16:creationId xmlns:a16="http://schemas.microsoft.com/office/drawing/2014/main" id="{B4E7CBFE-868E-4E6F-DD61-2DBAB9B4727B}"/>
                </a:ext>
              </a:extLst>
            </p:cNvPr>
            <p:cNvCxnSpPr>
              <a:cxnSpLocks/>
            </p:cNvCxnSpPr>
            <p:nvPr/>
          </p:nvCxnSpPr>
          <p:spPr>
            <a:xfrm flipV="1">
              <a:off x="858226" y="3519531"/>
              <a:ext cx="0" cy="623844"/>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4" name="Прямая соединительная линия 143">
              <a:extLst>
                <a:ext uri="{FF2B5EF4-FFF2-40B4-BE49-F238E27FC236}">
                  <a16:creationId xmlns:a16="http://schemas.microsoft.com/office/drawing/2014/main" id="{A62B1F62-56FC-3370-C137-F2B2482DA965}"/>
                </a:ext>
              </a:extLst>
            </p:cNvPr>
            <p:cNvCxnSpPr>
              <a:cxnSpLocks/>
            </p:cNvCxnSpPr>
            <p:nvPr/>
          </p:nvCxnSpPr>
          <p:spPr>
            <a:xfrm>
              <a:off x="858226" y="3519531"/>
              <a:ext cx="600868" cy="0"/>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5" name="Прямая соединительная линия 144">
              <a:extLst>
                <a:ext uri="{FF2B5EF4-FFF2-40B4-BE49-F238E27FC236}">
                  <a16:creationId xmlns:a16="http://schemas.microsoft.com/office/drawing/2014/main" id="{0AF52793-4414-70ED-41D7-86A2BD1D094A}"/>
                </a:ext>
              </a:extLst>
            </p:cNvPr>
            <p:cNvCxnSpPr>
              <a:cxnSpLocks/>
            </p:cNvCxnSpPr>
            <p:nvPr/>
          </p:nvCxnSpPr>
          <p:spPr>
            <a:xfrm>
              <a:off x="1459094" y="3519531"/>
              <a:ext cx="0" cy="623844"/>
            </a:xfrm>
            <a:prstGeom prst="line">
              <a:avLst/>
            </a:prstGeom>
            <a:ln w="254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46" name="Группа 145">
            <a:extLst>
              <a:ext uri="{FF2B5EF4-FFF2-40B4-BE49-F238E27FC236}">
                <a16:creationId xmlns:a16="http://schemas.microsoft.com/office/drawing/2014/main" id="{C9799ED7-95D1-7504-A9E0-2B85B7575DAB}"/>
              </a:ext>
            </a:extLst>
          </p:cNvPr>
          <p:cNvGrpSpPr/>
          <p:nvPr/>
        </p:nvGrpSpPr>
        <p:grpSpPr>
          <a:xfrm>
            <a:off x="5416751" y="2845647"/>
            <a:ext cx="600868" cy="623844"/>
            <a:chOff x="858226" y="3519531"/>
            <a:chExt cx="600868" cy="623844"/>
          </a:xfrm>
        </p:grpSpPr>
        <p:cxnSp>
          <p:nvCxnSpPr>
            <p:cNvPr id="147" name="Прямая соединительная линия 146">
              <a:extLst>
                <a:ext uri="{FF2B5EF4-FFF2-40B4-BE49-F238E27FC236}">
                  <a16:creationId xmlns:a16="http://schemas.microsoft.com/office/drawing/2014/main" id="{41C6E546-399F-47C4-AA82-C36EBB5D00B7}"/>
                </a:ext>
              </a:extLst>
            </p:cNvPr>
            <p:cNvCxnSpPr>
              <a:cxnSpLocks/>
            </p:cNvCxnSpPr>
            <p:nvPr/>
          </p:nvCxnSpPr>
          <p:spPr>
            <a:xfrm flipV="1">
              <a:off x="858226" y="3519531"/>
              <a:ext cx="0" cy="623844"/>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8" name="Прямая соединительная линия 147">
              <a:extLst>
                <a:ext uri="{FF2B5EF4-FFF2-40B4-BE49-F238E27FC236}">
                  <a16:creationId xmlns:a16="http://schemas.microsoft.com/office/drawing/2014/main" id="{72527C50-2539-BC78-CBCD-3E788E9B1215}"/>
                </a:ext>
              </a:extLst>
            </p:cNvPr>
            <p:cNvCxnSpPr>
              <a:cxnSpLocks/>
            </p:cNvCxnSpPr>
            <p:nvPr/>
          </p:nvCxnSpPr>
          <p:spPr>
            <a:xfrm>
              <a:off x="858226" y="3519531"/>
              <a:ext cx="600868" cy="0"/>
            </a:xfrm>
            <a:prstGeom prst="line">
              <a:avLst/>
            </a:prstGeom>
            <a:ln w="25400">
              <a:solidFill>
                <a:srgbClr val="7030A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9" name="Прямая соединительная линия 148">
              <a:extLst>
                <a:ext uri="{FF2B5EF4-FFF2-40B4-BE49-F238E27FC236}">
                  <a16:creationId xmlns:a16="http://schemas.microsoft.com/office/drawing/2014/main" id="{1300F4E4-FB30-F0D2-2E6C-520F927DBC2F}"/>
                </a:ext>
              </a:extLst>
            </p:cNvPr>
            <p:cNvCxnSpPr>
              <a:cxnSpLocks/>
            </p:cNvCxnSpPr>
            <p:nvPr/>
          </p:nvCxnSpPr>
          <p:spPr>
            <a:xfrm>
              <a:off x="1459094" y="3519531"/>
              <a:ext cx="0" cy="623844"/>
            </a:xfrm>
            <a:prstGeom prst="line">
              <a:avLst/>
            </a:prstGeom>
            <a:ln w="254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50" name="Группа 149">
            <a:extLst>
              <a:ext uri="{FF2B5EF4-FFF2-40B4-BE49-F238E27FC236}">
                <a16:creationId xmlns:a16="http://schemas.microsoft.com/office/drawing/2014/main" id="{EBE8BF2E-44F3-414F-7C51-B2E2A4D2A111}"/>
              </a:ext>
            </a:extLst>
          </p:cNvPr>
          <p:cNvGrpSpPr/>
          <p:nvPr/>
        </p:nvGrpSpPr>
        <p:grpSpPr>
          <a:xfrm>
            <a:off x="1256438" y="2662495"/>
            <a:ext cx="600868" cy="829536"/>
            <a:chOff x="1065004" y="3289224"/>
            <a:chExt cx="600868" cy="829536"/>
          </a:xfrm>
        </p:grpSpPr>
        <p:cxnSp>
          <p:nvCxnSpPr>
            <p:cNvPr id="151" name="Прямая соединительная линия 150">
              <a:extLst>
                <a:ext uri="{FF2B5EF4-FFF2-40B4-BE49-F238E27FC236}">
                  <a16:creationId xmlns:a16="http://schemas.microsoft.com/office/drawing/2014/main" id="{6F7B9930-C757-F582-6384-C2830B9C4C73}"/>
                </a:ext>
              </a:extLst>
            </p:cNvPr>
            <p:cNvCxnSpPr>
              <a:cxnSpLocks/>
            </p:cNvCxnSpPr>
            <p:nvPr/>
          </p:nvCxnSpPr>
          <p:spPr>
            <a:xfrm flipV="1">
              <a:off x="1065004" y="3289224"/>
              <a:ext cx="0" cy="807148"/>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2" name="Прямая соединительная линия 151">
              <a:extLst>
                <a:ext uri="{FF2B5EF4-FFF2-40B4-BE49-F238E27FC236}">
                  <a16:creationId xmlns:a16="http://schemas.microsoft.com/office/drawing/2014/main" id="{C5519EC9-D079-54DF-EA5E-2040F6984D8F}"/>
                </a:ext>
              </a:extLst>
            </p:cNvPr>
            <p:cNvCxnSpPr>
              <a:cxnSpLocks/>
            </p:cNvCxnSpPr>
            <p:nvPr/>
          </p:nvCxnSpPr>
          <p:spPr>
            <a:xfrm>
              <a:off x="1065004" y="3289224"/>
              <a:ext cx="600868" cy="0"/>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3" name="Прямая соединительная линия 152">
              <a:extLst>
                <a:ext uri="{FF2B5EF4-FFF2-40B4-BE49-F238E27FC236}">
                  <a16:creationId xmlns:a16="http://schemas.microsoft.com/office/drawing/2014/main" id="{F12100AA-BE94-796E-CEAC-0C558900ECB2}"/>
                </a:ext>
              </a:extLst>
            </p:cNvPr>
            <p:cNvCxnSpPr>
              <a:cxnSpLocks/>
            </p:cNvCxnSpPr>
            <p:nvPr/>
          </p:nvCxnSpPr>
          <p:spPr>
            <a:xfrm>
              <a:off x="1665872" y="3289224"/>
              <a:ext cx="0" cy="829536"/>
            </a:xfrm>
            <a:prstGeom prst="line">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54" name="Группа 153">
            <a:extLst>
              <a:ext uri="{FF2B5EF4-FFF2-40B4-BE49-F238E27FC236}">
                <a16:creationId xmlns:a16="http://schemas.microsoft.com/office/drawing/2014/main" id="{9DA80428-B89C-0C23-7E68-D46D0A9C0200}"/>
              </a:ext>
            </a:extLst>
          </p:cNvPr>
          <p:cNvGrpSpPr/>
          <p:nvPr/>
        </p:nvGrpSpPr>
        <p:grpSpPr>
          <a:xfrm>
            <a:off x="2002563" y="2662495"/>
            <a:ext cx="600868" cy="829536"/>
            <a:chOff x="1811129" y="3289224"/>
            <a:chExt cx="600868" cy="829536"/>
          </a:xfrm>
        </p:grpSpPr>
        <p:cxnSp>
          <p:nvCxnSpPr>
            <p:cNvPr id="155" name="Прямая соединительная линия 154">
              <a:extLst>
                <a:ext uri="{FF2B5EF4-FFF2-40B4-BE49-F238E27FC236}">
                  <a16:creationId xmlns:a16="http://schemas.microsoft.com/office/drawing/2014/main" id="{AC762035-09F1-1492-9F1F-7AB3908DCDA1}"/>
                </a:ext>
              </a:extLst>
            </p:cNvPr>
            <p:cNvCxnSpPr>
              <a:cxnSpLocks/>
            </p:cNvCxnSpPr>
            <p:nvPr/>
          </p:nvCxnSpPr>
          <p:spPr>
            <a:xfrm flipV="1">
              <a:off x="1811129" y="3289224"/>
              <a:ext cx="0" cy="807148"/>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6" name="Прямая соединительная линия 155">
              <a:extLst>
                <a:ext uri="{FF2B5EF4-FFF2-40B4-BE49-F238E27FC236}">
                  <a16:creationId xmlns:a16="http://schemas.microsoft.com/office/drawing/2014/main" id="{F4D84F68-3CE1-A031-379F-9D0F09A45939}"/>
                </a:ext>
              </a:extLst>
            </p:cNvPr>
            <p:cNvCxnSpPr>
              <a:cxnSpLocks/>
            </p:cNvCxnSpPr>
            <p:nvPr/>
          </p:nvCxnSpPr>
          <p:spPr>
            <a:xfrm>
              <a:off x="1811129" y="3289224"/>
              <a:ext cx="600868" cy="0"/>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7" name="Прямая соединительная линия 156">
              <a:extLst>
                <a:ext uri="{FF2B5EF4-FFF2-40B4-BE49-F238E27FC236}">
                  <a16:creationId xmlns:a16="http://schemas.microsoft.com/office/drawing/2014/main" id="{0FAAC879-338A-CE96-AF99-4AE3B615237C}"/>
                </a:ext>
              </a:extLst>
            </p:cNvPr>
            <p:cNvCxnSpPr>
              <a:cxnSpLocks/>
            </p:cNvCxnSpPr>
            <p:nvPr/>
          </p:nvCxnSpPr>
          <p:spPr>
            <a:xfrm>
              <a:off x="2411997" y="3289224"/>
              <a:ext cx="0" cy="829536"/>
            </a:xfrm>
            <a:prstGeom prst="line">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58" name="Группа 157">
            <a:extLst>
              <a:ext uri="{FF2B5EF4-FFF2-40B4-BE49-F238E27FC236}">
                <a16:creationId xmlns:a16="http://schemas.microsoft.com/office/drawing/2014/main" id="{36972EDF-A6BC-50C5-900E-A94AD4FC40B6}"/>
              </a:ext>
            </a:extLst>
          </p:cNvPr>
          <p:cNvGrpSpPr/>
          <p:nvPr/>
        </p:nvGrpSpPr>
        <p:grpSpPr>
          <a:xfrm>
            <a:off x="2745513" y="2662495"/>
            <a:ext cx="600868" cy="829536"/>
            <a:chOff x="2554079" y="3289224"/>
            <a:chExt cx="600868" cy="829536"/>
          </a:xfrm>
        </p:grpSpPr>
        <p:cxnSp>
          <p:nvCxnSpPr>
            <p:cNvPr id="159" name="Прямая соединительная линия 158">
              <a:extLst>
                <a:ext uri="{FF2B5EF4-FFF2-40B4-BE49-F238E27FC236}">
                  <a16:creationId xmlns:a16="http://schemas.microsoft.com/office/drawing/2014/main" id="{CADDF680-C8D2-ABB2-B9E6-C5D3ABB8019F}"/>
                </a:ext>
              </a:extLst>
            </p:cNvPr>
            <p:cNvCxnSpPr>
              <a:cxnSpLocks/>
            </p:cNvCxnSpPr>
            <p:nvPr/>
          </p:nvCxnSpPr>
          <p:spPr>
            <a:xfrm flipV="1">
              <a:off x="2554079" y="3289224"/>
              <a:ext cx="0" cy="807148"/>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0" name="Прямая соединительная линия 159">
              <a:extLst>
                <a:ext uri="{FF2B5EF4-FFF2-40B4-BE49-F238E27FC236}">
                  <a16:creationId xmlns:a16="http://schemas.microsoft.com/office/drawing/2014/main" id="{76470DEC-F95A-7B20-9B3F-C60145F98AC1}"/>
                </a:ext>
              </a:extLst>
            </p:cNvPr>
            <p:cNvCxnSpPr>
              <a:cxnSpLocks/>
            </p:cNvCxnSpPr>
            <p:nvPr/>
          </p:nvCxnSpPr>
          <p:spPr>
            <a:xfrm>
              <a:off x="2554079" y="3289224"/>
              <a:ext cx="600868" cy="0"/>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1" name="Прямая соединительная линия 160">
              <a:extLst>
                <a:ext uri="{FF2B5EF4-FFF2-40B4-BE49-F238E27FC236}">
                  <a16:creationId xmlns:a16="http://schemas.microsoft.com/office/drawing/2014/main" id="{F0EFD976-3D10-6A91-2AE9-FAEC9F7A7A57}"/>
                </a:ext>
              </a:extLst>
            </p:cNvPr>
            <p:cNvCxnSpPr>
              <a:cxnSpLocks/>
            </p:cNvCxnSpPr>
            <p:nvPr/>
          </p:nvCxnSpPr>
          <p:spPr>
            <a:xfrm>
              <a:off x="3154947" y="3289224"/>
              <a:ext cx="0" cy="829536"/>
            </a:xfrm>
            <a:prstGeom prst="line">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62" name="Группа 161">
            <a:extLst>
              <a:ext uri="{FF2B5EF4-FFF2-40B4-BE49-F238E27FC236}">
                <a16:creationId xmlns:a16="http://schemas.microsoft.com/office/drawing/2014/main" id="{16A03E75-1053-25D0-8D37-7604FB3BE6D4}"/>
              </a:ext>
            </a:extLst>
          </p:cNvPr>
          <p:cNvGrpSpPr/>
          <p:nvPr/>
        </p:nvGrpSpPr>
        <p:grpSpPr>
          <a:xfrm>
            <a:off x="3494813" y="2662495"/>
            <a:ext cx="600868" cy="829536"/>
            <a:chOff x="3303379" y="3289224"/>
            <a:chExt cx="600868" cy="829536"/>
          </a:xfrm>
        </p:grpSpPr>
        <p:cxnSp>
          <p:nvCxnSpPr>
            <p:cNvPr id="163" name="Прямая соединительная линия 162">
              <a:extLst>
                <a:ext uri="{FF2B5EF4-FFF2-40B4-BE49-F238E27FC236}">
                  <a16:creationId xmlns:a16="http://schemas.microsoft.com/office/drawing/2014/main" id="{228EE25D-369F-DFC7-6193-CD633EC54DFF}"/>
                </a:ext>
              </a:extLst>
            </p:cNvPr>
            <p:cNvCxnSpPr>
              <a:cxnSpLocks/>
            </p:cNvCxnSpPr>
            <p:nvPr/>
          </p:nvCxnSpPr>
          <p:spPr>
            <a:xfrm flipV="1">
              <a:off x="3303379" y="3289224"/>
              <a:ext cx="0" cy="807148"/>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4" name="Прямая соединительная линия 163">
              <a:extLst>
                <a:ext uri="{FF2B5EF4-FFF2-40B4-BE49-F238E27FC236}">
                  <a16:creationId xmlns:a16="http://schemas.microsoft.com/office/drawing/2014/main" id="{4BB0F5CF-3086-71C2-7046-BC110C3DCE61}"/>
                </a:ext>
              </a:extLst>
            </p:cNvPr>
            <p:cNvCxnSpPr>
              <a:cxnSpLocks/>
            </p:cNvCxnSpPr>
            <p:nvPr/>
          </p:nvCxnSpPr>
          <p:spPr>
            <a:xfrm>
              <a:off x="3303379" y="3289224"/>
              <a:ext cx="600868" cy="0"/>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5" name="Прямая соединительная линия 164">
              <a:extLst>
                <a:ext uri="{FF2B5EF4-FFF2-40B4-BE49-F238E27FC236}">
                  <a16:creationId xmlns:a16="http://schemas.microsoft.com/office/drawing/2014/main" id="{C5E04CA5-1E01-4901-58F8-78A2A318B9B1}"/>
                </a:ext>
              </a:extLst>
            </p:cNvPr>
            <p:cNvCxnSpPr>
              <a:cxnSpLocks/>
            </p:cNvCxnSpPr>
            <p:nvPr/>
          </p:nvCxnSpPr>
          <p:spPr>
            <a:xfrm>
              <a:off x="3904247" y="3289224"/>
              <a:ext cx="0" cy="829536"/>
            </a:xfrm>
            <a:prstGeom prst="line">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66" name="Группа 165">
            <a:extLst>
              <a:ext uri="{FF2B5EF4-FFF2-40B4-BE49-F238E27FC236}">
                <a16:creationId xmlns:a16="http://schemas.microsoft.com/office/drawing/2014/main" id="{8C5D1AE1-4B7D-7903-471E-2FD2B58102AB}"/>
              </a:ext>
            </a:extLst>
          </p:cNvPr>
          <p:cNvGrpSpPr/>
          <p:nvPr/>
        </p:nvGrpSpPr>
        <p:grpSpPr>
          <a:xfrm>
            <a:off x="4215538" y="2662419"/>
            <a:ext cx="600868" cy="829536"/>
            <a:chOff x="4024104" y="3289148"/>
            <a:chExt cx="600868" cy="829536"/>
          </a:xfrm>
        </p:grpSpPr>
        <p:cxnSp>
          <p:nvCxnSpPr>
            <p:cNvPr id="167" name="Прямая соединительная линия 166">
              <a:extLst>
                <a:ext uri="{FF2B5EF4-FFF2-40B4-BE49-F238E27FC236}">
                  <a16:creationId xmlns:a16="http://schemas.microsoft.com/office/drawing/2014/main" id="{71A88F79-581B-B8C9-A997-8C835B3F065A}"/>
                </a:ext>
              </a:extLst>
            </p:cNvPr>
            <p:cNvCxnSpPr>
              <a:cxnSpLocks/>
            </p:cNvCxnSpPr>
            <p:nvPr/>
          </p:nvCxnSpPr>
          <p:spPr>
            <a:xfrm flipV="1">
              <a:off x="4024104" y="3289148"/>
              <a:ext cx="0" cy="807148"/>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8" name="Прямая соединительная линия 167">
              <a:extLst>
                <a:ext uri="{FF2B5EF4-FFF2-40B4-BE49-F238E27FC236}">
                  <a16:creationId xmlns:a16="http://schemas.microsoft.com/office/drawing/2014/main" id="{9AFB2B5C-ECA8-EFDB-EABF-AB7981CE3613}"/>
                </a:ext>
              </a:extLst>
            </p:cNvPr>
            <p:cNvCxnSpPr>
              <a:cxnSpLocks/>
            </p:cNvCxnSpPr>
            <p:nvPr/>
          </p:nvCxnSpPr>
          <p:spPr>
            <a:xfrm>
              <a:off x="4024104" y="3289148"/>
              <a:ext cx="600868" cy="0"/>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9" name="Прямая соединительная линия 168">
              <a:extLst>
                <a:ext uri="{FF2B5EF4-FFF2-40B4-BE49-F238E27FC236}">
                  <a16:creationId xmlns:a16="http://schemas.microsoft.com/office/drawing/2014/main" id="{12A29966-C770-05E0-5D68-D62BC2090C44}"/>
                </a:ext>
              </a:extLst>
            </p:cNvPr>
            <p:cNvCxnSpPr>
              <a:cxnSpLocks/>
            </p:cNvCxnSpPr>
            <p:nvPr/>
          </p:nvCxnSpPr>
          <p:spPr>
            <a:xfrm>
              <a:off x="4624972" y="3289148"/>
              <a:ext cx="0" cy="829536"/>
            </a:xfrm>
            <a:prstGeom prst="line">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70" name="Группа 169">
            <a:extLst>
              <a:ext uri="{FF2B5EF4-FFF2-40B4-BE49-F238E27FC236}">
                <a16:creationId xmlns:a16="http://schemas.microsoft.com/office/drawing/2014/main" id="{826AC6C6-EA8C-2036-1919-9960773F92C3}"/>
              </a:ext>
            </a:extLst>
          </p:cNvPr>
          <p:cNvGrpSpPr/>
          <p:nvPr/>
        </p:nvGrpSpPr>
        <p:grpSpPr>
          <a:xfrm>
            <a:off x="4905022" y="2662419"/>
            <a:ext cx="600868" cy="829573"/>
            <a:chOff x="4788963" y="3289111"/>
            <a:chExt cx="600868" cy="829573"/>
          </a:xfrm>
        </p:grpSpPr>
        <p:cxnSp>
          <p:nvCxnSpPr>
            <p:cNvPr id="171" name="Прямая соединительная линия 170">
              <a:extLst>
                <a:ext uri="{FF2B5EF4-FFF2-40B4-BE49-F238E27FC236}">
                  <a16:creationId xmlns:a16="http://schemas.microsoft.com/office/drawing/2014/main" id="{489DE030-1AB1-45E0-1518-AEE7D57FC587}"/>
                </a:ext>
              </a:extLst>
            </p:cNvPr>
            <p:cNvCxnSpPr>
              <a:cxnSpLocks/>
            </p:cNvCxnSpPr>
            <p:nvPr/>
          </p:nvCxnSpPr>
          <p:spPr>
            <a:xfrm>
              <a:off x="4788963" y="3289111"/>
              <a:ext cx="600868" cy="0"/>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2" name="Прямая соединительная линия 171">
              <a:extLst>
                <a:ext uri="{FF2B5EF4-FFF2-40B4-BE49-F238E27FC236}">
                  <a16:creationId xmlns:a16="http://schemas.microsoft.com/office/drawing/2014/main" id="{69FB70DA-92ED-72CF-51B1-225DC4FF14E5}"/>
                </a:ext>
              </a:extLst>
            </p:cNvPr>
            <p:cNvCxnSpPr>
              <a:cxnSpLocks/>
            </p:cNvCxnSpPr>
            <p:nvPr/>
          </p:nvCxnSpPr>
          <p:spPr>
            <a:xfrm flipV="1">
              <a:off x="4788963" y="3289148"/>
              <a:ext cx="0" cy="807148"/>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3" name="Прямая соединительная линия 172">
              <a:extLst>
                <a:ext uri="{FF2B5EF4-FFF2-40B4-BE49-F238E27FC236}">
                  <a16:creationId xmlns:a16="http://schemas.microsoft.com/office/drawing/2014/main" id="{57CE2582-4576-0A17-BF74-0914CE62428E}"/>
                </a:ext>
              </a:extLst>
            </p:cNvPr>
            <p:cNvCxnSpPr>
              <a:cxnSpLocks/>
            </p:cNvCxnSpPr>
            <p:nvPr/>
          </p:nvCxnSpPr>
          <p:spPr>
            <a:xfrm>
              <a:off x="5389831" y="3289148"/>
              <a:ext cx="0" cy="829536"/>
            </a:xfrm>
            <a:prstGeom prst="line">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74" name="Группа 173">
            <a:extLst>
              <a:ext uri="{FF2B5EF4-FFF2-40B4-BE49-F238E27FC236}">
                <a16:creationId xmlns:a16="http://schemas.microsoft.com/office/drawing/2014/main" id="{8A0ABF4B-F095-5BA5-7285-C5DC6DA36196}"/>
              </a:ext>
            </a:extLst>
          </p:cNvPr>
          <p:cNvGrpSpPr/>
          <p:nvPr/>
        </p:nvGrpSpPr>
        <p:grpSpPr>
          <a:xfrm>
            <a:off x="5639765" y="2662419"/>
            <a:ext cx="600868" cy="829573"/>
            <a:chOff x="5523706" y="3289111"/>
            <a:chExt cx="600868" cy="829573"/>
          </a:xfrm>
        </p:grpSpPr>
        <p:cxnSp>
          <p:nvCxnSpPr>
            <p:cNvPr id="175" name="Прямая соединительная линия 174">
              <a:extLst>
                <a:ext uri="{FF2B5EF4-FFF2-40B4-BE49-F238E27FC236}">
                  <a16:creationId xmlns:a16="http://schemas.microsoft.com/office/drawing/2014/main" id="{390A1AC1-138D-E212-D90A-9975BB8D3B5E}"/>
                </a:ext>
              </a:extLst>
            </p:cNvPr>
            <p:cNvCxnSpPr>
              <a:cxnSpLocks/>
            </p:cNvCxnSpPr>
            <p:nvPr/>
          </p:nvCxnSpPr>
          <p:spPr>
            <a:xfrm>
              <a:off x="5523706" y="3289111"/>
              <a:ext cx="600868" cy="0"/>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6" name="Прямая соединительная линия 175">
              <a:extLst>
                <a:ext uri="{FF2B5EF4-FFF2-40B4-BE49-F238E27FC236}">
                  <a16:creationId xmlns:a16="http://schemas.microsoft.com/office/drawing/2014/main" id="{A1917252-44E8-0BEB-8348-9D87A02DE288}"/>
                </a:ext>
              </a:extLst>
            </p:cNvPr>
            <p:cNvCxnSpPr>
              <a:cxnSpLocks/>
            </p:cNvCxnSpPr>
            <p:nvPr/>
          </p:nvCxnSpPr>
          <p:spPr>
            <a:xfrm flipV="1">
              <a:off x="5523706" y="3289148"/>
              <a:ext cx="0" cy="807148"/>
            </a:xfrm>
            <a:prstGeom prst="line">
              <a:avLst/>
            </a:prstGeom>
            <a:ln w="254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7" name="Прямая соединительная линия 176">
              <a:extLst>
                <a:ext uri="{FF2B5EF4-FFF2-40B4-BE49-F238E27FC236}">
                  <a16:creationId xmlns:a16="http://schemas.microsoft.com/office/drawing/2014/main" id="{0A971F99-0C8C-6AB3-8B0D-8A84C9B3B3C7}"/>
                </a:ext>
              </a:extLst>
            </p:cNvPr>
            <p:cNvCxnSpPr>
              <a:cxnSpLocks/>
            </p:cNvCxnSpPr>
            <p:nvPr/>
          </p:nvCxnSpPr>
          <p:spPr>
            <a:xfrm>
              <a:off x="6124574" y="3289148"/>
              <a:ext cx="0" cy="829536"/>
            </a:xfrm>
            <a:prstGeom prst="line">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78" name="Группа 177">
            <a:extLst>
              <a:ext uri="{FF2B5EF4-FFF2-40B4-BE49-F238E27FC236}">
                <a16:creationId xmlns:a16="http://schemas.microsoft.com/office/drawing/2014/main" id="{572B568B-F10D-099E-F9DB-BA00055AA008}"/>
              </a:ext>
            </a:extLst>
          </p:cNvPr>
          <p:cNvGrpSpPr/>
          <p:nvPr/>
        </p:nvGrpSpPr>
        <p:grpSpPr>
          <a:xfrm rot="10800000">
            <a:off x="917710" y="4932272"/>
            <a:ext cx="600868" cy="623844"/>
            <a:chOff x="858226" y="3519531"/>
            <a:chExt cx="600868" cy="623844"/>
          </a:xfrm>
        </p:grpSpPr>
        <p:cxnSp>
          <p:nvCxnSpPr>
            <p:cNvPr id="179" name="Прямая соединительная линия 178">
              <a:extLst>
                <a:ext uri="{FF2B5EF4-FFF2-40B4-BE49-F238E27FC236}">
                  <a16:creationId xmlns:a16="http://schemas.microsoft.com/office/drawing/2014/main" id="{9C5B3803-F610-82F3-C312-0A17956CC4B5}"/>
                </a:ext>
              </a:extLst>
            </p:cNvPr>
            <p:cNvCxnSpPr>
              <a:cxnSpLocks/>
            </p:cNvCxnSpPr>
            <p:nvPr/>
          </p:nvCxnSpPr>
          <p:spPr>
            <a:xfrm flipV="1">
              <a:off x="858226" y="3519531"/>
              <a:ext cx="0" cy="623844"/>
            </a:xfrm>
            <a:prstGeom prst="line">
              <a:avLst/>
            </a:prstGeom>
            <a:ln w="254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0" name="Прямая соединительная линия 179">
              <a:extLst>
                <a:ext uri="{FF2B5EF4-FFF2-40B4-BE49-F238E27FC236}">
                  <a16:creationId xmlns:a16="http://schemas.microsoft.com/office/drawing/2014/main" id="{74F9F0AD-6E79-D309-BC6C-0F0B995C4AD3}"/>
                </a:ext>
              </a:extLst>
            </p:cNvPr>
            <p:cNvCxnSpPr>
              <a:cxnSpLocks/>
            </p:cNvCxnSpPr>
            <p:nvPr/>
          </p:nvCxnSpPr>
          <p:spPr>
            <a:xfrm>
              <a:off x="858226" y="3519531"/>
              <a:ext cx="600868" cy="0"/>
            </a:xfrm>
            <a:prstGeom prst="line">
              <a:avLst/>
            </a:prstGeom>
            <a:ln w="254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1" name="Прямая соединительная линия 180">
              <a:extLst>
                <a:ext uri="{FF2B5EF4-FFF2-40B4-BE49-F238E27FC236}">
                  <a16:creationId xmlns:a16="http://schemas.microsoft.com/office/drawing/2014/main" id="{9C6A5DEA-97BF-B311-34D3-4D9E5A299B7D}"/>
                </a:ext>
              </a:extLst>
            </p:cNvPr>
            <p:cNvCxnSpPr>
              <a:cxnSpLocks/>
            </p:cNvCxnSpPr>
            <p:nvPr/>
          </p:nvCxnSpPr>
          <p:spPr>
            <a:xfrm>
              <a:off x="1459094" y="3519531"/>
              <a:ext cx="0" cy="623844"/>
            </a:xfrm>
            <a:prstGeom prst="line">
              <a:avLst/>
            </a:prstGeom>
            <a:ln w="254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82" name="Группа 181">
            <a:extLst>
              <a:ext uri="{FF2B5EF4-FFF2-40B4-BE49-F238E27FC236}">
                <a16:creationId xmlns:a16="http://schemas.microsoft.com/office/drawing/2014/main" id="{31DDEF5A-9514-99B5-72A4-746DDC6DE954}"/>
              </a:ext>
            </a:extLst>
          </p:cNvPr>
          <p:cNvGrpSpPr/>
          <p:nvPr/>
        </p:nvGrpSpPr>
        <p:grpSpPr>
          <a:xfrm rot="10800000">
            <a:off x="1638711" y="4926811"/>
            <a:ext cx="600868" cy="623844"/>
            <a:chOff x="858226" y="3519531"/>
            <a:chExt cx="600868" cy="623844"/>
          </a:xfrm>
        </p:grpSpPr>
        <p:cxnSp>
          <p:nvCxnSpPr>
            <p:cNvPr id="183" name="Прямая соединительная линия 182">
              <a:extLst>
                <a:ext uri="{FF2B5EF4-FFF2-40B4-BE49-F238E27FC236}">
                  <a16:creationId xmlns:a16="http://schemas.microsoft.com/office/drawing/2014/main" id="{B41D29A6-24C3-6816-DC8E-622C45286C72}"/>
                </a:ext>
              </a:extLst>
            </p:cNvPr>
            <p:cNvCxnSpPr>
              <a:cxnSpLocks/>
            </p:cNvCxnSpPr>
            <p:nvPr/>
          </p:nvCxnSpPr>
          <p:spPr>
            <a:xfrm flipV="1">
              <a:off x="858226" y="3519531"/>
              <a:ext cx="0" cy="623844"/>
            </a:xfrm>
            <a:prstGeom prst="line">
              <a:avLst/>
            </a:prstGeom>
            <a:ln w="254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4" name="Прямая соединительная линия 183">
              <a:extLst>
                <a:ext uri="{FF2B5EF4-FFF2-40B4-BE49-F238E27FC236}">
                  <a16:creationId xmlns:a16="http://schemas.microsoft.com/office/drawing/2014/main" id="{4EA252DA-A96F-411D-3597-53E692D069AC}"/>
                </a:ext>
              </a:extLst>
            </p:cNvPr>
            <p:cNvCxnSpPr>
              <a:cxnSpLocks/>
            </p:cNvCxnSpPr>
            <p:nvPr/>
          </p:nvCxnSpPr>
          <p:spPr>
            <a:xfrm>
              <a:off x="858226" y="3519531"/>
              <a:ext cx="600868" cy="0"/>
            </a:xfrm>
            <a:prstGeom prst="line">
              <a:avLst/>
            </a:prstGeom>
            <a:ln w="254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5" name="Прямая соединительная линия 184">
              <a:extLst>
                <a:ext uri="{FF2B5EF4-FFF2-40B4-BE49-F238E27FC236}">
                  <a16:creationId xmlns:a16="http://schemas.microsoft.com/office/drawing/2014/main" id="{44093E07-C44B-250E-6003-A10A8E98D049}"/>
                </a:ext>
              </a:extLst>
            </p:cNvPr>
            <p:cNvCxnSpPr>
              <a:cxnSpLocks/>
            </p:cNvCxnSpPr>
            <p:nvPr/>
          </p:nvCxnSpPr>
          <p:spPr>
            <a:xfrm>
              <a:off x="1459094" y="3519531"/>
              <a:ext cx="0" cy="623844"/>
            </a:xfrm>
            <a:prstGeom prst="line">
              <a:avLst/>
            </a:prstGeom>
            <a:ln w="254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86" name="Группа 185">
            <a:extLst>
              <a:ext uri="{FF2B5EF4-FFF2-40B4-BE49-F238E27FC236}">
                <a16:creationId xmlns:a16="http://schemas.microsoft.com/office/drawing/2014/main" id="{A4D5907D-A5A6-0120-8930-A4F12FE5A564}"/>
              </a:ext>
            </a:extLst>
          </p:cNvPr>
          <p:cNvGrpSpPr/>
          <p:nvPr/>
        </p:nvGrpSpPr>
        <p:grpSpPr>
          <a:xfrm rot="10800000">
            <a:off x="2363600" y="4926811"/>
            <a:ext cx="600868" cy="623844"/>
            <a:chOff x="858226" y="3519531"/>
            <a:chExt cx="600868" cy="623844"/>
          </a:xfrm>
        </p:grpSpPr>
        <p:cxnSp>
          <p:nvCxnSpPr>
            <p:cNvPr id="187" name="Прямая соединительная линия 186">
              <a:extLst>
                <a:ext uri="{FF2B5EF4-FFF2-40B4-BE49-F238E27FC236}">
                  <a16:creationId xmlns:a16="http://schemas.microsoft.com/office/drawing/2014/main" id="{E52862FA-25AA-BE5D-1B20-2482FDD19708}"/>
                </a:ext>
              </a:extLst>
            </p:cNvPr>
            <p:cNvCxnSpPr>
              <a:cxnSpLocks/>
            </p:cNvCxnSpPr>
            <p:nvPr/>
          </p:nvCxnSpPr>
          <p:spPr>
            <a:xfrm flipV="1">
              <a:off x="858226" y="3519531"/>
              <a:ext cx="0" cy="623844"/>
            </a:xfrm>
            <a:prstGeom prst="line">
              <a:avLst/>
            </a:prstGeom>
            <a:ln w="254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8" name="Прямая соединительная линия 187">
              <a:extLst>
                <a:ext uri="{FF2B5EF4-FFF2-40B4-BE49-F238E27FC236}">
                  <a16:creationId xmlns:a16="http://schemas.microsoft.com/office/drawing/2014/main" id="{D56BD00D-7FE6-5AAB-F4BF-2C890F4E769E}"/>
                </a:ext>
              </a:extLst>
            </p:cNvPr>
            <p:cNvCxnSpPr>
              <a:cxnSpLocks/>
            </p:cNvCxnSpPr>
            <p:nvPr/>
          </p:nvCxnSpPr>
          <p:spPr>
            <a:xfrm>
              <a:off x="858226" y="3519531"/>
              <a:ext cx="600868" cy="0"/>
            </a:xfrm>
            <a:prstGeom prst="line">
              <a:avLst/>
            </a:prstGeom>
            <a:ln w="254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9" name="Прямая соединительная линия 188">
              <a:extLst>
                <a:ext uri="{FF2B5EF4-FFF2-40B4-BE49-F238E27FC236}">
                  <a16:creationId xmlns:a16="http://schemas.microsoft.com/office/drawing/2014/main" id="{6C1F6AD7-3BF3-B23E-410E-C69A637423C8}"/>
                </a:ext>
              </a:extLst>
            </p:cNvPr>
            <p:cNvCxnSpPr>
              <a:cxnSpLocks/>
            </p:cNvCxnSpPr>
            <p:nvPr/>
          </p:nvCxnSpPr>
          <p:spPr>
            <a:xfrm>
              <a:off x="1459094" y="3519531"/>
              <a:ext cx="0" cy="623844"/>
            </a:xfrm>
            <a:prstGeom prst="line">
              <a:avLst/>
            </a:prstGeom>
            <a:ln w="254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90" name="Группа 189">
            <a:extLst>
              <a:ext uri="{FF2B5EF4-FFF2-40B4-BE49-F238E27FC236}">
                <a16:creationId xmlns:a16="http://schemas.microsoft.com/office/drawing/2014/main" id="{73A4F83B-28B7-B924-BD25-D34D40B56864}"/>
              </a:ext>
            </a:extLst>
          </p:cNvPr>
          <p:cNvGrpSpPr/>
          <p:nvPr/>
        </p:nvGrpSpPr>
        <p:grpSpPr>
          <a:xfrm rot="10800000">
            <a:off x="3110860" y="4921340"/>
            <a:ext cx="600868" cy="623844"/>
            <a:chOff x="858226" y="3519531"/>
            <a:chExt cx="600868" cy="623844"/>
          </a:xfrm>
        </p:grpSpPr>
        <p:cxnSp>
          <p:nvCxnSpPr>
            <p:cNvPr id="191" name="Прямая соединительная линия 190">
              <a:extLst>
                <a:ext uri="{FF2B5EF4-FFF2-40B4-BE49-F238E27FC236}">
                  <a16:creationId xmlns:a16="http://schemas.microsoft.com/office/drawing/2014/main" id="{69EEE153-72DF-D018-B290-5C4471546E88}"/>
                </a:ext>
              </a:extLst>
            </p:cNvPr>
            <p:cNvCxnSpPr>
              <a:cxnSpLocks/>
            </p:cNvCxnSpPr>
            <p:nvPr/>
          </p:nvCxnSpPr>
          <p:spPr>
            <a:xfrm flipV="1">
              <a:off x="858226" y="3519531"/>
              <a:ext cx="0" cy="623844"/>
            </a:xfrm>
            <a:prstGeom prst="line">
              <a:avLst/>
            </a:prstGeom>
            <a:ln w="254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2" name="Прямая соединительная линия 191">
              <a:extLst>
                <a:ext uri="{FF2B5EF4-FFF2-40B4-BE49-F238E27FC236}">
                  <a16:creationId xmlns:a16="http://schemas.microsoft.com/office/drawing/2014/main" id="{FCD00D60-FFDE-E35B-FDA4-EECD1441E85B}"/>
                </a:ext>
              </a:extLst>
            </p:cNvPr>
            <p:cNvCxnSpPr>
              <a:cxnSpLocks/>
            </p:cNvCxnSpPr>
            <p:nvPr/>
          </p:nvCxnSpPr>
          <p:spPr>
            <a:xfrm>
              <a:off x="858226" y="3519531"/>
              <a:ext cx="600868" cy="0"/>
            </a:xfrm>
            <a:prstGeom prst="line">
              <a:avLst/>
            </a:prstGeom>
            <a:ln w="254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3" name="Прямая соединительная линия 192">
              <a:extLst>
                <a:ext uri="{FF2B5EF4-FFF2-40B4-BE49-F238E27FC236}">
                  <a16:creationId xmlns:a16="http://schemas.microsoft.com/office/drawing/2014/main" id="{249878A7-F38B-D929-A50E-07EF0977E78C}"/>
                </a:ext>
              </a:extLst>
            </p:cNvPr>
            <p:cNvCxnSpPr>
              <a:cxnSpLocks/>
            </p:cNvCxnSpPr>
            <p:nvPr/>
          </p:nvCxnSpPr>
          <p:spPr>
            <a:xfrm>
              <a:off x="1459094" y="3519531"/>
              <a:ext cx="0" cy="623844"/>
            </a:xfrm>
            <a:prstGeom prst="line">
              <a:avLst/>
            </a:prstGeom>
            <a:ln w="254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94" name="Группа 193">
            <a:extLst>
              <a:ext uri="{FF2B5EF4-FFF2-40B4-BE49-F238E27FC236}">
                <a16:creationId xmlns:a16="http://schemas.microsoft.com/office/drawing/2014/main" id="{3902AD35-EF53-C7E0-06C6-145B72A7D94D}"/>
              </a:ext>
            </a:extLst>
          </p:cNvPr>
          <p:cNvGrpSpPr/>
          <p:nvPr/>
        </p:nvGrpSpPr>
        <p:grpSpPr>
          <a:xfrm rot="10800000">
            <a:off x="3831861" y="4915879"/>
            <a:ext cx="600868" cy="623844"/>
            <a:chOff x="858226" y="3519531"/>
            <a:chExt cx="600868" cy="623844"/>
          </a:xfrm>
        </p:grpSpPr>
        <p:cxnSp>
          <p:nvCxnSpPr>
            <p:cNvPr id="195" name="Прямая соединительная линия 194">
              <a:extLst>
                <a:ext uri="{FF2B5EF4-FFF2-40B4-BE49-F238E27FC236}">
                  <a16:creationId xmlns:a16="http://schemas.microsoft.com/office/drawing/2014/main" id="{39F52F72-1288-124E-D0A7-86ABB34C033B}"/>
                </a:ext>
              </a:extLst>
            </p:cNvPr>
            <p:cNvCxnSpPr>
              <a:cxnSpLocks/>
            </p:cNvCxnSpPr>
            <p:nvPr/>
          </p:nvCxnSpPr>
          <p:spPr>
            <a:xfrm flipV="1">
              <a:off x="858226" y="3519531"/>
              <a:ext cx="0" cy="623844"/>
            </a:xfrm>
            <a:prstGeom prst="line">
              <a:avLst/>
            </a:prstGeom>
            <a:ln w="254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6" name="Прямая соединительная линия 195">
              <a:extLst>
                <a:ext uri="{FF2B5EF4-FFF2-40B4-BE49-F238E27FC236}">
                  <a16:creationId xmlns:a16="http://schemas.microsoft.com/office/drawing/2014/main" id="{C349B2D3-36C0-821B-E94E-9AD99FDBD1BC}"/>
                </a:ext>
              </a:extLst>
            </p:cNvPr>
            <p:cNvCxnSpPr>
              <a:cxnSpLocks/>
            </p:cNvCxnSpPr>
            <p:nvPr/>
          </p:nvCxnSpPr>
          <p:spPr>
            <a:xfrm>
              <a:off x="858226" y="3519531"/>
              <a:ext cx="600868" cy="0"/>
            </a:xfrm>
            <a:prstGeom prst="line">
              <a:avLst/>
            </a:prstGeom>
            <a:ln w="254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7" name="Прямая соединительная линия 196">
              <a:extLst>
                <a:ext uri="{FF2B5EF4-FFF2-40B4-BE49-F238E27FC236}">
                  <a16:creationId xmlns:a16="http://schemas.microsoft.com/office/drawing/2014/main" id="{744CFB4F-D361-A56E-6F70-56446C0786FC}"/>
                </a:ext>
              </a:extLst>
            </p:cNvPr>
            <p:cNvCxnSpPr>
              <a:cxnSpLocks/>
            </p:cNvCxnSpPr>
            <p:nvPr/>
          </p:nvCxnSpPr>
          <p:spPr>
            <a:xfrm>
              <a:off x="1459094" y="3519531"/>
              <a:ext cx="0" cy="623844"/>
            </a:xfrm>
            <a:prstGeom prst="line">
              <a:avLst/>
            </a:prstGeom>
            <a:ln w="254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98" name="Группа 197">
            <a:extLst>
              <a:ext uri="{FF2B5EF4-FFF2-40B4-BE49-F238E27FC236}">
                <a16:creationId xmlns:a16="http://schemas.microsoft.com/office/drawing/2014/main" id="{8D3F8440-F5F6-DD1F-453D-9EB6EE62A598}"/>
              </a:ext>
            </a:extLst>
          </p:cNvPr>
          <p:cNvGrpSpPr/>
          <p:nvPr/>
        </p:nvGrpSpPr>
        <p:grpSpPr>
          <a:xfrm rot="10800000">
            <a:off x="4556750" y="4915879"/>
            <a:ext cx="600868" cy="623844"/>
            <a:chOff x="858226" y="3519531"/>
            <a:chExt cx="600868" cy="623844"/>
          </a:xfrm>
        </p:grpSpPr>
        <p:cxnSp>
          <p:nvCxnSpPr>
            <p:cNvPr id="199" name="Прямая соединительная линия 198">
              <a:extLst>
                <a:ext uri="{FF2B5EF4-FFF2-40B4-BE49-F238E27FC236}">
                  <a16:creationId xmlns:a16="http://schemas.microsoft.com/office/drawing/2014/main" id="{E554E7AB-FFCC-3F72-1A81-33CE821BD277}"/>
                </a:ext>
              </a:extLst>
            </p:cNvPr>
            <p:cNvCxnSpPr>
              <a:cxnSpLocks/>
            </p:cNvCxnSpPr>
            <p:nvPr/>
          </p:nvCxnSpPr>
          <p:spPr>
            <a:xfrm flipV="1">
              <a:off x="858226" y="3519531"/>
              <a:ext cx="0" cy="623844"/>
            </a:xfrm>
            <a:prstGeom prst="line">
              <a:avLst/>
            </a:prstGeom>
            <a:ln w="254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00" name="Прямая соединительная линия 199">
              <a:extLst>
                <a:ext uri="{FF2B5EF4-FFF2-40B4-BE49-F238E27FC236}">
                  <a16:creationId xmlns:a16="http://schemas.microsoft.com/office/drawing/2014/main" id="{E81CB23A-1FE1-DFEA-5360-55AAB143ECD0}"/>
                </a:ext>
              </a:extLst>
            </p:cNvPr>
            <p:cNvCxnSpPr>
              <a:cxnSpLocks/>
            </p:cNvCxnSpPr>
            <p:nvPr/>
          </p:nvCxnSpPr>
          <p:spPr>
            <a:xfrm>
              <a:off x="858226" y="3519531"/>
              <a:ext cx="600868" cy="0"/>
            </a:xfrm>
            <a:prstGeom prst="line">
              <a:avLst/>
            </a:prstGeom>
            <a:ln w="254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01" name="Прямая соединительная линия 200">
              <a:extLst>
                <a:ext uri="{FF2B5EF4-FFF2-40B4-BE49-F238E27FC236}">
                  <a16:creationId xmlns:a16="http://schemas.microsoft.com/office/drawing/2014/main" id="{8E48A079-4B9B-E7DB-4A35-234B168D3C39}"/>
                </a:ext>
              </a:extLst>
            </p:cNvPr>
            <p:cNvCxnSpPr>
              <a:cxnSpLocks/>
            </p:cNvCxnSpPr>
            <p:nvPr/>
          </p:nvCxnSpPr>
          <p:spPr>
            <a:xfrm>
              <a:off x="1459094" y="3519531"/>
              <a:ext cx="0" cy="623844"/>
            </a:xfrm>
            <a:prstGeom prst="line">
              <a:avLst/>
            </a:prstGeom>
            <a:ln w="254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02" name="Группа 201">
            <a:extLst>
              <a:ext uri="{FF2B5EF4-FFF2-40B4-BE49-F238E27FC236}">
                <a16:creationId xmlns:a16="http://schemas.microsoft.com/office/drawing/2014/main" id="{79268F3E-E14B-D782-347A-CA1BA858B23C}"/>
              </a:ext>
            </a:extLst>
          </p:cNvPr>
          <p:cNvGrpSpPr/>
          <p:nvPr/>
        </p:nvGrpSpPr>
        <p:grpSpPr>
          <a:xfrm rot="10800000">
            <a:off x="5334176" y="4909695"/>
            <a:ext cx="600868" cy="623844"/>
            <a:chOff x="858226" y="3519531"/>
            <a:chExt cx="600868" cy="623844"/>
          </a:xfrm>
        </p:grpSpPr>
        <p:cxnSp>
          <p:nvCxnSpPr>
            <p:cNvPr id="203" name="Прямая соединительная линия 202">
              <a:extLst>
                <a:ext uri="{FF2B5EF4-FFF2-40B4-BE49-F238E27FC236}">
                  <a16:creationId xmlns:a16="http://schemas.microsoft.com/office/drawing/2014/main" id="{693911ED-DD08-5552-26E7-F6EBBBE4DBDF}"/>
                </a:ext>
              </a:extLst>
            </p:cNvPr>
            <p:cNvCxnSpPr>
              <a:cxnSpLocks/>
            </p:cNvCxnSpPr>
            <p:nvPr/>
          </p:nvCxnSpPr>
          <p:spPr>
            <a:xfrm flipV="1">
              <a:off x="858226" y="3519531"/>
              <a:ext cx="0" cy="623844"/>
            </a:xfrm>
            <a:prstGeom prst="line">
              <a:avLst/>
            </a:prstGeom>
            <a:ln w="254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04" name="Прямая соединительная линия 203">
              <a:extLst>
                <a:ext uri="{FF2B5EF4-FFF2-40B4-BE49-F238E27FC236}">
                  <a16:creationId xmlns:a16="http://schemas.microsoft.com/office/drawing/2014/main" id="{BAC2EBCA-50EE-C4EF-B6D4-564DC7980B6E}"/>
                </a:ext>
              </a:extLst>
            </p:cNvPr>
            <p:cNvCxnSpPr>
              <a:cxnSpLocks/>
            </p:cNvCxnSpPr>
            <p:nvPr/>
          </p:nvCxnSpPr>
          <p:spPr>
            <a:xfrm>
              <a:off x="858226" y="3519531"/>
              <a:ext cx="600868" cy="0"/>
            </a:xfrm>
            <a:prstGeom prst="line">
              <a:avLst/>
            </a:prstGeom>
            <a:ln w="254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05" name="Прямая соединительная линия 204">
              <a:extLst>
                <a:ext uri="{FF2B5EF4-FFF2-40B4-BE49-F238E27FC236}">
                  <a16:creationId xmlns:a16="http://schemas.microsoft.com/office/drawing/2014/main" id="{FDCC3485-5679-33A7-4A16-0FF310320414}"/>
                </a:ext>
              </a:extLst>
            </p:cNvPr>
            <p:cNvCxnSpPr>
              <a:cxnSpLocks/>
            </p:cNvCxnSpPr>
            <p:nvPr/>
          </p:nvCxnSpPr>
          <p:spPr>
            <a:xfrm>
              <a:off x="1459094" y="3519531"/>
              <a:ext cx="0" cy="623844"/>
            </a:xfrm>
            <a:prstGeom prst="line">
              <a:avLst/>
            </a:prstGeom>
            <a:ln w="254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06" name="Группа 205">
            <a:extLst>
              <a:ext uri="{FF2B5EF4-FFF2-40B4-BE49-F238E27FC236}">
                <a16:creationId xmlns:a16="http://schemas.microsoft.com/office/drawing/2014/main" id="{E5DE2C4A-BB78-35AE-073F-492E6A55F453}"/>
              </a:ext>
            </a:extLst>
          </p:cNvPr>
          <p:cNvGrpSpPr/>
          <p:nvPr/>
        </p:nvGrpSpPr>
        <p:grpSpPr>
          <a:xfrm rot="10800000">
            <a:off x="1156503" y="4918997"/>
            <a:ext cx="600868" cy="829536"/>
            <a:chOff x="1065004" y="3289224"/>
            <a:chExt cx="600868" cy="829536"/>
          </a:xfrm>
        </p:grpSpPr>
        <p:cxnSp>
          <p:nvCxnSpPr>
            <p:cNvPr id="207" name="Прямая соединительная линия 206">
              <a:extLst>
                <a:ext uri="{FF2B5EF4-FFF2-40B4-BE49-F238E27FC236}">
                  <a16:creationId xmlns:a16="http://schemas.microsoft.com/office/drawing/2014/main" id="{55F2B75A-559E-D65F-76FA-4CA9B4962012}"/>
                </a:ext>
              </a:extLst>
            </p:cNvPr>
            <p:cNvCxnSpPr>
              <a:cxnSpLocks/>
            </p:cNvCxnSpPr>
            <p:nvPr/>
          </p:nvCxnSpPr>
          <p:spPr>
            <a:xfrm flipV="1">
              <a:off x="1065004" y="3289224"/>
              <a:ext cx="0" cy="807148"/>
            </a:xfrm>
            <a:prstGeom prst="line">
              <a:avLst/>
            </a:prstGeom>
            <a:ln w="25400">
              <a:solidFill>
                <a:srgbClr val="CCCC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08" name="Прямая соединительная линия 207">
              <a:extLst>
                <a:ext uri="{FF2B5EF4-FFF2-40B4-BE49-F238E27FC236}">
                  <a16:creationId xmlns:a16="http://schemas.microsoft.com/office/drawing/2014/main" id="{42DC7314-B8A1-4ACD-CD39-7A93016AEF97}"/>
                </a:ext>
              </a:extLst>
            </p:cNvPr>
            <p:cNvCxnSpPr>
              <a:cxnSpLocks/>
            </p:cNvCxnSpPr>
            <p:nvPr/>
          </p:nvCxnSpPr>
          <p:spPr>
            <a:xfrm>
              <a:off x="1065004" y="3289224"/>
              <a:ext cx="600868" cy="0"/>
            </a:xfrm>
            <a:prstGeom prst="line">
              <a:avLst/>
            </a:prstGeom>
            <a:ln w="25400">
              <a:solidFill>
                <a:srgbClr val="CCCC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09" name="Прямая соединительная линия 208">
              <a:extLst>
                <a:ext uri="{FF2B5EF4-FFF2-40B4-BE49-F238E27FC236}">
                  <a16:creationId xmlns:a16="http://schemas.microsoft.com/office/drawing/2014/main" id="{036649DB-0D47-8143-25ED-1BB019E23F2F}"/>
                </a:ext>
              </a:extLst>
            </p:cNvPr>
            <p:cNvCxnSpPr>
              <a:cxnSpLocks/>
            </p:cNvCxnSpPr>
            <p:nvPr/>
          </p:nvCxnSpPr>
          <p:spPr>
            <a:xfrm>
              <a:off x="1665872" y="3289224"/>
              <a:ext cx="0" cy="829536"/>
            </a:xfrm>
            <a:prstGeom prst="line">
              <a:avLst/>
            </a:prstGeom>
            <a:ln w="25400">
              <a:solidFill>
                <a:srgbClr val="CCCC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10" name="Группа 209">
            <a:extLst>
              <a:ext uri="{FF2B5EF4-FFF2-40B4-BE49-F238E27FC236}">
                <a16:creationId xmlns:a16="http://schemas.microsoft.com/office/drawing/2014/main" id="{968FA53B-748E-3A05-A852-A264312D1C74}"/>
              </a:ext>
            </a:extLst>
          </p:cNvPr>
          <p:cNvGrpSpPr/>
          <p:nvPr/>
        </p:nvGrpSpPr>
        <p:grpSpPr>
          <a:xfrm rot="10800000">
            <a:off x="1902628" y="4918997"/>
            <a:ext cx="600868" cy="829536"/>
            <a:chOff x="1811129" y="3289224"/>
            <a:chExt cx="600868" cy="829536"/>
          </a:xfrm>
        </p:grpSpPr>
        <p:cxnSp>
          <p:nvCxnSpPr>
            <p:cNvPr id="211" name="Прямая соединительная линия 210">
              <a:extLst>
                <a:ext uri="{FF2B5EF4-FFF2-40B4-BE49-F238E27FC236}">
                  <a16:creationId xmlns:a16="http://schemas.microsoft.com/office/drawing/2014/main" id="{B4979005-B788-8034-6137-7275CA8BECA0}"/>
                </a:ext>
              </a:extLst>
            </p:cNvPr>
            <p:cNvCxnSpPr>
              <a:cxnSpLocks/>
            </p:cNvCxnSpPr>
            <p:nvPr/>
          </p:nvCxnSpPr>
          <p:spPr>
            <a:xfrm flipV="1">
              <a:off x="1811129" y="3289224"/>
              <a:ext cx="0" cy="807148"/>
            </a:xfrm>
            <a:prstGeom prst="line">
              <a:avLst/>
            </a:prstGeom>
            <a:ln w="25400">
              <a:solidFill>
                <a:srgbClr val="CCCC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2" name="Прямая соединительная линия 211">
              <a:extLst>
                <a:ext uri="{FF2B5EF4-FFF2-40B4-BE49-F238E27FC236}">
                  <a16:creationId xmlns:a16="http://schemas.microsoft.com/office/drawing/2014/main" id="{5F4D5F32-E75B-4300-4842-1E492F9B7682}"/>
                </a:ext>
              </a:extLst>
            </p:cNvPr>
            <p:cNvCxnSpPr>
              <a:cxnSpLocks/>
            </p:cNvCxnSpPr>
            <p:nvPr/>
          </p:nvCxnSpPr>
          <p:spPr>
            <a:xfrm>
              <a:off x="1811129" y="3289224"/>
              <a:ext cx="600868" cy="0"/>
            </a:xfrm>
            <a:prstGeom prst="line">
              <a:avLst/>
            </a:prstGeom>
            <a:ln w="25400">
              <a:solidFill>
                <a:srgbClr val="CCCC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3" name="Прямая соединительная линия 212">
              <a:extLst>
                <a:ext uri="{FF2B5EF4-FFF2-40B4-BE49-F238E27FC236}">
                  <a16:creationId xmlns:a16="http://schemas.microsoft.com/office/drawing/2014/main" id="{89B32AF9-3CE1-D406-06C9-F515E2B03BA3}"/>
                </a:ext>
              </a:extLst>
            </p:cNvPr>
            <p:cNvCxnSpPr>
              <a:cxnSpLocks/>
            </p:cNvCxnSpPr>
            <p:nvPr/>
          </p:nvCxnSpPr>
          <p:spPr>
            <a:xfrm>
              <a:off x="2411997" y="3289224"/>
              <a:ext cx="0" cy="829536"/>
            </a:xfrm>
            <a:prstGeom prst="line">
              <a:avLst/>
            </a:prstGeom>
            <a:ln w="25400">
              <a:solidFill>
                <a:srgbClr val="CCCC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14" name="Группа 213">
            <a:extLst>
              <a:ext uri="{FF2B5EF4-FFF2-40B4-BE49-F238E27FC236}">
                <a16:creationId xmlns:a16="http://schemas.microsoft.com/office/drawing/2014/main" id="{EB3ABA1C-A552-BCF4-7BBA-6EDBB8B73BF6}"/>
              </a:ext>
            </a:extLst>
          </p:cNvPr>
          <p:cNvGrpSpPr/>
          <p:nvPr/>
        </p:nvGrpSpPr>
        <p:grpSpPr>
          <a:xfrm rot="10800000">
            <a:off x="2645578" y="4918997"/>
            <a:ext cx="600868" cy="829536"/>
            <a:chOff x="2554079" y="3289224"/>
            <a:chExt cx="600868" cy="829536"/>
          </a:xfrm>
        </p:grpSpPr>
        <p:cxnSp>
          <p:nvCxnSpPr>
            <p:cNvPr id="215" name="Прямая соединительная линия 214">
              <a:extLst>
                <a:ext uri="{FF2B5EF4-FFF2-40B4-BE49-F238E27FC236}">
                  <a16:creationId xmlns:a16="http://schemas.microsoft.com/office/drawing/2014/main" id="{1A7E05A7-9D3B-E039-A1D8-186891A6250C}"/>
                </a:ext>
              </a:extLst>
            </p:cNvPr>
            <p:cNvCxnSpPr>
              <a:cxnSpLocks/>
            </p:cNvCxnSpPr>
            <p:nvPr/>
          </p:nvCxnSpPr>
          <p:spPr>
            <a:xfrm flipV="1">
              <a:off x="2554079" y="3289224"/>
              <a:ext cx="0" cy="807148"/>
            </a:xfrm>
            <a:prstGeom prst="line">
              <a:avLst/>
            </a:prstGeom>
            <a:ln w="25400">
              <a:solidFill>
                <a:srgbClr val="CCCC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6" name="Прямая соединительная линия 215">
              <a:extLst>
                <a:ext uri="{FF2B5EF4-FFF2-40B4-BE49-F238E27FC236}">
                  <a16:creationId xmlns:a16="http://schemas.microsoft.com/office/drawing/2014/main" id="{F1B37452-77DE-C11F-F53C-D36CD8EDB408}"/>
                </a:ext>
              </a:extLst>
            </p:cNvPr>
            <p:cNvCxnSpPr>
              <a:cxnSpLocks/>
            </p:cNvCxnSpPr>
            <p:nvPr/>
          </p:nvCxnSpPr>
          <p:spPr>
            <a:xfrm>
              <a:off x="2554079" y="3289224"/>
              <a:ext cx="600868" cy="0"/>
            </a:xfrm>
            <a:prstGeom prst="line">
              <a:avLst/>
            </a:prstGeom>
            <a:ln w="25400">
              <a:solidFill>
                <a:srgbClr val="CCCC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7" name="Прямая соединительная линия 216">
              <a:extLst>
                <a:ext uri="{FF2B5EF4-FFF2-40B4-BE49-F238E27FC236}">
                  <a16:creationId xmlns:a16="http://schemas.microsoft.com/office/drawing/2014/main" id="{18A7C133-A28C-21B3-E353-4EB5B078290F}"/>
                </a:ext>
              </a:extLst>
            </p:cNvPr>
            <p:cNvCxnSpPr>
              <a:cxnSpLocks/>
            </p:cNvCxnSpPr>
            <p:nvPr/>
          </p:nvCxnSpPr>
          <p:spPr>
            <a:xfrm>
              <a:off x="3154947" y="3289224"/>
              <a:ext cx="0" cy="829536"/>
            </a:xfrm>
            <a:prstGeom prst="line">
              <a:avLst/>
            </a:prstGeom>
            <a:ln w="25400">
              <a:solidFill>
                <a:srgbClr val="CCCC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18" name="Группа 217">
            <a:extLst>
              <a:ext uri="{FF2B5EF4-FFF2-40B4-BE49-F238E27FC236}">
                <a16:creationId xmlns:a16="http://schemas.microsoft.com/office/drawing/2014/main" id="{7B47C0A5-C7C2-A557-A060-715753460B5E}"/>
              </a:ext>
            </a:extLst>
          </p:cNvPr>
          <p:cNvGrpSpPr/>
          <p:nvPr/>
        </p:nvGrpSpPr>
        <p:grpSpPr>
          <a:xfrm rot="10800000">
            <a:off x="3394878" y="4918997"/>
            <a:ext cx="600868" cy="829536"/>
            <a:chOff x="3303379" y="3289224"/>
            <a:chExt cx="600868" cy="829536"/>
          </a:xfrm>
        </p:grpSpPr>
        <p:cxnSp>
          <p:nvCxnSpPr>
            <p:cNvPr id="219" name="Прямая соединительная линия 218">
              <a:extLst>
                <a:ext uri="{FF2B5EF4-FFF2-40B4-BE49-F238E27FC236}">
                  <a16:creationId xmlns:a16="http://schemas.microsoft.com/office/drawing/2014/main" id="{D7D474B8-D0A5-C762-432B-2AF0F9F04F1B}"/>
                </a:ext>
              </a:extLst>
            </p:cNvPr>
            <p:cNvCxnSpPr>
              <a:cxnSpLocks/>
            </p:cNvCxnSpPr>
            <p:nvPr/>
          </p:nvCxnSpPr>
          <p:spPr>
            <a:xfrm flipV="1">
              <a:off x="3303379" y="3289224"/>
              <a:ext cx="0" cy="807148"/>
            </a:xfrm>
            <a:prstGeom prst="line">
              <a:avLst/>
            </a:prstGeom>
            <a:ln w="25400">
              <a:solidFill>
                <a:srgbClr val="CCCC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0" name="Прямая соединительная линия 219">
              <a:extLst>
                <a:ext uri="{FF2B5EF4-FFF2-40B4-BE49-F238E27FC236}">
                  <a16:creationId xmlns:a16="http://schemas.microsoft.com/office/drawing/2014/main" id="{1A82799A-6DB3-74A1-5539-EBFE792C1CF6}"/>
                </a:ext>
              </a:extLst>
            </p:cNvPr>
            <p:cNvCxnSpPr>
              <a:cxnSpLocks/>
            </p:cNvCxnSpPr>
            <p:nvPr/>
          </p:nvCxnSpPr>
          <p:spPr>
            <a:xfrm>
              <a:off x="3303379" y="3289224"/>
              <a:ext cx="600868" cy="0"/>
            </a:xfrm>
            <a:prstGeom prst="line">
              <a:avLst/>
            </a:prstGeom>
            <a:ln w="25400">
              <a:solidFill>
                <a:srgbClr val="CCCC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1" name="Прямая соединительная линия 220">
              <a:extLst>
                <a:ext uri="{FF2B5EF4-FFF2-40B4-BE49-F238E27FC236}">
                  <a16:creationId xmlns:a16="http://schemas.microsoft.com/office/drawing/2014/main" id="{A4E335CE-376D-FFF7-D96D-ECF7FC5C6BC8}"/>
                </a:ext>
              </a:extLst>
            </p:cNvPr>
            <p:cNvCxnSpPr>
              <a:cxnSpLocks/>
            </p:cNvCxnSpPr>
            <p:nvPr/>
          </p:nvCxnSpPr>
          <p:spPr>
            <a:xfrm>
              <a:off x="3904247" y="3289224"/>
              <a:ext cx="0" cy="829536"/>
            </a:xfrm>
            <a:prstGeom prst="line">
              <a:avLst/>
            </a:prstGeom>
            <a:ln w="25400">
              <a:solidFill>
                <a:srgbClr val="CCCC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22" name="Группа 221">
            <a:extLst>
              <a:ext uri="{FF2B5EF4-FFF2-40B4-BE49-F238E27FC236}">
                <a16:creationId xmlns:a16="http://schemas.microsoft.com/office/drawing/2014/main" id="{20B43127-2DED-71A1-2D9F-EC6AE5E4746C}"/>
              </a:ext>
            </a:extLst>
          </p:cNvPr>
          <p:cNvGrpSpPr/>
          <p:nvPr/>
        </p:nvGrpSpPr>
        <p:grpSpPr>
          <a:xfrm rot="10800000">
            <a:off x="4115603" y="4918921"/>
            <a:ext cx="600868" cy="829536"/>
            <a:chOff x="4024104" y="3289148"/>
            <a:chExt cx="600868" cy="829536"/>
          </a:xfrm>
        </p:grpSpPr>
        <p:cxnSp>
          <p:nvCxnSpPr>
            <p:cNvPr id="223" name="Прямая соединительная линия 222">
              <a:extLst>
                <a:ext uri="{FF2B5EF4-FFF2-40B4-BE49-F238E27FC236}">
                  <a16:creationId xmlns:a16="http://schemas.microsoft.com/office/drawing/2014/main" id="{5943E537-CDE2-5495-0C7A-36FBC560EAAC}"/>
                </a:ext>
              </a:extLst>
            </p:cNvPr>
            <p:cNvCxnSpPr>
              <a:cxnSpLocks/>
            </p:cNvCxnSpPr>
            <p:nvPr/>
          </p:nvCxnSpPr>
          <p:spPr>
            <a:xfrm flipV="1">
              <a:off x="4024104" y="3289148"/>
              <a:ext cx="0" cy="807148"/>
            </a:xfrm>
            <a:prstGeom prst="line">
              <a:avLst/>
            </a:prstGeom>
            <a:ln w="25400">
              <a:solidFill>
                <a:srgbClr val="CCCC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4" name="Прямая соединительная линия 223">
              <a:extLst>
                <a:ext uri="{FF2B5EF4-FFF2-40B4-BE49-F238E27FC236}">
                  <a16:creationId xmlns:a16="http://schemas.microsoft.com/office/drawing/2014/main" id="{FBB35A4D-CFAA-8552-759D-C3EE9FE3E898}"/>
                </a:ext>
              </a:extLst>
            </p:cNvPr>
            <p:cNvCxnSpPr>
              <a:cxnSpLocks/>
            </p:cNvCxnSpPr>
            <p:nvPr/>
          </p:nvCxnSpPr>
          <p:spPr>
            <a:xfrm>
              <a:off x="4024104" y="3289148"/>
              <a:ext cx="600868" cy="0"/>
            </a:xfrm>
            <a:prstGeom prst="line">
              <a:avLst/>
            </a:prstGeom>
            <a:ln w="25400">
              <a:solidFill>
                <a:srgbClr val="CCCC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5" name="Прямая соединительная линия 224">
              <a:extLst>
                <a:ext uri="{FF2B5EF4-FFF2-40B4-BE49-F238E27FC236}">
                  <a16:creationId xmlns:a16="http://schemas.microsoft.com/office/drawing/2014/main" id="{CF3160DF-B9EB-BAFF-A264-728F8FC78BCE}"/>
                </a:ext>
              </a:extLst>
            </p:cNvPr>
            <p:cNvCxnSpPr>
              <a:cxnSpLocks/>
            </p:cNvCxnSpPr>
            <p:nvPr/>
          </p:nvCxnSpPr>
          <p:spPr>
            <a:xfrm>
              <a:off x="4624972" y="3289148"/>
              <a:ext cx="0" cy="829536"/>
            </a:xfrm>
            <a:prstGeom prst="line">
              <a:avLst/>
            </a:prstGeom>
            <a:ln w="25400">
              <a:solidFill>
                <a:srgbClr val="CCCC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26" name="Группа 225">
            <a:extLst>
              <a:ext uri="{FF2B5EF4-FFF2-40B4-BE49-F238E27FC236}">
                <a16:creationId xmlns:a16="http://schemas.microsoft.com/office/drawing/2014/main" id="{C7C5E089-1F59-5D0C-6DAB-21A24251C355}"/>
              </a:ext>
            </a:extLst>
          </p:cNvPr>
          <p:cNvGrpSpPr/>
          <p:nvPr/>
        </p:nvGrpSpPr>
        <p:grpSpPr>
          <a:xfrm rot="10800000">
            <a:off x="4805087" y="4918921"/>
            <a:ext cx="600868" cy="829573"/>
            <a:chOff x="4788963" y="3289111"/>
            <a:chExt cx="600868" cy="829573"/>
          </a:xfrm>
        </p:grpSpPr>
        <p:cxnSp>
          <p:nvCxnSpPr>
            <p:cNvPr id="227" name="Прямая соединительная линия 226">
              <a:extLst>
                <a:ext uri="{FF2B5EF4-FFF2-40B4-BE49-F238E27FC236}">
                  <a16:creationId xmlns:a16="http://schemas.microsoft.com/office/drawing/2014/main" id="{DD609B5F-837A-40F9-0663-336CFC1C90C6}"/>
                </a:ext>
              </a:extLst>
            </p:cNvPr>
            <p:cNvCxnSpPr>
              <a:cxnSpLocks/>
            </p:cNvCxnSpPr>
            <p:nvPr/>
          </p:nvCxnSpPr>
          <p:spPr>
            <a:xfrm>
              <a:off x="4788963" y="3289111"/>
              <a:ext cx="600868" cy="0"/>
            </a:xfrm>
            <a:prstGeom prst="line">
              <a:avLst/>
            </a:prstGeom>
            <a:ln w="25400">
              <a:solidFill>
                <a:srgbClr val="CCCC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8" name="Прямая соединительная линия 227">
              <a:extLst>
                <a:ext uri="{FF2B5EF4-FFF2-40B4-BE49-F238E27FC236}">
                  <a16:creationId xmlns:a16="http://schemas.microsoft.com/office/drawing/2014/main" id="{C6742367-3AD7-B370-CF34-34DE4251674A}"/>
                </a:ext>
              </a:extLst>
            </p:cNvPr>
            <p:cNvCxnSpPr>
              <a:cxnSpLocks/>
            </p:cNvCxnSpPr>
            <p:nvPr/>
          </p:nvCxnSpPr>
          <p:spPr>
            <a:xfrm flipV="1">
              <a:off x="4788963" y="3289148"/>
              <a:ext cx="0" cy="807148"/>
            </a:xfrm>
            <a:prstGeom prst="line">
              <a:avLst/>
            </a:prstGeom>
            <a:ln w="25400">
              <a:solidFill>
                <a:srgbClr val="CCCC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9" name="Прямая соединительная линия 228">
              <a:extLst>
                <a:ext uri="{FF2B5EF4-FFF2-40B4-BE49-F238E27FC236}">
                  <a16:creationId xmlns:a16="http://schemas.microsoft.com/office/drawing/2014/main" id="{7A23D18D-7AC1-74B8-0602-451CFA6A3D77}"/>
                </a:ext>
              </a:extLst>
            </p:cNvPr>
            <p:cNvCxnSpPr>
              <a:cxnSpLocks/>
            </p:cNvCxnSpPr>
            <p:nvPr/>
          </p:nvCxnSpPr>
          <p:spPr>
            <a:xfrm>
              <a:off x="5389831" y="3289148"/>
              <a:ext cx="0" cy="829536"/>
            </a:xfrm>
            <a:prstGeom prst="line">
              <a:avLst/>
            </a:prstGeom>
            <a:ln w="25400">
              <a:solidFill>
                <a:srgbClr val="CCCC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30" name="Группа 229">
            <a:extLst>
              <a:ext uri="{FF2B5EF4-FFF2-40B4-BE49-F238E27FC236}">
                <a16:creationId xmlns:a16="http://schemas.microsoft.com/office/drawing/2014/main" id="{1F2E3DB6-0DE2-BAF8-CCBA-9FFB43E6C620}"/>
              </a:ext>
            </a:extLst>
          </p:cNvPr>
          <p:cNvGrpSpPr/>
          <p:nvPr/>
        </p:nvGrpSpPr>
        <p:grpSpPr>
          <a:xfrm rot="10800000">
            <a:off x="5539830" y="4918921"/>
            <a:ext cx="600868" cy="829573"/>
            <a:chOff x="5523706" y="3289111"/>
            <a:chExt cx="600868" cy="829573"/>
          </a:xfrm>
        </p:grpSpPr>
        <p:cxnSp>
          <p:nvCxnSpPr>
            <p:cNvPr id="231" name="Прямая соединительная линия 230">
              <a:extLst>
                <a:ext uri="{FF2B5EF4-FFF2-40B4-BE49-F238E27FC236}">
                  <a16:creationId xmlns:a16="http://schemas.microsoft.com/office/drawing/2014/main" id="{1C9107A8-5427-A4D1-69E9-A1C7B0FB33FF}"/>
                </a:ext>
              </a:extLst>
            </p:cNvPr>
            <p:cNvCxnSpPr>
              <a:cxnSpLocks/>
            </p:cNvCxnSpPr>
            <p:nvPr/>
          </p:nvCxnSpPr>
          <p:spPr>
            <a:xfrm>
              <a:off x="5523706" y="3289111"/>
              <a:ext cx="600868" cy="0"/>
            </a:xfrm>
            <a:prstGeom prst="line">
              <a:avLst/>
            </a:prstGeom>
            <a:ln w="25400">
              <a:solidFill>
                <a:srgbClr val="CCCC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2" name="Прямая соединительная линия 231">
              <a:extLst>
                <a:ext uri="{FF2B5EF4-FFF2-40B4-BE49-F238E27FC236}">
                  <a16:creationId xmlns:a16="http://schemas.microsoft.com/office/drawing/2014/main" id="{F9CF2699-42D2-480D-26F8-352FB0A8F803}"/>
                </a:ext>
              </a:extLst>
            </p:cNvPr>
            <p:cNvCxnSpPr>
              <a:cxnSpLocks/>
            </p:cNvCxnSpPr>
            <p:nvPr/>
          </p:nvCxnSpPr>
          <p:spPr>
            <a:xfrm flipV="1">
              <a:off x="5523706" y="3289148"/>
              <a:ext cx="0" cy="807148"/>
            </a:xfrm>
            <a:prstGeom prst="line">
              <a:avLst/>
            </a:prstGeom>
            <a:ln w="25400">
              <a:solidFill>
                <a:srgbClr val="CCCC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3" name="Прямая соединительная линия 232">
              <a:extLst>
                <a:ext uri="{FF2B5EF4-FFF2-40B4-BE49-F238E27FC236}">
                  <a16:creationId xmlns:a16="http://schemas.microsoft.com/office/drawing/2014/main" id="{B5A4EF8D-22DE-A5A5-5AF2-F2691B82EE39}"/>
                </a:ext>
              </a:extLst>
            </p:cNvPr>
            <p:cNvCxnSpPr>
              <a:cxnSpLocks/>
            </p:cNvCxnSpPr>
            <p:nvPr/>
          </p:nvCxnSpPr>
          <p:spPr>
            <a:xfrm>
              <a:off x="6124574" y="3289148"/>
              <a:ext cx="0" cy="829536"/>
            </a:xfrm>
            <a:prstGeom prst="line">
              <a:avLst/>
            </a:prstGeom>
            <a:ln w="25400">
              <a:solidFill>
                <a:srgbClr val="CCCC00"/>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C0E279F8-2B0C-D3F3-8BE2-7B0BEA4E2712}"/>
              </a:ext>
            </a:extLst>
          </p:cNvPr>
          <p:cNvSpPr txBox="1"/>
          <p:nvPr/>
        </p:nvSpPr>
        <p:spPr>
          <a:xfrm>
            <a:off x="7223370" y="1902412"/>
            <a:ext cx="1768394" cy="4632037"/>
          </a:xfrm>
          <a:prstGeom prst="rect">
            <a:avLst/>
          </a:prstGeom>
          <a:noFill/>
        </p:spPr>
        <p:txBody>
          <a:bodyPr wrap="square" rtlCol="0">
            <a:spAutoFit/>
          </a:bodyPr>
          <a:lstStyle/>
          <a:p>
            <a:pPr>
              <a:spcAft>
                <a:spcPts val="600"/>
              </a:spcAft>
            </a:pPr>
            <a:r>
              <a:rPr lang="en-US" sz="2000" b="1" dirty="0">
                <a:solidFill>
                  <a:srgbClr val="002060"/>
                </a:solidFill>
                <a:latin typeface="Courier New" panose="02070309020205020404" pitchFamily="49" charset="0"/>
                <a:cs typeface="Courier New" panose="02070309020205020404" pitchFamily="49" charset="0"/>
              </a:rPr>
              <a:t>&gt;frame +1</a:t>
            </a:r>
          </a:p>
          <a:p>
            <a:pPr>
              <a:spcAft>
                <a:spcPts val="600"/>
              </a:spcAft>
            </a:pPr>
            <a:r>
              <a:rPr lang="en-US" sz="2000" b="1" dirty="0">
                <a:solidFill>
                  <a:srgbClr val="002060"/>
                </a:solidFill>
                <a:latin typeface="Courier New" panose="02070309020205020404" pitchFamily="49" charset="0"/>
                <a:cs typeface="Courier New" panose="02070309020205020404" pitchFamily="49" charset="0"/>
              </a:rPr>
              <a:t>YTPIRKTN</a:t>
            </a:r>
          </a:p>
          <a:p>
            <a:pPr>
              <a:spcAft>
                <a:spcPts val="600"/>
              </a:spcAft>
            </a:pPr>
            <a:r>
              <a:rPr lang="en-US" sz="2000" b="1" dirty="0">
                <a:solidFill>
                  <a:srgbClr val="7030A0"/>
                </a:solidFill>
                <a:latin typeface="Courier New" panose="02070309020205020404" pitchFamily="49" charset="0"/>
                <a:cs typeface="Courier New" panose="02070309020205020404" pitchFamily="49" charset="0"/>
              </a:rPr>
              <a:t>&gt;frame +2</a:t>
            </a:r>
          </a:p>
          <a:p>
            <a:pPr>
              <a:spcAft>
                <a:spcPts val="600"/>
              </a:spcAft>
            </a:pPr>
            <a:r>
              <a:rPr lang="en-US" sz="2000" b="1" dirty="0">
                <a:solidFill>
                  <a:srgbClr val="7030A0"/>
                </a:solidFill>
                <a:latin typeface="Courier New" panose="02070309020205020404" pitchFamily="49" charset="0"/>
                <a:cs typeface="Courier New" panose="02070309020205020404" pitchFamily="49" charset="0"/>
              </a:rPr>
              <a:t>IPQYAKLT</a:t>
            </a:r>
          </a:p>
          <a:p>
            <a:pPr>
              <a:spcAft>
                <a:spcPts val="600"/>
              </a:spcAft>
            </a:pPr>
            <a:r>
              <a:rPr lang="en-US" sz="2000" b="1" dirty="0">
                <a:solidFill>
                  <a:srgbClr val="00B050"/>
                </a:solidFill>
                <a:latin typeface="Courier New" panose="02070309020205020404" pitchFamily="49" charset="0"/>
                <a:cs typeface="Courier New" panose="02070309020205020404" pitchFamily="49" charset="0"/>
              </a:rPr>
              <a:t>&gt;frame +3</a:t>
            </a:r>
          </a:p>
          <a:p>
            <a:pPr>
              <a:spcAft>
                <a:spcPts val="600"/>
              </a:spcAft>
            </a:pPr>
            <a:r>
              <a:rPr lang="en-US" sz="2000" b="1" dirty="0">
                <a:solidFill>
                  <a:srgbClr val="00B050"/>
                </a:solidFill>
                <a:latin typeface="Courier New" panose="02070309020205020404" pitchFamily="49" charset="0"/>
                <a:cs typeface="Courier New" panose="02070309020205020404" pitchFamily="49" charset="0"/>
              </a:rPr>
              <a:t>YPNTQN*</a:t>
            </a:r>
            <a:r>
              <a:rPr lang="en-US" sz="2000" b="1" u="sng" dirty="0">
                <a:solidFill>
                  <a:srgbClr val="00B050"/>
                </a:solidFill>
                <a:latin typeface="Courier New" panose="02070309020205020404" pitchFamily="49" charset="0"/>
                <a:cs typeface="Courier New" panose="02070309020205020404" pitchFamily="49" charset="0"/>
              </a:rPr>
              <a:t>X</a:t>
            </a:r>
          </a:p>
          <a:p>
            <a:pPr>
              <a:spcAft>
                <a:spcPts val="600"/>
              </a:spcAft>
            </a:pPr>
            <a:r>
              <a:rPr lang="en-US" sz="2000" b="1" dirty="0">
                <a:solidFill>
                  <a:srgbClr val="FF9900"/>
                </a:solidFill>
                <a:latin typeface="Courier New" panose="02070309020205020404" pitchFamily="49" charset="0"/>
                <a:cs typeface="Courier New" panose="02070309020205020404" pitchFamily="49" charset="0"/>
              </a:rPr>
              <a:t>&gt;frame -1</a:t>
            </a:r>
          </a:p>
          <a:p>
            <a:pPr>
              <a:spcAft>
                <a:spcPts val="600"/>
              </a:spcAft>
            </a:pPr>
            <a:r>
              <a:rPr lang="en-US" sz="2000" b="1" dirty="0">
                <a:solidFill>
                  <a:srgbClr val="FF9900"/>
                </a:solidFill>
                <a:latin typeface="Courier New" panose="02070309020205020404" pitchFamily="49" charset="0"/>
                <a:cs typeface="Courier New" panose="02070309020205020404" pitchFamily="49" charset="0"/>
              </a:rPr>
              <a:t>VSFAYWGI</a:t>
            </a:r>
          </a:p>
          <a:p>
            <a:pPr>
              <a:spcAft>
                <a:spcPts val="600"/>
              </a:spcAft>
            </a:pPr>
            <a:r>
              <a:rPr lang="en-US" sz="2000" b="1" dirty="0">
                <a:solidFill>
                  <a:srgbClr val="C00000"/>
                </a:solidFill>
                <a:latin typeface="Courier New" panose="02070309020205020404" pitchFamily="49" charset="0"/>
                <a:cs typeface="Courier New" panose="02070309020205020404" pitchFamily="49" charset="0"/>
              </a:rPr>
              <a:t>&gt;frame -2</a:t>
            </a:r>
          </a:p>
          <a:p>
            <a:pPr>
              <a:spcAft>
                <a:spcPts val="600"/>
              </a:spcAft>
            </a:pPr>
            <a:r>
              <a:rPr lang="en-US" sz="2000" b="1" dirty="0">
                <a:solidFill>
                  <a:srgbClr val="C00000"/>
                </a:solidFill>
                <a:latin typeface="Courier New" panose="02070309020205020404" pitchFamily="49" charset="0"/>
                <a:cs typeface="Courier New" panose="02070309020205020404" pitchFamily="49" charset="0"/>
              </a:rPr>
              <a:t>*FCVLGY</a:t>
            </a:r>
            <a:r>
              <a:rPr lang="en-US" sz="2000" b="1" u="sng" dirty="0">
                <a:solidFill>
                  <a:srgbClr val="C00000"/>
                </a:solidFill>
                <a:latin typeface="Courier New" panose="02070309020205020404" pitchFamily="49" charset="0"/>
                <a:cs typeface="Courier New" panose="02070309020205020404" pitchFamily="49" charset="0"/>
              </a:rPr>
              <a:t>X</a:t>
            </a:r>
          </a:p>
          <a:p>
            <a:pPr>
              <a:spcAft>
                <a:spcPts val="600"/>
              </a:spcAft>
            </a:pPr>
            <a:r>
              <a:rPr lang="en-US" sz="2000" b="1" dirty="0">
                <a:solidFill>
                  <a:srgbClr val="CCCC00"/>
                </a:solidFill>
                <a:latin typeface="Courier New" panose="02070309020205020404" pitchFamily="49" charset="0"/>
                <a:cs typeface="Courier New" panose="02070309020205020404" pitchFamily="49" charset="0"/>
              </a:rPr>
              <a:t>&gt;frame -3</a:t>
            </a:r>
          </a:p>
          <a:p>
            <a:pPr>
              <a:spcAft>
                <a:spcPts val="600"/>
              </a:spcAft>
            </a:pPr>
            <a:r>
              <a:rPr lang="en-US" sz="2000" b="1" dirty="0">
                <a:solidFill>
                  <a:srgbClr val="CCCC00"/>
                </a:solidFill>
                <a:latin typeface="Courier New" panose="02070309020205020404" pitchFamily="49" charset="0"/>
                <a:cs typeface="Courier New" panose="02070309020205020404" pitchFamily="49" charset="0"/>
              </a:rPr>
              <a:t>LVLRIGV</a:t>
            </a:r>
            <a:r>
              <a:rPr lang="en-US" sz="2000" b="1" u="sng" dirty="0">
                <a:solidFill>
                  <a:srgbClr val="CCCC00"/>
                </a:solidFill>
                <a:latin typeface="Courier New" panose="02070309020205020404" pitchFamily="49" charset="0"/>
                <a:cs typeface="Courier New" panose="02070309020205020404" pitchFamily="49" charset="0"/>
              </a:rPr>
              <a:t>X</a:t>
            </a:r>
            <a:endParaRPr lang="ru-RU" sz="2000" b="1" u="sng" dirty="0">
              <a:solidFill>
                <a:srgbClr val="CCCC00"/>
              </a:solidFill>
              <a:latin typeface="Courier New" panose="02070309020205020404" pitchFamily="49" charset="0"/>
              <a:cs typeface="Courier New" panose="02070309020205020404" pitchFamily="49" charset="0"/>
            </a:endParaRPr>
          </a:p>
        </p:txBody>
      </p:sp>
      <p:sp>
        <p:nvSpPr>
          <p:cNvPr id="235" name="Стрелка: вправо 234">
            <a:extLst>
              <a:ext uri="{FF2B5EF4-FFF2-40B4-BE49-F238E27FC236}">
                <a16:creationId xmlns:a16="http://schemas.microsoft.com/office/drawing/2014/main" id="{4B874AEE-628B-9DD9-D33B-EB4B3E5209F5}"/>
              </a:ext>
            </a:extLst>
          </p:cNvPr>
          <p:cNvSpPr/>
          <p:nvPr/>
        </p:nvSpPr>
        <p:spPr>
          <a:xfrm>
            <a:off x="6600826" y="3888154"/>
            <a:ext cx="525560" cy="542959"/>
          </a:xfrm>
          <a:prstGeom prst="rightArrow">
            <a:avLst/>
          </a:prstGeom>
          <a:solidFill>
            <a:schemeClr val="accent5">
              <a:lumMod val="40000"/>
              <a:lumOff val="6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Tree>
    <p:extLst>
      <p:ext uri="{BB962C8B-B14F-4D97-AF65-F5344CB8AC3E}">
        <p14:creationId xmlns:p14="http://schemas.microsoft.com/office/powerpoint/2010/main" val="665378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29</a:t>
            </a:fld>
            <a:endParaRPr lang="ru-RU" dirty="0"/>
          </a:p>
        </p:txBody>
      </p:sp>
      <p:sp>
        <p:nvSpPr>
          <p:cNvPr id="10" name="TextBox 9">
            <a:extLst>
              <a:ext uri="{FF2B5EF4-FFF2-40B4-BE49-F238E27FC236}">
                <a16:creationId xmlns:a16="http://schemas.microsoft.com/office/drawing/2014/main" id="{775E39C8-3AAC-43C5-9E3A-B405CF62CE80}"/>
              </a:ext>
            </a:extLst>
          </p:cNvPr>
          <p:cNvSpPr txBox="1"/>
          <p:nvPr/>
        </p:nvSpPr>
        <p:spPr>
          <a:xfrm>
            <a:off x="0" y="251937"/>
            <a:ext cx="8892480" cy="584775"/>
          </a:xfrm>
          <a:prstGeom prst="rect">
            <a:avLst/>
          </a:prstGeom>
          <a:noFill/>
        </p:spPr>
        <p:txBody>
          <a:bodyPr wrap="square" rtlCol="0">
            <a:spAutoFit/>
          </a:bodyPr>
          <a:lstStyle/>
          <a:p>
            <a:pPr algn="ctr"/>
            <a:r>
              <a:rPr lang="ru-RU" sz="3200" b="1" dirty="0">
                <a:solidFill>
                  <a:schemeClr val="bg1"/>
                </a:solidFill>
              </a:rPr>
              <a:t>Открытые рамки считывания (</a:t>
            </a:r>
            <a:r>
              <a:rPr lang="en-US" sz="3200" b="1" dirty="0">
                <a:solidFill>
                  <a:schemeClr val="bg1"/>
                </a:solidFill>
              </a:rPr>
              <a:t>ORFs)</a:t>
            </a:r>
            <a:endParaRPr lang="ru-RU" sz="3200" b="1" dirty="0">
              <a:solidFill>
                <a:schemeClr val="bg1"/>
              </a:solidFill>
            </a:endParaRPr>
          </a:p>
        </p:txBody>
      </p:sp>
      <p:sp>
        <p:nvSpPr>
          <p:cNvPr id="3" name="TextBox 2">
            <a:extLst>
              <a:ext uri="{FF2B5EF4-FFF2-40B4-BE49-F238E27FC236}">
                <a16:creationId xmlns:a16="http://schemas.microsoft.com/office/drawing/2014/main" id="{D54D91DF-CEAE-929F-ED54-E2B7BB1BD4E9}"/>
              </a:ext>
            </a:extLst>
          </p:cNvPr>
          <p:cNvSpPr txBox="1"/>
          <p:nvPr/>
        </p:nvSpPr>
        <p:spPr>
          <a:xfrm>
            <a:off x="362143" y="1216784"/>
            <a:ext cx="7867455" cy="170816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ru-RU" b="1" dirty="0">
                <a:solidFill>
                  <a:srgbClr val="0070C0"/>
                </a:solidFill>
                <a:cs typeface="Arial" panose="020B0604020202020204" pitchFamily="34" charset="0"/>
              </a:rPr>
              <a:t>Открытая рамка считывания </a:t>
            </a:r>
            <a:r>
              <a:rPr lang="ru-RU" dirty="0">
                <a:cs typeface="Arial" panose="020B0604020202020204" pitchFamily="34" charset="0"/>
              </a:rPr>
              <a:t>– последовательность ДНК</a:t>
            </a:r>
            <a:r>
              <a:rPr lang="en-US" dirty="0">
                <a:cs typeface="Arial" panose="020B0604020202020204" pitchFamily="34" charset="0"/>
              </a:rPr>
              <a:t>/</a:t>
            </a:r>
            <a:r>
              <a:rPr lang="ru-RU" dirty="0">
                <a:cs typeface="Arial" panose="020B0604020202020204" pitchFamily="34" charset="0"/>
              </a:rPr>
              <a:t>РНК,</a:t>
            </a:r>
            <a:r>
              <a:rPr lang="en-US" dirty="0">
                <a:cs typeface="Arial" panose="020B0604020202020204" pitchFamily="34" charset="0"/>
              </a:rPr>
              <a:t> </a:t>
            </a:r>
            <a:r>
              <a:rPr lang="ru-RU" dirty="0">
                <a:cs typeface="Arial" panose="020B0604020202020204" pitchFamily="34" charset="0"/>
              </a:rPr>
              <a:t>которая </a:t>
            </a:r>
            <a:r>
              <a:rPr lang="ru-RU" i="1" dirty="0">
                <a:cs typeface="Arial" panose="020B0604020202020204" pitchFamily="34" charset="0"/>
              </a:rPr>
              <a:t>потенциально</a:t>
            </a:r>
            <a:r>
              <a:rPr lang="ru-RU" dirty="0">
                <a:cs typeface="Arial" panose="020B0604020202020204" pitchFamily="34" charset="0"/>
              </a:rPr>
              <a:t> может кодировать белок.</a:t>
            </a:r>
          </a:p>
          <a:p>
            <a:pPr marL="914400" lvl="1" indent="-457200">
              <a:spcAft>
                <a:spcPts val="600"/>
              </a:spcAft>
              <a:buFont typeface="+mj-lt"/>
              <a:buAutoNum type="arabicPeriod"/>
            </a:pPr>
            <a:r>
              <a:rPr lang="ru-RU" dirty="0">
                <a:cs typeface="Arial" panose="020B0604020202020204" pitchFamily="34" charset="0"/>
              </a:rPr>
              <a:t>Начинается старт-кодоном</a:t>
            </a:r>
            <a:r>
              <a:rPr lang="en-US" dirty="0">
                <a:cs typeface="Arial" panose="020B0604020202020204" pitchFamily="34" charset="0"/>
              </a:rPr>
              <a:t>;</a:t>
            </a:r>
          </a:p>
          <a:p>
            <a:pPr marL="914400" lvl="1" indent="-457200">
              <a:spcAft>
                <a:spcPts val="600"/>
              </a:spcAft>
              <a:buFont typeface="+mj-lt"/>
              <a:buAutoNum type="arabicPeriod"/>
            </a:pPr>
            <a:r>
              <a:rPr lang="ru-RU" dirty="0">
                <a:cs typeface="Arial" panose="020B0604020202020204" pitchFamily="34" charset="0"/>
              </a:rPr>
              <a:t>Кончается стоп-кодоном</a:t>
            </a:r>
            <a:r>
              <a:rPr lang="en-US" dirty="0">
                <a:cs typeface="Arial" panose="020B0604020202020204" pitchFamily="34" charset="0"/>
              </a:rPr>
              <a:t>;</a:t>
            </a:r>
          </a:p>
          <a:p>
            <a:pPr marL="914400" lvl="1" indent="-457200">
              <a:spcAft>
                <a:spcPts val="600"/>
              </a:spcAft>
              <a:buFont typeface="+mj-lt"/>
              <a:buAutoNum type="arabicPeriod"/>
            </a:pPr>
            <a:r>
              <a:rPr lang="ru-RU" dirty="0">
                <a:cs typeface="Arial" panose="020B0604020202020204" pitchFamily="34" charset="0"/>
              </a:rPr>
              <a:t>Не содержит стоп-кодонов</a:t>
            </a:r>
            <a:r>
              <a:rPr lang="en-US" dirty="0">
                <a:cs typeface="Arial" panose="020B0604020202020204" pitchFamily="34" charset="0"/>
              </a:rPr>
              <a:t>.</a:t>
            </a:r>
            <a:endParaRPr lang="ru-RU" dirty="0">
              <a:cs typeface="Arial" panose="020B0604020202020204" pitchFamily="34" charset="0"/>
            </a:endParaRPr>
          </a:p>
        </p:txBody>
      </p:sp>
      <p:sp>
        <p:nvSpPr>
          <p:cNvPr id="8" name="TextBox 7">
            <a:extLst>
              <a:ext uri="{FF2B5EF4-FFF2-40B4-BE49-F238E27FC236}">
                <a16:creationId xmlns:a16="http://schemas.microsoft.com/office/drawing/2014/main" id="{E527F734-8C16-37D2-B988-6CA8666D92D5}"/>
              </a:ext>
            </a:extLst>
          </p:cNvPr>
          <p:cNvSpPr txBox="1"/>
          <p:nvPr/>
        </p:nvSpPr>
        <p:spPr>
          <a:xfrm>
            <a:off x="833919" y="2932202"/>
            <a:ext cx="5805006" cy="661720"/>
          </a:xfrm>
          <a:prstGeom prst="rect">
            <a:avLst/>
          </a:prstGeom>
          <a:noFill/>
        </p:spPr>
        <p:txBody>
          <a:bodyPr wrap="square" rtlCol="0">
            <a:spAutoFit/>
          </a:bodyPr>
          <a:lstStyle/>
          <a:p>
            <a:pPr>
              <a:spcAft>
                <a:spcPts val="600"/>
              </a:spcAft>
            </a:pPr>
            <a:r>
              <a:rPr lang="ru-RU" sz="1600" dirty="0">
                <a:cs typeface="Arial" panose="020B0604020202020204" pitchFamily="34" charset="0"/>
              </a:rPr>
              <a:t>Стандартный старт-кодон: </a:t>
            </a:r>
            <a:r>
              <a:rPr lang="en-US" sz="1600" b="1" dirty="0">
                <a:cs typeface="Arial" panose="020B0604020202020204" pitchFamily="34" charset="0"/>
              </a:rPr>
              <a:t>ATG</a:t>
            </a:r>
          </a:p>
          <a:p>
            <a:pPr>
              <a:spcAft>
                <a:spcPts val="600"/>
              </a:spcAft>
            </a:pPr>
            <a:r>
              <a:rPr lang="ru-RU" sz="1600" dirty="0">
                <a:cs typeface="Arial" panose="020B0604020202020204" pitchFamily="34" charset="0"/>
              </a:rPr>
              <a:t>Стандартные стоп-кодоны: </a:t>
            </a:r>
            <a:r>
              <a:rPr lang="en-US" sz="1600" b="1" dirty="0">
                <a:cs typeface="Arial" panose="020B0604020202020204" pitchFamily="34" charset="0"/>
              </a:rPr>
              <a:t>TAA</a:t>
            </a:r>
            <a:r>
              <a:rPr lang="en-US" sz="1600" dirty="0">
                <a:cs typeface="Arial" panose="020B0604020202020204" pitchFamily="34" charset="0"/>
              </a:rPr>
              <a:t>, </a:t>
            </a:r>
            <a:r>
              <a:rPr lang="en-US" sz="1600" b="1" dirty="0">
                <a:cs typeface="Arial" panose="020B0604020202020204" pitchFamily="34" charset="0"/>
              </a:rPr>
              <a:t>TAG</a:t>
            </a:r>
            <a:r>
              <a:rPr lang="en-US" sz="1600" dirty="0">
                <a:cs typeface="Arial" panose="020B0604020202020204" pitchFamily="34" charset="0"/>
              </a:rPr>
              <a:t>, </a:t>
            </a:r>
            <a:r>
              <a:rPr lang="en-US" sz="1600" b="1" dirty="0">
                <a:cs typeface="Arial" panose="020B0604020202020204" pitchFamily="34" charset="0"/>
              </a:rPr>
              <a:t>TGA</a:t>
            </a:r>
            <a:endParaRPr lang="ru-RU" sz="1600" b="1" dirty="0">
              <a:cs typeface="Arial" panose="020B0604020202020204" pitchFamily="34" charset="0"/>
            </a:endParaRPr>
          </a:p>
        </p:txBody>
      </p:sp>
      <p:sp>
        <p:nvSpPr>
          <p:cNvPr id="18" name="TextBox 17">
            <a:extLst>
              <a:ext uri="{FF2B5EF4-FFF2-40B4-BE49-F238E27FC236}">
                <a16:creationId xmlns:a16="http://schemas.microsoft.com/office/drawing/2014/main" id="{050E571A-6C0B-E445-90D5-16259BCFBF51}"/>
              </a:ext>
            </a:extLst>
          </p:cNvPr>
          <p:cNvSpPr txBox="1"/>
          <p:nvPr/>
        </p:nvSpPr>
        <p:spPr>
          <a:xfrm>
            <a:off x="354907" y="3645024"/>
            <a:ext cx="8598173" cy="1200329"/>
          </a:xfrm>
          <a:prstGeom prst="rect">
            <a:avLst/>
          </a:prstGeom>
          <a:noFill/>
        </p:spPr>
        <p:txBody>
          <a:bodyPr wrap="square" rtlCol="0">
            <a:spAutoFit/>
          </a:bodyPr>
          <a:lstStyle/>
          <a:p>
            <a:pPr>
              <a:spcAft>
                <a:spcPts val="600"/>
              </a:spcAft>
            </a:pPr>
            <a:r>
              <a:rPr lang="ru-RU" b="1" dirty="0">
                <a:solidFill>
                  <a:srgbClr val="FF0000"/>
                </a:solidFill>
                <a:cs typeface="Arial" panose="020B0604020202020204" pitchFamily="34" charset="0"/>
              </a:rPr>
              <a:t>!</a:t>
            </a:r>
            <a:r>
              <a:rPr lang="ru-RU" dirty="0">
                <a:cs typeface="Arial" panose="020B0604020202020204" pitchFamily="34" charset="0"/>
              </a:rPr>
              <a:t> Но даже в </a:t>
            </a:r>
            <a:r>
              <a:rPr lang="ru-RU" dirty="0" err="1">
                <a:cs typeface="Arial" panose="020B0604020202020204" pitchFamily="34" charset="0"/>
              </a:rPr>
              <a:t>референсном</a:t>
            </a:r>
            <a:r>
              <a:rPr lang="ru-RU" dirty="0">
                <a:cs typeface="Arial" panose="020B0604020202020204" pitchFamily="34" charset="0"/>
              </a:rPr>
              <a:t> геноме </a:t>
            </a:r>
            <a:r>
              <a:rPr lang="en-US" i="1" dirty="0">
                <a:cs typeface="Arial" panose="020B0604020202020204" pitchFamily="34" charset="0"/>
              </a:rPr>
              <a:t>Escherichia coli </a:t>
            </a:r>
            <a:r>
              <a:rPr lang="en-US" dirty="0">
                <a:cs typeface="Arial" panose="020B0604020202020204" pitchFamily="34" charset="0"/>
              </a:rPr>
              <a:t>(NC_000913.3)</a:t>
            </a:r>
            <a:r>
              <a:rPr lang="ru-RU" dirty="0">
                <a:cs typeface="Arial" panose="020B0604020202020204" pitchFamily="34" charset="0"/>
              </a:rPr>
              <a:t> далеко не всегда используется «стандартный» старт. И между видами стоп-кодоны могут варьировать. Как и генетический код (немного)</a:t>
            </a:r>
          </a:p>
        </p:txBody>
      </p:sp>
      <p:sp>
        <p:nvSpPr>
          <p:cNvPr id="19" name="TextBox 18">
            <a:extLst>
              <a:ext uri="{FF2B5EF4-FFF2-40B4-BE49-F238E27FC236}">
                <a16:creationId xmlns:a16="http://schemas.microsoft.com/office/drawing/2014/main" id="{32B054D4-22CA-EEA5-9322-8723ABD8F6C5}"/>
              </a:ext>
            </a:extLst>
          </p:cNvPr>
          <p:cNvSpPr txBox="1"/>
          <p:nvPr/>
        </p:nvSpPr>
        <p:spPr>
          <a:xfrm>
            <a:off x="294745" y="5905435"/>
            <a:ext cx="7988990" cy="907941"/>
          </a:xfrm>
          <a:prstGeom prst="rect">
            <a:avLst/>
          </a:prstGeom>
          <a:noFill/>
        </p:spPr>
        <p:txBody>
          <a:bodyPr wrap="square" rtlCol="0">
            <a:spAutoFit/>
          </a:bodyPr>
          <a:lstStyle/>
          <a:p>
            <a:pPr algn="just">
              <a:spcAft>
                <a:spcPts val="600"/>
              </a:spcAft>
            </a:pPr>
            <a:r>
              <a:rPr lang="ru-RU" sz="1200" dirty="0">
                <a:solidFill>
                  <a:schemeClr val="bg1">
                    <a:lumMod val="50000"/>
                  </a:schemeClr>
                </a:solidFill>
                <a:latin typeface="Arial" panose="020B0604020202020204" pitchFamily="34" charset="0"/>
                <a:cs typeface="Arial" panose="020B0604020202020204" pitchFamily="34" charset="0"/>
              </a:rPr>
              <a:t>См. также: </a:t>
            </a:r>
            <a:r>
              <a:rPr lang="en-US" sz="1200" dirty="0" err="1">
                <a:solidFill>
                  <a:schemeClr val="bg1">
                    <a:lumMod val="50000"/>
                  </a:schemeClr>
                </a:solidFill>
                <a:latin typeface="Arial" panose="020B0604020202020204" pitchFamily="34" charset="0"/>
                <a:cs typeface="Arial" panose="020B0604020202020204" pitchFamily="34" charset="0"/>
              </a:rPr>
              <a:t>Belinky</a:t>
            </a:r>
            <a:r>
              <a:rPr lang="en-US" sz="1200" dirty="0">
                <a:solidFill>
                  <a:schemeClr val="bg1">
                    <a:lumMod val="50000"/>
                  </a:schemeClr>
                </a:solidFill>
                <a:latin typeface="Arial" panose="020B0604020202020204" pitchFamily="34" charset="0"/>
                <a:cs typeface="Arial" panose="020B0604020202020204" pitchFamily="34" charset="0"/>
              </a:rPr>
              <a:t> F., </a:t>
            </a:r>
            <a:r>
              <a:rPr lang="en-US" sz="1200" dirty="0" err="1">
                <a:solidFill>
                  <a:schemeClr val="bg1">
                    <a:lumMod val="50000"/>
                  </a:schemeClr>
                </a:solidFill>
                <a:latin typeface="Arial" panose="020B0604020202020204" pitchFamily="34" charset="0"/>
                <a:cs typeface="Arial" panose="020B0604020202020204" pitchFamily="34" charset="0"/>
              </a:rPr>
              <a:t>Babenko</a:t>
            </a:r>
            <a:r>
              <a:rPr lang="en-US" sz="1200" dirty="0">
                <a:solidFill>
                  <a:schemeClr val="bg1">
                    <a:lumMod val="50000"/>
                  </a:schemeClr>
                </a:solidFill>
                <a:latin typeface="Arial" panose="020B0604020202020204" pitchFamily="34" charset="0"/>
                <a:cs typeface="Arial" panose="020B0604020202020204" pitchFamily="34" charset="0"/>
              </a:rPr>
              <a:t> V.N., Rogozin I.B., </a:t>
            </a:r>
            <a:r>
              <a:rPr lang="en-US" sz="1200" dirty="0" err="1">
                <a:solidFill>
                  <a:schemeClr val="bg1">
                    <a:lumMod val="50000"/>
                  </a:schemeClr>
                </a:solidFill>
                <a:latin typeface="Arial" panose="020B0604020202020204" pitchFamily="34" charset="0"/>
                <a:cs typeface="Arial" panose="020B0604020202020204" pitchFamily="34" charset="0"/>
              </a:rPr>
              <a:t>Koonin</a:t>
            </a:r>
            <a:r>
              <a:rPr lang="en-US" sz="1200" dirty="0">
                <a:solidFill>
                  <a:schemeClr val="bg1">
                    <a:lumMod val="50000"/>
                  </a:schemeClr>
                </a:solidFill>
                <a:latin typeface="Arial" panose="020B0604020202020204" pitchFamily="34" charset="0"/>
                <a:cs typeface="Arial" panose="020B0604020202020204" pitchFamily="34" charset="0"/>
              </a:rPr>
              <a:t> E.V. Purifying and positive selection in the evolution of stop codons. </a:t>
            </a:r>
            <a:r>
              <a:rPr lang="en-US" sz="1200" i="1" dirty="0">
                <a:solidFill>
                  <a:schemeClr val="bg1">
                    <a:lumMod val="50000"/>
                  </a:schemeClr>
                </a:solidFill>
                <a:latin typeface="Arial" panose="020B0604020202020204" pitchFamily="34" charset="0"/>
                <a:cs typeface="Arial" panose="020B0604020202020204" pitchFamily="34" charset="0"/>
              </a:rPr>
              <a:t>Scientific Reports</a:t>
            </a:r>
            <a:r>
              <a:rPr lang="ru-RU" sz="1200" dirty="0">
                <a:solidFill>
                  <a:schemeClr val="bg1">
                    <a:lumMod val="50000"/>
                  </a:schemeClr>
                </a:solidFill>
                <a:latin typeface="Arial" panose="020B0604020202020204" pitchFamily="34" charset="0"/>
                <a:cs typeface="Arial" panose="020B0604020202020204" pitchFamily="34" charset="0"/>
              </a:rPr>
              <a:t>,</a:t>
            </a:r>
            <a:r>
              <a:rPr lang="en-US" sz="1200" dirty="0">
                <a:solidFill>
                  <a:schemeClr val="bg1">
                    <a:lumMod val="50000"/>
                  </a:schemeClr>
                </a:solidFill>
                <a:latin typeface="Arial" panose="020B0604020202020204" pitchFamily="34" charset="0"/>
                <a:cs typeface="Arial" panose="020B0604020202020204" pitchFamily="34" charset="0"/>
              </a:rPr>
              <a:t> 8:9260, </a:t>
            </a:r>
            <a:r>
              <a:rPr lang="en-US" sz="1200" b="1" dirty="0">
                <a:solidFill>
                  <a:schemeClr val="bg1">
                    <a:lumMod val="50000"/>
                  </a:schemeClr>
                </a:solidFill>
                <a:latin typeface="Arial" panose="020B0604020202020204" pitchFamily="34" charset="0"/>
                <a:cs typeface="Arial" panose="020B0604020202020204" pitchFamily="34" charset="0"/>
              </a:rPr>
              <a:t>2018</a:t>
            </a:r>
            <a:r>
              <a:rPr lang="en-US" sz="1200" dirty="0">
                <a:solidFill>
                  <a:schemeClr val="bg1">
                    <a:lumMod val="50000"/>
                  </a:schemeClr>
                </a:solidFill>
                <a:latin typeface="Arial" panose="020B0604020202020204" pitchFamily="34" charset="0"/>
                <a:cs typeface="Arial" panose="020B0604020202020204" pitchFamily="34" charset="0"/>
              </a:rPr>
              <a:t>. </a:t>
            </a:r>
          </a:p>
          <a:p>
            <a:pPr algn="just">
              <a:spcAft>
                <a:spcPts val="600"/>
              </a:spcAft>
            </a:pPr>
            <a:r>
              <a:rPr lang="en-US" sz="1200" dirty="0">
                <a:solidFill>
                  <a:schemeClr val="bg1">
                    <a:lumMod val="50000"/>
                  </a:schemeClr>
                </a:solidFill>
                <a:latin typeface="Arial" panose="020B0604020202020204" pitchFamily="34" charset="0"/>
                <a:cs typeface="Arial" panose="020B0604020202020204" pitchFamily="34" charset="0"/>
              </a:rPr>
              <a:t>Villegas A. &amp; </a:t>
            </a:r>
            <a:r>
              <a:rPr lang="en-US" sz="1200" dirty="0" err="1">
                <a:solidFill>
                  <a:schemeClr val="bg1">
                    <a:lumMod val="50000"/>
                  </a:schemeClr>
                </a:solidFill>
                <a:latin typeface="Arial" panose="020B0604020202020204" pitchFamily="34" charset="0"/>
                <a:cs typeface="Arial" panose="020B0604020202020204" pitchFamily="34" charset="0"/>
              </a:rPr>
              <a:t>Kropinski</a:t>
            </a:r>
            <a:r>
              <a:rPr lang="en-US" sz="1200" dirty="0">
                <a:solidFill>
                  <a:schemeClr val="bg1">
                    <a:lumMod val="50000"/>
                  </a:schemeClr>
                </a:solidFill>
                <a:latin typeface="Arial" panose="020B0604020202020204" pitchFamily="34" charset="0"/>
                <a:cs typeface="Arial" panose="020B0604020202020204" pitchFamily="34" charset="0"/>
              </a:rPr>
              <a:t> A.. An analysis of initiation codon utilization in the Domain Bacteria - concerns about the quality of bacterial genome annotation. </a:t>
            </a:r>
            <a:r>
              <a:rPr lang="en-US" sz="1200" i="1" dirty="0">
                <a:solidFill>
                  <a:schemeClr val="bg1">
                    <a:lumMod val="50000"/>
                  </a:schemeClr>
                </a:solidFill>
                <a:latin typeface="Arial" panose="020B0604020202020204" pitchFamily="34" charset="0"/>
                <a:cs typeface="Arial" panose="020B0604020202020204" pitchFamily="34" charset="0"/>
              </a:rPr>
              <a:t>Microbiology (Reading)</a:t>
            </a:r>
            <a:r>
              <a:rPr lang="en-US" sz="1200" dirty="0">
                <a:solidFill>
                  <a:schemeClr val="bg1">
                    <a:lumMod val="50000"/>
                  </a:schemeClr>
                </a:solidFill>
                <a:latin typeface="Arial" panose="020B0604020202020204" pitchFamily="34" charset="0"/>
                <a:cs typeface="Arial" panose="020B0604020202020204" pitchFamily="34" charset="0"/>
              </a:rPr>
              <a:t>, 154(Pt 9):2559-2661, </a:t>
            </a:r>
            <a:r>
              <a:rPr lang="en-US" sz="1200" b="1" dirty="0">
                <a:solidFill>
                  <a:schemeClr val="bg1">
                    <a:lumMod val="50000"/>
                  </a:schemeClr>
                </a:solidFill>
                <a:latin typeface="Arial" panose="020B0604020202020204" pitchFamily="34" charset="0"/>
                <a:cs typeface="Arial" panose="020B0604020202020204" pitchFamily="34" charset="0"/>
              </a:rPr>
              <a:t>2008</a:t>
            </a:r>
            <a:r>
              <a:rPr lang="en-US" sz="1200" dirty="0">
                <a:solidFill>
                  <a:schemeClr val="bg1">
                    <a:lumMod val="50000"/>
                  </a:schemeClr>
                </a:solidFill>
                <a:latin typeface="Arial" panose="020B0604020202020204" pitchFamily="34" charset="0"/>
                <a:cs typeface="Arial" panose="020B0604020202020204" pitchFamily="34" charset="0"/>
              </a:rPr>
              <a:t>.</a:t>
            </a:r>
            <a:endParaRPr lang="ru-RU" sz="1200" dirty="0">
              <a:solidFill>
                <a:schemeClr val="bg1">
                  <a:lumMod val="50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7210E1F-D76B-48C1-B5D6-063812061072}"/>
              </a:ext>
            </a:extLst>
          </p:cNvPr>
          <p:cNvSpPr txBox="1"/>
          <p:nvPr/>
        </p:nvSpPr>
        <p:spPr>
          <a:xfrm>
            <a:off x="833919" y="4779729"/>
            <a:ext cx="1821008" cy="1169551"/>
          </a:xfrm>
          <a:prstGeom prst="rect">
            <a:avLst/>
          </a:prstGeom>
          <a:noFill/>
        </p:spPr>
        <p:txBody>
          <a:bodyPr wrap="square" rtlCol="0">
            <a:spAutoFit/>
          </a:bodyPr>
          <a:lstStyle/>
          <a:p>
            <a:pPr>
              <a:spcAft>
                <a:spcPts val="600"/>
              </a:spcAft>
            </a:pPr>
            <a:r>
              <a:rPr lang="sv-SE" sz="2000" b="1" dirty="0">
                <a:latin typeface="Courier New" panose="02070309020205020404" pitchFamily="49" charset="0"/>
                <a:cs typeface="Courier New" panose="02070309020205020404" pitchFamily="49" charset="0"/>
              </a:rPr>
              <a:t>ATG</a:t>
            </a:r>
            <a:r>
              <a:rPr lang="sv-SE" sz="2000" dirty="0">
                <a:latin typeface="Courier New" panose="02070309020205020404" pitchFamily="49" charset="0"/>
                <a:cs typeface="Courier New" panose="02070309020205020404" pitchFamily="49" charset="0"/>
              </a:rPr>
              <a:t>	</a:t>
            </a:r>
            <a:r>
              <a:rPr lang="sv-SE" sz="2000" b="1" dirty="0">
                <a:latin typeface="Courier New" panose="02070309020205020404" pitchFamily="49" charset="0"/>
                <a:cs typeface="Courier New" panose="02070309020205020404" pitchFamily="49" charset="0"/>
              </a:rPr>
              <a:t>3890</a:t>
            </a:r>
          </a:p>
          <a:p>
            <a:pPr>
              <a:spcAft>
                <a:spcPts val="600"/>
              </a:spcAft>
            </a:pPr>
            <a:r>
              <a:rPr lang="sv-SE" sz="2000" b="1" dirty="0">
                <a:latin typeface="Courier New" panose="02070309020205020404" pitchFamily="49" charset="0"/>
                <a:cs typeface="Courier New" panose="02070309020205020404" pitchFamily="49" charset="0"/>
              </a:rPr>
              <a:t>GTG</a:t>
            </a:r>
            <a:r>
              <a:rPr lang="sv-SE" sz="2000" dirty="0">
                <a:latin typeface="Courier New" panose="02070309020205020404" pitchFamily="49" charset="0"/>
                <a:cs typeface="Courier New" panose="02070309020205020404" pitchFamily="49" charset="0"/>
              </a:rPr>
              <a:t>	</a:t>
            </a:r>
            <a:r>
              <a:rPr lang="sv-SE" sz="2000" b="1" dirty="0">
                <a:latin typeface="Courier New" panose="02070309020205020404" pitchFamily="49" charset="0"/>
                <a:cs typeface="Courier New" panose="02070309020205020404" pitchFamily="49" charset="0"/>
              </a:rPr>
              <a:t>338</a:t>
            </a:r>
          </a:p>
          <a:p>
            <a:pPr>
              <a:spcAft>
                <a:spcPts val="600"/>
              </a:spcAft>
            </a:pPr>
            <a:r>
              <a:rPr lang="sv-SE" sz="2000" b="1" dirty="0">
                <a:latin typeface="Courier New" panose="02070309020205020404" pitchFamily="49" charset="0"/>
                <a:cs typeface="Courier New" panose="02070309020205020404" pitchFamily="49" charset="0"/>
              </a:rPr>
              <a:t>TTG</a:t>
            </a:r>
            <a:r>
              <a:rPr lang="sv-SE" sz="2000" dirty="0">
                <a:latin typeface="Courier New" panose="02070309020205020404" pitchFamily="49" charset="0"/>
                <a:cs typeface="Courier New" panose="02070309020205020404" pitchFamily="49" charset="0"/>
              </a:rPr>
              <a:t>	</a:t>
            </a:r>
            <a:r>
              <a:rPr lang="sv-SE" sz="2000" b="1" dirty="0">
                <a:latin typeface="Courier New" panose="02070309020205020404" pitchFamily="49" charset="0"/>
                <a:cs typeface="Courier New" panose="02070309020205020404" pitchFamily="49" charset="0"/>
              </a:rPr>
              <a:t>80</a:t>
            </a:r>
          </a:p>
        </p:txBody>
      </p:sp>
      <p:sp>
        <p:nvSpPr>
          <p:cNvPr id="29" name="TextBox 28">
            <a:extLst>
              <a:ext uri="{FF2B5EF4-FFF2-40B4-BE49-F238E27FC236}">
                <a16:creationId xmlns:a16="http://schemas.microsoft.com/office/drawing/2014/main" id="{37E056D5-DC25-399E-B611-341866233B86}"/>
              </a:ext>
            </a:extLst>
          </p:cNvPr>
          <p:cNvSpPr txBox="1"/>
          <p:nvPr/>
        </p:nvSpPr>
        <p:spPr>
          <a:xfrm>
            <a:off x="2807782" y="4779324"/>
            <a:ext cx="1635919" cy="1077218"/>
          </a:xfrm>
          <a:prstGeom prst="rect">
            <a:avLst/>
          </a:prstGeom>
          <a:noFill/>
        </p:spPr>
        <p:txBody>
          <a:bodyPr wrap="square">
            <a:spAutoFit/>
          </a:bodyPr>
          <a:lstStyle/>
          <a:p>
            <a:pPr>
              <a:spcAft>
                <a:spcPts val="600"/>
              </a:spcAft>
            </a:pPr>
            <a:r>
              <a:rPr lang="sv-SE" sz="1800" b="1" dirty="0">
                <a:latin typeface="Courier New" panose="02070309020205020404" pitchFamily="49" charset="0"/>
                <a:cs typeface="Courier New" panose="02070309020205020404" pitchFamily="49" charset="0"/>
              </a:rPr>
              <a:t>ATT	4</a:t>
            </a:r>
          </a:p>
          <a:p>
            <a:pPr>
              <a:spcAft>
                <a:spcPts val="600"/>
              </a:spcAft>
            </a:pPr>
            <a:r>
              <a:rPr lang="sv-SE" sz="1800" b="1" dirty="0">
                <a:latin typeface="Courier New" panose="02070309020205020404" pitchFamily="49" charset="0"/>
                <a:cs typeface="Courier New" panose="02070309020205020404" pitchFamily="49" charset="0"/>
              </a:rPr>
              <a:t>CTG	2</a:t>
            </a:r>
          </a:p>
          <a:p>
            <a:pPr>
              <a:spcAft>
                <a:spcPts val="600"/>
              </a:spcAft>
            </a:pPr>
            <a:r>
              <a:rPr lang="sv-SE" sz="1800" b="1" dirty="0">
                <a:latin typeface="Courier New" panose="02070309020205020404" pitchFamily="49" charset="0"/>
                <a:cs typeface="Courier New" panose="02070309020205020404" pitchFamily="49" charset="0"/>
              </a:rPr>
              <a:t>TTC	1</a:t>
            </a:r>
            <a:endParaRPr lang="ru-RU"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6845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3</a:t>
            </a:fld>
            <a:endParaRPr lang="ru-RU" dirty="0"/>
          </a:p>
        </p:txBody>
      </p:sp>
      <p:sp>
        <p:nvSpPr>
          <p:cNvPr id="10" name="TextBox 9">
            <a:extLst>
              <a:ext uri="{FF2B5EF4-FFF2-40B4-BE49-F238E27FC236}">
                <a16:creationId xmlns:a16="http://schemas.microsoft.com/office/drawing/2014/main" id="{775E39C8-3AAC-43C5-9E3A-B405CF62CE80}"/>
              </a:ext>
            </a:extLst>
          </p:cNvPr>
          <p:cNvSpPr txBox="1"/>
          <p:nvPr/>
        </p:nvSpPr>
        <p:spPr>
          <a:xfrm>
            <a:off x="0" y="251937"/>
            <a:ext cx="8892480" cy="584775"/>
          </a:xfrm>
          <a:prstGeom prst="rect">
            <a:avLst/>
          </a:prstGeom>
          <a:noFill/>
        </p:spPr>
        <p:txBody>
          <a:bodyPr wrap="square" rtlCol="0">
            <a:spAutoFit/>
          </a:bodyPr>
          <a:lstStyle/>
          <a:p>
            <a:pPr algn="ctr"/>
            <a:r>
              <a:rPr lang="ru-RU" sz="3200" b="1" dirty="0">
                <a:solidFill>
                  <a:schemeClr val="bg1"/>
                </a:solidFill>
              </a:rPr>
              <a:t>Разные типы последовательностей</a:t>
            </a:r>
          </a:p>
        </p:txBody>
      </p:sp>
      <p:sp>
        <p:nvSpPr>
          <p:cNvPr id="28" name="Пирог 27"/>
          <p:cNvSpPr/>
          <p:nvPr/>
        </p:nvSpPr>
        <p:spPr>
          <a:xfrm>
            <a:off x="2267744" y="1556792"/>
            <a:ext cx="5040560" cy="5040560"/>
          </a:xfrm>
          <a:prstGeom prst="pie">
            <a:avLst>
              <a:gd name="adj1" fmla="val 20708471"/>
              <a:gd name="adj2" fmla="val 5387661"/>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3" name="Пирог 32"/>
          <p:cNvSpPr/>
          <p:nvPr/>
        </p:nvSpPr>
        <p:spPr>
          <a:xfrm>
            <a:off x="2267744" y="1556792"/>
            <a:ext cx="5040560" cy="5040560"/>
          </a:xfrm>
          <a:prstGeom prst="pie">
            <a:avLst>
              <a:gd name="adj1" fmla="val 10810107"/>
              <a:gd name="adj2" fmla="val 13386738"/>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4" name="Пирог 33"/>
          <p:cNvSpPr/>
          <p:nvPr/>
        </p:nvSpPr>
        <p:spPr>
          <a:xfrm>
            <a:off x="2267744" y="1556792"/>
            <a:ext cx="5040560" cy="5040560"/>
          </a:xfrm>
          <a:prstGeom prst="pie">
            <a:avLst>
              <a:gd name="adj1" fmla="val 13393556"/>
              <a:gd name="adj2" fmla="val 13564327"/>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5" name="Пирог 34"/>
          <p:cNvSpPr/>
          <p:nvPr/>
        </p:nvSpPr>
        <p:spPr>
          <a:xfrm>
            <a:off x="2267744" y="1556792"/>
            <a:ext cx="5040560" cy="5040560"/>
          </a:xfrm>
          <a:prstGeom prst="pie">
            <a:avLst>
              <a:gd name="adj1" fmla="val 13572179"/>
              <a:gd name="adj2" fmla="val 20399690"/>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Прямоугольник 26">
            <a:extLst>
              <a:ext uri="{FF2B5EF4-FFF2-40B4-BE49-F238E27FC236}">
                <a16:creationId xmlns:a16="http://schemas.microsoft.com/office/drawing/2014/main" id="{57594EEC-D6AB-4F82-9196-90BBBB3C45FD}"/>
              </a:ext>
            </a:extLst>
          </p:cNvPr>
          <p:cNvSpPr/>
          <p:nvPr/>
        </p:nvSpPr>
        <p:spPr>
          <a:xfrm>
            <a:off x="3554650" y="2453272"/>
            <a:ext cx="2376264" cy="584775"/>
          </a:xfrm>
          <a:prstGeom prst="rect">
            <a:avLst/>
          </a:prstGeom>
        </p:spPr>
        <p:txBody>
          <a:bodyPr wrap="square">
            <a:spAutoFit/>
          </a:bodyPr>
          <a:lstStyle/>
          <a:p>
            <a:pPr algn="ctr"/>
            <a:r>
              <a:rPr lang="ru-RU" sz="3200" b="1" dirty="0"/>
              <a:t>Геномы</a:t>
            </a:r>
            <a:endParaRPr lang="ru-RU" sz="2800" b="1" dirty="0"/>
          </a:p>
        </p:txBody>
      </p:sp>
      <p:sp>
        <p:nvSpPr>
          <p:cNvPr id="38" name="Прямоугольник 37">
            <a:extLst>
              <a:ext uri="{FF2B5EF4-FFF2-40B4-BE49-F238E27FC236}">
                <a16:creationId xmlns:a16="http://schemas.microsoft.com/office/drawing/2014/main" id="{57594EEC-D6AB-4F82-9196-90BBBB3C45FD}"/>
              </a:ext>
            </a:extLst>
          </p:cNvPr>
          <p:cNvSpPr/>
          <p:nvPr/>
        </p:nvSpPr>
        <p:spPr>
          <a:xfrm>
            <a:off x="459395" y="1241136"/>
            <a:ext cx="2376264" cy="584775"/>
          </a:xfrm>
          <a:prstGeom prst="rect">
            <a:avLst/>
          </a:prstGeom>
        </p:spPr>
        <p:txBody>
          <a:bodyPr wrap="square">
            <a:spAutoFit/>
          </a:bodyPr>
          <a:lstStyle/>
          <a:p>
            <a:pPr algn="ctr"/>
            <a:r>
              <a:rPr lang="ru-RU" sz="3200" dirty="0"/>
              <a:t>Белки</a:t>
            </a:r>
            <a:endParaRPr lang="ru-RU" sz="2800" dirty="0"/>
          </a:p>
        </p:txBody>
      </p:sp>
      <p:cxnSp>
        <p:nvCxnSpPr>
          <p:cNvPr id="46" name="Прямая соединительная линия 45"/>
          <p:cNvCxnSpPr>
            <a:cxnSpLocks/>
          </p:cNvCxnSpPr>
          <p:nvPr/>
        </p:nvCxnSpPr>
        <p:spPr>
          <a:xfrm>
            <a:off x="2255083" y="1703884"/>
            <a:ext cx="822753" cy="687355"/>
          </a:xfrm>
          <a:prstGeom prst="line">
            <a:avLst/>
          </a:prstGeom>
          <a:ln w="254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56" name="Прямоугольник 55">
            <a:extLst>
              <a:ext uri="{FF2B5EF4-FFF2-40B4-BE49-F238E27FC236}">
                <a16:creationId xmlns:a16="http://schemas.microsoft.com/office/drawing/2014/main" id="{57594EEC-D6AB-4F82-9196-90BBBB3C45FD}"/>
              </a:ext>
            </a:extLst>
          </p:cNvPr>
          <p:cNvSpPr/>
          <p:nvPr/>
        </p:nvSpPr>
        <p:spPr>
          <a:xfrm>
            <a:off x="2339752" y="3212976"/>
            <a:ext cx="1800200" cy="584775"/>
          </a:xfrm>
          <a:prstGeom prst="rect">
            <a:avLst/>
          </a:prstGeom>
        </p:spPr>
        <p:txBody>
          <a:bodyPr wrap="square">
            <a:spAutoFit/>
          </a:bodyPr>
          <a:lstStyle/>
          <a:p>
            <a:pPr algn="ctr"/>
            <a:r>
              <a:rPr lang="ru-RU" sz="3200" dirty="0"/>
              <a:t>РНК</a:t>
            </a:r>
            <a:endParaRPr lang="ru-RU" sz="2800" dirty="0"/>
          </a:p>
        </p:txBody>
      </p:sp>
      <p:sp>
        <p:nvSpPr>
          <p:cNvPr id="65" name="Прямоугольник 64">
            <a:extLst>
              <a:ext uri="{FF2B5EF4-FFF2-40B4-BE49-F238E27FC236}">
                <a16:creationId xmlns:a16="http://schemas.microsoft.com/office/drawing/2014/main" id="{57594EEC-D6AB-4F82-9196-90BBBB3C45FD}"/>
              </a:ext>
            </a:extLst>
          </p:cNvPr>
          <p:cNvSpPr/>
          <p:nvPr/>
        </p:nvSpPr>
        <p:spPr>
          <a:xfrm>
            <a:off x="4572000" y="4530935"/>
            <a:ext cx="2304256" cy="1077218"/>
          </a:xfrm>
          <a:prstGeom prst="rect">
            <a:avLst/>
          </a:prstGeom>
        </p:spPr>
        <p:txBody>
          <a:bodyPr wrap="square">
            <a:spAutoFit/>
          </a:bodyPr>
          <a:lstStyle/>
          <a:p>
            <a:pPr algn="ctr"/>
            <a:r>
              <a:rPr lang="ru-RU" sz="3200" dirty="0"/>
              <a:t>Мета-</a:t>
            </a:r>
          </a:p>
          <a:p>
            <a:pPr algn="ctr"/>
            <a:r>
              <a:rPr lang="ru-RU" sz="3200" dirty="0"/>
              <a:t>геномы</a:t>
            </a:r>
            <a:endParaRPr lang="ru-RU" sz="2800" dirty="0"/>
          </a:p>
        </p:txBody>
      </p:sp>
      <p:sp>
        <p:nvSpPr>
          <p:cNvPr id="67" name="Пирог 66"/>
          <p:cNvSpPr/>
          <p:nvPr/>
        </p:nvSpPr>
        <p:spPr>
          <a:xfrm>
            <a:off x="2267744" y="1556792"/>
            <a:ext cx="5040560" cy="5040560"/>
          </a:xfrm>
          <a:prstGeom prst="pie">
            <a:avLst>
              <a:gd name="adj1" fmla="val 5396918"/>
              <a:gd name="adj2" fmla="val 10812186"/>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8" name="Прямоугольник 67">
            <a:extLst>
              <a:ext uri="{FF2B5EF4-FFF2-40B4-BE49-F238E27FC236}">
                <a16:creationId xmlns:a16="http://schemas.microsoft.com/office/drawing/2014/main" id="{57594EEC-D6AB-4F82-9196-90BBBB3C45FD}"/>
              </a:ext>
            </a:extLst>
          </p:cNvPr>
          <p:cNvSpPr/>
          <p:nvPr/>
        </p:nvSpPr>
        <p:spPr>
          <a:xfrm>
            <a:off x="2483768" y="4653136"/>
            <a:ext cx="2304256" cy="584775"/>
          </a:xfrm>
          <a:prstGeom prst="rect">
            <a:avLst/>
          </a:prstGeom>
        </p:spPr>
        <p:txBody>
          <a:bodyPr wrap="square">
            <a:spAutoFit/>
          </a:bodyPr>
          <a:lstStyle/>
          <a:p>
            <a:pPr algn="ctr"/>
            <a:r>
              <a:rPr lang="ru-RU" sz="3200" dirty="0" err="1"/>
              <a:t>Риды</a:t>
            </a:r>
            <a:endParaRPr lang="ru-RU" sz="3200" dirty="0"/>
          </a:p>
        </p:txBody>
      </p:sp>
      <p:sp>
        <p:nvSpPr>
          <p:cNvPr id="69" name="TextBox 68">
            <a:extLst>
              <a:ext uri="{FF2B5EF4-FFF2-40B4-BE49-F238E27FC236}">
                <a16:creationId xmlns:a16="http://schemas.microsoft.com/office/drawing/2014/main" id="{091683B3-F464-4A9C-A704-61DD5D98554D}"/>
              </a:ext>
            </a:extLst>
          </p:cNvPr>
          <p:cNvSpPr txBox="1"/>
          <p:nvPr/>
        </p:nvSpPr>
        <p:spPr>
          <a:xfrm>
            <a:off x="0" y="6597352"/>
            <a:ext cx="8574783" cy="261610"/>
          </a:xfrm>
          <a:prstGeom prst="rect">
            <a:avLst/>
          </a:prstGeom>
          <a:noFill/>
        </p:spPr>
        <p:txBody>
          <a:bodyPr wrap="none" rtlCol="0">
            <a:spAutoFit/>
          </a:bodyPr>
          <a:lstStyle/>
          <a:p>
            <a:r>
              <a:rPr lang="ru-RU" sz="1100" dirty="0">
                <a:solidFill>
                  <a:schemeClr val="bg1">
                    <a:lumMod val="65000"/>
                  </a:schemeClr>
                </a:solidFill>
              </a:rPr>
              <a:t>Схема достаточно упрощенная</a:t>
            </a:r>
            <a:r>
              <a:rPr lang="en-US" sz="1100" dirty="0">
                <a:solidFill>
                  <a:schemeClr val="bg1">
                    <a:lumMod val="65000"/>
                  </a:schemeClr>
                </a:solidFill>
              </a:rPr>
              <a:t>; </a:t>
            </a:r>
            <a:r>
              <a:rPr lang="ru-RU" sz="1100" dirty="0">
                <a:solidFill>
                  <a:schemeClr val="bg1">
                    <a:lumMod val="65000"/>
                  </a:schemeClr>
                </a:solidFill>
              </a:rPr>
              <a:t>размеры секторов не отвечают реальным объемам данных. См. заметки к слайду</a:t>
            </a:r>
          </a:p>
        </p:txBody>
      </p:sp>
      <p:cxnSp>
        <p:nvCxnSpPr>
          <p:cNvPr id="4" name="Соединитель: уступ 3">
            <a:extLst>
              <a:ext uri="{FF2B5EF4-FFF2-40B4-BE49-F238E27FC236}">
                <a16:creationId xmlns:a16="http://schemas.microsoft.com/office/drawing/2014/main" id="{73C7E4FB-B68B-55EB-8CBB-56A600498737}"/>
              </a:ext>
            </a:extLst>
          </p:cNvPr>
          <p:cNvCxnSpPr>
            <a:cxnSpLocks/>
          </p:cNvCxnSpPr>
          <p:nvPr/>
        </p:nvCxnSpPr>
        <p:spPr>
          <a:xfrm rot="16200000" flipV="1">
            <a:off x="1398774" y="2299000"/>
            <a:ext cx="1737940" cy="810092"/>
          </a:xfrm>
          <a:prstGeom prst="bentConnector3">
            <a:avLst>
              <a:gd name="adj1" fmla="val 674"/>
            </a:avLst>
          </a:prstGeom>
          <a:ln w="254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 name="Соединитель: уступ 4">
            <a:extLst>
              <a:ext uri="{FF2B5EF4-FFF2-40B4-BE49-F238E27FC236}">
                <a16:creationId xmlns:a16="http://schemas.microsoft.com/office/drawing/2014/main" id="{8AAC0C5F-259C-8CA7-B608-A13522F9361E}"/>
              </a:ext>
            </a:extLst>
          </p:cNvPr>
          <p:cNvCxnSpPr>
            <a:cxnSpLocks/>
          </p:cNvCxnSpPr>
          <p:nvPr/>
        </p:nvCxnSpPr>
        <p:spPr>
          <a:xfrm rot="16200000" flipV="1">
            <a:off x="3169196" y="991973"/>
            <a:ext cx="939608" cy="2209154"/>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Пирог 32">
            <a:extLst>
              <a:ext uri="{FF2B5EF4-FFF2-40B4-BE49-F238E27FC236}">
                <a16:creationId xmlns:a16="http://schemas.microsoft.com/office/drawing/2014/main" id="{2FA84890-32D1-DB5B-A107-3DA4F60D0FB7}"/>
              </a:ext>
            </a:extLst>
          </p:cNvPr>
          <p:cNvSpPr/>
          <p:nvPr/>
        </p:nvSpPr>
        <p:spPr>
          <a:xfrm>
            <a:off x="2267744" y="1556792"/>
            <a:ext cx="5040560" cy="5040560"/>
          </a:xfrm>
          <a:prstGeom prst="pie">
            <a:avLst>
              <a:gd name="adj1" fmla="val 20393304"/>
              <a:gd name="adj2" fmla="val 20700343"/>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cxnSp>
        <p:nvCxnSpPr>
          <p:cNvPr id="9" name="Прямая соединительная линия 8">
            <a:extLst>
              <a:ext uri="{FF2B5EF4-FFF2-40B4-BE49-F238E27FC236}">
                <a16:creationId xmlns:a16="http://schemas.microsoft.com/office/drawing/2014/main" id="{434771C4-740A-10AB-B0C1-7A5D66777D8B}"/>
              </a:ext>
            </a:extLst>
          </p:cNvPr>
          <p:cNvCxnSpPr>
            <a:cxnSpLocks/>
          </p:cNvCxnSpPr>
          <p:nvPr/>
        </p:nvCxnSpPr>
        <p:spPr>
          <a:xfrm flipH="1">
            <a:off x="7051000" y="3140968"/>
            <a:ext cx="662350" cy="228302"/>
          </a:xfrm>
          <a:prstGeom prst="line">
            <a:avLst/>
          </a:prstGeom>
          <a:ln w="254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F6ECB1FA-8D29-139C-4BFF-A29A17BEF1C0}"/>
              </a:ext>
            </a:extLst>
          </p:cNvPr>
          <p:cNvSpPr/>
          <p:nvPr/>
        </p:nvSpPr>
        <p:spPr>
          <a:xfrm>
            <a:off x="7177551" y="2805316"/>
            <a:ext cx="2035066" cy="830997"/>
          </a:xfrm>
          <a:prstGeom prst="rect">
            <a:avLst/>
          </a:prstGeom>
        </p:spPr>
        <p:txBody>
          <a:bodyPr wrap="square">
            <a:spAutoFit/>
          </a:bodyPr>
          <a:lstStyle/>
          <a:p>
            <a:pPr algn="ctr"/>
            <a:r>
              <a:rPr lang="ru-RU" sz="2800" dirty="0"/>
              <a:t>ДНК</a:t>
            </a:r>
          </a:p>
          <a:p>
            <a:pPr algn="ctr"/>
            <a:r>
              <a:rPr lang="ru-RU" sz="2000" dirty="0"/>
              <a:t>(фрагменты)</a:t>
            </a:r>
          </a:p>
        </p:txBody>
      </p:sp>
      <p:cxnSp>
        <p:nvCxnSpPr>
          <p:cNvPr id="3" name="Соединитель: уступ 2">
            <a:extLst>
              <a:ext uri="{FF2B5EF4-FFF2-40B4-BE49-F238E27FC236}">
                <a16:creationId xmlns:a16="http://schemas.microsoft.com/office/drawing/2014/main" id="{9A72AFE1-ED99-5C3A-8ED3-27ED59AEDC69}"/>
              </a:ext>
            </a:extLst>
          </p:cNvPr>
          <p:cNvCxnSpPr>
            <a:cxnSpLocks/>
          </p:cNvCxnSpPr>
          <p:nvPr/>
        </p:nvCxnSpPr>
        <p:spPr>
          <a:xfrm rot="10800000">
            <a:off x="2534423" y="1518798"/>
            <a:ext cx="3156805" cy="2959408"/>
          </a:xfrm>
          <a:prstGeom prst="bentConnector3">
            <a:avLst>
              <a:gd name="adj1" fmla="val -389"/>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090A6C01-4099-BFF0-5801-C493D98F2687}"/>
              </a:ext>
            </a:extLst>
          </p:cNvPr>
          <p:cNvCxnSpPr>
            <a:cxnSpLocks/>
          </p:cNvCxnSpPr>
          <p:nvPr/>
        </p:nvCxnSpPr>
        <p:spPr>
          <a:xfrm flipH="1" flipV="1">
            <a:off x="7848363" y="1391424"/>
            <a:ext cx="1" cy="1413892"/>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0DAC3BEA-79F2-068D-20D1-E5EB3724D1CD}"/>
              </a:ext>
            </a:extLst>
          </p:cNvPr>
          <p:cNvCxnSpPr>
            <a:cxnSpLocks/>
          </p:cNvCxnSpPr>
          <p:nvPr/>
        </p:nvCxnSpPr>
        <p:spPr>
          <a:xfrm flipH="1">
            <a:off x="2534422" y="1402040"/>
            <a:ext cx="5313942" cy="10736"/>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78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35" grpId="0" animBg="1"/>
      <p:bldP spid="27" grpId="0"/>
      <p:bldP spid="56" grpId="0"/>
      <p:bldP spid="65" grpId="0"/>
      <p:bldP spid="67" grpId="0" animBg="1"/>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30</a:t>
            </a:fld>
            <a:endParaRPr lang="ru-RU" dirty="0"/>
          </a:p>
        </p:txBody>
      </p:sp>
      <p:sp>
        <p:nvSpPr>
          <p:cNvPr id="8" name="TextBox 7">
            <a:extLst>
              <a:ext uri="{FF2B5EF4-FFF2-40B4-BE49-F238E27FC236}">
                <a16:creationId xmlns:a16="http://schemas.microsoft.com/office/drawing/2014/main" id="{091683B3-F464-4A9C-A704-61DD5D98554D}"/>
              </a:ext>
            </a:extLst>
          </p:cNvPr>
          <p:cNvSpPr txBox="1"/>
          <p:nvPr/>
        </p:nvSpPr>
        <p:spPr>
          <a:xfrm>
            <a:off x="-19025" y="6525344"/>
            <a:ext cx="6295313" cy="261610"/>
          </a:xfrm>
          <a:prstGeom prst="rect">
            <a:avLst/>
          </a:prstGeom>
          <a:noFill/>
        </p:spPr>
        <p:txBody>
          <a:bodyPr wrap="none" rtlCol="0">
            <a:spAutoFit/>
          </a:bodyPr>
          <a:lstStyle/>
          <a:p>
            <a:r>
              <a:rPr lang="ru-RU" sz="1100" dirty="0">
                <a:solidFill>
                  <a:schemeClr val="bg1">
                    <a:lumMod val="65000"/>
                  </a:schemeClr>
                </a:solidFill>
              </a:rPr>
              <a:t>Источник рисунка: </a:t>
            </a:r>
            <a:r>
              <a:rPr lang="en-US" sz="1100" u="sng" dirty="0">
                <a:solidFill>
                  <a:schemeClr val="bg1">
                    <a:lumMod val="65000"/>
                  </a:schemeClr>
                </a:solidFill>
              </a:rPr>
              <a:t>https://www.ncbi.nlm.nih.gov/genome/annotation_prok/process/</a:t>
            </a:r>
            <a:endParaRPr lang="ru-RU" sz="1100" u="sng" dirty="0">
              <a:solidFill>
                <a:schemeClr val="bg1">
                  <a:lumMod val="65000"/>
                </a:schemeClr>
              </a:solidFill>
            </a:endParaRPr>
          </a:p>
        </p:txBody>
      </p:sp>
      <p:sp>
        <p:nvSpPr>
          <p:cNvPr id="10" name="TextBox 9">
            <a:extLst>
              <a:ext uri="{FF2B5EF4-FFF2-40B4-BE49-F238E27FC236}">
                <a16:creationId xmlns:a16="http://schemas.microsoft.com/office/drawing/2014/main" id="{775E39C8-3AAC-43C5-9E3A-B405CF62CE80}"/>
              </a:ext>
            </a:extLst>
          </p:cNvPr>
          <p:cNvSpPr txBox="1"/>
          <p:nvPr/>
        </p:nvSpPr>
        <p:spPr>
          <a:xfrm>
            <a:off x="0" y="44624"/>
            <a:ext cx="8892480" cy="584775"/>
          </a:xfrm>
          <a:prstGeom prst="rect">
            <a:avLst/>
          </a:prstGeom>
          <a:noFill/>
        </p:spPr>
        <p:txBody>
          <a:bodyPr wrap="square" rtlCol="0">
            <a:spAutoFit/>
          </a:bodyPr>
          <a:lstStyle/>
          <a:p>
            <a:pPr algn="ctr"/>
            <a:r>
              <a:rPr lang="ru-RU" sz="3200" b="1" dirty="0">
                <a:solidFill>
                  <a:schemeClr val="bg1"/>
                </a:solidFill>
              </a:rPr>
              <a:t>Не все </a:t>
            </a:r>
            <a:r>
              <a:rPr lang="en-US" sz="3200" b="1" dirty="0">
                <a:solidFill>
                  <a:schemeClr val="bg1"/>
                </a:solidFill>
              </a:rPr>
              <a:t>ORFs – </a:t>
            </a:r>
            <a:r>
              <a:rPr lang="ru-RU" sz="3200" b="1" dirty="0">
                <a:solidFill>
                  <a:schemeClr val="bg1"/>
                </a:solidFill>
              </a:rPr>
              <a:t>гены белков</a:t>
            </a:r>
          </a:p>
        </p:txBody>
      </p:sp>
      <p:pic>
        <p:nvPicPr>
          <p:cNvPr id="33796" name="Picture 4"/>
          <p:cNvPicPr>
            <a:picLocks noChangeAspect="1" noChangeArrowheads="1"/>
          </p:cNvPicPr>
          <p:nvPr/>
        </p:nvPicPr>
        <p:blipFill>
          <a:blip r:embed="rId2" cstate="print"/>
          <a:srcRect/>
          <a:stretch>
            <a:fillRect/>
          </a:stretch>
        </p:blipFill>
        <p:spPr bwMode="auto">
          <a:xfrm>
            <a:off x="1539752" y="1179970"/>
            <a:ext cx="6272608" cy="5404524"/>
          </a:xfrm>
          <a:prstGeom prst="rect">
            <a:avLst/>
          </a:prstGeom>
          <a:noFill/>
          <a:ln w="9525">
            <a:noFill/>
            <a:miter lim="800000"/>
            <a:headEnd/>
            <a:tailEnd/>
          </a:ln>
        </p:spPr>
      </p:pic>
      <p:sp>
        <p:nvSpPr>
          <p:cNvPr id="18" name="Прямоугольник 17"/>
          <p:cNvSpPr/>
          <p:nvPr/>
        </p:nvSpPr>
        <p:spPr>
          <a:xfrm>
            <a:off x="6516216" y="2852936"/>
            <a:ext cx="1440160" cy="720080"/>
          </a:xfrm>
          <a:prstGeom prst="rect">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Стрелка вправо 18"/>
          <p:cNvSpPr/>
          <p:nvPr/>
        </p:nvSpPr>
        <p:spPr>
          <a:xfrm rot="10800000">
            <a:off x="8028384" y="2996952"/>
            <a:ext cx="648072" cy="360040"/>
          </a:xfrm>
          <a:prstGeom prst="rightArrow">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6444208" y="5589240"/>
            <a:ext cx="1800200" cy="936104"/>
          </a:xfrm>
          <a:prstGeom prst="rect">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Стрелка вправо 20"/>
          <p:cNvSpPr/>
          <p:nvPr/>
        </p:nvSpPr>
        <p:spPr>
          <a:xfrm>
            <a:off x="5724128" y="5877272"/>
            <a:ext cx="648072" cy="360040"/>
          </a:xfrm>
          <a:prstGeom prst="rightArrow">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a:extLst>
              <a:ext uri="{FF2B5EF4-FFF2-40B4-BE49-F238E27FC236}">
                <a16:creationId xmlns:a16="http://schemas.microsoft.com/office/drawing/2014/main" id="{57594EEC-D6AB-4F82-9196-90BBBB3C45FD}"/>
              </a:ext>
            </a:extLst>
          </p:cNvPr>
          <p:cNvSpPr/>
          <p:nvPr/>
        </p:nvSpPr>
        <p:spPr>
          <a:xfrm>
            <a:off x="7884368" y="2564904"/>
            <a:ext cx="1152128" cy="400110"/>
          </a:xfrm>
          <a:prstGeom prst="rect">
            <a:avLst/>
          </a:prstGeom>
        </p:spPr>
        <p:txBody>
          <a:bodyPr wrap="square">
            <a:spAutoFit/>
          </a:bodyPr>
          <a:lstStyle/>
          <a:p>
            <a:r>
              <a:rPr lang="ru-RU" sz="2000" b="1" dirty="0"/>
              <a:t>Геном</a:t>
            </a:r>
          </a:p>
        </p:txBody>
      </p:sp>
      <p:sp>
        <p:nvSpPr>
          <p:cNvPr id="30" name="Прямоугольник 29">
            <a:extLst>
              <a:ext uri="{FF2B5EF4-FFF2-40B4-BE49-F238E27FC236}">
                <a16:creationId xmlns:a16="http://schemas.microsoft.com/office/drawing/2014/main" id="{57594EEC-D6AB-4F82-9196-90BBBB3C45FD}"/>
              </a:ext>
            </a:extLst>
          </p:cNvPr>
          <p:cNvSpPr/>
          <p:nvPr/>
        </p:nvSpPr>
        <p:spPr>
          <a:xfrm>
            <a:off x="6444208" y="5589240"/>
            <a:ext cx="1800200" cy="923330"/>
          </a:xfrm>
          <a:prstGeom prst="rect">
            <a:avLst/>
          </a:prstGeom>
        </p:spPr>
        <p:txBody>
          <a:bodyPr wrap="square">
            <a:spAutoFit/>
          </a:bodyPr>
          <a:lstStyle/>
          <a:p>
            <a:pPr algn="ctr"/>
            <a:r>
              <a:rPr lang="ru-RU" dirty="0" err="1"/>
              <a:t>Белок-кодирующие</a:t>
            </a:r>
            <a:r>
              <a:rPr lang="ru-RU" dirty="0"/>
              <a:t> гены</a:t>
            </a:r>
          </a:p>
        </p:txBody>
      </p:sp>
      <p:sp>
        <p:nvSpPr>
          <p:cNvPr id="31" name="Стрелка вправо 30"/>
          <p:cNvSpPr/>
          <p:nvPr/>
        </p:nvSpPr>
        <p:spPr>
          <a:xfrm rot="10800000">
            <a:off x="1259631" y="5877272"/>
            <a:ext cx="648072" cy="360040"/>
          </a:xfrm>
          <a:prstGeom prst="rightArrow">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143000" y="5733256"/>
            <a:ext cx="1008112" cy="648072"/>
          </a:xfrm>
          <a:prstGeom prst="rect">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3" name="Прямоугольник 32">
            <a:extLst>
              <a:ext uri="{FF2B5EF4-FFF2-40B4-BE49-F238E27FC236}">
                <a16:creationId xmlns:a16="http://schemas.microsoft.com/office/drawing/2014/main" id="{57594EEC-D6AB-4F82-9196-90BBBB3C45FD}"/>
              </a:ext>
            </a:extLst>
          </p:cNvPr>
          <p:cNvSpPr/>
          <p:nvPr/>
        </p:nvSpPr>
        <p:spPr>
          <a:xfrm>
            <a:off x="70992" y="5733256"/>
            <a:ext cx="1188640" cy="646331"/>
          </a:xfrm>
          <a:prstGeom prst="rect">
            <a:avLst/>
          </a:prstGeom>
        </p:spPr>
        <p:txBody>
          <a:bodyPr wrap="square">
            <a:spAutoFit/>
          </a:bodyPr>
          <a:lstStyle/>
          <a:p>
            <a:pPr algn="ctr"/>
            <a:r>
              <a:rPr lang="ru-RU" dirty="0"/>
              <a:t>Псевдо-</a:t>
            </a:r>
          </a:p>
          <a:p>
            <a:pPr algn="ctr"/>
            <a:r>
              <a:rPr lang="ru-RU" dirty="0"/>
              <a:t>гены</a:t>
            </a:r>
          </a:p>
        </p:txBody>
      </p:sp>
      <p:sp>
        <p:nvSpPr>
          <p:cNvPr id="3" name="Прямоугольник 2">
            <a:extLst>
              <a:ext uri="{FF2B5EF4-FFF2-40B4-BE49-F238E27FC236}">
                <a16:creationId xmlns:a16="http://schemas.microsoft.com/office/drawing/2014/main" id="{FDE4B09E-593A-6D1B-5436-9DDB88EAB43B}"/>
              </a:ext>
            </a:extLst>
          </p:cNvPr>
          <p:cNvSpPr/>
          <p:nvPr/>
        </p:nvSpPr>
        <p:spPr>
          <a:xfrm>
            <a:off x="2915816" y="2965014"/>
            <a:ext cx="1872208" cy="608002"/>
          </a:xfrm>
          <a:prstGeom prst="rect">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50893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31</a:t>
            </a:fld>
            <a:endParaRPr lang="ru-RU" dirty="0"/>
          </a:p>
        </p:txBody>
      </p:sp>
      <p:sp>
        <p:nvSpPr>
          <p:cNvPr id="8" name="TextBox 7">
            <a:extLst>
              <a:ext uri="{FF2B5EF4-FFF2-40B4-BE49-F238E27FC236}">
                <a16:creationId xmlns:a16="http://schemas.microsoft.com/office/drawing/2014/main" id="{091683B3-F464-4A9C-A704-61DD5D98554D}"/>
              </a:ext>
            </a:extLst>
          </p:cNvPr>
          <p:cNvSpPr txBox="1"/>
          <p:nvPr/>
        </p:nvSpPr>
        <p:spPr>
          <a:xfrm>
            <a:off x="-19025" y="6525344"/>
            <a:ext cx="6295313" cy="261610"/>
          </a:xfrm>
          <a:prstGeom prst="rect">
            <a:avLst/>
          </a:prstGeom>
          <a:noFill/>
        </p:spPr>
        <p:txBody>
          <a:bodyPr wrap="none" rtlCol="0">
            <a:spAutoFit/>
          </a:bodyPr>
          <a:lstStyle/>
          <a:p>
            <a:r>
              <a:rPr lang="ru-RU" sz="1100" dirty="0">
                <a:solidFill>
                  <a:schemeClr val="bg1">
                    <a:lumMod val="65000"/>
                  </a:schemeClr>
                </a:solidFill>
              </a:rPr>
              <a:t>Источник рисунка: </a:t>
            </a:r>
            <a:r>
              <a:rPr lang="en-US" sz="1100" u="sng" dirty="0">
                <a:solidFill>
                  <a:schemeClr val="bg1">
                    <a:lumMod val="65000"/>
                  </a:schemeClr>
                </a:solidFill>
              </a:rPr>
              <a:t>https://www.ncbi.nlm.nih.gov/genome/annotation_prok/process/</a:t>
            </a:r>
            <a:endParaRPr lang="ru-RU" sz="1100" u="sng" dirty="0">
              <a:solidFill>
                <a:schemeClr val="bg1">
                  <a:lumMod val="65000"/>
                </a:schemeClr>
              </a:solidFill>
            </a:endParaRPr>
          </a:p>
        </p:txBody>
      </p:sp>
      <p:pic>
        <p:nvPicPr>
          <p:cNvPr id="38915" name="Picture 3"/>
          <p:cNvPicPr>
            <a:picLocks noChangeAspect="1" noChangeArrowheads="1"/>
          </p:cNvPicPr>
          <p:nvPr/>
        </p:nvPicPr>
        <p:blipFill>
          <a:blip r:embed="rId2" cstate="print"/>
          <a:srcRect/>
          <a:stretch>
            <a:fillRect/>
          </a:stretch>
        </p:blipFill>
        <p:spPr bwMode="auto">
          <a:xfrm>
            <a:off x="1219200" y="2599903"/>
            <a:ext cx="6705600" cy="3781425"/>
          </a:xfrm>
          <a:prstGeom prst="rect">
            <a:avLst/>
          </a:prstGeom>
          <a:noFill/>
          <a:ln w="9525">
            <a:noFill/>
            <a:miter lim="800000"/>
            <a:headEnd/>
            <a:tailEnd/>
          </a:ln>
        </p:spPr>
      </p:pic>
      <p:sp>
        <p:nvSpPr>
          <p:cNvPr id="9" name="TextBox 8">
            <a:extLst>
              <a:ext uri="{FF2B5EF4-FFF2-40B4-BE49-F238E27FC236}">
                <a16:creationId xmlns:a16="http://schemas.microsoft.com/office/drawing/2014/main" id="{775E39C8-3AAC-43C5-9E3A-B405CF62CE80}"/>
              </a:ext>
            </a:extLst>
          </p:cNvPr>
          <p:cNvSpPr txBox="1"/>
          <p:nvPr/>
        </p:nvSpPr>
        <p:spPr>
          <a:xfrm>
            <a:off x="35496" y="0"/>
            <a:ext cx="8892480" cy="1077218"/>
          </a:xfrm>
          <a:prstGeom prst="rect">
            <a:avLst/>
          </a:prstGeom>
          <a:noFill/>
        </p:spPr>
        <p:txBody>
          <a:bodyPr wrap="square" rtlCol="0">
            <a:spAutoFit/>
          </a:bodyPr>
          <a:lstStyle/>
          <a:p>
            <a:pPr algn="ctr"/>
            <a:r>
              <a:rPr lang="ru-RU" sz="3200" b="1" dirty="0">
                <a:solidFill>
                  <a:schemeClr val="bg1"/>
                </a:solidFill>
              </a:rPr>
              <a:t>Функциональная аннотация генома в </a:t>
            </a:r>
            <a:r>
              <a:rPr lang="en-US" sz="3200" b="1" dirty="0">
                <a:solidFill>
                  <a:schemeClr val="bg1"/>
                </a:solidFill>
              </a:rPr>
              <a:t>NCBI</a:t>
            </a:r>
            <a:r>
              <a:rPr lang="ru-RU" sz="3200" b="1" dirty="0">
                <a:solidFill>
                  <a:schemeClr val="bg1"/>
                </a:solidFill>
              </a:rPr>
              <a:t> (прокариоты)</a:t>
            </a:r>
          </a:p>
        </p:txBody>
      </p:sp>
      <p:sp>
        <p:nvSpPr>
          <p:cNvPr id="11" name="Прямоугольник 10"/>
          <p:cNvSpPr/>
          <p:nvPr/>
        </p:nvSpPr>
        <p:spPr>
          <a:xfrm>
            <a:off x="3131840" y="1268760"/>
            <a:ext cx="2448272" cy="648072"/>
          </a:xfrm>
          <a:prstGeom prst="rect">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57594EEC-D6AB-4F82-9196-90BBBB3C45FD}"/>
              </a:ext>
            </a:extLst>
          </p:cNvPr>
          <p:cNvSpPr/>
          <p:nvPr/>
        </p:nvSpPr>
        <p:spPr>
          <a:xfrm>
            <a:off x="3131840" y="1268760"/>
            <a:ext cx="2448272" cy="646331"/>
          </a:xfrm>
          <a:prstGeom prst="rect">
            <a:avLst/>
          </a:prstGeom>
        </p:spPr>
        <p:txBody>
          <a:bodyPr wrap="square">
            <a:spAutoFit/>
          </a:bodyPr>
          <a:lstStyle/>
          <a:p>
            <a:pPr algn="ctr"/>
            <a:r>
              <a:rPr lang="ru-RU" dirty="0" err="1"/>
              <a:t>Белок-кодирующие</a:t>
            </a:r>
            <a:r>
              <a:rPr lang="ru-RU" dirty="0"/>
              <a:t> гены</a:t>
            </a:r>
          </a:p>
        </p:txBody>
      </p:sp>
      <p:sp>
        <p:nvSpPr>
          <p:cNvPr id="13" name="Стрелка вправо 12"/>
          <p:cNvSpPr/>
          <p:nvPr/>
        </p:nvSpPr>
        <p:spPr>
          <a:xfrm rot="5400000">
            <a:off x="1763688" y="2132856"/>
            <a:ext cx="648072" cy="360040"/>
          </a:xfrm>
          <a:prstGeom prst="rightArrow">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331640" y="1268760"/>
            <a:ext cx="1656184" cy="648072"/>
          </a:xfrm>
          <a:prstGeom prst="rect">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57594EEC-D6AB-4F82-9196-90BBBB3C45FD}"/>
              </a:ext>
            </a:extLst>
          </p:cNvPr>
          <p:cNvSpPr/>
          <p:nvPr/>
        </p:nvSpPr>
        <p:spPr>
          <a:xfrm>
            <a:off x="1259632" y="1412776"/>
            <a:ext cx="1800200" cy="369332"/>
          </a:xfrm>
          <a:prstGeom prst="rect">
            <a:avLst/>
          </a:prstGeom>
        </p:spPr>
        <p:txBody>
          <a:bodyPr wrap="square">
            <a:spAutoFit/>
          </a:bodyPr>
          <a:lstStyle/>
          <a:p>
            <a:pPr algn="ctr"/>
            <a:r>
              <a:rPr lang="ru-RU" dirty="0" err="1"/>
              <a:t>Псевдогены</a:t>
            </a:r>
            <a:endParaRPr lang="ru-RU" dirty="0"/>
          </a:p>
        </p:txBody>
      </p:sp>
      <p:sp>
        <p:nvSpPr>
          <p:cNvPr id="16" name="Стрелка вправо 15"/>
          <p:cNvSpPr/>
          <p:nvPr/>
        </p:nvSpPr>
        <p:spPr>
          <a:xfrm rot="5400000">
            <a:off x="3995936" y="2132856"/>
            <a:ext cx="648072" cy="360040"/>
          </a:xfrm>
          <a:prstGeom prst="rightArrow">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90784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E4F26-60F9-39F1-B4E6-AB23CCE41380}"/>
            </a:ext>
          </a:extLst>
        </p:cNvPr>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B18A98B5-DA3B-BB65-5265-BEDA5F71D356}"/>
              </a:ext>
            </a:extLst>
          </p:cNvPr>
          <p:cNvSpPr/>
          <p:nvPr/>
        </p:nvSpPr>
        <p:spPr>
          <a:xfrm>
            <a:off x="0" y="1736812"/>
            <a:ext cx="9144000" cy="33123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EB6AAAB2-B394-D9A4-C755-256471D93CCC}"/>
              </a:ext>
            </a:extLst>
          </p:cNvPr>
          <p:cNvSpPr>
            <a:spLocks noGrp="1"/>
          </p:cNvSpPr>
          <p:nvPr>
            <p:ph type="ctrTitle"/>
          </p:nvPr>
        </p:nvSpPr>
        <p:spPr>
          <a:xfrm>
            <a:off x="683568" y="2141425"/>
            <a:ext cx="7772400" cy="2635847"/>
          </a:xfrm>
        </p:spPr>
        <p:txBody>
          <a:bodyPr>
            <a:noAutofit/>
          </a:bodyPr>
          <a:lstStyle/>
          <a:p>
            <a:r>
              <a:rPr lang="en-US" b="1" dirty="0">
                <a:solidFill>
                  <a:schemeClr val="bg1"/>
                </a:solidFill>
                <a:latin typeface="+mn-lt"/>
              </a:rPr>
              <a:t>4</a:t>
            </a:r>
            <a:r>
              <a:rPr lang="ru-RU" b="1" dirty="0">
                <a:solidFill>
                  <a:schemeClr val="bg1"/>
                </a:solidFill>
                <a:latin typeface="+mn-lt"/>
              </a:rPr>
              <a:t>. Основной файл сборки генома (формат </a:t>
            </a:r>
            <a:r>
              <a:rPr lang="en-US" b="1" dirty="0">
                <a:solidFill>
                  <a:schemeClr val="bg1"/>
                </a:solidFill>
                <a:latin typeface="+mn-lt"/>
              </a:rPr>
              <a:t>GBFF)</a:t>
            </a:r>
            <a:endParaRPr lang="ru-RU" b="1" dirty="0">
              <a:solidFill>
                <a:schemeClr val="bg1"/>
              </a:solidFill>
              <a:latin typeface="+mn-lt"/>
            </a:endParaRPr>
          </a:p>
        </p:txBody>
      </p:sp>
    </p:spTree>
    <p:extLst>
      <p:ext uri="{BB962C8B-B14F-4D97-AF65-F5344CB8AC3E}">
        <p14:creationId xmlns:p14="http://schemas.microsoft.com/office/powerpoint/2010/main" val="276722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942FDBC9-D4AE-F50C-1AFF-C4EEFDF7A0BC}"/>
              </a:ext>
            </a:extLst>
          </p:cNvPr>
          <p:cNvPicPr>
            <a:picLocks noChangeAspect="1"/>
          </p:cNvPicPr>
          <p:nvPr/>
        </p:nvPicPr>
        <p:blipFill>
          <a:blip r:embed="rId2"/>
          <a:stretch>
            <a:fillRect/>
          </a:stretch>
        </p:blipFill>
        <p:spPr>
          <a:xfrm>
            <a:off x="205893" y="1234008"/>
            <a:ext cx="4175966" cy="5257562"/>
          </a:xfrm>
          <a:prstGeom prst="rect">
            <a:avLst/>
          </a:prstGeom>
          <a:ln w="22225">
            <a:solidFill>
              <a:schemeClr val="accent6">
                <a:lumMod val="50000"/>
              </a:schemeClr>
            </a:solidFill>
          </a:ln>
        </p:spPr>
      </p:pic>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33</a:t>
            </a:fld>
            <a:endParaRPr lang="ru-RU" dirty="0"/>
          </a:p>
        </p:txBody>
      </p:sp>
      <p:sp>
        <p:nvSpPr>
          <p:cNvPr id="8" name="TextBox 7">
            <a:extLst>
              <a:ext uri="{FF2B5EF4-FFF2-40B4-BE49-F238E27FC236}">
                <a16:creationId xmlns:a16="http://schemas.microsoft.com/office/drawing/2014/main" id="{091683B3-F464-4A9C-A704-61DD5D98554D}"/>
              </a:ext>
            </a:extLst>
          </p:cNvPr>
          <p:cNvSpPr txBox="1"/>
          <p:nvPr/>
        </p:nvSpPr>
        <p:spPr>
          <a:xfrm>
            <a:off x="-19025" y="6525344"/>
            <a:ext cx="6518131" cy="261610"/>
          </a:xfrm>
          <a:prstGeom prst="rect">
            <a:avLst/>
          </a:prstGeom>
          <a:noFill/>
        </p:spPr>
        <p:txBody>
          <a:bodyPr wrap="none" rtlCol="0">
            <a:spAutoFit/>
          </a:bodyPr>
          <a:lstStyle/>
          <a:p>
            <a:r>
              <a:rPr lang="ru-RU" sz="1100" dirty="0">
                <a:solidFill>
                  <a:schemeClr val="bg1">
                    <a:lumMod val="65000"/>
                  </a:schemeClr>
                </a:solidFill>
              </a:rPr>
              <a:t>Источник рисунка: </a:t>
            </a:r>
            <a:r>
              <a:rPr lang="en-US" sz="1100" u="sng" dirty="0">
                <a:solidFill>
                  <a:schemeClr val="bg1">
                    <a:lumMod val="65000"/>
                  </a:schemeClr>
                </a:solidFill>
              </a:rPr>
              <a:t>https://www.ncbi.nlm.nih.gov/datasets/genome/GCF_020546685.1/</a:t>
            </a:r>
            <a:endParaRPr lang="ru-RU" sz="1100" u="sng" dirty="0">
              <a:solidFill>
                <a:schemeClr val="bg1">
                  <a:lumMod val="65000"/>
                </a:schemeClr>
              </a:solidFill>
            </a:endParaRPr>
          </a:p>
        </p:txBody>
      </p:sp>
      <p:sp>
        <p:nvSpPr>
          <p:cNvPr id="9" name="TextBox 8">
            <a:extLst>
              <a:ext uri="{FF2B5EF4-FFF2-40B4-BE49-F238E27FC236}">
                <a16:creationId xmlns:a16="http://schemas.microsoft.com/office/drawing/2014/main" id="{775E39C8-3AAC-43C5-9E3A-B405CF62CE80}"/>
              </a:ext>
            </a:extLst>
          </p:cNvPr>
          <p:cNvSpPr txBox="1"/>
          <p:nvPr/>
        </p:nvSpPr>
        <p:spPr>
          <a:xfrm>
            <a:off x="35496" y="0"/>
            <a:ext cx="8892480" cy="1077218"/>
          </a:xfrm>
          <a:prstGeom prst="rect">
            <a:avLst/>
          </a:prstGeom>
          <a:noFill/>
        </p:spPr>
        <p:txBody>
          <a:bodyPr wrap="square" rtlCol="0">
            <a:spAutoFit/>
          </a:bodyPr>
          <a:lstStyle/>
          <a:p>
            <a:pPr algn="ctr"/>
            <a:r>
              <a:rPr lang="ru-RU" sz="3200" b="1" dirty="0">
                <a:solidFill>
                  <a:schemeClr val="bg1"/>
                </a:solidFill>
              </a:rPr>
              <a:t>Доступные данные для сборки генома</a:t>
            </a:r>
          </a:p>
        </p:txBody>
      </p:sp>
      <p:cxnSp>
        <p:nvCxnSpPr>
          <p:cNvPr id="17" name="Прямая соединительная линия 16"/>
          <p:cNvCxnSpPr>
            <a:cxnSpLocks/>
          </p:cNvCxnSpPr>
          <p:nvPr/>
        </p:nvCxnSpPr>
        <p:spPr>
          <a:xfrm>
            <a:off x="3589771" y="2276872"/>
            <a:ext cx="1126245" cy="0"/>
          </a:xfrm>
          <a:prstGeom prst="line">
            <a:avLst/>
          </a:prstGeom>
          <a:ln w="381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cxnSpLocks/>
            <a:endCxn id="41" idx="1"/>
          </p:cNvCxnSpPr>
          <p:nvPr/>
        </p:nvCxnSpPr>
        <p:spPr>
          <a:xfrm>
            <a:off x="3905672" y="3211235"/>
            <a:ext cx="738336" cy="273224"/>
          </a:xfrm>
          <a:prstGeom prst="line">
            <a:avLst/>
          </a:prstGeom>
          <a:ln w="381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cxnSpLocks/>
            <a:endCxn id="38" idx="1"/>
          </p:cNvCxnSpPr>
          <p:nvPr/>
        </p:nvCxnSpPr>
        <p:spPr>
          <a:xfrm>
            <a:off x="4067944" y="3859307"/>
            <a:ext cx="599126" cy="267661"/>
          </a:xfrm>
          <a:prstGeom prst="line">
            <a:avLst/>
          </a:prstGeom>
          <a:ln w="381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cxnSpLocks/>
            <a:endCxn id="39" idx="1"/>
          </p:cNvCxnSpPr>
          <p:nvPr/>
        </p:nvCxnSpPr>
        <p:spPr>
          <a:xfrm>
            <a:off x="3059832" y="4126968"/>
            <a:ext cx="1656184" cy="596342"/>
          </a:xfrm>
          <a:prstGeom prst="line">
            <a:avLst/>
          </a:prstGeom>
          <a:ln w="381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2" name="Левая фигурная скобка 31"/>
          <p:cNvSpPr/>
          <p:nvPr/>
        </p:nvSpPr>
        <p:spPr>
          <a:xfrm rot="10800000">
            <a:off x="3383868" y="2520832"/>
            <a:ext cx="144016" cy="576064"/>
          </a:xfrm>
          <a:prstGeom prst="leftBrace">
            <a:avLst>
              <a:gd name="adj1" fmla="val 28909"/>
              <a:gd name="adj2" fmla="val 50000"/>
            </a:avLst>
          </a:prstGeom>
          <a:ln w="381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33" name="Прямая соединительная линия 32"/>
          <p:cNvCxnSpPr>
            <a:cxnSpLocks/>
          </p:cNvCxnSpPr>
          <p:nvPr/>
        </p:nvCxnSpPr>
        <p:spPr>
          <a:xfrm>
            <a:off x="3589771" y="2996952"/>
            <a:ext cx="1368152" cy="0"/>
          </a:xfrm>
          <a:prstGeom prst="line">
            <a:avLst/>
          </a:prstGeom>
          <a:ln w="381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7" name="Прямоугольник 36">
            <a:extLst>
              <a:ext uri="{FF2B5EF4-FFF2-40B4-BE49-F238E27FC236}">
                <a16:creationId xmlns:a16="http://schemas.microsoft.com/office/drawing/2014/main" id="{57594EEC-D6AB-4F82-9196-90BBBB3C45FD}"/>
              </a:ext>
            </a:extLst>
          </p:cNvPr>
          <p:cNvSpPr/>
          <p:nvPr/>
        </p:nvSpPr>
        <p:spPr>
          <a:xfrm>
            <a:off x="4667071" y="1856777"/>
            <a:ext cx="4309849" cy="861774"/>
          </a:xfrm>
          <a:prstGeom prst="rect">
            <a:avLst/>
          </a:prstGeom>
        </p:spPr>
        <p:txBody>
          <a:bodyPr wrap="square">
            <a:spAutoFit/>
          </a:bodyPr>
          <a:lstStyle/>
          <a:p>
            <a:r>
              <a:rPr lang="ru-RU" dirty="0"/>
              <a:t>Последовательности </a:t>
            </a:r>
            <a:r>
              <a:rPr lang="ru-RU" b="1" dirty="0"/>
              <a:t>ДНК генома</a:t>
            </a:r>
            <a:r>
              <a:rPr lang="ru-RU" dirty="0"/>
              <a:t> </a:t>
            </a:r>
            <a:r>
              <a:rPr lang="ru-RU" sz="1600" dirty="0"/>
              <a:t>(хромосомы, </a:t>
            </a:r>
            <a:r>
              <a:rPr lang="ru-RU" sz="1600" dirty="0" err="1"/>
              <a:t>плазмиды</a:t>
            </a:r>
            <a:r>
              <a:rPr lang="ru-RU" sz="1600" dirty="0"/>
              <a:t>, </a:t>
            </a:r>
            <a:r>
              <a:rPr lang="ru-RU" sz="1600" dirty="0" err="1"/>
              <a:t>скэффолды</a:t>
            </a:r>
            <a:r>
              <a:rPr lang="ru-RU" sz="1600" dirty="0"/>
              <a:t>, </a:t>
            </a:r>
            <a:r>
              <a:rPr lang="ru-RU" sz="1600" dirty="0" err="1"/>
              <a:t>контиги</a:t>
            </a:r>
            <a:r>
              <a:rPr lang="ru-RU" sz="1600" dirty="0"/>
              <a:t>)</a:t>
            </a:r>
            <a:endParaRPr lang="ru-RU" dirty="0"/>
          </a:p>
        </p:txBody>
      </p:sp>
      <p:sp>
        <p:nvSpPr>
          <p:cNvPr id="38" name="Прямоугольник 37">
            <a:extLst>
              <a:ext uri="{FF2B5EF4-FFF2-40B4-BE49-F238E27FC236}">
                <a16:creationId xmlns:a16="http://schemas.microsoft.com/office/drawing/2014/main" id="{57594EEC-D6AB-4F82-9196-90BBBB3C45FD}"/>
              </a:ext>
            </a:extLst>
          </p:cNvPr>
          <p:cNvSpPr/>
          <p:nvPr/>
        </p:nvSpPr>
        <p:spPr>
          <a:xfrm>
            <a:off x="4667070" y="3803802"/>
            <a:ext cx="4081393" cy="646331"/>
          </a:xfrm>
          <a:prstGeom prst="rect">
            <a:avLst/>
          </a:prstGeom>
        </p:spPr>
        <p:txBody>
          <a:bodyPr wrap="square">
            <a:spAutoFit/>
          </a:bodyPr>
          <a:lstStyle/>
          <a:p>
            <a:r>
              <a:rPr lang="ru-RU" dirty="0"/>
              <a:t>Белок-кодирующие последовательности</a:t>
            </a:r>
          </a:p>
        </p:txBody>
      </p:sp>
      <p:sp>
        <p:nvSpPr>
          <p:cNvPr id="39" name="Прямоугольник 38">
            <a:extLst>
              <a:ext uri="{FF2B5EF4-FFF2-40B4-BE49-F238E27FC236}">
                <a16:creationId xmlns:a16="http://schemas.microsoft.com/office/drawing/2014/main" id="{57594EEC-D6AB-4F82-9196-90BBBB3C45FD}"/>
              </a:ext>
            </a:extLst>
          </p:cNvPr>
          <p:cNvSpPr/>
          <p:nvPr/>
        </p:nvSpPr>
        <p:spPr>
          <a:xfrm>
            <a:off x="4716016" y="4538644"/>
            <a:ext cx="4176464" cy="369332"/>
          </a:xfrm>
          <a:prstGeom prst="rect">
            <a:avLst/>
          </a:prstGeom>
        </p:spPr>
        <p:txBody>
          <a:bodyPr wrap="square">
            <a:spAutoFit/>
          </a:bodyPr>
          <a:lstStyle/>
          <a:p>
            <a:r>
              <a:rPr lang="ru-RU" dirty="0"/>
              <a:t>Последовательности </a:t>
            </a:r>
            <a:r>
              <a:rPr lang="ru-RU" b="1" dirty="0"/>
              <a:t>белков</a:t>
            </a:r>
          </a:p>
        </p:txBody>
      </p:sp>
      <p:sp>
        <p:nvSpPr>
          <p:cNvPr id="40" name="Прямоугольник 39">
            <a:extLst>
              <a:ext uri="{FF2B5EF4-FFF2-40B4-BE49-F238E27FC236}">
                <a16:creationId xmlns:a16="http://schemas.microsoft.com/office/drawing/2014/main" id="{57594EEC-D6AB-4F82-9196-90BBBB3C45FD}"/>
              </a:ext>
            </a:extLst>
          </p:cNvPr>
          <p:cNvSpPr/>
          <p:nvPr/>
        </p:nvSpPr>
        <p:spPr>
          <a:xfrm>
            <a:off x="4952852" y="2792832"/>
            <a:ext cx="4499992" cy="369332"/>
          </a:xfrm>
          <a:prstGeom prst="rect">
            <a:avLst/>
          </a:prstGeom>
        </p:spPr>
        <p:txBody>
          <a:bodyPr wrap="square">
            <a:spAutoFit/>
          </a:bodyPr>
          <a:lstStyle/>
          <a:p>
            <a:r>
              <a:rPr lang="ru-RU" dirty="0"/>
              <a:t>Аннотация в виде таблицы</a:t>
            </a:r>
          </a:p>
        </p:txBody>
      </p:sp>
      <p:sp>
        <p:nvSpPr>
          <p:cNvPr id="41" name="Прямоугольник 40">
            <a:extLst>
              <a:ext uri="{FF2B5EF4-FFF2-40B4-BE49-F238E27FC236}">
                <a16:creationId xmlns:a16="http://schemas.microsoft.com/office/drawing/2014/main" id="{57594EEC-D6AB-4F82-9196-90BBBB3C45FD}"/>
              </a:ext>
            </a:extLst>
          </p:cNvPr>
          <p:cNvSpPr/>
          <p:nvPr/>
        </p:nvSpPr>
        <p:spPr>
          <a:xfrm>
            <a:off x="4644008" y="3253626"/>
            <a:ext cx="4499992" cy="461665"/>
          </a:xfrm>
          <a:prstGeom prst="rect">
            <a:avLst/>
          </a:prstGeom>
        </p:spPr>
        <p:txBody>
          <a:bodyPr wrap="square">
            <a:spAutoFit/>
          </a:bodyPr>
          <a:lstStyle/>
          <a:p>
            <a:r>
              <a:rPr lang="ru-RU" sz="2400" b="1" dirty="0">
                <a:solidFill>
                  <a:srgbClr val="0070C0"/>
                </a:solidFill>
              </a:rPr>
              <a:t>Аннотированный геном</a:t>
            </a:r>
          </a:p>
        </p:txBody>
      </p:sp>
    </p:spTree>
    <p:extLst>
      <p:ext uri="{BB962C8B-B14F-4D97-AF65-F5344CB8AC3E}">
        <p14:creationId xmlns:p14="http://schemas.microsoft.com/office/powerpoint/2010/main" val="1890784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34</a:t>
            </a:fld>
            <a:endParaRPr lang="ru-RU" dirty="0"/>
          </a:p>
        </p:txBody>
      </p:sp>
      <p:sp>
        <p:nvSpPr>
          <p:cNvPr id="9" name="TextBox 8">
            <a:extLst>
              <a:ext uri="{FF2B5EF4-FFF2-40B4-BE49-F238E27FC236}">
                <a16:creationId xmlns:a16="http://schemas.microsoft.com/office/drawing/2014/main" id="{775E39C8-3AAC-43C5-9E3A-B405CF62CE80}"/>
              </a:ext>
            </a:extLst>
          </p:cNvPr>
          <p:cNvSpPr txBox="1"/>
          <p:nvPr/>
        </p:nvSpPr>
        <p:spPr>
          <a:xfrm>
            <a:off x="35496" y="0"/>
            <a:ext cx="8892480" cy="1077218"/>
          </a:xfrm>
          <a:prstGeom prst="rect">
            <a:avLst/>
          </a:prstGeom>
          <a:noFill/>
        </p:spPr>
        <p:txBody>
          <a:bodyPr wrap="square" rtlCol="0">
            <a:spAutoFit/>
          </a:bodyPr>
          <a:lstStyle/>
          <a:p>
            <a:pPr algn="ctr"/>
            <a:r>
              <a:rPr lang="ru-RU" sz="3200" b="1" dirty="0">
                <a:solidFill>
                  <a:schemeClr val="bg1"/>
                </a:solidFill>
              </a:rPr>
              <a:t>Файл генома в формате </a:t>
            </a:r>
            <a:r>
              <a:rPr lang="en-US" sz="3200" b="1" dirty="0" err="1">
                <a:solidFill>
                  <a:schemeClr val="bg1"/>
                </a:solidFill>
              </a:rPr>
              <a:t>GenBank</a:t>
            </a:r>
            <a:r>
              <a:rPr lang="en-US" sz="3200" b="1" dirty="0">
                <a:solidFill>
                  <a:schemeClr val="bg1"/>
                </a:solidFill>
              </a:rPr>
              <a:t> </a:t>
            </a:r>
            <a:r>
              <a:rPr lang="ru-RU" sz="3200" b="1" dirty="0">
                <a:solidFill>
                  <a:schemeClr val="bg1"/>
                </a:solidFill>
              </a:rPr>
              <a:t>(</a:t>
            </a:r>
            <a:r>
              <a:rPr lang="en-US" sz="3200" b="1" dirty="0">
                <a:solidFill>
                  <a:schemeClr val="bg1"/>
                </a:solidFill>
              </a:rPr>
              <a:t>.</a:t>
            </a:r>
            <a:r>
              <a:rPr lang="en-US" sz="3200" b="1" dirty="0" err="1">
                <a:solidFill>
                  <a:schemeClr val="bg1"/>
                </a:solidFill>
              </a:rPr>
              <a:t>gbff</a:t>
            </a:r>
            <a:r>
              <a:rPr lang="ru-RU" sz="3200" b="1" dirty="0">
                <a:solidFill>
                  <a:schemeClr val="bg1"/>
                </a:solidFill>
              </a:rPr>
              <a:t>)</a:t>
            </a:r>
          </a:p>
        </p:txBody>
      </p:sp>
      <p:sp>
        <p:nvSpPr>
          <p:cNvPr id="18" name="TextBox 4"/>
          <p:cNvSpPr txBox="1">
            <a:spLocks noChangeArrowheads="1"/>
          </p:cNvSpPr>
          <p:nvPr/>
        </p:nvSpPr>
        <p:spPr bwMode="auto">
          <a:xfrm>
            <a:off x="4583559" y="1463674"/>
            <a:ext cx="4452937" cy="3785652"/>
          </a:xfrm>
          <a:prstGeom prst="rect">
            <a:avLst/>
          </a:prstGeom>
          <a:noFill/>
          <a:ln w="38100">
            <a:solidFill>
              <a:schemeClr val="accent6">
                <a:lumMod val="75000"/>
              </a:schemeClr>
            </a:solidFill>
            <a:miter lim="800000"/>
            <a:headEnd/>
            <a:tailEnd/>
          </a:ln>
        </p:spPr>
        <p:txBody>
          <a:bodyPr wrap="square">
            <a:spAutoFit/>
          </a:bodyPr>
          <a:lstStyle/>
          <a:p>
            <a:pPr marL="363538" indent="-363538">
              <a:spcAft>
                <a:spcPts val="600"/>
              </a:spcAft>
              <a:defRPr/>
            </a:pPr>
            <a:r>
              <a:rPr lang="en-US" sz="2000" dirty="0">
                <a:latin typeface="Courier New" pitchFamily="49" charset="0"/>
                <a:cs typeface="Courier New" pitchFamily="49" charset="0"/>
              </a:rPr>
              <a:t>ACCESSION</a:t>
            </a:r>
            <a:r>
              <a:rPr lang="en-US" sz="2000" dirty="0">
                <a:sym typeface="Symbol"/>
              </a:rPr>
              <a:t>  </a:t>
            </a:r>
            <a:r>
              <a:rPr lang="ru-RU" sz="2000" dirty="0">
                <a:sym typeface="Symbol"/>
              </a:rPr>
              <a:t>Уникальный идентификатор</a:t>
            </a:r>
            <a:r>
              <a:rPr lang="en-US" sz="2000" dirty="0"/>
              <a:t> </a:t>
            </a:r>
          </a:p>
          <a:p>
            <a:pPr marL="363538" indent="-363538">
              <a:spcAft>
                <a:spcPts val="600"/>
              </a:spcAft>
              <a:defRPr/>
            </a:pPr>
            <a:r>
              <a:rPr lang="en-US" sz="2000" dirty="0">
                <a:latin typeface="Courier New" pitchFamily="49" charset="0"/>
                <a:cs typeface="Courier New" pitchFamily="49" charset="0"/>
              </a:rPr>
              <a:t>DEFINITION</a:t>
            </a:r>
            <a:r>
              <a:rPr lang="en-US" sz="2000" dirty="0"/>
              <a:t> </a:t>
            </a:r>
            <a:r>
              <a:rPr lang="en-US" sz="2000" dirty="0">
                <a:sym typeface="Symbol"/>
              </a:rPr>
              <a:t> </a:t>
            </a:r>
            <a:r>
              <a:rPr lang="ru-RU" sz="2000" dirty="0"/>
              <a:t>Краткое описание (что это такое: хромосома, </a:t>
            </a:r>
            <a:r>
              <a:rPr lang="ru-RU" sz="2000" dirty="0" err="1"/>
              <a:t>плазмида</a:t>
            </a:r>
            <a:r>
              <a:rPr lang="ru-RU" sz="2000" dirty="0"/>
              <a:t>…)</a:t>
            </a:r>
            <a:endParaRPr lang="en-US" sz="2000" dirty="0"/>
          </a:p>
          <a:p>
            <a:pPr marL="363538" indent="-363538">
              <a:spcAft>
                <a:spcPts val="600"/>
              </a:spcAft>
              <a:defRPr/>
            </a:pPr>
            <a:r>
              <a:rPr lang="en-US" sz="2000" dirty="0">
                <a:latin typeface="Courier New" pitchFamily="49" charset="0"/>
                <a:cs typeface="Courier New" pitchFamily="49" charset="0"/>
              </a:rPr>
              <a:t>LOCUS</a:t>
            </a:r>
            <a:r>
              <a:rPr lang="ru-RU" sz="2000" dirty="0"/>
              <a:t> </a:t>
            </a:r>
            <a:r>
              <a:rPr lang="en-US" sz="2000" dirty="0">
                <a:sym typeface="Symbol"/>
              </a:rPr>
              <a:t></a:t>
            </a:r>
            <a:r>
              <a:rPr lang="ru-RU" sz="2000" dirty="0">
                <a:sym typeface="Symbol"/>
              </a:rPr>
              <a:t> Чуть более подробное описание (тип нуклеиновой кислоты, длина, замкнутость…)</a:t>
            </a:r>
          </a:p>
          <a:p>
            <a:pPr marL="363538" indent="-363538">
              <a:spcAft>
                <a:spcPts val="600"/>
              </a:spcAft>
              <a:defRPr/>
            </a:pPr>
            <a:r>
              <a:rPr lang="en-US" sz="2000" dirty="0">
                <a:latin typeface="Courier New" pitchFamily="49" charset="0"/>
                <a:cs typeface="Courier New" pitchFamily="49" charset="0"/>
                <a:sym typeface="Symbol"/>
              </a:rPr>
              <a:t>ORGANISM</a:t>
            </a:r>
            <a:r>
              <a:rPr lang="en-US" sz="2000" dirty="0">
                <a:sym typeface="Symbol"/>
              </a:rPr>
              <a:t>  </a:t>
            </a:r>
            <a:r>
              <a:rPr lang="ru-RU" sz="2000" dirty="0">
                <a:sym typeface="Symbol"/>
              </a:rPr>
              <a:t>Организм</a:t>
            </a:r>
          </a:p>
          <a:p>
            <a:pPr marL="363538" indent="-363538">
              <a:spcAft>
                <a:spcPts val="600"/>
              </a:spcAft>
              <a:defRPr/>
            </a:pPr>
            <a:r>
              <a:rPr lang="en-US" sz="2000" dirty="0">
                <a:latin typeface="Courier New" pitchFamily="49" charset="0"/>
                <a:cs typeface="Courier New" pitchFamily="49" charset="0"/>
                <a:sym typeface="Symbol"/>
              </a:rPr>
              <a:t>&lt;</a:t>
            </a:r>
            <a:r>
              <a:rPr lang="ru-RU" sz="2000" dirty="0">
                <a:latin typeface="Courier New" pitchFamily="49" charset="0"/>
                <a:cs typeface="Courier New" pitchFamily="49" charset="0"/>
                <a:sym typeface="Symbol"/>
              </a:rPr>
              <a:t>…</a:t>
            </a:r>
            <a:r>
              <a:rPr lang="en-US" sz="2000" dirty="0">
                <a:latin typeface="Courier New" pitchFamily="49" charset="0"/>
                <a:cs typeface="Courier New" pitchFamily="49" charset="0"/>
                <a:sym typeface="Symbol"/>
              </a:rPr>
              <a:t>&gt;</a:t>
            </a:r>
          </a:p>
        </p:txBody>
      </p:sp>
      <p:sp>
        <p:nvSpPr>
          <p:cNvPr id="19" name="Блок-схема: документ 18"/>
          <p:cNvSpPr/>
          <p:nvPr/>
        </p:nvSpPr>
        <p:spPr>
          <a:xfrm>
            <a:off x="431800" y="1612900"/>
            <a:ext cx="1422400" cy="5245100"/>
          </a:xfrm>
          <a:prstGeom prst="flowChartDocumen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itchFamily="34" charset="0"/>
                <a:cs typeface="Arial" pitchFamily="34" charset="0"/>
              </a:rPr>
              <a:t>……………………………………………………………………………………………………………………………………………..........</a:t>
            </a:r>
          </a:p>
        </p:txBody>
      </p:sp>
      <p:sp>
        <p:nvSpPr>
          <p:cNvPr id="20" name="Правая фигурная скобка 19"/>
          <p:cNvSpPr/>
          <p:nvPr/>
        </p:nvSpPr>
        <p:spPr>
          <a:xfrm>
            <a:off x="1917700" y="1651000"/>
            <a:ext cx="381000" cy="1054100"/>
          </a:xfrm>
          <a:prstGeom prst="rightBrace">
            <a:avLst>
              <a:gd name="adj1" fmla="val 34523"/>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1" name="Правая фигурная скобка 20"/>
          <p:cNvSpPr/>
          <p:nvPr/>
        </p:nvSpPr>
        <p:spPr>
          <a:xfrm>
            <a:off x="1917700" y="2781300"/>
            <a:ext cx="381000" cy="2184400"/>
          </a:xfrm>
          <a:prstGeom prst="rightBrace">
            <a:avLst>
              <a:gd name="adj1" fmla="val 34523"/>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2" name="Правая фигурная скобка 21"/>
          <p:cNvSpPr/>
          <p:nvPr/>
        </p:nvSpPr>
        <p:spPr>
          <a:xfrm>
            <a:off x="1917700" y="5054600"/>
            <a:ext cx="381000" cy="749300"/>
          </a:xfrm>
          <a:prstGeom prst="rightBrace">
            <a:avLst>
              <a:gd name="adj1" fmla="val 34523"/>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5" name="TextBox 4"/>
          <p:cNvSpPr txBox="1">
            <a:spLocks noChangeArrowheads="1"/>
          </p:cNvSpPr>
          <p:nvPr/>
        </p:nvSpPr>
        <p:spPr bwMode="auto">
          <a:xfrm>
            <a:off x="2286000" y="1408113"/>
            <a:ext cx="1853952" cy="1462087"/>
          </a:xfrm>
          <a:prstGeom prst="rect">
            <a:avLst/>
          </a:prstGeom>
          <a:noFill/>
          <a:ln w="9525">
            <a:noFill/>
            <a:miter lim="800000"/>
            <a:headEnd/>
            <a:tailEnd/>
          </a:ln>
        </p:spPr>
        <p:txBody>
          <a:bodyPr wrap="square">
            <a:spAutoFit/>
          </a:bodyPr>
          <a:lstStyle/>
          <a:p>
            <a:pPr algn="ctr">
              <a:spcAft>
                <a:spcPts val="600"/>
              </a:spcAft>
            </a:pPr>
            <a:r>
              <a:rPr lang="ru-RU" sz="2400" dirty="0"/>
              <a:t>«</a:t>
            </a:r>
            <a:r>
              <a:rPr lang="ru-RU" sz="2400" b="1" dirty="0"/>
              <a:t>Шапка</a:t>
            </a:r>
            <a:r>
              <a:rPr lang="ru-RU" sz="2400" dirty="0"/>
              <a:t>»</a:t>
            </a:r>
          </a:p>
          <a:p>
            <a:pPr algn="ctr">
              <a:spcAft>
                <a:spcPts val="600"/>
              </a:spcAft>
            </a:pPr>
            <a:r>
              <a:rPr lang="ru-RU" sz="2000" dirty="0"/>
              <a:t>(общие свойства записи)</a:t>
            </a:r>
          </a:p>
        </p:txBody>
      </p:sp>
      <p:sp>
        <p:nvSpPr>
          <p:cNvPr id="26" name="TextBox 4"/>
          <p:cNvSpPr txBox="1">
            <a:spLocks noChangeArrowheads="1"/>
          </p:cNvSpPr>
          <p:nvPr/>
        </p:nvSpPr>
        <p:spPr bwMode="auto">
          <a:xfrm>
            <a:off x="2311400" y="5229200"/>
            <a:ext cx="3916784" cy="846137"/>
          </a:xfrm>
          <a:prstGeom prst="rect">
            <a:avLst/>
          </a:prstGeom>
          <a:noFill/>
          <a:ln w="9525">
            <a:noFill/>
            <a:miter lim="800000"/>
            <a:headEnd/>
            <a:tailEnd/>
          </a:ln>
        </p:spPr>
        <p:txBody>
          <a:bodyPr wrap="square">
            <a:spAutoFit/>
          </a:bodyPr>
          <a:lstStyle/>
          <a:p>
            <a:pPr>
              <a:spcAft>
                <a:spcPts val="600"/>
              </a:spcAft>
            </a:pPr>
            <a:r>
              <a:rPr lang="ru-RU" sz="2400" b="1" dirty="0"/>
              <a:t>Последовательность</a:t>
            </a:r>
          </a:p>
          <a:p>
            <a:pPr>
              <a:spcAft>
                <a:spcPts val="600"/>
              </a:spcAft>
            </a:pPr>
            <a:r>
              <a:rPr lang="ru-RU" sz="2000" dirty="0"/>
              <a:t>(одна цепь, </a:t>
            </a:r>
            <a:r>
              <a:rPr lang="en-US" sz="2000" dirty="0"/>
              <a:t>5’</a:t>
            </a:r>
            <a:r>
              <a:rPr lang="en-US" sz="2000" dirty="0">
                <a:sym typeface="Symbol" pitchFamily="18" charset="2"/>
              </a:rPr>
              <a:t>3’)</a:t>
            </a:r>
            <a:endParaRPr lang="ru-RU" sz="2000" dirty="0"/>
          </a:p>
        </p:txBody>
      </p:sp>
      <p:sp>
        <p:nvSpPr>
          <p:cNvPr id="27" name="TextBox 4"/>
          <p:cNvSpPr txBox="1">
            <a:spLocks noChangeArrowheads="1"/>
          </p:cNvSpPr>
          <p:nvPr/>
        </p:nvSpPr>
        <p:spPr bwMode="auto">
          <a:xfrm>
            <a:off x="2247900" y="3135313"/>
            <a:ext cx="2180084" cy="1585049"/>
          </a:xfrm>
          <a:prstGeom prst="rect">
            <a:avLst/>
          </a:prstGeom>
          <a:noFill/>
          <a:ln w="9525">
            <a:noFill/>
            <a:miter lim="800000"/>
            <a:headEnd/>
            <a:tailEnd/>
          </a:ln>
        </p:spPr>
        <p:txBody>
          <a:bodyPr wrap="square">
            <a:spAutoFit/>
          </a:bodyPr>
          <a:lstStyle/>
          <a:p>
            <a:pPr algn="ctr">
              <a:spcAft>
                <a:spcPts val="600"/>
              </a:spcAft>
            </a:pPr>
            <a:r>
              <a:rPr lang="ru-RU" sz="2400" b="1" dirty="0"/>
              <a:t>Аннотация</a:t>
            </a:r>
            <a:r>
              <a:rPr lang="en-US" sz="2400" b="1" dirty="0"/>
              <a:t> </a:t>
            </a:r>
            <a:r>
              <a:rPr lang="ru-RU" sz="2400" b="1" dirty="0"/>
              <a:t>участков ДНК</a:t>
            </a:r>
          </a:p>
          <a:p>
            <a:pPr algn="ctr">
              <a:spcAft>
                <a:spcPts val="600"/>
              </a:spcAft>
            </a:pPr>
            <a:r>
              <a:rPr lang="ru-RU" sz="2000" dirty="0"/>
              <a:t>(гены и пр.)</a:t>
            </a:r>
          </a:p>
        </p:txBody>
      </p:sp>
      <p:sp>
        <p:nvSpPr>
          <p:cNvPr id="28" name="Стрелка вправо 27"/>
          <p:cNvSpPr/>
          <p:nvPr/>
        </p:nvSpPr>
        <p:spPr>
          <a:xfrm>
            <a:off x="3995936" y="1916832"/>
            <a:ext cx="536575" cy="420687"/>
          </a:xfrm>
          <a:prstGeom prst="rightArrow">
            <a:avLst/>
          </a:prstGeom>
          <a:solidFill>
            <a:schemeClr val="accent6">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9078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35</a:t>
            </a:fld>
            <a:endParaRPr lang="ru-RU" dirty="0"/>
          </a:p>
        </p:txBody>
      </p:sp>
      <p:sp>
        <p:nvSpPr>
          <p:cNvPr id="9" name="TextBox 8">
            <a:extLst>
              <a:ext uri="{FF2B5EF4-FFF2-40B4-BE49-F238E27FC236}">
                <a16:creationId xmlns:a16="http://schemas.microsoft.com/office/drawing/2014/main" id="{775E39C8-3AAC-43C5-9E3A-B405CF62CE80}"/>
              </a:ext>
            </a:extLst>
          </p:cNvPr>
          <p:cNvSpPr txBox="1"/>
          <p:nvPr/>
        </p:nvSpPr>
        <p:spPr>
          <a:xfrm>
            <a:off x="35496" y="0"/>
            <a:ext cx="8892480" cy="1077218"/>
          </a:xfrm>
          <a:prstGeom prst="rect">
            <a:avLst/>
          </a:prstGeom>
          <a:noFill/>
        </p:spPr>
        <p:txBody>
          <a:bodyPr wrap="square" rtlCol="0">
            <a:spAutoFit/>
          </a:bodyPr>
          <a:lstStyle/>
          <a:p>
            <a:pPr algn="ctr"/>
            <a:r>
              <a:rPr lang="ru-RU" sz="3200" b="1" dirty="0">
                <a:solidFill>
                  <a:schemeClr val="bg1"/>
                </a:solidFill>
              </a:rPr>
              <a:t>Файл генома в формате </a:t>
            </a:r>
            <a:r>
              <a:rPr lang="en-US" sz="3200" b="1" dirty="0" err="1">
                <a:solidFill>
                  <a:schemeClr val="bg1"/>
                </a:solidFill>
              </a:rPr>
              <a:t>GenBank</a:t>
            </a:r>
            <a:r>
              <a:rPr lang="en-US" sz="3200" b="1" dirty="0">
                <a:solidFill>
                  <a:schemeClr val="bg1"/>
                </a:solidFill>
              </a:rPr>
              <a:t> </a:t>
            </a:r>
            <a:r>
              <a:rPr lang="ru-RU" sz="3200" b="1" dirty="0">
                <a:solidFill>
                  <a:schemeClr val="bg1"/>
                </a:solidFill>
              </a:rPr>
              <a:t>(</a:t>
            </a:r>
            <a:r>
              <a:rPr lang="en-US" sz="3200" b="1" dirty="0">
                <a:solidFill>
                  <a:schemeClr val="bg1"/>
                </a:solidFill>
              </a:rPr>
              <a:t>.</a:t>
            </a:r>
            <a:r>
              <a:rPr lang="en-US" sz="3200" b="1" dirty="0" err="1">
                <a:solidFill>
                  <a:schemeClr val="bg1"/>
                </a:solidFill>
              </a:rPr>
              <a:t>gbff</a:t>
            </a:r>
            <a:r>
              <a:rPr lang="ru-RU" sz="3200" b="1" dirty="0">
                <a:solidFill>
                  <a:schemeClr val="bg1"/>
                </a:solidFill>
              </a:rPr>
              <a:t>)</a:t>
            </a:r>
          </a:p>
        </p:txBody>
      </p:sp>
      <p:sp>
        <p:nvSpPr>
          <p:cNvPr id="19" name="Блок-схема: документ 18"/>
          <p:cNvSpPr/>
          <p:nvPr/>
        </p:nvSpPr>
        <p:spPr>
          <a:xfrm>
            <a:off x="431800" y="1612900"/>
            <a:ext cx="1422400" cy="5245100"/>
          </a:xfrm>
          <a:prstGeom prst="flowChartDocumen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itchFamily="34" charset="0"/>
                <a:cs typeface="Arial" pitchFamily="34" charset="0"/>
              </a:rPr>
              <a:t>……………………………………………………………………………………………………………………………………………..........</a:t>
            </a:r>
          </a:p>
        </p:txBody>
      </p:sp>
      <p:sp>
        <p:nvSpPr>
          <p:cNvPr id="20" name="Правая фигурная скобка 19"/>
          <p:cNvSpPr/>
          <p:nvPr/>
        </p:nvSpPr>
        <p:spPr>
          <a:xfrm>
            <a:off x="1917700" y="1651000"/>
            <a:ext cx="381000" cy="1054100"/>
          </a:xfrm>
          <a:prstGeom prst="rightBrace">
            <a:avLst>
              <a:gd name="adj1" fmla="val 34523"/>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1" name="Правая фигурная скобка 20"/>
          <p:cNvSpPr/>
          <p:nvPr/>
        </p:nvSpPr>
        <p:spPr>
          <a:xfrm>
            <a:off x="1917700" y="2781300"/>
            <a:ext cx="381000" cy="2184400"/>
          </a:xfrm>
          <a:prstGeom prst="rightBrace">
            <a:avLst>
              <a:gd name="adj1" fmla="val 34523"/>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2" name="Правая фигурная скобка 21"/>
          <p:cNvSpPr/>
          <p:nvPr/>
        </p:nvSpPr>
        <p:spPr>
          <a:xfrm>
            <a:off x="1917700" y="5054600"/>
            <a:ext cx="381000" cy="749300"/>
          </a:xfrm>
          <a:prstGeom prst="rightBrace">
            <a:avLst>
              <a:gd name="adj1" fmla="val 34523"/>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5" name="TextBox 4"/>
          <p:cNvSpPr txBox="1">
            <a:spLocks noChangeArrowheads="1"/>
          </p:cNvSpPr>
          <p:nvPr/>
        </p:nvSpPr>
        <p:spPr bwMode="auto">
          <a:xfrm>
            <a:off x="2286000" y="1408113"/>
            <a:ext cx="1853952" cy="1462087"/>
          </a:xfrm>
          <a:prstGeom prst="rect">
            <a:avLst/>
          </a:prstGeom>
          <a:noFill/>
          <a:ln w="9525">
            <a:noFill/>
            <a:miter lim="800000"/>
            <a:headEnd/>
            <a:tailEnd/>
          </a:ln>
        </p:spPr>
        <p:txBody>
          <a:bodyPr wrap="square">
            <a:spAutoFit/>
          </a:bodyPr>
          <a:lstStyle/>
          <a:p>
            <a:pPr algn="ctr">
              <a:spcAft>
                <a:spcPts val="600"/>
              </a:spcAft>
            </a:pPr>
            <a:r>
              <a:rPr lang="ru-RU" sz="2400" dirty="0"/>
              <a:t>«</a:t>
            </a:r>
            <a:r>
              <a:rPr lang="ru-RU" sz="2400" b="1" dirty="0"/>
              <a:t>Шапка</a:t>
            </a:r>
            <a:r>
              <a:rPr lang="ru-RU" sz="2400" dirty="0"/>
              <a:t>»</a:t>
            </a:r>
          </a:p>
          <a:p>
            <a:pPr algn="ctr">
              <a:spcAft>
                <a:spcPts val="600"/>
              </a:spcAft>
            </a:pPr>
            <a:r>
              <a:rPr lang="ru-RU" sz="2000" dirty="0"/>
              <a:t>(общие свойства записи)</a:t>
            </a:r>
          </a:p>
        </p:txBody>
      </p:sp>
      <p:sp>
        <p:nvSpPr>
          <p:cNvPr id="26" name="TextBox 4"/>
          <p:cNvSpPr txBox="1">
            <a:spLocks noChangeArrowheads="1"/>
          </p:cNvSpPr>
          <p:nvPr/>
        </p:nvSpPr>
        <p:spPr bwMode="auto">
          <a:xfrm>
            <a:off x="2311400" y="5229200"/>
            <a:ext cx="3916784" cy="846137"/>
          </a:xfrm>
          <a:prstGeom prst="rect">
            <a:avLst/>
          </a:prstGeom>
          <a:noFill/>
          <a:ln w="9525">
            <a:noFill/>
            <a:miter lim="800000"/>
            <a:headEnd/>
            <a:tailEnd/>
          </a:ln>
        </p:spPr>
        <p:txBody>
          <a:bodyPr wrap="square">
            <a:spAutoFit/>
          </a:bodyPr>
          <a:lstStyle/>
          <a:p>
            <a:pPr>
              <a:spcAft>
                <a:spcPts val="600"/>
              </a:spcAft>
            </a:pPr>
            <a:r>
              <a:rPr lang="ru-RU" sz="2400" b="1" dirty="0"/>
              <a:t>Последовательность</a:t>
            </a:r>
          </a:p>
          <a:p>
            <a:pPr>
              <a:spcAft>
                <a:spcPts val="600"/>
              </a:spcAft>
            </a:pPr>
            <a:r>
              <a:rPr lang="ru-RU" sz="2000" dirty="0"/>
              <a:t>(одна цепь, </a:t>
            </a:r>
            <a:r>
              <a:rPr lang="en-US" sz="2000" dirty="0"/>
              <a:t>5’</a:t>
            </a:r>
            <a:r>
              <a:rPr lang="en-US" sz="2000" dirty="0">
                <a:sym typeface="Symbol" pitchFamily="18" charset="2"/>
              </a:rPr>
              <a:t>3’)</a:t>
            </a:r>
            <a:endParaRPr lang="ru-RU" sz="2000" dirty="0"/>
          </a:p>
        </p:txBody>
      </p:sp>
      <p:sp>
        <p:nvSpPr>
          <p:cNvPr id="27" name="TextBox 4"/>
          <p:cNvSpPr txBox="1">
            <a:spLocks noChangeArrowheads="1"/>
          </p:cNvSpPr>
          <p:nvPr/>
        </p:nvSpPr>
        <p:spPr bwMode="auto">
          <a:xfrm>
            <a:off x="2247900" y="3135313"/>
            <a:ext cx="2180084" cy="1585049"/>
          </a:xfrm>
          <a:prstGeom prst="rect">
            <a:avLst/>
          </a:prstGeom>
          <a:noFill/>
          <a:ln w="9525">
            <a:noFill/>
            <a:miter lim="800000"/>
            <a:headEnd/>
            <a:tailEnd/>
          </a:ln>
        </p:spPr>
        <p:txBody>
          <a:bodyPr wrap="square">
            <a:spAutoFit/>
          </a:bodyPr>
          <a:lstStyle/>
          <a:p>
            <a:pPr algn="ctr">
              <a:spcAft>
                <a:spcPts val="600"/>
              </a:spcAft>
            </a:pPr>
            <a:r>
              <a:rPr lang="ru-RU" sz="2400" b="1" dirty="0"/>
              <a:t>Аннотация</a:t>
            </a:r>
            <a:r>
              <a:rPr lang="en-US" sz="2400" b="1" dirty="0"/>
              <a:t> </a:t>
            </a:r>
            <a:r>
              <a:rPr lang="ru-RU" sz="2400" b="1" dirty="0"/>
              <a:t>участков ДНК</a:t>
            </a:r>
          </a:p>
          <a:p>
            <a:pPr algn="ctr">
              <a:spcAft>
                <a:spcPts val="600"/>
              </a:spcAft>
            </a:pPr>
            <a:r>
              <a:rPr lang="ru-RU" sz="2000" dirty="0"/>
              <a:t>(гены и пр.)</a:t>
            </a:r>
          </a:p>
        </p:txBody>
      </p:sp>
      <p:sp>
        <p:nvSpPr>
          <p:cNvPr id="13" name="TextBox 4"/>
          <p:cNvSpPr txBox="1">
            <a:spLocks noChangeArrowheads="1"/>
          </p:cNvSpPr>
          <p:nvPr/>
        </p:nvSpPr>
        <p:spPr bwMode="auto">
          <a:xfrm>
            <a:off x="4709864" y="3068960"/>
            <a:ext cx="4236914" cy="2169825"/>
          </a:xfrm>
          <a:prstGeom prst="rect">
            <a:avLst/>
          </a:prstGeom>
          <a:noFill/>
          <a:ln w="38100">
            <a:solidFill>
              <a:schemeClr val="accent6">
                <a:lumMod val="75000"/>
              </a:schemeClr>
            </a:solidFill>
            <a:miter lim="800000"/>
            <a:headEnd/>
            <a:tailEnd/>
          </a:ln>
        </p:spPr>
        <p:txBody>
          <a:bodyPr wrap="square">
            <a:spAutoFit/>
          </a:bodyPr>
          <a:lstStyle/>
          <a:p>
            <a:pPr marL="363538" indent="-363538">
              <a:spcAft>
                <a:spcPts val="600"/>
              </a:spcAft>
              <a:defRPr/>
            </a:pPr>
            <a:r>
              <a:rPr lang="en-US" sz="2000" dirty="0">
                <a:latin typeface="Courier New" pitchFamily="49" charset="0"/>
                <a:cs typeface="Courier New" pitchFamily="49" charset="0"/>
              </a:rPr>
              <a:t>CDS </a:t>
            </a:r>
            <a:r>
              <a:rPr lang="en-US" sz="2000" dirty="0">
                <a:sym typeface="Symbol"/>
              </a:rPr>
              <a:t> </a:t>
            </a:r>
            <a:r>
              <a:rPr lang="ru-RU" sz="2000" dirty="0">
                <a:sym typeface="Symbol"/>
              </a:rPr>
              <a:t>Последовательность кодирует белок (от </a:t>
            </a:r>
            <a:r>
              <a:rPr lang="en-US" sz="2000" b="1" u="sng" dirty="0">
                <a:sym typeface="Symbol"/>
              </a:rPr>
              <a:t>C</a:t>
            </a:r>
            <a:r>
              <a:rPr lang="en-US" sz="2000" dirty="0">
                <a:sym typeface="Symbol"/>
              </a:rPr>
              <a:t>oding </a:t>
            </a:r>
            <a:r>
              <a:rPr lang="en-US" sz="2000" b="1" u="sng" dirty="0">
                <a:sym typeface="Symbol"/>
              </a:rPr>
              <a:t>D</a:t>
            </a:r>
            <a:r>
              <a:rPr lang="en-US" sz="2000" dirty="0">
                <a:sym typeface="Symbol"/>
              </a:rPr>
              <a:t>NA </a:t>
            </a:r>
            <a:r>
              <a:rPr lang="en-US" sz="2000" b="1" u="sng" dirty="0">
                <a:sym typeface="Symbol"/>
              </a:rPr>
              <a:t>S</a:t>
            </a:r>
            <a:r>
              <a:rPr lang="en-US" sz="2000" dirty="0">
                <a:sym typeface="Symbol"/>
              </a:rPr>
              <a:t>equence)</a:t>
            </a:r>
            <a:endParaRPr lang="en-US" sz="2000" dirty="0"/>
          </a:p>
          <a:p>
            <a:pPr marL="363538" indent="-363538">
              <a:spcAft>
                <a:spcPts val="600"/>
              </a:spcAft>
              <a:defRPr/>
            </a:pPr>
            <a:r>
              <a:rPr lang="en-US" sz="2000" dirty="0" err="1">
                <a:latin typeface="Courier New" pitchFamily="49" charset="0"/>
                <a:cs typeface="Courier New" pitchFamily="49" charset="0"/>
              </a:rPr>
              <a:t>tRNA</a:t>
            </a:r>
            <a:r>
              <a:rPr lang="en-US" sz="2000" dirty="0">
                <a:sym typeface="Symbol"/>
              </a:rPr>
              <a:t> </a:t>
            </a:r>
            <a:r>
              <a:rPr lang="ru-RU" sz="2000" dirty="0">
                <a:sym typeface="Symbol"/>
              </a:rPr>
              <a:t>Ген </a:t>
            </a:r>
            <a:r>
              <a:rPr lang="ru-RU" sz="2000" dirty="0" err="1">
                <a:sym typeface="Symbol"/>
              </a:rPr>
              <a:t>тРНК</a:t>
            </a:r>
            <a:endParaRPr lang="en-US" sz="2000" dirty="0"/>
          </a:p>
          <a:p>
            <a:pPr marL="363538" indent="-363538">
              <a:spcAft>
                <a:spcPts val="600"/>
              </a:spcAft>
              <a:defRPr/>
            </a:pPr>
            <a:r>
              <a:rPr lang="en-US" sz="2000" dirty="0" err="1">
                <a:latin typeface="Courier New" pitchFamily="49" charset="0"/>
                <a:cs typeface="Courier New" pitchFamily="49" charset="0"/>
              </a:rPr>
              <a:t>rRNA</a:t>
            </a:r>
            <a:r>
              <a:rPr lang="ru-RU" sz="2000" dirty="0"/>
              <a:t> </a:t>
            </a:r>
            <a:r>
              <a:rPr lang="en-US" sz="2000" dirty="0">
                <a:sym typeface="Symbol"/>
              </a:rPr>
              <a:t></a:t>
            </a:r>
            <a:r>
              <a:rPr lang="ru-RU" sz="2000" dirty="0">
                <a:sym typeface="Symbol"/>
              </a:rPr>
              <a:t> Ген </a:t>
            </a:r>
            <a:r>
              <a:rPr lang="ru-RU" sz="2000" dirty="0" err="1">
                <a:sym typeface="Symbol"/>
              </a:rPr>
              <a:t>рРНК</a:t>
            </a:r>
            <a:endParaRPr lang="en-US" sz="2000" dirty="0">
              <a:sym typeface="Symbol"/>
            </a:endParaRPr>
          </a:p>
          <a:p>
            <a:pPr marL="363538" indent="-363538">
              <a:spcAft>
                <a:spcPts val="600"/>
              </a:spcAft>
              <a:defRPr/>
            </a:pPr>
            <a:r>
              <a:rPr lang="en-US" sz="2000" dirty="0">
                <a:latin typeface="Courier New" pitchFamily="49" charset="0"/>
                <a:cs typeface="Courier New" pitchFamily="49" charset="0"/>
                <a:sym typeface="Symbol"/>
              </a:rPr>
              <a:t>&lt;</a:t>
            </a:r>
            <a:r>
              <a:rPr lang="ru-RU" sz="2000" dirty="0">
                <a:latin typeface="Courier New" pitchFamily="49" charset="0"/>
                <a:cs typeface="Courier New" pitchFamily="49" charset="0"/>
                <a:sym typeface="Symbol"/>
              </a:rPr>
              <a:t>…</a:t>
            </a:r>
            <a:r>
              <a:rPr lang="en-US" sz="2000" dirty="0">
                <a:latin typeface="Courier New" pitchFamily="49" charset="0"/>
                <a:cs typeface="Courier New" pitchFamily="49" charset="0"/>
                <a:sym typeface="Symbol"/>
              </a:rPr>
              <a:t>&gt;</a:t>
            </a:r>
          </a:p>
        </p:txBody>
      </p:sp>
      <p:sp>
        <p:nvSpPr>
          <p:cNvPr id="15" name="Стрелка вправо 14"/>
          <p:cNvSpPr/>
          <p:nvPr/>
        </p:nvSpPr>
        <p:spPr>
          <a:xfrm>
            <a:off x="4139952" y="3861048"/>
            <a:ext cx="536575" cy="420687"/>
          </a:xfrm>
          <a:prstGeom prst="rightArrow">
            <a:avLst/>
          </a:prstGeom>
          <a:solidFill>
            <a:schemeClr val="accent6">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90784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36</a:t>
            </a:fld>
            <a:endParaRPr lang="ru-RU" dirty="0"/>
          </a:p>
        </p:txBody>
      </p:sp>
      <p:sp>
        <p:nvSpPr>
          <p:cNvPr id="9" name="TextBox 8">
            <a:extLst>
              <a:ext uri="{FF2B5EF4-FFF2-40B4-BE49-F238E27FC236}">
                <a16:creationId xmlns:a16="http://schemas.microsoft.com/office/drawing/2014/main" id="{775E39C8-3AAC-43C5-9E3A-B405CF62CE80}"/>
              </a:ext>
            </a:extLst>
          </p:cNvPr>
          <p:cNvSpPr txBox="1"/>
          <p:nvPr/>
        </p:nvSpPr>
        <p:spPr>
          <a:xfrm>
            <a:off x="35496" y="0"/>
            <a:ext cx="8892480" cy="1077218"/>
          </a:xfrm>
          <a:prstGeom prst="rect">
            <a:avLst/>
          </a:prstGeom>
          <a:noFill/>
        </p:spPr>
        <p:txBody>
          <a:bodyPr wrap="square" rtlCol="0">
            <a:spAutoFit/>
          </a:bodyPr>
          <a:lstStyle/>
          <a:p>
            <a:pPr algn="ctr"/>
            <a:r>
              <a:rPr lang="ru-RU" sz="3200" b="1" dirty="0">
                <a:solidFill>
                  <a:schemeClr val="bg1"/>
                </a:solidFill>
              </a:rPr>
              <a:t>Фрагмент файла </a:t>
            </a:r>
            <a:r>
              <a:rPr lang="en-US" sz="3200" b="1" dirty="0">
                <a:solidFill>
                  <a:schemeClr val="bg1"/>
                </a:solidFill>
              </a:rPr>
              <a:t>.</a:t>
            </a:r>
            <a:r>
              <a:rPr lang="en-US" sz="3200" b="1" dirty="0" err="1">
                <a:solidFill>
                  <a:schemeClr val="bg1"/>
                </a:solidFill>
              </a:rPr>
              <a:t>gbff</a:t>
            </a:r>
            <a:endParaRPr lang="ru-RU" sz="3200" b="1" dirty="0">
              <a:solidFill>
                <a:schemeClr val="bg1"/>
              </a:solidFill>
            </a:endParaRPr>
          </a:p>
          <a:p>
            <a:pPr algn="ctr"/>
            <a:r>
              <a:rPr lang="ru-RU" sz="3200" b="1" dirty="0">
                <a:solidFill>
                  <a:schemeClr val="bg1"/>
                </a:solidFill>
              </a:rPr>
              <a:t>(аннотация гена </a:t>
            </a:r>
            <a:r>
              <a:rPr lang="ru-RU" sz="3200" b="1" dirty="0" err="1">
                <a:solidFill>
                  <a:schemeClr val="bg1"/>
                </a:solidFill>
              </a:rPr>
              <a:t>тРНК</a:t>
            </a:r>
            <a:r>
              <a:rPr lang="ru-RU" sz="3200" b="1" dirty="0">
                <a:solidFill>
                  <a:schemeClr val="bg1"/>
                </a:solidFill>
              </a:rPr>
              <a:t> и гена белка)</a:t>
            </a:r>
          </a:p>
        </p:txBody>
      </p:sp>
      <p:pic>
        <p:nvPicPr>
          <p:cNvPr id="40962" name="Picture 2"/>
          <p:cNvPicPr>
            <a:picLocks noChangeAspect="1" noChangeArrowheads="1"/>
          </p:cNvPicPr>
          <p:nvPr/>
        </p:nvPicPr>
        <p:blipFill>
          <a:blip r:embed="rId2" cstate="print"/>
          <a:srcRect/>
          <a:stretch>
            <a:fillRect/>
          </a:stretch>
        </p:blipFill>
        <p:spPr bwMode="auto">
          <a:xfrm>
            <a:off x="395536" y="1185582"/>
            <a:ext cx="7704188" cy="5627794"/>
          </a:xfrm>
          <a:prstGeom prst="rect">
            <a:avLst/>
          </a:prstGeom>
          <a:noFill/>
          <a:ln w="9525">
            <a:noFill/>
            <a:miter lim="800000"/>
            <a:headEnd/>
            <a:tailEnd/>
          </a:ln>
        </p:spPr>
      </p:pic>
      <p:sp>
        <p:nvSpPr>
          <p:cNvPr id="16" name="Правая фигурная скобка 15"/>
          <p:cNvSpPr/>
          <p:nvPr/>
        </p:nvSpPr>
        <p:spPr>
          <a:xfrm rot="10800000">
            <a:off x="2411760" y="1196752"/>
            <a:ext cx="288032" cy="648072"/>
          </a:xfrm>
          <a:prstGeom prst="rightBrace">
            <a:avLst>
              <a:gd name="adj1" fmla="val 34523"/>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7" name="Правая фигурная скобка 16"/>
          <p:cNvSpPr/>
          <p:nvPr/>
        </p:nvSpPr>
        <p:spPr>
          <a:xfrm rot="10800000">
            <a:off x="2411760" y="1916832"/>
            <a:ext cx="288032" cy="1440160"/>
          </a:xfrm>
          <a:prstGeom prst="rightBrace">
            <a:avLst>
              <a:gd name="adj1" fmla="val 34523"/>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8" name="Правая фигурная скобка 17"/>
          <p:cNvSpPr/>
          <p:nvPr/>
        </p:nvSpPr>
        <p:spPr>
          <a:xfrm rot="10800000">
            <a:off x="2411760" y="3429000"/>
            <a:ext cx="288032" cy="648072"/>
          </a:xfrm>
          <a:prstGeom prst="rightBrace">
            <a:avLst>
              <a:gd name="adj1" fmla="val 34523"/>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3" name="Правая фигурная скобка 22"/>
          <p:cNvSpPr/>
          <p:nvPr/>
        </p:nvSpPr>
        <p:spPr>
          <a:xfrm rot="10800000">
            <a:off x="2411760" y="4149080"/>
            <a:ext cx="288032" cy="2636912"/>
          </a:xfrm>
          <a:prstGeom prst="rightBrace">
            <a:avLst>
              <a:gd name="adj1" fmla="val 34523"/>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Tree>
    <p:extLst>
      <p:ext uri="{BB962C8B-B14F-4D97-AF65-F5344CB8AC3E}">
        <p14:creationId xmlns:p14="http://schemas.microsoft.com/office/powerpoint/2010/main" val="1890784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37</a:t>
            </a:fld>
            <a:endParaRPr lang="ru-RU" dirty="0"/>
          </a:p>
        </p:txBody>
      </p:sp>
      <p:sp>
        <p:nvSpPr>
          <p:cNvPr id="9" name="TextBox 8">
            <a:extLst>
              <a:ext uri="{FF2B5EF4-FFF2-40B4-BE49-F238E27FC236}">
                <a16:creationId xmlns:a16="http://schemas.microsoft.com/office/drawing/2014/main" id="{775E39C8-3AAC-43C5-9E3A-B405CF62CE80}"/>
              </a:ext>
            </a:extLst>
          </p:cNvPr>
          <p:cNvSpPr txBox="1"/>
          <p:nvPr/>
        </p:nvSpPr>
        <p:spPr>
          <a:xfrm>
            <a:off x="35496" y="0"/>
            <a:ext cx="8892480" cy="1077218"/>
          </a:xfrm>
          <a:prstGeom prst="rect">
            <a:avLst/>
          </a:prstGeom>
          <a:noFill/>
        </p:spPr>
        <p:txBody>
          <a:bodyPr wrap="square" rtlCol="0">
            <a:spAutoFit/>
          </a:bodyPr>
          <a:lstStyle/>
          <a:p>
            <a:pPr algn="ctr"/>
            <a:r>
              <a:rPr lang="ru-RU" sz="3200" b="1" dirty="0">
                <a:solidFill>
                  <a:schemeClr val="bg1"/>
                </a:solidFill>
              </a:rPr>
              <a:t>Запрограммированный сдвиг рамки при трансляции</a:t>
            </a:r>
          </a:p>
        </p:txBody>
      </p:sp>
      <p:pic>
        <p:nvPicPr>
          <p:cNvPr id="8" name="Рисунок 7">
            <a:extLst>
              <a:ext uri="{FF2B5EF4-FFF2-40B4-BE49-F238E27FC236}">
                <a16:creationId xmlns:a16="http://schemas.microsoft.com/office/drawing/2014/main" id="{4E433FD4-8D38-C095-27D4-41EDFADB4335}"/>
              </a:ext>
            </a:extLst>
          </p:cNvPr>
          <p:cNvPicPr>
            <a:picLocks noChangeAspect="1"/>
          </p:cNvPicPr>
          <p:nvPr/>
        </p:nvPicPr>
        <p:blipFill>
          <a:blip r:embed="rId2"/>
          <a:stretch>
            <a:fillRect/>
          </a:stretch>
        </p:blipFill>
        <p:spPr>
          <a:xfrm>
            <a:off x="3855877" y="2326197"/>
            <a:ext cx="4807130" cy="2143230"/>
          </a:xfrm>
          <a:prstGeom prst="rect">
            <a:avLst/>
          </a:prstGeom>
        </p:spPr>
      </p:pic>
      <p:pic>
        <p:nvPicPr>
          <p:cNvPr id="13" name="Рисунок 12">
            <a:extLst>
              <a:ext uri="{FF2B5EF4-FFF2-40B4-BE49-F238E27FC236}">
                <a16:creationId xmlns:a16="http://schemas.microsoft.com/office/drawing/2014/main" id="{0B29B86D-6552-C427-FD3E-8411C33B05C1}"/>
              </a:ext>
            </a:extLst>
          </p:cNvPr>
          <p:cNvPicPr>
            <a:picLocks noChangeAspect="1"/>
          </p:cNvPicPr>
          <p:nvPr/>
        </p:nvPicPr>
        <p:blipFill>
          <a:blip r:embed="rId3"/>
          <a:stretch>
            <a:fillRect/>
          </a:stretch>
        </p:blipFill>
        <p:spPr>
          <a:xfrm>
            <a:off x="107504" y="1196752"/>
            <a:ext cx="4322784" cy="1792078"/>
          </a:xfrm>
          <a:prstGeom prst="rect">
            <a:avLst/>
          </a:prstGeom>
        </p:spPr>
      </p:pic>
      <p:pic>
        <p:nvPicPr>
          <p:cNvPr id="20" name="Рисунок 19">
            <a:extLst>
              <a:ext uri="{FF2B5EF4-FFF2-40B4-BE49-F238E27FC236}">
                <a16:creationId xmlns:a16="http://schemas.microsoft.com/office/drawing/2014/main" id="{DA40401E-75B3-FA79-9A6B-56443CEED89A}"/>
              </a:ext>
            </a:extLst>
          </p:cNvPr>
          <p:cNvPicPr>
            <a:picLocks noChangeAspect="1"/>
          </p:cNvPicPr>
          <p:nvPr/>
        </p:nvPicPr>
        <p:blipFill>
          <a:blip r:embed="rId4"/>
          <a:stretch>
            <a:fillRect/>
          </a:stretch>
        </p:blipFill>
        <p:spPr>
          <a:xfrm>
            <a:off x="150883" y="3938759"/>
            <a:ext cx="4704208" cy="2052416"/>
          </a:xfrm>
          <a:prstGeom prst="rect">
            <a:avLst/>
          </a:prstGeom>
        </p:spPr>
      </p:pic>
      <p:sp>
        <p:nvSpPr>
          <p:cNvPr id="21" name="TextBox 20">
            <a:extLst>
              <a:ext uri="{FF2B5EF4-FFF2-40B4-BE49-F238E27FC236}">
                <a16:creationId xmlns:a16="http://schemas.microsoft.com/office/drawing/2014/main" id="{B8C9EC37-63A1-4CC8-F375-9A577688387B}"/>
              </a:ext>
            </a:extLst>
          </p:cNvPr>
          <p:cNvSpPr txBox="1"/>
          <p:nvPr/>
        </p:nvSpPr>
        <p:spPr>
          <a:xfrm>
            <a:off x="35496" y="5946665"/>
            <a:ext cx="8568952" cy="938719"/>
          </a:xfrm>
          <a:prstGeom prst="rect">
            <a:avLst/>
          </a:prstGeom>
          <a:noFill/>
        </p:spPr>
        <p:txBody>
          <a:bodyPr wrap="square" rtlCol="0">
            <a:spAutoFit/>
          </a:bodyPr>
          <a:lstStyle/>
          <a:p>
            <a:r>
              <a:rPr lang="ru-RU" sz="1100" dirty="0">
                <a:solidFill>
                  <a:schemeClr val="bg1">
                    <a:lumMod val="65000"/>
                  </a:schemeClr>
                </a:solidFill>
              </a:rPr>
              <a:t>Рисунок: </a:t>
            </a:r>
            <a:r>
              <a:rPr lang="en-US" sz="1100" dirty="0" err="1">
                <a:solidFill>
                  <a:schemeClr val="bg1">
                    <a:lumMod val="65000"/>
                  </a:schemeClr>
                </a:solidFill>
              </a:rPr>
              <a:t>Farabaugh</a:t>
            </a:r>
            <a:r>
              <a:rPr lang="en-US" sz="1100" dirty="0">
                <a:solidFill>
                  <a:schemeClr val="bg1">
                    <a:lumMod val="65000"/>
                  </a:schemeClr>
                </a:solidFill>
              </a:rPr>
              <a:t> P.J. Programmed Translational Frameshifting. </a:t>
            </a:r>
            <a:r>
              <a:rPr lang="en-US" sz="1100" i="1" dirty="0">
                <a:solidFill>
                  <a:schemeClr val="bg1">
                    <a:lumMod val="65000"/>
                  </a:schemeClr>
                </a:solidFill>
              </a:rPr>
              <a:t>Microbiological Reviews</a:t>
            </a:r>
            <a:r>
              <a:rPr lang="en-US" sz="1100" dirty="0">
                <a:solidFill>
                  <a:schemeClr val="bg1">
                    <a:lumMod val="65000"/>
                  </a:schemeClr>
                </a:solidFill>
              </a:rPr>
              <a:t> 60(1):103–134, </a:t>
            </a:r>
            <a:r>
              <a:rPr lang="en-US" sz="1100" b="1" dirty="0">
                <a:solidFill>
                  <a:schemeClr val="bg1">
                    <a:lumMod val="65000"/>
                  </a:schemeClr>
                </a:solidFill>
              </a:rPr>
              <a:t>1996</a:t>
            </a:r>
            <a:r>
              <a:rPr lang="en-US" sz="1100" dirty="0">
                <a:solidFill>
                  <a:schemeClr val="bg1">
                    <a:lumMod val="65000"/>
                  </a:schemeClr>
                </a:solidFill>
              </a:rPr>
              <a:t>.</a:t>
            </a:r>
            <a:endParaRPr lang="ru-RU" sz="1100" dirty="0">
              <a:solidFill>
                <a:schemeClr val="bg1">
                  <a:lumMod val="65000"/>
                </a:schemeClr>
              </a:solidFill>
            </a:endParaRPr>
          </a:p>
          <a:p>
            <a:r>
              <a:rPr lang="ru-RU" sz="1100" dirty="0">
                <a:solidFill>
                  <a:schemeClr val="bg1">
                    <a:lumMod val="65000"/>
                  </a:schemeClr>
                </a:solidFill>
              </a:rPr>
              <a:t>См. также: </a:t>
            </a:r>
            <a:r>
              <a:rPr lang="en-US" sz="1100" dirty="0" err="1">
                <a:solidFill>
                  <a:schemeClr val="bg1">
                    <a:lumMod val="65000"/>
                  </a:schemeClr>
                </a:solidFill>
              </a:rPr>
              <a:t>Ketteler</a:t>
            </a:r>
            <a:r>
              <a:rPr lang="en-US" sz="1100" dirty="0">
                <a:solidFill>
                  <a:schemeClr val="bg1">
                    <a:lumMod val="65000"/>
                  </a:schemeClr>
                </a:solidFill>
              </a:rPr>
              <a:t> R. On programmed ribosomal frameshifting: the alternative proteomes. </a:t>
            </a:r>
            <a:r>
              <a:rPr lang="en-US" sz="1100" i="1" dirty="0">
                <a:solidFill>
                  <a:schemeClr val="bg1">
                    <a:lumMod val="65000"/>
                  </a:schemeClr>
                </a:solidFill>
              </a:rPr>
              <a:t>Front Genet. </a:t>
            </a:r>
            <a:r>
              <a:rPr lang="en-US" sz="1100" dirty="0">
                <a:solidFill>
                  <a:schemeClr val="bg1">
                    <a:lumMod val="65000"/>
                  </a:schemeClr>
                </a:solidFill>
              </a:rPr>
              <a:t>3:242, </a:t>
            </a:r>
            <a:r>
              <a:rPr lang="en-US" sz="1100" b="1" dirty="0">
                <a:solidFill>
                  <a:schemeClr val="bg1">
                    <a:lumMod val="65000"/>
                  </a:schemeClr>
                </a:solidFill>
              </a:rPr>
              <a:t>2012</a:t>
            </a:r>
            <a:r>
              <a:rPr lang="en-US" sz="1100" dirty="0">
                <a:solidFill>
                  <a:schemeClr val="bg1">
                    <a:lumMod val="65000"/>
                  </a:schemeClr>
                </a:solidFill>
              </a:rPr>
              <a:t>.</a:t>
            </a:r>
          </a:p>
          <a:p>
            <a:r>
              <a:rPr lang="en-US" sz="1100" dirty="0">
                <a:solidFill>
                  <a:schemeClr val="bg1">
                    <a:lumMod val="65000"/>
                  </a:schemeClr>
                </a:solidFill>
              </a:rPr>
              <a:t>Atkins J.F., Loughran G. Bhatt P.R., Firth A.E., Baranov P.V. Ribosomal frameshifting and transcriptional slippage: From genetic steganography and cryptography to adventitious use. </a:t>
            </a:r>
            <a:r>
              <a:rPr lang="en-US" sz="1100" i="1" dirty="0">
                <a:solidFill>
                  <a:schemeClr val="bg1">
                    <a:lumMod val="65000"/>
                  </a:schemeClr>
                </a:solidFill>
              </a:rPr>
              <a:t>Nucleic Acids Res. </a:t>
            </a:r>
            <a:r>
              <a:rPr lang="en-US" sz="1100" dirty="0">
                <a:solidFill>
                  <a:schemeClr val="bg1">
                    <a:lumMod val="65000"/>
                  </a:schemeClr>
                </a:solidFill>
              </a:rPr>
              <a:t>44(15):7007–7078, </a:t>
            </a:r>
            <a:r>
              <a:rPr lang="en-US" sz="1100" b="1" dirty="0">
                <a:solidFill>
                  <a:schemeClr val="bg1">
                    <a:lumMod val="65000"/>
                  </a:schemeClr>
                </a:solidFill>
              </a:rPr>
              <a:t>2016</a:t>
            </a:r>
            <a:r>
              <a:rPr lang="en-US" sz="1100" dirty="0">
                <a:solidFill>
                  <a:schemeClr val="bg1">
                    <a:lumMod val="65000"/>
                  </a:schemeClr>
                </a:solidFill>
              </a:rPr>
              <a:t>.</a:t>
            </a:r>
            <a:endParaRPr lang="ru-RU" sz="1100" dirty="0">
              <a:solidFill>
                <a:schemeClr val="bg1">
                  <a:lumMod val="65000"/>
                </a:schemeClr>
              </a:solidFill>
            </a:endParaRPr>
          </a:p>
        </p:txBody>
      </p:sp>
      <p:sp>
        <p:nvSpPr>
          <p:cNvPr id="3" name="Стрелка вправо 40">
            <a:extLst>
              <a:ext uri="{FF2B5EF4-FFF2-40B4-BE49-F238E27FC236}">
                <a16:creationId xmlns:a16="http://schemas.microsoft.com/office/drawing/2014/main" id="{7716F5BB-2A9C-1C48-7B8E-50B9812EED2F}"/>
              </a:ext>
            </a:extLst>
          </p:cNvPr>
          <p:cNvSpPr/>
          <p:nvPr/>
        </p:nvSpPr>
        <p:spPr>
          <a:xfrm rot="2320560">
            <a:off x="4257820" y="2746560"/>
            <a:ext cx="1110312" cy="334121"/>
          </a:xfrm>
          <a:prstGeom prst="rightArrow">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id="{2B85BCB8-8794-3DF8-E531-DE98AA38645A}"/>
              </a:ext>
            </a:extLst>
          </p:cNvPr>
          <p:cNvSpPr/>
          <p:nvPr/>
        </p:nvSpPr>
        <p:spPr>
          <a:xfrm>
            <a:off x="3293959" y="1412776"/>
            <a:ext cx="792087" cy="128835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515BC122-59E1-352E-D11B-4CB061A7DD48}"/>
              </a:ext>
            </a:extLst>
          </p:cNvPr>
          <p:cNvSpPr txBox="1">
            <a:spLocks noChangeArrowheads="1"/>
          </p:cNvSpPr>
          <p:nvPr/>
        </p:nvSpPr>
        <p:spPr bwMode="auto">
          <a:xfrm>
            <a:off x="4097990" y="1255130"/>
            <a:ext cx="2706206" cy="646331"/>
          </a:xfrm>
          <a:prstGeom prst="rect">
            <a:avLst/>
          </a:prstGeom>
          <a:noFill/>
          <a:ln w="9525">
            <a:noFill/>
            <a:miter lim="800000"/>
            <a:headEnd/>
            <a:tailEnd/>
          </a:ln>
        </p:spPr>
        <p:txBody>
          <a:bodyPr wrap="square">
            <a:spAutoFit/>
          </a:bodyPr>
          <a:lstStyle/>
          <a:p>
            <a:pPr algn="ctr">
              <a:spcAft>
                <a:spcPts val="600"/>
              </a:spcAft>
            </a:pPr>
            <a:r>
              <a:rPr lang="ru-RU" dirty="0"/>
              <a:t>«</a:t>
            </a:r>
            <a:r>
              <a:rPr lang="ru-RU" b="1" dirty="0" err="1">
                <a:solidFill>
                  <a:srgbClr val="FF0000"/>
                </a:solidFill>
              </a:rPr>
              <a:t>Псевдоузел</a:t>
            </a:r>
            <a:r>
              <a:rPr lang="ru-RU" dirty="0"/>
              <a:t>» (</a:t>
            </a:r>
            <a:r>
              <a:rPr lang="en-US" dirty="0"/>
              <a:t>pseudoknot</a:t>
            </a:r>
            <a:r>
              <a:rPr lang="ru-RU" dirty="0"/>
              <a:t>) в мРНК</a:t>
            </a:r>
            <a:endParaRPr lang="ru-RU" sz="1600" dirty="0"/>
          </a:p>
        </p:txBody>
      </p:sp>
      <p:sp>
        <p:nvSpPr>
          <p:cNvPr id="6" name="TextBox 5">
            <a:extLst>
              <a:ext uri="{FF2B5EF4-FFF2-40B4-BE49-F238E27FC236}">
                <a16:creationId xmlns:a16="http://schemas.microsoft.com/office/drawing/2014/main" id="{ED83D09B-CE73-4B23-7D7A-C19292BDFB15}"/>
              </a:ext>
            </a:extLst>
          </p:cNvPr>
          <p:cNvSpPr txBox="1">
            <a:spLocks noChangeArrowheads="1"/>
          </p:cNvSpPr>
          <p:nvPr/>
        </p:nvSpPr>
        <p:spPr bwMode="auto">
          <a:xfrm>
            <a:off x="179099" y="3053355"/>
            <a:ext cx="4704207" cy="830997"/>
          </a:xfrm>
          <a:prstGeom prst="rect">
            <a:avLst/>
          </a:prstGeom>
          <a:noFill/>
          <a:ln w="9525">
            <a:noFill/>
            <a:miter lim="800000"/>
            <a:headEnd/>
            <a:tailEnd/>
          </a:ln>
        </p:spPr>
        <p:txBody>
          <a:bodyPr wrap="square">
            <a:spAutoFit/>
          </a:bodyPr>
          <a:lstStyle/>
          <a:p>
            <a:pPr algn="ctr">
              <a:spcAft>
                <a:spcPts val="600"/>
              </a:spcAft>
            </a:pPr>
            <a:r>
              <a:rPr lang="ru-RU" sz="1600" b="1" dirty="0"/>
              <a:t>Фактор трансляции </a:t>
            </a:r>
            <a:r>
              <a:rPr lang="en-US" sz="1600" b="1" dirty="0"/>
              <a:t>EF-2/EF-G </a:t>
            </a:r>
            <a:r>
              <a:rPr lang="ru-RU" sz="1600" dirty="0"/>
              <a:t>должен способствовать сдвигу рибосомы относительно мРНК на следующий кодон</a:t>
            </a:r>
          </a:p>
        </p:txBody>
      </p:sp>
      <p:sp>
        <p:nvSpPr>
          <p:cNvPr id="7" name="Стрелка вправо 40">
            <a:extLst>
              <a:ext uri="{FF2B5EF4-FFF2-40B4-BE49-F238E27FC236}">
                <a16:creationId xmlns:a16="http://schemas.microsoft.com/office/drawing/2014/main" id="{C334450F-A043-7B4E-F3C3-C499B429F11D}"/>
              </a:ext>
            </a:extLst>
          </p:cNvPr>
          <p:cNvSpPr/>
          <p:nvPr/>
        </p:nvSpPr>
        <p:spPr>
          <a:xfrm rot="8741956">
            <a:off x="4299934" y="4268316"/>
            <a:ext cx="1110312" cy="334121"/>
          </a:xfrm>
          <a:prstGeom prst="rightArrow">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EF440E9E-00F6-43AE-B2D9-68A39B1A0952}"/>
              </a:ext>
            </a:extLst>
          </p:cNvPr>
          <p:cNvSpPr txBox="1">
            <a:spLocks noChangeArrowheads="1"/>
          </p:cNvSpPr>
          <p:nvPr/>
        </p:nvSpPr>
        <p:spPr bwMode="auto">
          <a:xfrm>
            <a:off x="4812977" y="4579111"/>
            <a:ext cx="4159325" cy="1323439"/>
          </a:xfrm>
          <a:prstGeom prst="rect">
            <a:avLst/>
          </a:prstGeom>
          <a:noFill/>
          <a:ln w="9525">
            <a:noFill/>
            <a:miter lim="800000"/>
            <a:headEnd/>
            <a:tailEnd/>
          </a:ln>
        </p:spPr>
        <p:txBody>
          <a:bodyPr wrap="square">
            <a:spAutoFit/>
          </a:bodyPr>
          <a:lstStyle/>
          <a:p>
            <a:pPr algn="ctr">
              <a:spcAft>
                <a:spcPts val="600"/>
              </a:spcAft>
            </a:pPr>
            <a:r>
              <a:rPr lang="ru-RU" sz="1600" dirty="0"/>
              <a:t>… Но из-за препятствия в виде </a:t>
            </a:r>
            <a:r>
              <a:rPr lang="ru-RU" sz="1600" dirty="0" err="1"/>
              <a:t>псевдоузла</a:t>
            </a:r>
            <a:r>
              <a:rPr lang="en-US" sz="1600" dirty="0"/>
              <a:t> (</a:t>
            </a:r>
            <a:r>
              <a:rPr lang="ru-RU" sz="1600" dirty="0"/>
              <a:t>или другой вторичной структуры мРНК) не может этого сделать в полной мере, и происходит, например, сдвиг на -1</a:t>
            </a:r>
          </a:p>
        </p:txBody>
      </p:sp>
    </p:spTree>
    <p:extLst>
      <p:ext uri="{BB962C8B-B14F-4D97-AF65-F5344CB8AC3E}">
        <p14:creationId xmlns:p14="http://schemas.microsoft.com/office/powerpoint/2010/main" val="3919542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582F8-54D6-46A6-3C3F-673D0D187532}"/>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199F415-3532-E85D-9ECC-D3839913BF8D}"/>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38</a:t>
            </a:fld>
            <a:endParaRPr lang="ru-RU" dirty="0"/>
          </a:p>
        </p:txBody>
      </p:sp>
      <p:sp>
        <p:nvSpPr>
          <p:cNvPr id="9" name="TextBox 8">
            <a:extLst>
              <a:ext uri="{FF2B5EF4-FFF2-40B4-BE49-F238E27FC236}">
                <a16:creationId xmlns:a16="http://schemas.microsoft.com/office/drawing/2014/main" id="{210D7E9B-AECD-4ABD-5C50-1037AC335EA6}"/>
              </a:ext>
            </a:extLst>
          </p:cNvPr>
          <p:cNvSpPr txBox="1"/>
          <p:nvPr/>
        </p:nvSpPr>
        <p:spPr>
          <a:xfrm>
            <a:off x="35496" y="0"/>
            <a:ext cx="8892480" cy="1077218"/>
          </a:xfrm>
          <a:prstGeom prst="rect">
            <a:avLst/>
          </a:prstGeom>
          <a:noFill/>
        </p:spPr>
        <p:txBody>
          <a:bodyPr wrap="square" rtlCol="0">
            <a:spAutoFit/>
          </a:bodyPr>
          <a:lstStyle/>
          <a:p>
            <a:pPr algn="ctr"/>
            <a:r>
              <a:rPr lang="ru-RU" sz="3200" b="1" dirty="0">
                <a:solidFill>
                  <a:schemeClr val="bg1"/>
                </a:solidFill>
              </a:rPr>
              <a:t>Отражение этого процесса (у прокариот и вирусов) – слово </a:t>
            </a:r>
            <a:r>
              <a:rPr lang="en-US" sz="3200" b="1" dirty="0">
                <a:solidFill>
                  <a:schemeClr val="bg1"/>
                </a:solidFill>
                <a:latin typeface="Courier New" panose="02070309020205020404" pitchFamily="49" charset="0"/>
                <a:cs typeface="Courier New" panose="02070309020205020404" pitchFamily="49" charset="0"/>
              </a:rPr>
              <a:t>join</a:t>
            </a:r>
            <a:endParaRPr lang="ru-RU" sz="3200" b="1" dirty="0">
              <a:solidFill>
                <a:schemeClr val="bg1"/>
              </a:solidFill>
              <a:latin typeface="Courier New" panose="02070309020205020404" pitchFamily="49" charset="0"/>
              <a:cs typeface="Courier New" panose="02070309020205020404" pitchFamily="49" charset="0"/>
            </a:endParaRPr>
          </a:p>
        </p:txBody>
      </p:sp>
      <p:pic>
        <p:nvPicPr>
          <p:cNvPr id="12" name="Рисунок 11">
            <a:extLst>
              <a:ext uri="{FF2B5EF4-FFF2-40B4-BE49-F238E27FC236}">
                <a16:creationId xmlns:a16="http://schemas.microsoft.com/office/drawing/2014/main" id="{D4ACFA19-8BD7-4BEE-5E16-8FF5DBBE4607}"/>
              </a:ext>
            </a:extLst>
          </p:cNvPr>
          <p:cNvPicPr>
            <a:picLocks noChangeAspect="1"/>
          </p:cNvPicPr>
          <p:nvPr/>
        </p:nvPicPr>
        <p:blipFill>
          <a:blip r:embed="rId2"/>
          <a:stretch>
            <a:fillRect/>
          </a:stretch>
        </p:blipFill>
        <p:spPr>
          <a:xfrm>
            <a:off x="233264" y="1575726"/>
            <a:ext cx="8496944" cy="3862246"/>
          </a:xfrm>
          <a:prstGeom prst="rect">
            <a:avLst/>
          </a:prstGeom>
        </p:spPr>
      </p:pic>
      <p:sp>
        <p:nvSpPr>
          <p:cNvPr id="14" name="TextBox 13">
            <a:extLst>
              <a:ext uri="{FF2B5EF4-FFF2-40B4-BE49-F238E27FC236}">
                <a16:creationId xmlns:a16="http://schemas.microsoft.com/office/drawing/2014/main" id="{EDC16229-3903-77E1-7391-1EBDBE58049C}"/>
              </a:ext>
            </a:extLst>
          </p:cNvPr>
          <p:cNvSpPr txBox="1">
            <a:spLocks noChangeArrowheads="1"/>
          </p:cNvSpPr>
          <p:nvPr/>
        </p:nvSpPr>
        <p:spPr bwMode="auto">
          <a:xfrm>
            <a:off x="1637420" y="1158534"/>
            <a:ext cx="5688632" cy="338554"/>
          </a:xfrm>
          <a:prstGeom prst="rect">
            <a:avLst/>
          </a:prstGeom>
          <a:noFill/>
          <a:ln w="9525">
            <a:noFill/>
            <a:miter lim="800000"/>
            <a:headEnd/>
            <a:tailEnd/>
          </a:ln>
        </p:spPr>
        <p:txBody>
          <a:bodyPr wrap="square">
            <a:spAutoFit/>
          </a:bodyPr>
          <a:lstStyle/>
          <a:p>
            <a:pPr algn="ctr">
              <a:spcAft>
                <a:spcPts val="600"/>
              </a:spcAft>
            </a:pPr>
            <a:r>
              <a:rPr lang="ru-RU" sz="1600" dirty="0"/>
              <a:t>Пример из генома </a:t>
            </a:r>
            <a:r>
              <a:rPr lang="en-US" sz="1600" i="1" dirty="0"/>
              <a:t>E. coli</a:t>
            </a:r>
            <a:r>
              <a:rPr lang="en-US" sz="1600" dirty="0"/>
              <a:t>: </a:t>
            </a:r>
            <a:r>
              <a:rPr lang="en-US" sz="1600" b="1" dirty="0"/>
              <a:t>NC_000913.3</a:t>
            </a:r>
            <a:endParaRPr lang="ru-RU" sz="1600" b="1" dirty="0"/>
          </a:p>
        </p:txBody>
      </p:sp>
      <p:sp>
        <p:nvSpPr>
          <p:cNvPr id="11" name="TextBox 10">
            <a:extLst>
              <a:ext uri="{FF2B5EF4-FFF2-40B4-BE49-F238E27FC236}">
                <a16:creationId xmlns:a16="http://schemas.microsoft.com/office/drawing/2014/main" id="{65320143-135D-70B5-34E6-BAF452AB0475}"/>
              </a:ext>
            </a:extLst>
          </p:cNvPr>
          <p:cNvSpPr txBox="1">
            <a:spLocks noChangeArrowheads="1"/>
          </p:cNvSpPr>
          <p:nvPr/>
        </p:nvSpPr>
        <p:spPr bwMode="auto">
          <a:xfrm>
            <a:off x="233264" y="5563018"/>
            <a:ext cx="8496944" cy="1000274"/>
          </a:xfrm>
          <a:prstGeom prst="rect">
            <a:avLst/>
          </a:prstGeom>
          <a:noFill/>
          <a:ln w="9525">
            <a:noFill/>
            <a:miter lim="800000"/>
            <a:headEnd/>
            <a:tailEnd/>
          </a:ln>
        </p:spPr>
        <p:txBody>
          <a:bodyPr wrap="square">
            <a:spAutoFit/>
          </a:bodyPr>
          <a:lstStyle/>
          <a:p>
            <a:pPr marL="285750" indent="-285750">
              <a:spcAft>
                <a:spcPts val="600"/>
              </a:spcAft>
              <a:buFont typeface="Arial" panose="020B0604020202020204" pitchFamily="34" charset="0"/>
              <a:buChar char="•"/>
            </a:pPr>
            <a:r>
              <a:rPr lang="ru-RU" b="1" dirty="0"/>
              <a:t>У вирусов </a:t>
            </a:r>
            <a:r>
              <a:rPr lang="ru-RU" dirty="0"/>
              <a:t>это регулярно происходит для записи альтернативных вариантов белков, считываемых с одного гена</a:t>
            </a:r>
          </a:p>
          <a:p>
            <a:pPr marL="285750" indent="-285750">
              <a:spcAft>
                <a:spcPts val="600"/>
              </a:spcAft>
              <a:buFont typeface="Arial" panose="020B0604020202020204" pitchFamily="34" charset="0"/>
              <a:buChar char="•"/>
            </a:pPr>
            <a:r>
              <a:rPr lang="ru-RU" b="1" dirty="0"/>
              <a:t>У эукариот </a:t>
            </a:r>
            <a:r>
              <a:rPr lang="ru-RU" dirty="0"/>
              <a:t>через слово </a:t>
            </a:r>
            <a:r>
              <a:rPr lang="en-US" dirty="0">
                <a:latin typeface="Courier New" panose="02070309020205020404" pitchFamily="49" charset="0"/>
                <a:cs typeface="Courier New" panose="02070309020205020404" pitchFamily="49" charset="0"/>
              </a:rPr>
              <a:t>join</a:t>
            </a:r>
            <a:r>
              <a:rPr lang="en-US" dirty="0"/>
              <a:t> </a:t>
            </a:r>
            <a:r>
              <a:rPr lang="ru-RU" dirty="0"/>
              <a:t>объединяют экзоны</a:t>
            </a:r>
          </a:p>
        </p:txBody>
      </p:sp>
    </p:spTree>
    <p:extLst>
      <p:ext uri="{BB962C8B-B14F-4D97-AF65-F5344CB8AC3E}">
        <p14:creationId xmlns:p14="http://schemas.microsoft.com/office/powerpoint/2010/main" val="1970803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39</a:t>
            </a:fld>
            <a:endParaRPr lang="ru-RU" dirty="0"/>
          </a:p>
        </p:txBody>
      </p:sp>
      <p:sp>
        <p:nvSpPr>
          <p:cNvPr id="9" name="TextBox 8">
            <a:extLst>
              <a:ext uri="{FF2B5EF4-FFF2-40B4-BE49-F238E27FC236}">
                <a16:creationId xmlns:a16="http://schemas.microsoft.com/office/drawing/2014/main" id="{775E39C8-3AAC-43C5-9E3A-B405CF62CE80}"/>
              </a:ext>
            </a:extLst>
          </p:cNvPr>
          <p:cNvSpPr txBox="1"/>
          <p:nvPr/>
        </p:nvSpPr>
        <p:spPr>
          <a:xfrm>
            <a:off x="35496" y="0"/>
            <a:ext cx="8892480" cy="1077218"/>
          </a:xfrm>
          <a:prstGeom prst="rect">
            <a:avLst/>
          </a:prstGeom>
          <a:noFill/>
        </p:spPr>
        <p:txBody>
          <a:bodyPr wrap="square" rtlCol="0">
            <a:spAutoFit/>
          </a:bodyPr>
          <a:lstStyle/>
          <a:p>
            <a:pPr algn="ctr"/>
            <a:r>
              <a:rPr lang="ru-RU" sz="3200" b="1" dirty="0">
                <a:solidFill>
                  <a:schemeClr val="bg1"/>
                </a:solidFill>
              </a:rPr>
              <a:t>Фрагмент файла </a:t>
            </a:r>
            <a:r>
              <a:rPr lang="en-US" sz="3200" b="1" dirty="0">
                <a:solidFill>
                  <a:schemeClr val="bg1"/>
                </a:solidFill>
              </a:rPr>
              <a:t>.</a:t>
            </a:r>
            <a:r>
              <a:rPr lang="en-US" sz="3200" b="1" dirty="0" err="1">
                <a:solidFill>
                  <a:schemeClr val="bg1"/>
                </a:solidFill>
              </a:rPr>
              <a:t>gbff</a:t>
            </a:r>
            <a:endParaRPr lang="ru-RU" sz="3200" b="1" dirty="0">
              <a:solidFill>
                <a:schemeClr val="bg1"/>
              </a:solidFill>
            </a:endParaRPr>
          </a:p>
          <a:p>
            <a:pPr algn="ctr"/>
            <a:r>
              <a:rPr lang="ru-RU" sz="3200" b="1" dirty="0">
                <a:solidFill>
                  <a:schemeClr val="bg1"/>
                </a:solidFill>
              </a:rPr>
              <a:t>(начало последовательности ДНК)</a:t>
            </a:r>
          </a:p>
        </p:txBody>
      </p:sp>
      <p:pic>
        <p:nvPicPr>
          <p:cNvPr id="40963" name="Picture 3"/>
          <p:cNvPicPr>
            <a:picLocks noChangeAspect="1" noChangeArrowheads="1"/>
          </p:cNvPicPr>
          <p:nvPr/>
        </p:nvPicPr>
        <p:blipFill>
          <a:blip r:embed="rId2" cstate="print"/>
          <a:srcRect/>
          <a:stretch>
            <a:fillRect/>
          </a:stretch>
        </p:blipFill>
        <p:spPr bwMode="auto">
          <a:xfrm>
            <a:off x="395536" y="1196752"/>
            <a:ext cx="7356472" cy="5610654"/>
          </a:xfrm>
          <a:prstGeom prst="rect">
            <a:avLst/>
          </a:prstGeom>
          <a:noFill/>
          <a:ln w="9525">
            <a:noFill/>
            <a:miter lim="800000"/>
            <a:headEnd/>
            <a:tailEnd/>
          </a:ln>
        </p:spPr>
      </p:pic>
    </p:spTree>
    <p:extLst>
      <p:ext uri="{BB962C8B-B14F-4D97-AF65-F5344CB8AC3E}">
        <p14:creationId xmlns:p14="http://schemas.microsoft.com/office/powerpoint/2010/main" val="1890784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4</a:t>
            </a:fld>
            <a:endParaRPr lang="ru-RU" dirty="0"/>
          </a:p>
        </p:txBody>
      </p:sp>
      <p:sp>
        <p:nvSpPr>
          <p:cNvPr id="10" name="TextBox 9">
            <a:extLst>
              <a:ext uri="{FF2B5EF4-FFF2-40B4-BE49-F238E27FC236}">
                <a16:creationId xmlns:a16="http://schemas.microsoft.com/office/drawing/2014/main" id="{775E39C8-3AAC-43C5-9E3A-B405CF62CE80}"/>
              </a:ext>
            </a:extLst>
          </p:cNvPr>
          <p:cNvSpPr txBox="1"/>
          <p:nvPr/>
        </p:nvSpPr>
        <p:spPr>
          <a:xfrm>
            <a:off x="0" y="44624"/>
            <a:ext cx="8892480" cy="1077218"/>
          </a:xfrm>
          <a:prstGeom prst="rect">
            <a:avLst/>
          </a:prstGeom>
          <a:noFill/>
        </p:spPr>
        <p:txBody>
          <a:bodyPr wrap="square" rtlCol="0">
            <a:spAutoFit/>
          </a:bodyPr>
          <a:lstStyle/>
          <a:p>
            <a:pPr algn="ctr"/>
            <a:r>
              <a:rPr lang="ru-RU" sz="3200" b="1" dirty="0">
                <a:solidFill>
                  <a:schemeClr val="bg1"/>
                </a:solidFill>
              </a:rPr>
              <a:t>Откуда берутся последовательности геномов?</a:t>
            </a:r>
          </a:p>
        </p:txBody>
      </p:sp>
      <p:sp>
        <p:nvSpPr>
          <p:cNvPr id="19" name="Прямоугольник 18">
            <a:extLst>
              <a:ext uri="{FF2B5EF4-FFF2-40B4-BE49-F238E27FC236}">
                <a16:creationId xmlns:a16="http://schemas.microsoft.com/office/drawing/2014/main" id="{57594EEC-D6AB-4F82-9196-90BBBB3C45FD}"/>
              </a:ext>
            </a:extLst>
          </p:cNvPr>
          <p:cNvSpPr/>
          <p:nvPr/>
        </p:nvSpPr>
        <p:spPr>
          <a:xfrm>
            <a:off x="72008" y="1544598"/>
            <a:ext cx="1872208" cy="769441"/>
          </a:xfrm>
          <a:prstGeom prst="rect">
            <a:avLst/>
          </a:prstGeom>
        </p:spPr>
        <p:txBody>
          <a:bodyPr wrap="square">
            <a:spAutoFit/>
          </a:bodyPr>
          <a:lstStyle/>
          <a:p>
            <a:r>
              <a:rPr lang="ru-RU" sz="2200" dirty="0"/>
              <a:t>Культура клеток</a:t>
            </a:r>
            <a:endParaRPr lang="ru-RU" sz="2200" u="sng" dirty="0">
              <a:solidFill>
                <a:srgbClr val="0070C0"/>
              </a:solidFill>
            </a:endParaRPr>
          </a:p>
        </p:txBody>
      </p:sp>
      <p:cxnSp>
        <p:nvCxnSpPr>
          <p:cNvPr id="22" name="Прямая со стрелкой 21"/>
          <p:cNvCxnSpPr/>
          <p:nvPr/>
        </p:nvCxnSpPr>
        <p:spPr>
          <a:xfrm>
            <a:off x="1584176" y="1976646"/>
            <a:ext cx="1296144" cy="0"/>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4" name="Прямоугольник 23">
            <a:extLst>
              <a:ext uri="{FF2B5EF4-FFF2-40B4-BE49-F238E27FC236}">
                <a16:creationId xmlns:a16="http://schemas.microsoft.com/office/drawing/2014/main" id="{57594EEC-D6AB-4F82-9196-90BBBB3C45FD}"/>
              </a:ext>
            </a:extLst>
          </p:cNvPr>
          <p:cNvSpPr/>
          <p:nvPr/>
        </p:nvSpPr>
        <p:spPr>
          <a:xfrm>
            <a:off x="2736304" y="1472590"/>
            <a:ext cx="3672408" cy="1446550"/>
          </a:xfrm>
          <a:prstGeom prst="rect">
            <a:avLst/>
          </a:prstGeom>
        </p:spPr>
        <p:txBody>
          <a:bodyPr wrap="square">
            <a:spAutoFit/>
          </a:bodyPr>
          <a:lstStyle/>
          <a:p>
            <a:pPr algn="ctr"/>
            <a:r>
              <a:rPr lang="ru-RU" sz="2200" dirty="0"/>
              <a:t>Много коротких</a:t>
            </a:r>
            <a:r>
              <a:rPr lang="en-US" sz="2200" dirty="0"/>
              <a:t> </a:t>
            </a:r>
            <a:endParaRPr lang="ru-RU" sz="2200" dirty="0"/>
          </a:p>
          <a:p>
            <a:pPr algn="ctr"/>
            <a:r>
              <a:rPr lang="en-US" sz="2200" dirty="0"/>
              <a:t>(~ 100 </a:t>
            </a:r>
            <a:r>
              <a:rPr lang="ru-RU" sz="2200" dirty="0"/>
              <a:t>нуклеотидов) последовательностей</a:t>
            </a:r>
          </a:p>
          <a:p>
            <a:pPr algn="ctr"/>
            <a:r>
              <a:rPr lang="ru-RU" sz="2200" dirty="0"/>
              <a:t>(</a:t>
            </a:r>
            <a:r>
              <a:rPr lang="ru-RU" sz="2200" b="1" dirty="0" err="1"/>
              <a:t>ридов</a:t>
            </a:r>
            <a:r>
              <a:rPr lang="ru-RU" sz="2200" dirty="0"/>
              <a:t>, «</a:t>
            </a:r>
            <a:r>
              <a:rPr lang="en-US" sz="2200" dirty="0"/>
              <a:t>reads</a:t>
            </a:r>
            <a:r>
              <a:rPr lang="ru-RU" sz="2200" dirty="0"/>
              <a:t>»</a:t>
            </a:r>
            <a:r>
              <a:rPr lang="en-US" sz="2200" dirty="0"/>
              <a:t>)</a:t>
            </a:r>
            <a:endParaRPr lang="ru-RU" sz="2200" dirty="0"/>
          </a:p>
        </p:txBody>
      </p:sp>
      <p:cxnSp>
        <p:nvCxnSpPr>
          <p:cNvPr id="29" name="Прямая со стрелкой 28"/>
          <p:cNvCxnSpPr/>
          <p:nvPr/>
        </p:nvCxnSpPr>
        <p:spPr>
          <a:xfrm>
            <a:off x="6192688" y="1976646"/>
            <a:ext cx="1331640" cy="0"/>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0" name="Прямоугольник 29">
            <a:extLst>
              <a:ext uri="{FF2B5EF4-FFF2-40B4-BE49-F238E27FC236}">
                <a16:creationId xmlns:a16="http://schemas.microsoft.com/office/drawing/2014/main" id="{57594EEC-D6AB-4F82-9196-90BBBB3C45FD}"/>
              </a:ext>
            </a:extLst>
          </p:cNvPr>
          <p:cNvSpPr/>
          <p:nvPr/>
        </p:nvSpPr>
        <p:spPr>
          <a:xfrm>
            <a:off x="7560840" y="1688614"/>
            <a:ext cx="1475656" cy="523220"/>
          </a:xfrm>
          <a:prstGeom prst="rect">
            <a:avLst/>
          </a:prstGeom>
        </p:spPr>
        <p:txBody>
          <a:bodyPr wrap="square">
            <a:spAutoFit/>
          </a:bodyPr>
          <a:lstStyle/>
          <a:p>
            <a:pPr algn="ctr"/>
            <a:r>
              <a:rPr lang="ru-RU" sz="2800" b="1" dirty="0"/>
              <a:t>Геном</a:t>
            </a:r>
            <a:endParaRPr lang="ru-RU" sz="2400" b="1" dirty="0"/>
          </a:p>
        </p:txBody>
      </p:sp>
      <p:sp>
        <p:nvSpPr>
          <p:cNvPr id="31" name="Прямоугольник 30">
            <a:extLst>
              <a:ext uri="{FF2B5EF4-FFF2-40B4-BE49-F238E27FC236}">
                <a16:creationId xmlns:a16="http://schemas.microsoft.com/office/drawing/2014/main" id="{57594EEC-D6AB-4F82-9196-90BBBB3C45FD}"/>
              </a:ext>
            </a:extLst>
          </p:cNvPr>
          <p:cNvSpPr/>
          <p:nvPr/>
        </p:nvSpPr>
        <p:spPr>
          <a:xfrm>
            <a:off x="1403648" y="1196752"/>
            <a:ext cx="1728192" cy="707886"/>
          </a:xfrm>
          <a:prstGeom prst="rect">
            <a:avLst/>
          </a:prstGeom>
        </p:spPr>
        <p:txBody>
          <a:bodyPr wrap="square">
            <a:spAutoFit/>
          </a:bodyPr>
          <a:lstStyle/>
          <a:p>
            <a:pPr algn="ctr"/>
            <a:r>
              <a:rPr lang="ru-RU" sz="2000" dirty="0" err="1">
                <a:solidFill>
                  <a:srgbClr val="0070C0"/>
                </a:solidFill>
              </a:rPr>
              <a:t>секвениро-вание</a:t>
            </a:r>
            <a:endParaRPr lang="ru-RU" sz="2000" dirty="0">
              <a:solidFill>
                <a:srgbClr val="0070C0"/>
              </a:solidFill>
            </a:endParaRPr>
          </a:p>
        </p:txBody>
      </p:sp>
      <p:sp>
        <p:nvSpPr>
          <p:cNvPr id="32" name="Прямоугольник 31">
            <a:extLst>
              <a:ext uri="{FF2B5EF4-FFF2-40B4-BE49-F238E27FC236}">
                <a16:creationId xmlns:a16="http://schemas.microsoft.com/office/drawing/2014/main" id="{57594EEC-D6AB-4F82-9196-90BBBB3C45FD}"/>
              </a:ext>
            </a:extLst>
          </p:cNvPr>
          <p:cNvSpPr/>
          <p:nvPr/>
        </p:nvSpPr>
        <p:spPr>
          <a:xfrm>
            <a:off x="6156176" y="1360512"/>
            <a:ext cx="1368152" cy="400110"/>
          </a:xfrm>
          <a:prstGeom prst="rect">
            <a:avLst/>
          </a:prstGeom>
        </p:spPr>
        <p:txBody>
          <a:bodyPr wrap="square">
            <a:spAutoFit/>
          </a:bodyPr>
          <a:lstStyle/>
          <a:p>
            <a:pPr algn="ctr"/>
            <a:r>
              <a:rPr lang="ru-RU" sz="2000" dirty="0">
                <a:solidFill>
                  <a:srgbClr val="0070C0"/>
                </a:solidFill>
              </a:rPr>
              <a:t>сборка</a:t>
            </a:r>
          </a:p>
        </p:txBody>
      </p:sp>
      <p:sp>
        <p:nvSpPr>
          <p:cNvPr id="3" name="Прямоугольник 2">
            <a:extLst>
              <a:ext uri="{FF2B5EF4-FFF2-40B4-BE49-F238E27FC236}">
                <a16:creationId xmlns:a16="http://schemas.microsoft.com/office/drawing/2014/main" id="{13278463-6FB7-CFB0-BD47-7E64A4E4B71B}"/>
              </a:ext>
            </a:extLst>
          </p:cNvPr>
          <p:cNvSpPr/>
          <p:nvPr/>
        </p:nvSpPr>
        <p:spPr>
          <a:xfrm>
            <a:off x="827584" y="3645024"/>
            <a:ext cx="7519578" cy="2308324"/>
          </a:xfrm>
          <a:prstGeom prst="rect">
            <a:avLst/>
          </a:prstGeom>
        </p:spPr>
        <p:txBody>
          <a:bodyPr wrap="square">
            <a:spAutoFit/>
          </a:bodyPr>
          <a:lstStyle/>
          <a:p>
            <a:pPr algn="ctr"/>
            <a:r>
              <a:rPr lang="ru-RU" sz="2400" b="1" dirty="0"/>
              <a:t>Геном</a:t>
            </a:r>
            <a:r>
              <a:rPr lang="ru-RU" sz="2400" dirty="0"/>
              <a:t> – совокупность генетической информации организма.</a:t>
            </a:r>
          </a:p>
          <a:p>
            <a:pPr algn="ctr"/>
            <a:endParaRPr lang="ru-RU" sz="2400" dirty="0"/>
          </a:p>
          <a:p>
            <a:pPr algn="ctr"/>
            <a:r>
              <a:rPr lang="ru-RU" sz="2400" dirty="0">
                <a:solidFill>
                  <a:srgbClr val="0070C0"/>
                </a:solidFill>
              </a:rPr>
              <a:t>Секвенировать и собирать можно, конечно, не только целые «геномы», но и вообще любую ДНК</a:t>
            </a:r>
            <a:r>
              <a:rPr lang="en-US" sz="2400" dirty="0">
                <a:solidFill>
                  <a:srgbClr val="0070C0"/>
                </a:solidFill>
              </a:rPr>
              <a:t>/</a:t>
            </a:r>
            <a:r>
              <a:rPr lang="ru-RU" sz="2400" dirty="0">
                <a:solidFill>
                  <a:srgbClr val="0070C0"/>
                </a:solidFill>
              </a:rPr>
              <a:t>РНК</a:t>
            </a:r>
          </a:p>
        </p:txBody>
      </p:sp>
    </p:spTree>
    <p:extLst>
      <p:ext uri="{BB962C8B-B14F-4D97-AF65-F5344CB8AC3E}">
        <p14:creationId xmlns:p14="http://schemas.microsoft.com/office/powerpoint/2010/main" val="1890784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40</a:t>
            </a:fld>
            <a:endParaRPr lang="ru-RU" dirty="0"/>
          </a:p>
        </p:txBody>
      </p:sp>
      <p:sp>
        <p:nvSpPr>
          <p:cNvPr id="9" name="TextBox 8">
            <a:extLst>
              <a:ext uri="{FF2B5EF4-FFF2-40B4-BE49-F238E27FC236}">
                <a16:creationId xmlns:a16="http://schemas.microsoft.com/office/drawing/2014/main" id="{775E39C8-3AAC-43C5-9E3A-B405CF62CE80}"/>
              </a:ext>
            </a:extLst>
          </p:cNvPr>
          <p:cNvSpPr txBox="1"/>
          <p:nvPr/>
        </p:nvSpPr>
        <p:spPr>
          <a:xfrm>
            <a:off x="35496" y="0"/>
            <a:ext cx="8892480" cy="1077218"/>
          </a:xfrm>
          <a:prstGeom prst="rect">
            <a:avLst/>
          </a:prstGeom>
          <a:noFill/>
        </p:spPr>
        <p:txBody>
          <a:bodyPr wrap="square" rtlCol="0">
            <a:spAutoFit/>
          </a:bodyPr>
          <a:lstStyle/>
          <a:p>
            <a:pPr algn="ctr"/>
            <a:r>
              <a:rPr lang="ru-RU" sz="3200" b="1" dirty="0">
                <a:solidFill>
                  <a:schemeClr val="bg1"/>
                </a:solidFill>
              </a:rPr>
              <a:t>Фрагмент файла </a:t>
            </a:r>
            <a:r>
              <a:rPr lang="en-US" sz="3200" b="1" dirty="0">
                <a:solidFill>
                  <a:schemeClr val="bg1"/>
                </a:solidFill>
              </a:rPr>
              <a:t>.</a:t>
            </a:r>
            <a:r>
              <a:rPr lang="en-US" sz="3200" b="1" dirty="0" err="1">
                <a:solidFill>
                  <a:schemeClr val="bg1"/>
                </a:solidFill>
              </a:rPr>
              <a:t>gbff</a:t>
            </a:r>
            <a:endParaRPr lang="ru-RU" sz="3200" b="1" dirty="0">
              <a:solidFill>
                <a:schemeClr val="bg1"/>
              </a:solidFill>
            </a:endParaRPr>
          </a:p>
          <a:p>
            <a:pPr algn="ctr"/>
            <a:r>
              <a:rPr lang="ru-RU" sz="3200" b="1" dirty="0">
                <a:solidFill>
                  <a:schemeClr val="bg1"/>
                </a:solidFill>
              </a:rPr>
              <a:t>(конец ДНК, начало новой записи)</a:t>
            </a:r>
          </a:p>
        </p:txBody>
      </p:sp>
      <p:pic>
        <p:nvPicPr>
          <p:cNvPr id="1026" name="Picture 2"/>
          <p:cNvPicPr>
            <a:picLocks noChangeAspect="1" noChangeArrowheads="1"/>
          </p:cNvPicPr>
          <p:nvPr/>
        </p:nvPicPr>
        <p:blipFill>
          <a:blip r:embed="rId2" cstate="print"/>
          <a:srcRect/>
          <a:stretch>
            <a:fillRect/>
          </a:stretch>
        </p:blipFill>
        <p:spPr bwMode="auto">
          <a:xfrm>
            <a:off x="382664" y="1416821"/>
            <a:ext cx="7861744" cy="5013472"/>
          </a:xfrm>
          <a:prstGeom prst="rect">
            <a:avLst/>
          </a:prstGeom>
          <a:noFill/>
          <a:ln w="9525">
            <a:noFill/>
            <a:miter lim="800000"/>
            <a:headEnd/>
            <a:tailEnd/>
          </a:ln>
        </p:spPr>
      </p:pic>
      <p:cxnSp>
        <p:nvCxnSpPr>
          <p:cNvPr id="8" name="Прямая соединительная линия 7"/>
          <p:cNvCxnSpPr/>
          <p:nvPr/>
        </p:nvCxnSpPr>
        <p:spPr>
          <a:xfrm>
            <a:off x="179512" y="4365104"/>
            <a:ext cx="8712968" cy="0"/>
          </a:xfrm>
          <a:prstGeom prst="line">
            <a:avLst/>
          </a:prstGeom>
          <a:ln w="3810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784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41</a:t>
            </a:fld>
            <a:endParaRPr lang="ru-RU" dirty="0"/>
          </a:p>
        </p:txBody>
      </p:sp>
      <p:sp>
        <p:nvSpPr>
          <p:cNvPr id="9" name="TextBox 8">
            <a:extLst>
              <a:ext uri="{FF2B5EF4-FFF2-40B4-BE49-F238E27FC236}">
                <a16:creationId xmlns:a16="http://schemas.microsoft.com/office/drawing/2014/main" id="{775E39C8-3AAC-43C5-9E3A-B405CF62CE80}"/>
              </a:ext>
            </a:extLst>
          </p:cNvPr>
          <p:cNvSpPr txBox="1"/>
          <p:nvPr/>
        </p:nvSpPr>
        <p:spPr>
          <a:xfrm>
            <a:off x="35496" y="0"/>
            <a:ext cx="8892480" cy="1077218"/>
          </a:xfrm>
          <a:prstGeom prst="rect">
            <a:avLst/>
          </a:prstGeom>
          <a:noFill/>
        </p:spPr>
        <p:txBody>
          <a:bodyPr wrap="square" rtlCol="0">
            <a:spAutoFit/>
          </a:bodyPr>
          <a:lstStyle/>
          <a:p>
            <a:pPr algn="ctr"/>
            <a:r>
              <a:rPr lang="ru-RU" sz="3200" b="1" dirty="0">
                <a:solidFill>
                  <a:schemeClr val="bg1"/>
                </a:solidFill>
              </a:rPr>
              <a:t>Для любителей командной строки и программирования</a:t>
            </a:r>
          </a:p>
        </p:txBody>
      </p:sp>
      <p:sp>
        <p:nvSpPr>
          <p:cNvPr id="7" name="Прямоугольник 6"/>
          <p:cNvSpPr/>
          <p:nvPr/>
        </p:nvSpPr>
        <p:spPr>
          <a:xfrm>
            <a:off x="1331640" y="1340768"/>
            <a:ext cx="7363072" cy="1723549"/>
          </a:xfrm>
          <a:prstGeom prst="rect">
            <a:avLst/>
          </a:prstGeom>
        </p:spPr>
        <p:txBody>
          <a:bodyPr wrap="square">
            <a:spAutoFit/>
          </a:bodyPr>
          <a:lstStyle/>
          <a:p>
            <a:r>
              <a:rPr lang="ru-RU" sz="2400" dirty="0"/>
              <a:t>Вся информация, которую вы смотрели на сайте, есть в </a:t>
            </a:r>
            <a:r>
              <a:rPr lang="ru-RU" sz="2400" b="1" dirty="0"/>
              <a:t>огромных</a:t>
            </a:r>
            <a:r>
              <a:rPr lang="ru-RU" sz="2400" dirty="0"/>
              <a:t> сводных таблицах:</a:t>
            </a:r>
          </a:p>
          <a:p>
            <a:r>
              <a:rPr lang="en-US" u="sng" dirty="0">
                <a:solidFill>
                  <a:srgbClr val="0070C0"/>
                </a:solidFill>
              </a:rPr>
              <a:t>https://ftp.ncbi.nlm.nih.gov/genomes/ASSEMBLY_REPORTS/</a:t>
            </a:r>
            <a:endParaRPr lang="ru-RU" u="sng" dirty="0">
              <a:solidFill>
                <a:srgbClr val="0070C0"/>
              </a:solidFill>
            </a:endParaRPr>
          </a:p>
          <a:p>
            <a:r>
              <a:rPr lang="ru-RU" sz="2000" dirty="0"/>
              <a:t>Для </a:t>
            </a:r>
            <a:r>
              <a:rPr lang="en-US" sz="2000" dirty="0" err="1"/>
              <a:t>GenBank</a:t>
            </a:r>
            <a:r>
              <a:rPr lang="en-US" sz="2000" dirty="0"/>
              <a:t>: </a:t>
            </a:r>
            <a:r>
              <a:rPr lang="en-US" sz="2000" dirty="0">
                <a:latin typeface="Courier New" pitchFamily="49" charset="0"/>
                <a:cs typeface="Courier New" pitchFamily="49" charset="0"/>
              </a:rPr>
              <a:t>assembly_summary_genbank.txt </a:t>
            </a:r>
            <a:r>
              <a:rPr lang="en-US" sz="2000" dirty="0"/>
              <a:t>    </a:t>
            </a:r>
          </a:p>
          <a:p>
            <a:r>
              <a:rPr lang="ru-RU" sz="2000" dirty="0"/>
              <a:t>Для </a:t>
            </a:r>
            <a:r>
              <a:rPr lang="en-US" sz="2000" dirty="0" err="1"/>
              <a:t>RefSeq</a:t>
            </a:r>
            <a:r>
              <a:rPr lang="en-US" sz="2000" dirty="0"/>
              <a:t>: </a:t>
            </a:r>
            <a:r>
              <a:rPr lang="en-US" sz="2000" dirty="0">
                <a:latin typeface="Courier New" pitchFamily="49" charset="0"/>
                <a:cs typeface="Courier New" pitchFamily="49" charset="0"/>
              </a:rPr>
              <a:t>assembly_summary_refseq.txt</a:t>
            </a:r>
            <a:endParaRPr lang="ru-RU" sz="2000" dirty="0"/>
          </a:p>
        </p:txBody>
      </p:sp>
      <p:sp>
        <p:nvSpPr>
          <p:cNvPr id="10" name="Овал 9"/>
          <p:cNvSpPr/>
          <p:nvPr/>
        </p:nvSpPr>
        <p:spPr>
          <a:xfrm>
            <a:off x="467544" y="1844824"/>
            <a:ext cx="578432" cy="576312"/>
          </a:xfrm>
          <a:prstGeom prst="ellipse">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cs typeface="Arial" pitchFamily="34" charset="0"/>
              </a:rPr>
              <a:t>1</a:t>
            </a:r>
            <a:endParaRPr lang="ru-RU" sz="2800" b="1" dirty="0">
              <a:solidFill>
                <a:schemeClr val="tx1"/>
              </a:solidFill>
              <a:cs typeface="Arial" pitchFamily="34" charset="0"/>
            </a:endParaRPr>
          </a:p>
        </p:txBody>
      </p:sp>
      <p:sp>
        <p:nvSpPr>
          <p:cNvPr id="11" name="Прямоугольник 10"/>
          <p:cNvSpPr/>
          <p:nvPr/>
        </p:nvSpPr>
        <p:spPr>
          <a:xfrm>
            <a:off x="1331640" y="3228652"/>
            <a:ext cx="7363072" cy="2000548"/>
          </a:xfrm>
          <a:prstGeom prst="rect">
            <a:avLst/>
          </a:prstGeom>
        </p:spPr>
        <p:txBody>
          <a:bodyPr wrap="square">
            <a:spAutoFit/>
          </a:bodyPr>
          <a:lstStyle/>
          <a:p>
            <a:r>
              <a:rPr lang="ru-RU" sz="2400" dirty="0"/>
              <a:t>Конкретную сборку можно найти по адресу:</a:t>
            </a:r>
          </a:p>
          <a:p>
            <a:r>
              <a:rPr lang="ru-RU" sz="2400" dirty="0"/>
              <a:t>(на примере </a:t>
            </a:r>
            <a:r>
              <a:rPr lang="en-US" sz="2400" dirty="0">
                <a:solidFill>
                  <a:srgbClr val="FF3300"/>
                </a:solidFill>
              </a:rPr>
              <a:t>GCA</a:t>
            </a:r>
            <a:r>
              <a:rPr lang="en-US" sz="2400" dirty="0">
                <a:solidFill>
                  <a:srgbClr val="0070C0"/>
                </a:solidFill>
              </a:rPr>
              <a:t>_</a:t>
            </a:r>
            <a:r>
              <a:rPr lang="en-US" sz="2400" dirty="0">
                <a:solidFill>
                  <a:srgbClr val="FF9900"/>
                </a:solidFill>
              </a:rPr>
              <a:t>020</a:t>
            </a:r>
            <a:r>
              <a:rPr lang="en-US" sz="2400" dirty="0">
                <a:solidFill>
                  <a:srgbClr val="00B050"/>
                </a:solidFill>
              </a:rPr>
              <a:t>546</a:t>
            </a:r>
            <a:r>
              <a:rPr lang="en-US" sz="2400" dirty="0">
                <a:solidFill>
                  <a:srgbClr val="7030A0"/>
                </a:solidFill>
              </a:rPr>
              <a:t>685</a:t>
            </a:r>
            <a:r>
              <a:rPr lang="en-US" sz="2400" dirty="0"/>
              <a:t>.1</a:t>
            </a:r>
            <a:r>
              <a:rPr lang="ru-RU" sz="2400" dirty="0"/>
              <a:t>)</a:t>
            </a:r>
          </a:p>
          <a:p>
            <a:r>
              <a:rPr lang="en-US" u="sng" dirty="0">
                <a:solidFill>
                  <a:srgbClr val="0070C0"/>
                </a:solidFill>
              </a:rPr>
              <a:t>https://ftp.ncbi.nlm.nih.gov/genomes/all/</a:t>
            </a:r>
            <a:r>
              <a:rPr lang="en-US" u="sng" dirty="0">
                <a:solidFill>
                  <a:srgbClr val="FF3300"/>
                </a:solidFill>
              </a:rPr>
              <a:t>GCA</a:t>
            </a:r>
            <a:r>
              <a:rPr lang="en-US" u="sng" dirty="0">
                <a:solidFill>
                  <a:srgbClr val="0070C0"/>
                </a:solidFill>
              </a:rPr>
              <a:t>/</a:t>
            </a:r>
            <a:r>
              <a:rPr lang="en-US" u="sng" dirty="0">
                <a:solidFill>
                  <a:srgbClr val="FF9900"/>
                </a:solidFill>
              </a:rPr>
              <a:t>020</a:t>
            </a:r>
            <a:r>
              <a:rPr lang="en-US" u="sng" dirty="0">
                <a:solidFill>
                  <a:srgbClr val="0070C0"/>
                </a:solidFill>
              </a:rPr>
              <a:t>/</a:t>
            </a:r>
            <a:r>
              <a:rPr lang="en-US" u="sng" dirty="0">
                <a:solidFill>
                  <a:srgbClr val="00B050"/>
                </a:solidFill>
              </a:rPr>
              <a:t>546</a:t>
            </a:r>
            <a:r>
              <a:rPr lang="en-US" u="sng" dirty="0">
                <a:solidFill>
                  <a:srgbClr val="0070C0"/>
                </a:solidFill>
              </a:rPr>
              <a:t>/</a:t>
            </a:r>
            <a:r>
              <a:rPr lang="en-US" u="sng" dirty="0">
                <a:solidFill>
                  <a:srgbClr val="7030A0"/>
                </a:solidFill>
              </a:rPr>
              <a:t>685</a:t>
            </a:r>
            <a:r>
              <a:rPr lang="en-US" u="sng" dirty="0">
                <a:solidFill>
                  <a:srgbClr val="0070C0"/>
                </a:solidFill>
              </a:rPr>
              <a:t>/GCA_020546685.1_ASM2054668v1/</a:t>
            </a:r>
          </a:p>
          <a:p>
            <a:r>
              <a:rPr lang="ru-RU" sz="2000" dirty="0"/>
              <a:t>Кстати, файлов там доступно больше, чем через </a:t>
            </a:r>
            <a:r>
              <a:rPr lang="en-US" sz="2000" dirty="0"/>
              <a:t>web-</a:t>
            </a:r>
            <a:r>
              <a:rPr lang="ru-RU" sz="2000" dirty="0"/>
              <a:t>интерфейс</a:t>
            </a:r>
            <a:endParaRPr lang="ru-RU" sz="2000" u="sng" dirty="0">
              <a:solidFill>
                <a:srgbClr val="0070C0"/>
              </a:solidFill>
            </a:endParaRPr>
          </a:p>
        </p:txBody>
      </p:sp>
      <p:sp>
        <p:nvSpPr>
          <p:cNvPr id="12" name="Овал 11"/>
          <p:cNvSpPr/>
          <p:nvPr/>
        </p:nvSpPr>
        <p:spPr>
          <a:xfrm>
            <a:off x="467544" y="3588692"/>
            <a:ext cx="578432" cy="576312"/>
          </a:xfrm>
          <a:prstGeom prst="ellipse">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tx1"/>
                </a:solidFill>
                <a:cs typeface="Arial" pitchFamily="34" charset="0"/>
              </a:rPr>
              <a:t>2</a:t>
            </a:r>
          </a:p>
        </p:txBody>
      </p:sp>
      <p:sp>
        <p:nvSpPr>
          <p:cNvPr id="13" name="Прямоугольник 12"/>
          <p:cNvSpPr/>
          <p:nvPr/>
        </p:nvSpPr>
        <p:spPr>
          <a:xfrm>
            <a:off x="1331640" y="5273332"/>
            <a:ext cx="7363072" cy="1107996"/>
          </a:xfrm>
          <a:prstGeom prst="rect">
            <a:avLst/>
          </a:prstGeom>
        </p:spPr>
        <p:txBody>
          <a:bodyPr wrap="square">
            <a:spAutoFit/>
          </a:bodyPr>
          <a:lstStyle/>
          <a:p>
            <a:r>
              <a:rPr lang="ru-RU" sz="2400" dirty="0"/>
              <a:t>Для скачивания конкретных файлов можно пользоваться удобной программой </a:t>
            </a:r>
            <a:r>
              <a:rPr lang="en-US" sz="2400" dirty="0" err="1"/>
              <a:t>wget</a:t>
            </a:r>
            <a:r>
              <a:rPr lang="en-US" sz="2400" dirty="0"/>
              <a:t>:</a:t>
            </a:r>
          </a:p>
          <a:p>
            <a:r>
              <a:rPr lang="en-US" u="sng" dirty="0">
                <a:solidFill>
                  <a:srgbClr val="0070C0"/>
                </a:solidFill>
              </a:rPr>
              <a:t>https://www.gnu.org/software/wget/</a:t>
            </a:r>
            <a:endParaRPr lang="ru-RU" u="sng" dirty="0">
              <a:solidFill>
                <a:srgbClr val="0070C0"/>
              </a:solidFill>
            </a:endParaRPr>
          </a:p>
        </p:txBody>
      </p:sp>
      <p:sp>
        <p:nvSpPr>
          <p:cNvPr id="14" name="Овал 13"/>
          <p:cNvSpPr/>
          <p:nvPr/>
        </p:nvSpPr>
        <p:spPr>
          <a:xfrm>
            <a:off x="467544" y="5500389"/>
            <a:ext cx="578432" cy="576312"/>
          </a:xfrm>
          <a:prstGeom prst="ellipse">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tx1"/>
                </a:solidFill>
                <a:cs typeface="Arial" pitchFamily="34" charset="0"/>
              </a:rPr>
              <a:t>3</a:t>
            </a:r>
          </a:p>
        </p:txBody>
      </p:sp>
    </p:spTree>
    <p:extLst>
      <p:ext uri="{BB962C8B-B14F-4D97-AF65-F5344CB8AC3E}">
        <p14:creationId xmlns:p14="http://schemas.microsoft.com/office/powerpoint/2010/main" val="189078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6CB1F5DB-F36D-81F7-164F-FFD3173FAA03}"/>
              </a:ext>
            </a:extLst>
          </p:cNvPr>
          <p:cNvPicPr>
            <a:picLocks noChangeAspect="1"/>
          </p:cNvPicPr>
          <p:nvPr/>
        </p:nvPicPr>
        <p:blipFill>
          <a:blip r:embed="rId3"/>
          <a:stretch>
            <a:fillRect/>
          </a:stretch>
        </p:blipFill>
        <p:spPr>
          <a:xfrm>
            <a:off x="501400" y="1196618"/>
            <a:ext cx="7743008" cy="5633320"/>
          </a:xfrm>
          <a:prstGeom prst="rect">
            <a:avLst/>
          </a:prstGeom>
        </p:spPr>
      </p:pic>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5</a:t>
            </a:fld>
            <a:endParaRPr lang="ru-RU" dirty="0"/>
          </a:p>
        </p:txBody>
      </p:sp>
      <p:sp>
        <p:nvSpPr>
          <p:cNvPr id="10" name="TextBox 9">
            <a:extLst>
              <a:ext uri="{FF2B5EF4-FFF2-40B4-BE49-F238E27FC236}">
                <a16:creationId xmlns:a16="http://schemas.microsoft.com/office/drawing/2014/main" id="{775E39C8-3AAC-43C5-9E3A-B405CF62CE80}"/>
              </a:ext>
            </a:extLst>
          </p:cNvPr>
          <p:cNvSpPr txBox="1"/>
          <p:nvPr/>
        </p:nvSpPr>
        <p:spPr>
          <a:xfrm>
            <a:off x="0" y="179929"/>
            <a:ext cx="8892480" cy="584775"/>
          </a:xfrm>
          <a:prstGeom prst="rect">
            <a:avLst/>
          </a:prstGeom>
          <a:noFill/>
        </p:spPr>
        <p:txBody>
          <a:bodyPr wrap="square" rtlCol="0">
            <a:spAutoFit/>
          </a:bodyPr>
          <a:lstStyle/>
          <a:p>
            <a:pPr algn="ctr"/>
            <a:r>
              <a:rPr lang="ru-RU" sz="3200" b="1" dirty="0">
                <a:solidFill>
                  <a:schemeClr val="bg1"/>
                </a:solidFill>
              </a:rPr>
              <a:t>Сборка генома (очень упрощенно)</a:t>
            </a:r>
          </a:p>
        </p:txBody>
      </p:sp>
      <p:sp>
        <p:nvSpPr>
          <p:cNvPr id="4" name="TextBox 3">
            <a:extLst>
              <a:ext uri="{FF2B5EF4-FFF2-40B4-BE49-F238E27FC236}">
                <a16:creationId xmlns:a16="http://schemas.microsoft.com/office/drawing/2014/main" id="{0433BDD3-B7BA-5740-6C94-E27F16F30F4E}"/>
              </a:ext>
            </a:extLst>
          </p:cNvPr>
          <p:cNvSpPr txBox="1"/>
          <p:nvPr/>
        </p:nvSpPr>
        <p:spPr>
          <a:xfrm>
            <a:off x="-108520" y="2708920"/>
            <a:ext cx="3024336" cy="646331"/>
          </a:xfrm>
          <a:prstGeom prst="rect">
            <a:avLst/>
          </a:prstGeom>
          <a:noFill/>
        </p:spPr>
        <p:txBody>
          <a:bodyPr wrap="square" rtlCol="0">
            <a:spAutoFit/>
          </a:bodyPr>
          <a:lstStyle/>
          <a:p>
            <a:pPr algn="ctr"/>
            <a:r>
              <a:rPr lang="ru-RU" b="1" dirty="0">
                <a:solidFill>
                  <a:srgbClr val="0070C0"/>
                </a:solidFill>
                <a:cs typeface="Arial" panose="020B0604020202020204" pitchFamily="34" charset="0"/>
              </a:rPr>
              <a:t>Получение коротких фрагментов ДНК</a:t>
            </a:r>
          </a:p>
        </p:txBody>
      </p:sp>
      <p:sp>
        <p:nvSpPr>
          <p:cNvPr id="5" name="TextBox 4">
            <a:extLst>
              <a:ext uri="{FF2B5EF4-FFF2-40B4-BE49-F238E27FC236}">
                <a16:creationId xmlns:a16="http://schemas.microsoft.com/office/drawing/2014/main" id="{ED500716-0E0F-7FE3-0847-216FF767233B}"/>
              </a:ext>
            </a:extLst>
          </p:cNvPr>
          <p:cNvSpPr txBox="1"/>
          <p:nvPr/>
        </p:nvSpPr>
        <p:spPr>
          <a:xfrm>
            <a:off x="4048355" y="1096577"/>
            <a:ext cx="1603765" cy="646331"/>
          </a:xfrm>
          <a:prstGeom prst="rect">
            <a:avLst/>
          </a:prstGeom>
          <a:noFill/>
        </p:spPr>
        <p:txBody>
          <a:bodyPr wrap="square" rtlCol="0">
            <a:spAutoFit/>
          </a:bodyPr>
          <a:lstStyle/>
          <a:p>
            <a:pPr algn="ctr"/>
            <a:r>
              <a:rPr lang="ru-RU" b="1" dirty="0" err="1">
                <a:solidFill>
                  <a:srgbClr val="0070C0"/>
                </a:solidFill>
                <a:cs typeface="Arial" panose="020B0604020202020204" pitchFamily="34" charset="0"/>
              </a:rPr>
              <a:t>Секвени-рование</a:t>
            </a:r>
            <a:endParaRPr lang="ru-RU" b="1" dirty="0">
              <a:solidFill>
                <a:srgbClr val="0070C0"/>
              </a:solidFill>
              <a:cs typeface="Arial" panose="020B0604020202020204" pitchFamily="34" charset="0"/>
            </a:endParaRPr>
          </a:p>
        </p:txBody>
      </p:sp>
      <p:sp>
        <p:nvSpPr>
          <p:cNvPr id="6" name="TextBox 5">
            <a:extLst>
              <a:ext uri="{FF2B5EF4-FFF2-40B4-BE49-F238E27FC236}">
                <a16:creationId xmlns:a16="http://schemas.microsoft.com/office/drawing/2014/main" id="{2A302560-E63E-E23E-216F-2204B58940FD}"/>
              </a:ext>
            </a:extLst>
          </p:cNvPr>
          <p:cNvSpPr txBox="1"/>
          <p:nvPr/>
        </p:nvSpPr>
        <p:spPr>
          <a:xfrm>
            <a:off x="6280603" y="2788950"/>
            <a:ext cx="1603765" cy="369332"/>
          </a:xfrm>
          <a:prstGeom prst="rect">
            <a:avLst/>
          </a:prstGeom>
          <a:noFill/>
        </p:spPr>
        <p:txBody>
          <a:bodyPr wrap="square" rtlCol="0">
            <a:spAutoFit/>
          </a:bodyPr>
          <a:lstStyle/>
          <a:p>
            <a:pPr algn="ctr"/>
            <a:r>
              <a:rPr lang="ru-RU" b="1" dirty="0">
                <a:solidFill>
                  <a:srgbClr val="0070C0"/>
                </a:solidFill>
                <a:cs typeface="Arial" panose="020B0604020202020204" pitchFamily="34" charset="0"/>
              </a:rPr>
              <a:t>Сборка</a:t>
            </a:r>
          </a:p>
        </p:txBody>
      </p:sp>
      <p:sp>
        <p:nvSpPr>
          <p:cNvPr id="7" name="TextBox 6">
            <a:extLst>
              <a:ext uri="{FF2B5EF4-FFF2-40B4-BE49-F238E27FC236}">
                <a16:creationId xmlns:a16="http://schemas.microsoft.com/office/drawing/2014/main" id="{FF0F655D-D501-AA57-E751-E58BB6C5A387}"/>
              </a:ext>
            </a:extLst>
          </p:cNvPr>
          <p:cNvSpPr txBox="1"/>
          <p:nvPr/>
        </p:nvSpPr>
        <p:spPr>
          <a:xfrm>
            <a:off x="3770117" y="6245163"/>
            <a:ext cx="1603765" cy="584775"/>
          </a:xfrm>
          <a:prstGeom prst="rect">
            <a:avLst/>
          </a:prstGeom>
          <a:noFill/>
        </p:spPr>
        <p:txBody>
          <a:bodyPr wrap="square" rtlCol="0">
            <a:spAutoFit/>
          </a:bodyPr>
          <a:lstStyle/>
          <a:p>
            <a:pPr algn="ctr"/>
            <a:r>
              <a:rPr lang="ru-RU" sz="3200" b="1" dirty="0" err="1">
                <a:solidFill>
                  <a:srgbClr val="0070C0"/>
                </a:solidFill>
                <a:latin typeface="Arial" panose="020B0604020202020204" pitchFamily="34" charset="0"/>
                <a:cs typeface="Arial" panose="020B0604020202020204" pitchFamily="34" charset="0"/>
              </a:rPr>
              <a:t>Контиг</a:t>
            </a:r>
            <a:endParaRPr lang="ru-RU"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78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6</a:t>
            </a:fld>
            <a:endParaRPr lang="ru-RU" dirty="0"/>
          </a:p>
        </p:txBody>
      </p:sp>
      <p:sp>
        <p:nvSpPr>
          <p:cNvPr id="10" name="TextBox 9">
            <a:extLst>
              <a:ext uri="{FF2B5EF4-FFF2-40B4-BE49-F238E27FC236}">
                <a16:creationId xmlns:a16="http://schemas.microsoft.com/office/drawing/2014/main" id="{775E39C8-3AAC-43C5-9E3A-B405CF62CE80}"/>
              </a:ext>
            </a:extLst>
          </p:cNvPr>
          <p:cNvSpPr txBox="1"/>
          <p:nvPr/>
        </p:nvSpPr>
        <p:spPr>
          <a:xfrm>
            <a:off x="107504" y="116632"/>
            <a:ext cx="8964488" cy="584775"/>
          </a:xfrm>
          <a:prstGeom prst="rect">
            <a:avLst/>
          </a:prstGeom>
          <a:noFill/>
        </p:spPr>
        <p:txBody>
          <a:bodyPr wrap="square" rtlCol="0">
            <a:spAutoFit/>
          </a:bodyPr>
          <a:lstStyle/>
          <a:p>
            <a:pPr algn="ctr"/>
            <a:r>
              <a:rPr lang="en-US" sz="3200" b="1" dirty="0">
                <a:solidFill>
                  <a:schemeClr val="bg1"/>
                </a:solidFill>
              </a:rPr>
              <a:t>Scaffolding</a:t>
            </a:r>
            <a:r>
              <a:rPr lang="ru-RU" sz="3200" b="1" dirty="0">
                <a:solidFill>
                  <a:schemeClr val="bg1"/>
                </a:solidFill>
              </a:rPr>
              <a:t>: от </a:t>
            </a:r>
            <a:r>
              <a:rPr lang="ru-RU" sz="3200" b="1" dirty="0" err="1">
                <a:solidFill>
                  <a:schemeClr val="bg1"/>
                </a:solidFill>
              </a:rPr>
              <a:t>контигов</a:t>
            </a:r>
            <a:r>
              <a:rPr lang="ru-RU" sz="3200" b="1" dirty="0">
                <a:solidFill>
                  <a:schemeClr val="bg1"/>
                </a:solidFill>
              </a:rPr>
              <a:t> до хромосом</a:t>
            </a:r>
          </a:p>
        </p:txBody>
      </p:sp>
      <p:grpSp>
        <p:nvGrpSpPr>
          <p:cNvPr id="66" name="Группа 65"/>
          <p:cNvGrpSpPr/>
          <p:nvPr/>
        </p:nvGrpSpPr>
        <p:grpSpPr>
          <a:xfrm>
            <a:off x="107504" y="2052464"/>
            <a:ext cx="4320480" cy="4365104"/>
            <a:chOff x="179512" y="2492896"/>
            <a:chExt cx="4320480" cy="4365104"/>
          </a:xfrm>
        </p:grpSpPr>
        <p:sp>
          <p:nvSpPr>
            <p:cNvPr id="19" name="Овал 18"/>
            <p:cNvSpPr/>
            <p:nvPr/>
          </p:nvSpPr>
          <p:spPr>
            <a:xfrm>
              <a:off x="467544" y="2996952"/>
              <a:ext cx="3744416" cy="3744416"/>
            </a:xfrm>
            <a:prstGeom prst="ellipse">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1" name="Прямая соединительная линия 20"/>
            <p:cNvCxnSpPr/>
            <p:nvPr/>
          </p:nvCxnSpPr>
          <p:spPr>
            <a:xfrm>
              <a:off x="179512" y="2996952"/>
              <a:ext cx="720080" cy="720080"/>
            </a:xfrm>
            <a:prstGeom prst="line">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Прямоугольник 33"/>
            <p:cNvSpPr/>
            <p:nvPr/>
          </p:nvSpPr>
          <p:spPr>
            <a:xfrm>
              <a:off x="251520" y="4149080"/>
              <a:ext cx="4248472" cy="2708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8" name="Группа 57"/>
            <p:cNvGrpSpPr/>
            <p:nvPr/>
          </p:nvGrpSpPr>
          <p:grpSpPr>
            <a:xfrm>
              <a:off x="179512" y="2573288"/>
              <a:ext cx="4320480" cy="1503784"/>
              <a:chOff x="179512" y="2573288"/>
              <a:chExt cx="4320480" cy="1503784"/>
            </a:xfrm>
          </p:grpSpPr>
          <p:cxnSp>
            <p:nvCxnSpPr>
              <p:cNvPr id="30" name="Прямая соединительная линия 29"/>
              <p:cNvCxnSpPr/>
              <p:nvPr/>
            </p:nvCxnSpPr>
            <p:spPr>
              <a:xfrm>
                <a:off x="2411760" y="2573288"/>
                <a:ext cx="0" cy="423664"/>
              </a:xfrm>
              <a:prstGeom prst="line">
                <a:avLst/>
              </a:prstGeom>
              <a:ln w="508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a:off x="2771800" y="2573288"/>
                <a:ext cx="72008" cy="495672"/>
              </a:xfrm>
              <a:prstGeom prst="line">
                <a:avLst/>
              </a:prstGeom>
              <a:ln w="508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H="1">
                <a:off x="3131840" y="2717304"/>
                <a:ext cx="144016" cy="495672"/>
              </a:xfrm>
              <a:prstGeom prst="line">
                <a:avLst/>
              </a:prstGeom>
              <a:ln w="508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H="1">
                <a:off x="3419872" y="2933328"/>
                <a:ext cx="288032" cy="423664"/>
              </a:xfrm>
              <a:prstGeom prst="line">
                <a:avLst/>
              </a:prstGeom>
              <a:ln w="508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H="1">
                <a:off x="3707904" y="3221360"/>
                <a:ext cx="288032" cy="351656"/>
              </a:xfrm>
              <a:prstGeom prst="line">
                <a:avLst/>
              </a:prstGeom>
              <a:ln w="508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H="1">
                <a:off x="3923928" y="3581400"/>
                <a:ext cx="432048" cy="279648"/>
              </a:xfrm>
              <a:prstGeom prst="line">
                <a:avLst/>
              </a:prstGeom>
              <a:ln w="508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H="1">
                <a:off x="4067944" y="3941440"/>
                <a:ext cx="432048" cy="135632"/>
              </a:xfrm>
              <a:prstGeom prst="line">
                <a:avLst/>
              </a:prstGeom>
              <a:ln w="508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1907704" y="2573288"/>
                <a:ext cx="72008" cy="495672"/>
              </a:xfrm>
              <a:prstGeom prst="line">
                <a:avLst/>
              </a:prstGeom>
              <a:ln w="508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1475656" y="2717304"/>
                <a:ext cx="144016" cy="495672"/>
              </a:xfrm>
              <a:prstGeom prst="line">
                <a:avLst/>
              </a:prstGeom>
              <a:ln w="508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1115616" y="2933328"/>
                <a:ext cx="216024" cy="423664"/>
              </a:xfrm>
              <a:prstGeom prst="line">
                <a:avLst/>
              </a:prstGeom>
              <a:ln w="508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755576" y="3221360"/>
                <a:ext cx="288032" cy="351656"/>
              </a:xfrm>
              <a:prstGeom prst="line">
                <a:avLst/>
              </a:prstGeom>
              <a:ln w="508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95536" y="3581400"/>
                <a:ext cx="432048" cy="279648"/>
              </a:xfrm>
              <a:prstGeom prst="line">
                <a:avLst/>
              </a:prstGeom>
              <a:ln w="508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179512" y="3941440"/>
                <a:ext cx="504056" cy="135632"/>
              </a:xfrm>
              <a:prstGeom prst="line">
                <a:avLst/>
              </a:prstGeom>
              <a:ln w="508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cxnSp>
          <p:nvCxnSpPr>
            <p:cNvPr id="62" name="Прямая соединительная линия 61"/>
            <p:cNvCxnSpPr/>
            <p:nvPr/>
          </p:nvCxnSpPr>
          <p:spPr>
            <a:xfrm flipH="1">
              <a:off x="3275856" y="2492896"/>
              <a:ext cx="360040" cy="792088"/>
            </a:xfrm>
            <a:prstGeom prst="line">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Прямоугольник 67">
            <a:extLst>
              <a:ext uri="{FF2B5EF4-FFF2-40B4-BE49-F238E27FC236}">
                <a16:creationId xmlns:a16="http://schemas.microsoft.com/office/drawing/2014/main" id="{57594EEC-D6AB-4F82-9196-90BBBB3C45FD}"/>
              </a:ext>
            </a:extLst>
          </p:cNvPr>
          <p:cNvSpPr/>
          <p:nvPr/>
        </p:nvSpPr>
        <p:spPr>
          <a:xfrm>
            <a:off x="547936" y="1268760"/>
            <a:ext cx="3736032" cy="430887"/>
          </a:xfrm>
          <a:prstGeom prst="rect">
            <a:avLst/>
          </a:prstGeom>
        </p:spPr>
        <p:txBody>
          <a:bodyPr wrap="square">
            <a:spAutoFit/>
          </a:bodyPr>
          <a:lstStyle/>
          <a:p>
            <a:pPr algn="ctr"/>
            <a:r>
              <a:rPr lang="en-US" sz="2200" b="1" dirty="0"/>
              <a:t>Mate-pair</a:t>
            </a:r>
            <a:r>
              <a:rPr lang="ru-RU" sz="2200" b="1" dirty="0"/>
              <a:t> </a:t>
            </a:r>
            <a:r>
              <a:rPr lang="en-US" sz="2200" b="1" dirty="0"/>
              <a:t>sequencing</a:t>
            </a:r>
            <a:endParaRPr lang="ru-RU" sz="2200" b="1" u="sng" dirty="0">
              <a:solidFill>
                <a:srgbClr val="0070C0"/>
              </a:solidFill>
            </a:endParaRPr>
          </a:p>
        </p:txBody>
      </p:sp>
      <p:cxnSp>
        <p:nvCxnSpPr>
          <p:cNvPr id="16" name="Прямая соединительная линия 15"/>
          <p:cNvCxnSpPr/>
          <p:nvPr/>
        </p:nvCxnSpPr>
        <p:spPr>
          <a:xfrm>
            <a:off x="971600" y="3997841"/>
            <a:ext cx="2592288" cy="0"/>
          </a:xfrm>
          <a:prstGeom prst="line">
            <a:avLst/>
          </a:prstGeom>
          <a:ln w="1016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7" name="Прямоугольник 66">
            <a:extLst>
              <a:ext uri="{FF2B5EF4-FFF2-40B4-BE49-F238E27FC236}">
                <a16:creationId xmlns:a16="http://schemas.microsoft.com/office/drawing/2014/main" id="{57594EEC-D6AB-4F82-9196-90BBBB3C45FD}"/>
              </a:ext>
            </a:extLst>
          </p:cNvPr>
          <p:cNvSpPr/>
          <p:nvPr/>
        </p:nvSpPr>
        <p:spPr>
          <a:xfrm>
            <a:off x="827584" y="4357881"/>
            <a:ext cx="2952328" cy="430887"/>
          </a:xfrm>
          <a:prstGeom prst="rect">
            <a:avLst/>
          </a:prstGeom>
        </p:spPr>
        <p:txBody>
          <a:bodyPr wrap="square">
            <a:spAutoFit/>
          </a:bodyPr>
          <a:lstStyle/>
          <a:p>
            <a:pPr algn="ctr"/>
            <a:r>
              <a:rPr lang="ru-RU" sz="2200" dirty="0"/>
              <a:t>1000 – 10000 п.н. </a:t>
            </a:r>
            <a:endParaRPr lang="ru-RU" sz="2200" u="sng" dirty="0">
              <a:solidFill>
                <a:srgbClr val="0070C0"/>
              </a:solidFill>
            </a:endParaRPr>
          </a:p>
        </p:txBody>
      </p:sp>
      <p:sp>
        <p:nvSpPr>
          <p:cNvPr id="69" name="Левая фигурная скобка 68"/>
          <p:cNvSpPr/>
          <p:nvPr/>
        </p:nvSpPr>
        <p:spPr>
          <a:xfrm rot="5400000" flipH="1">
            <a:off x="2159732" y="2953725"/>
            <a:ext cx="216024" cy="2592288"/>
          </a:xfrm>
          <a:prstGeom prst="leftBrace">
            <a:avLst>
              <a:gd name="adj1" fmla="val 28909"/>
              <a:gd name="adj2" fmla="val 50000"/>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1" name="Прямая соединительная линия 70"/>
          <p:cNvCxnSpPr/>
          <p:nvPr/>
        </p:nvCxnSpPr>
        <p:spPr>
          <a:xfrm>
            <a:off x="971600" y="3853825"/>
            <a:ext cx="432048" cy="0"/>
          </a:xfrm>
          <a:prstGeom prst="line">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flipH="1">
            <a:off x="3131840" y="3853825"/>
            <a:ext cx="423664" cy="8384"/>
          </a:xfrm>
          <a:prstGeom prst="line">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Прямоугольник 74">
            <a:extLst>
              <a:ext uri="{FF2B5EF4-FFF2-40B4-BE49-F238E27FC236}">
                <a16:creationId xmlns:a16="http://schemas.microsoft.com/office/drawing/2014/main" id="{57594EEC-D6AB-4F82-9196-90BBBB3C45FD}"/>
              </a:ext>
            </a:extLst>
          </p:cNvPr>
          <p:cNvSpPr/>
          <p:nvPr/>
        </p:nvSpPr>
        <p:spPr>
          <a:xfrm>
            <a:off x="323528" y="4797152"/>
            <a:ext cx="4536504" cy="2031325"/>
          </a:xfrm>
          <a:prstGeom prst="rect">
            <a:avLst/>
          </a:prstGeom>
        </p:spPr>
        <p:txBody>
          <a:bodyPr wrap="square">
            <a:spAutoFit/>
          </a:bodyPr>
          <a:lstStyle/>
          <a:p>
            <a:pPr marL="457200" indent="-457200">
              <a:buFont typeface="Arial" pitchFamily="34" charset="0"/>
              <a:buChar char="•"/>
            </a:pPr>
            <a:r>
              <a:rPr lang="ru-RU" dirty="0"/>
              <a:t>Разрезание ДНК на более длинные куски</a:t>
            </a:r>
          </a:p>
          <a:p>
            <a:pPr marL="457200" indent="-457200">
              <a:buFont typeface="Arial" pitchFamily="34" charset="0"/>
              <a:buChar char="•"/>
            </a:pPr>
            <a:r>
              <a:rPr lang="ru-RU" dirty="0" err="1"/>
              <a:t>Секвенирование</a:t>
            </a:r>
            <a:r>
              <a:rPr lang="ru-RU" dirty="0"/>
              <a:t> с концов</a:t>
            </a:r>
            <a:r>
              <a:rPr lang="en-US" dirty="0"/>
              <a:t> </a:t>
            </a:r>
            <a:r>
              <a:rPr lang="ru-RU" dirty="0"/>
              <a:t>(получаются парные </a:t>
            </a:r>
            <a:r>
              <a:rPr lang="ru-RU" dirty="0" err="1"/>
              <a:t>риды</a:t>
            </a:r>
            <a:r>
              <a:rPr lang="ru-RU" dirty="0"/>
              <a:t>, </a:t>
            </a:r>
            <a:r>
              <a:rPr lang="en-US" b="1" dirty="0"/>
              <a:t>mate pair</a:t>
            </a:r>
            <a:r>
              <a:rPr lang="ru-RU" dirty="0"/>
              <a:t>)</a:t>
            </a:r>
          </a:p>
          <a:p>
            <a:pPr marL="457200" indent="-457200">
              <a:buFont typeface="Arial" pitchFamily="34" charset="0"/>
              <a:buChar char="•"/>
            </a:pPr>
            <a:r>
              <a:rPr lang="ru-RU" dirty="0"/>
              <a:t>Учет этой информации при сборке</a:t>
            </a:r>
          </a:p>
        </p:txBody>
      </p:sp>
      <p:sp>
        <p:nvSpPr>
          <p:cNvPr id="76" name="Прямоугольник 75">
            <a:extLst>
              <a:ext uri="{FF2B5EF4-FFF2-40B4-BE49-F238E27FC236}">
                <a16:creationId xmlns:a16="http://schemas.microsoft.com/office/drawing/2014/main" id="{57594EEC-D6AB-4F82-9196-90BBBB3C45FD}"/>
              </a:ext>
            </a:extLst>
          </p:cNvPr>
          <p:cNvSpPr/>
          <p:nvPr/>
        </p:nvSpPr>
        <p:spPr>
          <a:xfrm>
            <a:off x="4932040" y="1268760"/>
            <a:ext cx="3736032" cy="830997"/>
          </a:xfrm>
          <a:prstGeom prst="rect">
            <a:avLst/>
          </a:prstGeom>
        </p:spPr>
        <p:txBody>
          <a:bodyPr wrap="square">
            <a:spAutoFit/>
          </a:bodyPr>
          <a:lstStyle/>
          <a:p>
            <a:pPr algn="ctr"/>
            <a:r>
              <a:rPr lang="en-US" sz="2400" b="1" dirty="0"/>
              <a:t>Single molecule real time sequencing</a:t>
            </a:r>
            <a:endParaRPr lang="ru-RU" sz="2200" b="1" u="sng" dirty="0">
              <a:solidFill>
                <a:srgbClr val="0070C0"/>
              </a:solidFill>
            </a:endParaRPr>
          </a:p>
        </p:txBody>
      </p:sp>
      <p:cxnSp>
        <p:nvCxnSpPr>
          <p:cNvPr id="77" name="Прямая соединительная линия 76"/>
          <p:cNvCxnSpPr/>
          <p:nvPr/>
        </p:nvCxnSpPr>
        <p:spPr>
          <a:xfrm>
            <a:off x="5076056" y="3358153"/>
            <a:ext cx="3600400" cy="0"/>
          </a:xfrm>
          <a:prstGeom prst="line">
            <a:avLst/>
          </a:prstGeom>
          <a:ln w="1016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5076056" y="3142129"/>
            <a:ext cx="3600400" cy="0"/>
          </a:xfrm>
          <a:prstGeom prst="line">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Прямоугольник 80">
            <a:extLst>
              <a:ext uri="{FF2B5EF4-FFF2-40B4-BE49-F238E27FC236}">
                <a16:creationId xmlns:a16="http://schemas.microsoft.com/office/drawing/2014/main" id="{57594EEC-D6AB-4F82-9196-90BBBB3C45FD}"/>
              </a:ext>
            </a:extLst>
          </p:cNvPr>
          <p:cNvSpPr/>
          <p:nvPr/>
        </p:nvSpPr>
        <p:spPr>
          <a:xfrm>
            <a:off x="5436096" y="3574177"/>
            <a:ext cx="2952328" cy="430887"/>
          </a:xfrm>
          <a:prstGeom prst="rect">
            <a:avLst/>
          </a:prstGeom>
        </p:spPr>
        <p:txBody>
          <a:bodyPr wrap="square">
            <a:spAutoFit/>
          </a:bodyPr>
          <a:lstStyle/>
          <a:p>
            <a:pPr algn="ctr"/>
            <a:r>
              <a:rPr lang="en-US" sz="2200" dirty="0"/>
              <a:t>&gt;</a:t>
            </a:r>
            <a:r>
              <a:rPr lang="ru-RU" sz="2200" dirty="0"/>
              <a:t> 20000 п.н. </a:t>
            </a:r>
            <a:endParaRPr lang="ru-RU" sz="2200" u="sng" dirty="0">
              <a:solidFill>
                <a:srgbClr val="0070C0"/>
              </a:solidFill>
            </a:endParaRPr>
          </a:p>
        </p:txBody>
      </p:sp>
      <p:cxnSp>
        <p:nvCxnSpPr>
          <p:cNvPr id="82" name="Прямая соединительная линия 81"/>
          <p:cNvCxnSpPr/>
          <p:nvPr/>
        </p:nvCxnSpPr>
        <p:spPr>
          <a:xfrm>
            <a:off x="5292080" y="3142129"/>
            <a:ext cx="144016" cy="0"/>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5868144" y="3142129"/>
            <a:ext cx="144016" cy="0"/>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a:off x="6660232" y="3142129"/>
            <a:ext cx="144016" cy="0"/>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a:off x="7524328" y="3142129"/>
            <a:ext cx="144016" cy="0"/>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a:off x="8244408" y="3142129"/>
            <a:ext cx="144016" cy="0"/>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a:off x="7092280" y="3142129"/>
            <a:ext cx="144016" cy="0"/>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a:off x="5940152" y="2710081"/>
            <a:ext cx="0" cy="368424"/>
          </a:xfrm>
          <a:prstGeom prst="line">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4" name="Прямоугольник 93">
            <a:extLst>
              <a:ext uri="{FF2B5EF4-FFF2-40B4-BE49-F238E27FC236}">
                <a16:creationId xmlns:a16="http://schemas.microsoft.com/office/drawing/2014/main" id="{57594EEC-D6AB-4F82-9196-90BBBB3C45FD}"/>
              </a:ext>
            </a:extLst>
          </p:cNvPr>
          <p:cNvSpPr/>
          <p:nvPr/>
        </p:nvSpPr>
        <p:spPr>
          <a:xfrm>
            <a:off x="5652120" y="2278033"/>
            <a:ext cx="1728192" cy="369332"/>
          </a:xfrm>
          <a:prstGeom prst="rect">
            <a:avLst/>
          </a:prstGeom>
        </p:spPr>
        <p:txBody>
          <a:bodyPr wrap="square">
            <a:spAutoFit/>
          </a:bodyPr>
          <a:lstStyle/>
          <a:p>
            <a:pPr algn="ctr"/>
            <a:r>
              <a:rPr lang="ru-RU" dirty="0">
                <a:solidFill>
                  <a:srgbClr val="FF0000"/>
                </a:solidFill>
              </a:rPr>
              <a:t>неточности</a:t>
            </a:r>
            <a:endParaRPr lang="ru-RU" sz="2200" u="sng" dirty="0">
              <a:solidFill>
                <a:srgbClr val="FF0000"/>
              </a:solidFill>
            </a:endParaRPr>
          </a:p>
        </p:txBody>
      </p:sp>
      <p:cxnSp>
        <p:nvCxnSpPr>
          <p:cNvPr id="96" name="Прямая соединительная линия 95"/>
          <p:cNvCxnSpPr/>
          <p:nvPr/>
        </p:nvCxnSpPr>
        <p:spPr>
          <a:xfrm>
            <a:off x="7164288" y="2710081"/>
            <a:ext cx="0" cy="368424"/>
          </a:xfrm>
          <a:prstGeom prst="line">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Прямоугольник 97">
            <a:extLst>
              <a:ext uri="{FF2B5EF4-FFF2-40B4-BE49-F238E27FC236}">
                <a16:creationId xmlns:a16="http://schemas.microsoft.com/office/drawing/2014/main" id="{57594EEC-D6AB-4F82-9196-90BBBB3C45FD}"/>
              </a:ext>
            </a:extLst>
          </p:cNvPr>
          <p:cNvSpPr/>
          <p:nvPr/>
        </p:nvSpPr>
        <p:spPr>
          <a:xfrm>
            <a:off x="4788024" y="4797152"/>
            <a:ext cx="3960440" cy="1477328"/>
          </a:xfrm>
          <a:prstGeom prst="rect">
            <a:avLst/>
          </a:prstGeom>
        </p:spPr>
        <p:txBody>
          <a:bodyPr wrap="square">
            <a:spAutoFit/>
          </a:bodyPr>
          <a:lstStyle/>
          <a:p>
            <a:pPr marL="457200" indent="-457200">
              <a:buFont typeface="Arial" pitchFamily="34" charset="0"/>
              <a:buChar char="•"/>
            </a:pPr>
            <a:r>
              <a:rPr lang="ru-RU" dirty="0"/>
              <a:t>Такие </a:t>
            </a:r>
            <a:r>
              <a:rPr lang="ru-RU" dirty="0" err="1"/>
              <a:t>секвенаторы</a:t>
            </a:r>
            <a:r>
              <a:rPr lang="ru-RU" dirty="0"/>
              <a:t> достаточно дорого стоят</a:t>
            </a:r>
          </a:p>
          <a:p>
            <a:pPr marL="457200" indent="-457200">
              <a:buFont typeface="Arial" pitchFamily="34" charset="0"/>
              <a:buChar char="•"/>
            </a:pPr>
            <a:r>
              <a:rPr lang="ru-RU" dirty="0"/>
              <a:t>Точность </a:t>
            </a:r>
            <a:r>
              <a:rPr lang="ru-RU" dirty="0" err="1"/>
              <a:t>секвенирования</a:t>
            </a:r>
            <a:r>
              <a:rPr lang="ru-RU" dirty="0"/>
              <a:t> низкая, но для нужд сборки ее может хватать</a:t>
            </a:r>
          </a:p>
        </p:txBody>
      </p:sp>
      <p:cxnSp>
        <p:nvCxnSpPr>
          <p:cNvPr id="100" name="Прямая соединительная линия 99"/>
          <p:cNvCxnSpPr/>
          <p:nvPr/>
        </p:nvCxnSpPr>
        <p:spPr>
          <a:xfrm>
            <a:off x="4572000" y="1268760"/>
            <a:ext cx="0" cy="5472608"/>
          </a:xfrm>
          <a:prstGeom prst="line">
            <a:avLst/>
          </a:prstGeom>
          <a:ln w="2540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78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7</a:t>
            </a:fld>
            <a:endParaRPr lang="ru-RU" dirty="0"/>
          </a:p>
        </p:txBody>
      </p:sp>
      <p:sp>
        <p:nvSpPr>
          <p:cNvPr id="8" name="TextBox 7">
            <a:extLst>
              <a:ext uri="{FF2B5EF4-FFF2-40B4-BE49-F238E27FC236}">
                <a16:creationId xmlns:a16="http://schemas.microsoft.com/office/drawing/2014/main" id="{091683B3-F464-4A9C-A704-61DD5D98554D}"/>
              </a:ext>
            </a:extLst>
          </p:cNvPr>
          <p:cNvSpPr txBox="1"/>
          <p:nvPr/>
        </p:nvSpPr>
        <p:spPr>
          <a:xfrm>
            <a:off x="0" y="6309320"/>
            <a:ext cx="7593745" cy="430887"/>
          </a:xfrm>
          <a:prstGeom prst="rect">
            <a:avLst/>
          </a:prstGeom>
          <a:noFill/>
        </p:spPr>
        <p:txBody>
          <a:bodyPr wrap="none" rtlCol="0">
            <a:spAutoFit/>
          </a:bodyPr>
          <a:lstStyle/>
          <a:p>
            <a:r>
              <a:rPr lang="ru-RU" sz="1100" dirty="0">
                <a:solidFill>
                  <a:schemeClr val="bg1">
                    <a:lumMod val="65000"/>
                  </a:schemeClr>
                </a:solidFill>
              </a:rPr>
              <a:t>См.: </a:t>
            </a:r>
            <a:r>
              <a:rPr lang="en-US" sz="1100" dirty="0" err="1">
                <a:solidFill>
                  <a:schemeClr val="bg1">
                    <a:lumMod val="65000"/>
                  </a:schemeClr>
                </a:solidFill>
              </a:rPr>
              <a:t>Alneberg</a:t>
            </a:r>
            <a:r>
              <a:rPr lang="en-US" sz="1100" dirty="0">
                <a:solidFill>
                  <a:schemeClr val="bg1">
                    <a:lumMod val="65000"/>
                  </a:schemeClr>
                </a:solidFill>
              </a:rPr>
              <a:t> </a:t>
            </a:r>
            <a:r>
              <a:rPr lang="en-US" sz="1100" i="1" dirty="0">
                <a:solidFill>
                  <a:schemeClr val="bg1">
                    <a:lumMod val="65000"/>
                  </a:schemeClr>
                </a:solidFill>
              </a:rPr>
              <a:t>et al.</a:t>
            </a:r>
            <a:r>
              <a:rPr lang="en-US" sz="1100" dirty="0">
                <a:solidFill>
                  <a:schemeClr val="bg1">
                    <a:lumMod val="65000"/>
                  </a:schemeClr>
                </a:solidFill>
              </a:rPr>
              <a:t> Genomes from uncultivated prokaryotes: a comparison of </a:t>
            </a:r>
            <a:r>
              <a:rPr lang="en-US" sz="1100" dirty="0" err="1">
                <a:solidFill>
                  <a:schemeClr val="bg1">
                    <a:lumMod val="65000"/>
                  </a:schemeClr>
                </a:solidFill>
              </a:rPr>
              <a:t>metagenome</a:t>
            </a:r>
            <a:r>
              <a:rPr lang="en-US" sz="1100" dirty="0">
                <a:solidFill>
                  <a:schemeClr val="bg1">
                    <a:lumMod val="65000"/>
                  </a:schemeClr>
                </a:solidFill>
              </a:rPr>
              <a:t>-assembled </a:t>
            </a:r>
            <a:endParaRPr lang="ru-RU" sz="1100" dirty="0">
              <a:solidFill>
                <a:schemeClr val="bg1">
                  <a:lumMod val="65000"/>
                </a:schemeClr>
              </a:solidFill>
            </a:endParaRPr>
          </a:p>
          <a:p>
            <a:r>
              <a:rPr lang="en-US" sz="1100" dirty="0">
                <a:solidFill>
                  <a:schemeClr val="bg1">
                    <a:lumMod val="65000"/>
                  </a:schemeClr>
                </a:solidFill>
              </a:rPr>
              <a:t>and single-amplified genomes. </a:t>
            </a:r>
            <a:r>
              <a:rPr lang="en-US" sz="1100" i="1" dirty="0" err="1">
                <a:solidFill>
                  <a:schemeClr val="bg1">
                    <a:lumMod val="65000"/>
                  </a:schemeClr>
                </a:solidFill>
              </a:rPr>
              <a:t>Microbiome</a:t>
            </a:r>
            <a:r>
              <a:rPr lang="en-US" sz="1100" dirty="0">
                <a:solidFill>
                  <a:schemeClr val="bg1">
                    <a:lumMod val="65000"/>
                  </a:schemeClr>
                </a:solidFill>
              </a:rPr>
              <a:t> 6:173, </a:t>
            </a:r>
            <a:r>
              <a:rPr lang="en-US" sz="1100" b="1" dirty="0">
                <a:solidFill>
                  <a:schemeClr val="bg1">
                    <a:lumMod val="65000"/>
                  </a:schemeClr>
                </a:solidFill>
              </a:rPr>
              <a:t>2018</a:t>
            </a:r>
            <a:r>
              <a:rPr lang="en-US" sz="1100" dirty="0">
                <a:solidFill>
                  <a:schemeClr val="bg1">
                    <a:lumMod val="65000"/>
                  </a:schemeClr>
                </a:solidFill>
              </a:rPr>
              <a:t>.</a:t>
            </a:r>
            <a:endParaRPr lang="ru-RU" sz="1100" dirty="0">
              <a:solidFill>
                <a:schemeClr val="bg1">
                  <a:lumMod val="65000"/>
                </a:schemeClr>
              </a:solidFill>
            </a:endParaRPr>
          </a:p>
        </p:txBody>
      </p:sp>
      <p:sp>
        <p:nvSpPr>
          <p:cNvPr id="10" name="TextBox 9">
            <a:extLst>
              <a:ext uri="{FF2B5EF4-FFF2-40B4-BE49-F238E27FC236}">
                <a16:creationId xmlns:a16="http://schemas.microsoft.com/office/drawing/2014/main" id="{775E39C8-3AAC-43C5-9E3A-B405CF62CE80}"/>
              </a:ext>
            </a:extLst>
          </p:cNvPr>
          <p:cNvSpPr txBox="1"/>
          <p:nvPr/>
        </p:nvSpPr>
        <p:spPr>
          <a:xfrm>
            <a:off x="0" y="251937"/>
            <a:ext cx="8892480" cy="584775"/>
          </a:xfrm>
          <a:prstGeom prst="rect">
            <a:avLst/>
          </a:prstGeom>
          <a:noFill/>
        </p:spPr>
        <p:txBody>
          <a:bodyPr wrap="square" rtlCol="0">
            <a:spAutoFit/>
          </a:bodyPr>
          <a:lstStyle/>
          <a:p>
            <a:pPr algn="ctr"/>
            <a:r>
              <a:rPr lang="ru-RU" sz="3200" b="1" dirty="0">
                <a:solidFill>
                  <a:schemeClr val="bg1"/>
                </a:solidFill>
              </a:rPr>
              <a:t>Нет культуры клеток — нет генома?</a:t>
            </a:r>
          </a:p>
        </p:txBody>
      </p:sp>
      <p:sp>
        <p:nvSpPr>
          <p:cNvPr id="19" name="Прямоугольник 18">
            <a:extLst>
              <a:ext uri="{FF2B5EF4-FFF2-40B4-BE49-F238E27FC236}">
                <a16:creationId xmlns:a16="http://schemas.microsoft.com/office/drawing/2014/main" id="{57594EEC-D6AB-4F82-9196-90BBBB3C45FD}"/>
              </a:ext>
            </a:extLst>
          </p:cNvPr>
          <p:cNvSpPr/>
          <p:nvPr/>
        </p:nvSpPr>
        <p:spPr>
          <a:xfrm>
            <a:off x="72008" y="1544598"/>
            <a:ext cx="1872208" cy="769441"/>
          </a:xfrm>
          <a:prstGeom prst="rect">
            <a:avLst/>
          </a:prstGeom>
        </p:spPr>
        <p:txBody>
          <a:bodyPr wrap="square">
            <a:spAutoFit/>
          </a:bodyPr>
          <a:lstStyle/>
          <a:p>
            <a:r>
              <a:rPr lang="ru-RU" sz="2200" dirty="0"/>
              <a:t>Культура клеток</a:t>
            </a:r>
            <a:endParaRPr lang="ru-RU" sz="2200" u="sng" dirty="0">
              <a:solidFill>
                <a:srgbClr val="0070C0"/>
              </a:solidFill>
            </a:endParaRPr>
          </a:p>
        </p:txBody>
      </p:sp>
      <p:sp>
        <p:nvSpPr>
          <p:cNvPr id="20" name="Прямоугольник 19">
            <a:extLst>
              <a:ext uri="{FF2B5EF4-FFF2-40B4-BE49-F238E27FC236}">
                <a16:creationId xmlns:a16="http://schemas.microsoft.com/office/drawing/2014/main" id="{57594EEC-D6AB-4F82-9196-90BBBB3C45FD}"/>
              </a:ext>
            </a:extLst>
          </p:cNvPr>
          <p:cNvSpPr/>
          <p:nvPr/>
        </p:nvSpPr>
        <p:spPr>
          <a:xfrm>
            <a:off x="107504" y="3423190"/>
            <a:ext cx="2376264" cy="1107996"/>
          </a:xfrm>
          <a:prstGeom prst="rect">
            <a:avLst/>
          </a:prstGeom>
        </p:spPr>
        <p:txBody>
          <a:bodyPr wrap="square">
            <a:spAutoFit/>
          </a:bodyPr>
          <a:lstStyle/>
          <a:p>
            <a:r>
              <a:rPr lang="ru-RU" sz="2200" dirty="0"/>
              <a:t>Образец из окружающей среды</a:t>
            </a:r>
            <a:endParaRPr lang="ru-RU" sz="2200" u="sng" dirty="0">
              <a:solidFill>
                <a:srgbClr val="0070C0"/>
              </a:solidFill>
            </a:endParaRPr>
          </a:p>
        </p:txBody>
      </p:sp>
      <p:cxnSp>
        <p:nvCxnSpPr>
          <p:cNvPr id="22" name="Прямая со стрелкой 21"/>
          <p:cNvCxnSpPr/>
          <p:nvPr/>
        </p:nvCxnSpPr>
        <p:spPr>
          <a:xfrm>
            <a:off x="1584176" y="1976646"/>
            <a:ext cx="1296144" cy="0"/>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4" name="Прямоугольник 23">
            <a:extLst>
              <a:ext uri="{FF2B5EF4-FFF2-40B4-BE49-F238E27FC236}">
                <a16:creationId xmlns:a16="http://schemas.microsoft.com/office/drawing/2014/main" id="{57594EEC-D6AB-4F82-9196-90BBBB3C45FD}"/>
              </a:ext>
            </a:extLst>
          </p:cNvPr>
          <p:cNvSpPr/>
          <p:nvPr/>
        </p:nvSpPr>
        <p:spPr>
          <a:xfrm>
            <a:off x="2736304" y="1472590"/>
            <a:ext cx="3672408" cy="1446550"/>
          </a:xfrm>
          <a:prstGeom prst="rect">
            <a:avLst/>
          </a:prstGeom>
        </p:spPr>
        <p:txBody>
          <a:bodyPr wrap="square">
            <a:spAutoFit/>
          </a:bodyPr>
          <a:lstStyle/>
          <a:p>
            <a:pPr algn="ctr"/>
            <a:r>
              <a:rPr lang="ru-RU" sz="2200" dirty="0"/>
              <a:t>Много коротких</a:t>
            </a:r>
            <a:r>
              <a:rPr lang="en-US" sz="2200" dirty="0"/>
              <a:t> </a:t>
            </a:r>
            <a:endParaRPr lang="ru-RU" sz="2200" dirty="0"/>
          </a:p>
          <a:p>
            <a:pPr algn="ctr"/>
            <a:r>
              <a:rPr lang="en-US" sz="2200" dirty="0"/>
              <a:t>(~ 100 </a:t>
            </a:r>
            <a:r>
              <a:rPr lang="ru-RU" sz="2200" dirty="0"/>
              <a:t>нуклеотидов) последовательностей</a:t>
            </a:r>
          </a:p>
          <a:p>
            <a:pPr algn="ctr"/>
            <a:r>
              <a:rPr lang="ru-RU" sz="2200" dirty="0"/>
              <a:t>(</a:t>
            </a:r>
            <a:r>
              <a:rPr lang="ru-RU" sz="2200" b="1" dirty="0" err="1"/>
              <a:t>ридов</a:t>
            </a:r>
            <a:r>
              <a:rPr lang="ru-RU" sz="2200" dirty="0"/>
              <a:t>, «</a:t>
            </a:r>
            <a:r>
              <a:rPr lang="en-US" sz="2200" dirty="0"/>
              <a:t>reads</a:t>
            </a:r>
            <a:r>
              <a:rPr lang="ru-RU" sz="2200" dirty="0"/>
              <a:t>»</a:t>
            </a:r>
            <a:r>
              <a:rPr lang="en-US" sz="2200" dirty="0"/>
              <a:t>)</a:t>
            </a:r>
            <a:endParaRPr lang="ru-RU" sz="2200" dirty="0"/>
          </a:p>
        </p:txBody>
      </p:sp>
      <p:sp>
        <p:nvSpPr>
          <p:cNvPr id="26" name="Прямоугольник 25">
            <a:extLst>
              <a:ext uri="{FF2B5EF4-FFF2-40B4-BE49-F238E27FC236}">
                <a16:creationId xmlns:a16="http://schemas.microsoft.com/office/drawing/2014/main" id="{57594EEC-D6AB-4F82-9196-90BBBB3C45FD}"/>
              </a:ext>
            </a:extLst>
          </p:cNvPr>
          <p:cNvSpPr/>
          <p:nvPr/>
        </p:nvSpPr>
        <p:spPr>
          <a:xfrm>
            <a:off x="107504" y="4891807"/>
            <a:ext cx="2376264" cy="769441"/>
          </a:xfrm>
          <a:prstGeom prst="rect">
            <a:avLst/>
          </a:prstGeom>
        </p:spPr>
        <p:txBody>
          <a:bodyPr wrap="square">
            <a:spAutoFit/>
          </a:bodyPr>
          <a:lstStyle/>
          <a:p>
            <a:r>
              <a:rPr lang="ru-RU" sz="2200" dirty="0"/>
              <a:t>Одиночная клетка</a:t>
            </a:r>
          </a:p>
        </p:txBody>
      </p:sp>
      <p:cxnSp>
        <p:nvCxnSpPr>
          <p:cNvPr id="29" name="Прямая со стрелкой 28"/>
          <p:cNvCxnSpPr/>
          <p:nvPr/>
        </p:nvCxnSpPr>
        <p:spPr>
          <a:xfrm>
            <a:off x="6192688" y="1976646"/>
            <a:ext cx="1331640" cy="0"/>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0" name="Прямоугольник 29">
            <a:extLst>
              <a:ext uri="{FF2B5EF4-FFF2-40B4-BE49-F238E27FC236}">
                <a16:creationId xmlns:a16="http://schemas.microsoft.com/office/drawing/2014/main" id="{57594EEC-D6AB-4F82-9196-90BBBB3C45FD}"/>
              </a:ext>
            </a:extLst>
          </p:cNvPr>
          <p:cNvSpPr/>
          <p:nvPr/>
        </p:nvSpPr>
        <p:spPr>
          <a:xfrm>
            <a:off x="7560840" y="1688614"/>
            <a:ext cx="1475656" cy="523220"/>
          </a:xfrm>
          <a:prstGeom prst="rect">
            <a:avLst/>
          </a:prstGeom>
        </p:spPr>
        <p:txBody>
          <a:bodyPr wrap="square">
            <a:spAutoFit/>
          </a:bodyPr>
          <a:lstStyle/>
          <a:p>
            <a:pPr algn="ctr"/>
            <a:r>
              <a:rPr lang="ru-RU" sz="2800" b="1" dirty="0"/>
              <a:t>Геном</a:t>
            </a:r>
            <a:endParaRPr lang="ru-RU" sz="2400" b="1" dirty="0"/>
          </a:p>
        </p:txBody>
      </p:sp>
      <p:sp>
        <p:nvSpPr>
          <p:cNvPr id="31" name="Прямоугольник 30">
            <a:extLst>
              <a:ext uri="{FF2B5EF4-FFF2-40B4-BE49-F238E27FC236}">
                <a16:creationId xmlns:a16="http://schemas.microsoft.com/office/drawing/2014/main" id="{57594EEC-D6AB-4F82-9196-90BBBB3C45FD}"/>
              </a:ext>
            </a:extLst>
          </p:cNvPr>
          <p:cNvSpPr/>
          <p:nvPr/>
        </p:nvSpPr>
        <p:spPr>
          <a:xfrm>
            <a:off x="1403648" y="1196752"/>
            <a:ext cx="1728192" cy="707886"/>
          </a:xfrm>
          <a:prstGeom prst="rect">
            <a:avLst/>
          </a:prstGeom>
        </p:spPr>
        <p:txBody>
          <a:bodyPr wrap="square">
            <a:spAutoFit/>
          </a:bodyPr>
          <a:lstStyle/>
          <a:p>
            <a:pPr algn="ctr"/>
            <a:r>
              <a:rPr lang="ru-RU" sz="2000" dirty="0" err="1">
                <a:solidFill>
                  <a:srgbClr val="0070C0"/>
                </a:solidFill>
              </a:rPr>
              <a:t>секвениро-вание</a:t>
            </a:r>
            <a:endParaRPr lang="ru-RU" sz="2000" dirty="0">
              <a:solidFill>
                <a:srgbClr val="0070C0"/>
              </a:solidFill>
            </a:endParaRPr>
          </a:p>
        </p:txBody>
      </p:sp>
      <p:sp>
        <p:nvSpPr>
          <p:cNvPr id="32" name="Прямоугольник 31">
            <a:extLst>
              <a:ext uri="{FF2B5EF4-FFF2-40B4-BE49-F238E27FC236}">
                <a16:creationId xmlns:a16="http://schemas.microsoft.com/office/drawing/2014/main" id="{57594EEC-D6AB-4F82-9196-90BBBB3C45FD}"/>
              </a:ext>
            </a:extLst>
          </p:cNvPr>
          <p:cNvSpPr/>
          <p:nvPr/>
        </p:nvSpPr>
        <p:spPr>
          <a:xfrm>
            <a:off x="6156176" y="1360512"/>
            <a:ext cx="1368152" cy="400110"/>
          </a:xfrm>
          <a:prstGeom prst="rect">
            <a:avLst/>
          </a:prstGeom>
        </p:spPr>
        <p:txBody>
          <a:bodyPr wrap="square">
            <a:spAutoFit/>
          </a:bodyPr>
          <a:lstStyle/>
          <a:p>
            <a:pPr algn="ctr"/>
            <a:r>
              <a:rPr lang="ru-RU" sz="2000" dirty="0">
                <a:solidFill>
                  <a:srgbClr val="0070C0"/>
                </a:solidFill>
              </a:rPr>
              <a:t>сборка</a:t>
            </a:r>
          </a:p>
        </p:txBody>
      </p:sp>
      <p:cxnSp>
        <p:nvCxnSpPr>
          <p:cNvPr id="37" name="Прямая со стрелкой 36"/>
          <p:cNvCxnSpPr/>
          <p:nvPr/>
        </p:nvCxnSpPr>
        <p:spPr>
          <a:xfrm>
            <a:off x="2123728" y="3975447"/>
            <a:ext cx="720080" cy="0"/>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0" name="Прямоугольник 39">
            <a:extLst>
              <a:ext uri="{FF2B5EF4-FFF2-40B4-BE49-F238E27FC236}">
                <a16:creationId xmlns:a16="http://schemas.microsoft.com/office/drawing/2014/main" id="{57594EEC-D6AB-4F82-9196-90BBBB3C45FD}"/>
              </a:ext>
            </a:extLst>
          </p:cNvPr>
          <p:cNvSpPr/>
          <p:nvPr/>
        </p:nvSpPr>
        <p:spPr>
          <a:xfrm>
            <a:off x="2843808" y="3667671"/>
            <a:ext cx="3672408" cy="769441"/>
          </a:xfrm>
          <a:prstGeom prst="rect">
            <a:avLst/>
          </a:prstGeom>
        </p:spPr>
        <p:txBody>
          <a:bodyPr wrap="square">
            <a:spAutoFit/>
          </a:bodyPr>
          <a:lstStyle/>
          <a:p>
            <a:pPr algn="ctr"/>
            <a:r>
              <a:rPr lang="ru-RU" sz="2200" dirty="0"/>
              <a:t>Много </a:t>
            </a:r>
            <a:r>
              <a:rPr lang="ru-RU" sz="2200" dirty="0" err="1"/>
              <a:t>ридов</a:t>
            </a:r>
            <a:r>
              <a:rPr lang="ru-RU" sz="2200" dirty="0"/>
              <a:t> из разных геномов</a:t>
            </a:r>
          </a:p>
        </p:txBody>
      </p:sp>
      <p:cxnSp>
        <p:nvCxnSpPr>
          <p:cNvPr id="43" name="Прямая со стрелкой 42"/>
          <p:cNvCxnSpPr/>
          <p:nvPr/>
        </p:nvCxnSpPr>
        <p:spPr>
          <a:xfrm>
            <a:off x="6516216" y="3975447"/>
            <a:ext cx="1008112" cy="0"/>
          </a:xfrm>
          <a:prstGeom prst="straightConnector1">
            <a:avLst/>
          </a:prstGeom>
          <a:ln w="50800">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48" name="Прямоугольник 47">
            <a:extLst>
              <a:ext uri="{FF2B5EF4-FFF2-40B4-BE49-F238E27FC236}">
                <a16:creationId xmlns:a16="http://schemas.microsoft.com/office/drawing/2014/main" id="{57594EEC-D6AB-4F82-9196-90BBBB3C45FD}"/>
              </a:ext>
            </a:extLst>
          </p:cNvPr>
          <p:cNvSpPr/>
          <p:nvPr/>
        </p:nvSpPr>
        <p:spPr>
          <a:xfrm>
            <a:off x="7452320" y="3255367"/>
            <a:ext cx="1691680" cy="461665"/>
          </a:xfrm>
          <a:prstGeom prst="rect">
            <a:avLst/>
          </a:prstGeom>
        </p:spPr>
        <p:txBody>
          <a:bodyPr wrap="square">
            <a:spAutoFit/>
          </a:bodyPr>
          <a:lstStyle/>
          <a:p>
            <a:pPr algn="ctr"/>
            <a:r>
              <a:rPr lang="ru-RU" sz="2400" b="1" dirty="0"/>
              <a:t>Геном 1</a:t>
            </a:r>
            <a:endParaRPr lang="ru-RU" sz="2000" b="1" dirty="0"/>
          </a:p>
        </p:txBody>
      </p:sp>
      <p:sp>
        <p:nvSpPr>
          <p:cNvPr id="49" name="Прямоугольник 48">
            <a:extLst>
              <a:ext uri="{FF2B5EF4-FFF2-40B4-BE49-F238E27FC236}">
                <a16:creationId xmlns:a16="http://schemas.microsoft.com/office/drawing/2014/main" id="{57594EEC-D6AB-4F82-9196-90BBBB3C45FD}"/>
              </a:ext>
            </a:extLst>
          </p:cNvPr>
          <p:cNvSpPr/>
          <p:nvPr/>
        </p:nvSpPr>
        <p:spPr>
          <a:xfrm>
            <a:off x="7452320" y="4191471"/>
            <a:ext cx="1691680" cy="461665"/>
          </a:xfrm>
          <a:prstGeom prst="rect">
            <a:avLst/>
          </a:prstGeom>
        </p:spPr>
        <p:txBody>
          <a:bodyPr wrap="square">
            <a:spAutoFit/>
          </a:bodyPr>
          <a:lstStyle/>
          <a:p>
            <a:pPr algn="ctr"/>
            <a:r>
              <a:rPr lang="ru-RU" sz="2400" b="1" dirty="0"/>
              <a:t>Геном </a:t>
            </a:r>
            <a:r>
              <a:rPr lang="en-US" sz="2400" b="1" dirty="0"/>
              <a:t>N</a:t>
            </a:r>
            <a:endParaRPr lang="ru-RU" sz="2000" b="1" dirty="0"/>
          </a:p>
        </p:txBody>
      </p:sp>
      <p:sp>
        <p:nvSpPr>
          <p:cNvPr id="50" name="Прямоугольник 49">
            <a:extLst>
              <a:ext uri="{FF2B5EF4-FFF2-40B4-BE49-F238E27FC236}">
                <a16:creationId xmlns:a16="http://schemas.microsoft.com/office/drawing/2014/main" id="{57594EEC-D6AB-4F82-9196-90BBBB3C45FD}"/>
              </a:ext>
            </a:extLst>
          </p:cNvPr>
          <p:cNvSpPr/>
          <p:nvPr/>
        </p:nvSpPr>
        <p:spPr>
          <a:xfrm>
            <a:off x="7452320" y="3687415"/>
            <a:ext cx="1691680" cy="461665"/>
          </a:xfrm>
          <a:prstGeom prst="rect">
            <a:avLst/>
          </a:prstGeom>
        </p:spPr>
        <p:txBody>
          <a:bodyPr wrap="square">
            <a:spAutoFit/>
          </a:bodyPr>
          <a:lstStyle/>
          <a:p>
            <a:pPr algn="ctr"/>
            <a:r>
              <a:rPr lang="en-US" sz="2400" b="1" dirty="0"/>
              <a:t>…</a:t>
            </a:r>
            <a:endParaRPr lang="ru-RU" sz="2000" b="1" dirty="0"/>
          </a:p>
        </p:txBody>
      </p:sp>
      <p:sp>
        <p:nvSpPr>
          <p:cNvPr id="51" name="Прямоугольник 50">
            <a:extLst>
              <a:ext uri="{FF2B5EF4-FFF2-40B4-BE49-F238E27FC236}">
                <a16:creationId xmlns:a16="http://schemas.microsoft.com/office/drawing/2014/main" id="{57594EEC-D6AB-4F82-9196-90BBBB3C45FD}"/>
              </a:ext>
            </a:extLst>
          </p:cNvPr>
          <p:cNvSpPr/>
          <p:nvPr/>
        </p:nvSpPr>
        <p:spPr>
          <a:xfrm>
            <a:off x="2843808" y="5013176"/>
            <a:ext cx="3672408" cy="430887"/>
          </a:xfrm>
          <a:prstGeom prst="rect">
            <a:avLst/>
          </a:prstGeom>
        </p:spPr>
        <p:txBody>
          <a:bodyPr wrap="square">
            <a:spAutoFit/>
          </a:bodyPr>
          <a:lstStyle/>
          <a:p>
            <a:pPr algn="ctr"/>
            <a:r>
              <a:rPr lang="ru-RU" sz="2200" dirty="0"/>
              <a:t>Много </a:t>
            </a:r>
            <a:r>
              <a:rPr lang="ru-RU" sz="2200" dirty="0" err="1"/>
              <a:t>ридов</a:t>
            </a:r>
            <a:endParaRPr lang="ru-RU" sz="2200" dirty="0"/>
          </a:p>
        </p:txBody>
      </p:sp>
      <p:sp>
        <p:nvSpPr>
          <p:cNvPr id="52" name="Прямоугольник 51">
            <a:extLst>
              <a:ext uri="{FF2B5EF4-FFF2-40B4-BE49-F238E27FC236}">
                <a16:creationId xmlns:a16="http://schemas.microsoft.com/office/drawing/2014/main" id="{57594EEC-D6AB-4F82-9196-90BBBB3C45FD}"/>
              </a:ext>
            </a:extLst>
          </p:cNvPr>
          <p:cNvSpPr/>
          <p:nvPr/>
        </p:nvSpPr>
        <p:spPr>
          <a:xfrm>
            <a:off x="6156176" y="3429000"/>
            <a:ext cx="1512168" cy="400110"/>
          </a:xfrm>
          <a:prstGeom prst="rect">
            <a:avLst/>
          </a:prstGeom>
        </p:spPr>
        <p:txBody>
          <a:bodyPr wrap="square">
            <a:spAutoFit/>
          </a:bodyPr>
          <a:lstStyle/>
          <a:p>
            <a:pPr algn="ctr"/>
            <a:r>
              <a:rPr lang="ru-RU" sz="2000" dirty="0">
                <a:solidFill>
                  <a:srgbClr val="0070C0"/>
                </a:solidFill>
              </a:rPr>
              <a:t>«</a:t>
            </a:r>
            <a:r>
              <a:rPr lang="en-US" sz="2000" dirty="0">
                <a:solidFill>
                  <a:srgbClr val="0070C0"/>
                </a:solidFill>
              </a:rPr>
              <a:t>binning</a:t>
            </a:r>
            <a:r>
              <a:rPr lang="ru-RU" sz="2000" dirty="0">
                <a:solidFill>
                  <a:srgbClr val="0070C0"/>
                </a:solidFill>
              </a:rPr>
              <a:t>»</a:t>
            </a:r>
          </a:p>
        </p:txBody>
      </p:sp>
      <p:cxnSp>
        <p:nvCxnSpPr>
          <p:cNvPr id="53" name="Прямая со стрелкой 52"/>
          <p:cNvCxnSpPr/>
          <p:nvPr/>
        </p:nvCxnSpPr>
        <p:spPr>
          <a:xfrm>
            <a:off x="5868144" y="5229200"/>
            <a:ext cx="1656184" cy="0"/>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4" name="Прямоугольник 53">
            <a:extLst>
              <a:ext uri="{FF2B5EF4-FFF2-40B4-BE49-F238E27FC236}">
                <a16:creationId xmlns:a16="http://schemas.microsoft.com/office/drawing/2014/main" id="{57594EEC-D6AB-4F82-9196-90BBBB3C45FD}"/>
              </a:ext>
            </a:extLst>
          </p:cNvPr>
          <p:cNvSpPr/>
          <p:nvPr/>
        </p:nvSpPr>
        <p:spPr>
          <a:xfrm>
            <a:off x="7596336" y="4941168"/>
            <a:ext cx="1475656" cy="523220"/>
          </a:xfrm>
          <a:prstGeom prst="rect">
            <a:avLst/>
          </a:prstGeom>
        </p:spPr>
        <p:txBody>
          <a:bodyPr wrap="square">
            <a:spAutoFit/>
          </a:bodyPr>
          <a:lstStyle/>
          <a:p>
            <a:pPr algn="ctr"/>
            <a:r>
              <a:rPr lang="ru-RU" sz="2800" b="1" dirty="0"/>
              <a:t>Геном</a:t>
            </a:r>
            <a:endParaRPr lang="ru-RU" sz="2400" b="1" dirty="0"/>
          </a:p>
        </p:txBody>
      </p:sp>
      <p:cxnSp>
        <p:nvCxnSpPr>
          <p:cNvPr id="58" name="Прямая со стрелкой 57"/>
          <p:cNvCxnSpPr/>
          <p:nvPr/>
        </p:nvCxnSpPr>
        <p:spPr>
          <a:xfrm>
            <a:off x="1979712" y="5229200"/>
            <a:ext cx="1584176" cy="0"/>
          </a:xfrm>
          <a:prstGeom prst="straightConnector1">
            <a:avLst/>
          </a:prstGeom>
          <a:ln w="50800">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63" name="Прямоугольник 62">
            <a:extLst>
              <a:ext uri="{FF2B5EF4-FFF2-40B4-BE49-F238E27FC236}">
                <a16:creationId xmlns:a16="http://schemas.microsoft.com/office/drawing/2014/main" id="{57594EEC-D6AB-4F82-9196-90BBBB3C45FD}"/>
              </a:ext>
            </a:extLst>
          </p:cNvPr>
          <p:cNvSpPr/>
          <p:nvPr/>
        </p:nvSpPr>
        <p:spPr>
          <a:xfrm>
            <a:off x="1835696" y="4437112"/>
            <a:ext cx="1872208" cy="707886"/>
          </a:xfrm>
          <a:prstGeom prst="rect">
            <a:avLst/>
          </a:prstGeom>
        </p:spPr>
        <p:txBody>
          <a:bodyPr wrap="square">
            <a:spAutoFit/>
          </a:bodyPr>
          <a:lstStyle/>
          <a:p>
            <a:pPr algn="ctr"/>
            <a:r>
              <a:rPr lang="ru-RU" sz="2000" dirty="0" err="1">
                <a:solidFill>
                  <a:srgbClr val="0070C0"/>
                </a:solidFill>
              </a:rPr>
              <a:t>ампли-фикация</a:t>
            </a:r>
            <a:endParaRPr lang="ru-RU" sz="2000" dirty="0">
              <a:solidFill>
                <a:srgbClr val="0070C0"/>
              </a:solidFill>
            </a:endParaRPr>
          </a:p>
        </p:txBody>
      </p:sp>
      <p:sp>
        <p:nvSpPr>
          <p:cNvPr id="27" name="Прямоугольник 26"/>
          <p:cNvSpPr/>
          <p:nvPr/>
        </p:nvSpPr>
        <p:spPr>
          <a:xfrm>
            <a:off x="0" y="1340768"/>
            <a:ext cx="9144000" cy="187220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4AC6E321-9E97-812D-FD17-96DCFC379059}"/>
              </a:ext>
            </a:extLst>
          </p:cNvPr>
          <p:cNvSpPr/>
          <p:nvPr/>
        </p:nvSpPr>
        <p:spPr>
          <a:xfrm>
            <a:off x="3707904" y="4314001"/>
            <a:ext cx="1872208" cy="400110"/>
          </a:xfrm>
          <a:prstGeom prst="rect">
            <a:avLst/>
          </a:prstGeom>
        </p:spPr>
        <p:txBody>
          <a:bodyPr wrap="square">
            <a:spAutoFit/>
          </a:bodyPr>
          <a:lstStyle/>
          <a:p>
            <a:pPr algn="ctr"/>
            <a:r>
              <a:rPr lang="en-US" sz="2000" dirty="0">
                <a:solidFill>
                  <a:srgbClr val="0070C0"/>
                </a:solidFill>
              </a:rPr>
              <a:t>(</a:t>
            </a:r>
            <a:r>
              <a:rPr lang="ru-RU" sz="2000" dirty="0" err="1">
                <a:solidFill>
                  <a:srgbClr val="0070C0"/>
                </a:solidFill>
              </a:rPr>
              <a:t>метагеном</a:t>
            </a:r>
            <a:r>
              <a:rPr lang="ru-RU" sz="2000" dirty="0">
                <a:solidFill>
                  <a:srgbClr val="0070C0"/>
                </a:solidFill>
              </a:rPr>
              <a:t>)</a:t>
            </a:r>
          </a:p>
        </p:txBody>
      </p:sp>
    </p:spTree>
    <p:extLst>
      <p:ext uri="{BB962C8B-B14F-4D97-AF65-F5344CB8AC3E}">
        <p14:creationId xmlns:p14="http://schemas.microsoft.com/office/powerpoint/2010/main" val="189078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1" grpId="0"/>
      <p:bldP spid="54"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8</a:t>
            </a:fld>
            <a:endParaRPr lang="ru-RU" dirty="0"/>
          </a:p>
        </p:txBody>
      </p:sp>
      <p:sp>
        <p:nvSpPr>
          <p:cNvPr id="8" name="TextBox 7">
            <a:extLst>
              <a:ext uri="{FF2B5EF4-FFF2-40B4-BE49-F238E27FC236}">
                <a16:creationId xmlns:a16="http://schemas.microsoft.com/office/drawing/2014/main" id="{091683B3-F464-4A9C-A704-61DD5D98554D}"/>
              </a:ext>
            </a:extLst>
          </p:cNvPr>
          <p:cNvSpPr txBox="1"/>
          <p:nvPr/>
        </p:nvSpPr>
        <p:spPr>
          <a:xfrm>
            <a:off x="-19025" y="6525344"/>
            <a:ext cx="2212465" cy="261610"/>
          </a:xfrm>
          <a:prstGeom prst="rect">
            <a:avLst/>
          </a:prstGeom>
          <a:noFill/>
        </p:spPr>
        <p:txBody>
          <a:bodyPr wrap="none" rtlCol="0">
            <a:spAutoFit/>
          </a:bodyPr>
          <a:lstStyle/>
          <a:p>
            <a:r>
              <a:rPr lang="ru-RU" sz="1100" dirty="0">
                <a:solidFill>
                  <a:schemeClr val="bg1">
                    <a:lumMod val="65000"/>
                  </a:schemeClr>
                </a:solidFill>
              </a:rPr>
              <a:t>См.: </a:t>
            </a:r>
            <a:r>
              <a:rPr lang="en-US" sz="1100" u="sng" dirty="0">
                <a:solidFill>
                  <a:schemeClr val="bg1">
                    <a:lumMod val="65000"/>
                  </a:schemeClr>
                </a:solidFill>
              </a:rPr>
              <a:t>https://www.insdc.org/</a:t>
            </a:r>
            <a:endParaRPr lang="ru-RU" sz="1100" u="sng" dirty="0">
              <a:solidFill>
                <a:schemeClr val="bg1">
                  <a:lumMod val="65000"/>
                </a:schemeClr>
              </a:solidFill>
            </a:endParaRPr>
          </a:p>
        </p:txBody>
      </p:sp>
      <p:sp>
        <p:nvSpPr>
          <p:cNvPr id="10" name="TextBox 9">
            <a:extLst>
              <a:ext uri="{FF2B5EF4-FFF2-40B4-BE49-F238E27FC236}">
                <a16:creationId xmlns:a16="http://schemas.microsoft.com/office/drawing/2014/main" id="{775E39C8-3AAC-43C5-9E3A-B405CF62CE80}"/>
              </a:ext>
            </a:extLst>
          </p:cNvPr>
          <p:cNvSpPr txBox="1"/>
          <p:nvPr/>
        </p:nvSpPr>
        <p:spPr>
          <a:xfrm>
            <a:off x="0" y="44624"/>
            <a:ext cx="8892480" cy="1077218"/>
          </a:xfrm>
          <a:prstGeom prst="rect">
            <a:avLst/>
          </a:prstGeom>
          <a:noFill/>
        </p:spPr>
        <p:txBody>
          <a:bodyPr wrap="square" rtlCol="0">
            <a:spAutoFit/>
          </a:bodyPr>
          <a:lstStyle/>
          <a:p>
            <a:pPr algn="ctr"/>
            <a:r>
              <a:rPr lang="en-US" sz="3200" b="1" dirty="0">
                <a:solidFill>
                  <a:schemeClr val="bg1"/>
                </a:solidFill>
              </a:rPr>
              <a:t>International Nucleotide</a:t>
            </a:r>
            <a:r>
              <a:rPr lang="ru-RU" sz="3200" b="1" dirty="0">
                <a:solidFill>
                  <a:schemeClr val="bg1"/>
                </a:solidFill>
              </a:rPr>
              <a:t> </a:t>
            </a:r>
            <a:r>
              <a:rPr lang="en-US" sz="3200" b="1" dirty="0">
                <a:solidFill>
                  <a:schemeClr val="bg1"/>
                </a:solidFill>
              </a:rPr>
              <a:t>Sequence Database</a:t>
            </a:r>
            <a:r>
              <a:rPr lang="ru-RU" sz="3200" b="1" dirty="0">
                <a:solidFill>
                  <a:schemeClr val="bg1"/>
                </a:solidFill>
              </a:rPr>
              <a:t> </a:t>
            </a:r>
            <a:r>
              <a:rPr lang="en-US" sz="3200" b="1" dirty="0">
                <a:solidFill>
                  <a:schemeClr val="bg1"/>
                </a:solidFill>
              </a:rPr>
              <a:t>Collaboration</a:t>
            </a:r>
            <a:endParaRPr lang="ru-RU" sz="3200" b="1" u="sng" dirty="0">
              <a:solidFill>
                <a:schemeClr val="bg1"/>
              </a:solidFill>
            </a:endParaRPr>
          </a:p>
        </p:txBody>
      </p:sp>
      <p:pic>
        <p:nvPicPr>
          <p:cNvPr id="8194" name="Picture 2" descr="http://insdc.org/wp-content/uploads/2022/06/ddbj-logo-1024x576.jpg"/>
          <p:cNvPicPr>
            <a:picLocks noChangeAspect="1" noChangeArrowheads="1"/>
          </p:cNvPicPr>
          <p:nvPr/>
        </p:nvPicPr>
        <p:blipFill>
          <a:blip r:embed="rId2" cstate="print"/>
          <a:srcRect/>
          <a:stretch>
            <a:fillRect/>
          </a:stretch>
        </p:blipFill>
        <p:spPr bwMode="auto">
          <a:xfrm>
            <a:off x="3491880" y="5085184"/>
            <a:ext cx="1816718" cy="1021904"/>
          </a:xfrm>
          <a:prstGeom prst="rect">
            <a:avLst/>
          </a:prstGeom>
          <a:noFill/>
        </p:spPr>
      </p:pic>
      <p:sp>
        <p:nvSpPr>
          <p:cNvPr id="11" name="Прямоугольник 10">
            <a:extLst>
              <a:ext uri="{FF2B5EF4-FFF2-40B4-BE49-F238E27FC236}">
                <a16:creationId xmlns:a16="http://schemas.microsoft.com/office/drawing/2014/main" id="{57594EEC-D6AB-4F82-9196-90BBBB3C45FD}"/>
              </a:ext>
            </a:extLst>
          </p:cNvPr>
          <p:cNvSpPr/>
          <p:nvPr/>
        </p:nvSpPr>
        <p:spPr>
          <a:xfrm>
            <a:off x="5076056" y="3212976"/>
            <a:ext cx="2736304" cy="646331"/>
          </a:xfrm>
          <a:prstGeom prst="rect">
            <a:avLst/>
          </a:prstGeom>
        </p:spPr>
        <p:txBody>
          <a:bodyPr wrap="square">
            <a:spAutoFit/>
          </a:bodyPr>
          <a:lstStyle/>
          <a:p>
            <a:pPr algn="ctr"/>
            <a:r>
              <a:rPr lang="en-US" sz="3600" b="1" dirty="0" err="1">
                <a:solidFill>
                  <a:srgbClr val="0070C0"/>
                </a:solidFill>
              </a:rPr>
              <a:t>GenBank</a:t>
            </a:r>
            <a:endParaRPr lang="ru-RU" sz="3600" b="1" dirty="0">
              <a:solidFill>
                <a:srgbClr val="0070C0"/>
              </a:solidFill>
            </a:endParaRPr>
          </a:p>
        </p:txBody>
      </p:sp>
      <p:pic>
        <p:nvPicPr>
          <p:cNvPr id="8201" name="Picture 9" descr="Файл:US-NLM-NCBI-Logo.svg — Википедия"/>
          <p:cNvPicPr>
            <a:picLocks noChangeAspect="1" noChangeArrowheads="1"/>
          </p:cNvPicPr>
          <p:nvPr/>
        </p:nvPicPr>
        <p:blipFill>
          <a:blip r:embed="rId3" cstate="print"/>
          <a:srcRect/>
          <a:stretch>
            <a:fillRect/>
          </a:stretch>
        </p:blipFill>
        <p:spPr bwMode="auto">
          <a:xfrm>
            <a:off x="6876256" y="1196752"/>
            <a:ext cx="1314470" cy="1623664"/>
          </a:xfrm>
          <a:prstGeom prst="rect">
            <a:avLst/>
          </a:prstGeom>
          <a:noFill/>
        </p:spPr>
      </p:pic>
      <p:pic>
        <p:nvPicPr>
          <p:cNvPr id="8204" name="Picture 12"/>
          <p:cNvPicPr>
            <a:picLocks noChangeAspect="1" noChangeArrowheads="1"/>
          </p:cNvPicPr>
          <p:nvPr/>
        </p:nvPicPr>
        <p:blipFill>
          <a:blip r:embed="rId4" cstate="print"/>
          <a:srcRect/>
          <a:stretch>
            <a:fillRect/>
          </a:stretch>
        </p:blipFill>
        <p:spPr bwMode="auto">
          <a:xfrm>
            <a:off x="251520" y="1772816"/>
            <a:ext cx="3239540" cy="1124730"/>
          </a:xfrm>
          <a:prstGeom prst="rect">
            <a:avLst/>
          </a:prstGeom>
          <a:noFill/>
          <a:ln w="9525">
            <a:noFill/>
            <a:miter lim="800000"/>
            <a:headEnd/>
            <a:tailEnd/>
          </a:ln>
        </p:spPr>
      </p:pic>
      <p:sp>
        <p:nvSpPr>
          <p:cNvPr id="12" name="Прямоугольник 11">
            <a:extLst>
              <a:ext uri="{FF2B5EF4-FFF2-40B4-BE49-F238E27FC236}">
                <a16:creationId xmlns:a16="http://schemas.microsoft.com/office/drawing/2014/main" id="{57594EEC-D6AB-4F82-9196-90BBBB3C45FD}"/>
              </a:ext>
            </a:extLst>
          </p:cNvPr>
          <p:cNvSpPr/>
          <p:nvPr/>
        </p:nvSpPr>
        <p:spPr>
          <a:xfrm>
            <a:off x="2123728" y="3212976"/>
            <a:ext cx="1512168" cy="646331"/>
          </a:xfrm>
          <a:prstGeom prst="rect">
            <a:avLst/>
          </a:prstGeom>
        </p:spPr>
        <p:txBody>
          <a:bodyPr wrap="square">
            <a:spAutoFit/>
          </a:bodyPr>
          <a:lstStyle/>
          <a:p>
            <a:pPr algn="ctr"/>
            <a:r>
              <a:rPr lang="en-US" sz="3600" b="1" dirty="0">
                <a:solidFill>
                  <a:srgbClr val="0070C0"/>
                </a:solidFill>
              </a:rPr>
              <a:t>ENA</a:t>
            </a:r>
            <a:endParaRPr lang="ru-RU" sz="3600" b="1" dirty="0">
              <a:solidFill>
                <a:srgbClr val="0070C0"/>
              </a:solidFill>
            </a:endParaRPr>
          </a:p>
        </p:txBody>
      </p:sp>
      <p:sp>
        <p:nvSpPr>
          <p:cNvPr id="13" name="Прямоугольник 12">
            <a:extLst>
              <a:ext uri="{FF2B5EF4-FFF2-40B4-BE49-F238E27FC236}">
                <a16:creationId xmlns:a16="http://schemas.microsoft.com/office/drawing/2014/main" id="{57594EEC-D6AB-4F82-9196-90BBBB3C45FD}"/>
              </a:ext>
            </a:extLst>
          </p:cNvPr>
          <p:cNvSpPr/>
          <p:nvPr/>
        </p:nvSpPr>
        <p:spPr>
          <a:xfrm>
            <a:off x="3563888" y="4654877"/>
            <a:ext cx="1800200" cy="646331"/>
          </a:xfrm>
          <a:prstGeom prst="rect">
            <a:avLst/>
          </a:prstGeom>
        </p:spPr>
        <p:txBody>
          <a:bodyPr wrap="square">
            <a:spAutoFit/>
          </a:bodyPr>
          <a:lstStyle/>
          <a:p>
            <a:pPr algn="ctr"/>
            <a:r>
              <a:rPr lang="en-US" sz="3600" b="1" dirty="0">
                <a:solidFill>
                  <a:srgbClr val="0070C0"/>
                </a:solidFill>
              </a:rPr>
              <a:t>DDBJ</a:t>
            </a:r>
            <a:endParaRPr lang="ru-RU" sz="3600" b="1" dirty="0">
              <a:solidFill>
                <a:srgbClr val="0070C0"/>
              </a:solidFill>
            </a:endParaRPr>
          </a:p>
        </p:txBody>
      </p:sp>
      <p:sp>
        <p:nvSpPr>
          <p:cNvPr id="14" name="Прямоугольник 13">
            <a:extLst>
              <a:ext uri="{FF2B5EF4-FFF2-40B4-BE49-F238E27FC236}">
                <a16:creationId xmlns:a16="http://schemas.microsoft.com/office/drawing/2014/main" id="{57594EEC-D6AB-4F82-9196-90BBBB3C45FD}"/>
              </a:ext>
            </a:extLst>
          </p:cNvPr>
          <p:cNvSpPr/>
          <p:nvPr/>
        </p:nvSpPr>
        <p:spPr>
          <a:xfrm>
            <a:off x="611560" y="2825538"/>
            <a:ext cx="2088232" cy="523220"/>
          </a:xfrm>
          <a:prstGeom prst="rect">
            <a:avLst/>
          </a:prstGeom>
        </p:spPr>
        <p:txBody>
          <a:bodyPr wrap="square">
            <a:spAutoFit/>
          </a:bodyPr>
          <a:lstStyle/>
          <a:p>
            <a:pPr algn="ctr"/>
            <a:r>
              <a:rPr lang="en-US" sz="2800" dirty="0"/>
              <a:t>(</a:t>
            </a:r>
            <a:r>
              <a:rPr lang="ru-RU" sz="2800" dirty="0"/>
              <a:t>Европа)</a:t>
            </a:r>
          </a:p>
        </p:txBody>
      </p:sp>
      <p:sp>
        <p:nvSpPr>
          <p:cNvPr id="15" name="Прямоугольник 14">
            <a:extLst>
              <a:ext uri="{FF2B5EF4-FFF2-40B4-BE49-F238E27FC236}">
                <a16:creationId xmlns:a16="http://schemas.microsoft.com/office/drawing/2014/main" id="{57594EEC-D6AB-4F82-9196-90BBBB3C45FD}"/>
              </a:ext>
            </a:extLst>
          </p:cNvPr>
          <p:cNvSpPr/>
          <p:nvPr/>
        </p:nvSpPr>
        <p:spPr>
          <a:xfrm>
            <a:off x="6444208" y="2852936"/>
            <a:ext cx="2088232" cy="523220"/>
          </a:xfrm>
          <a:prstGeom prst="rect">
            <a:avLst/>
          </a:prstGeom>
        </p:spPr>
        <p:txBody>
          <a:bodyPr wrap="square">
            <a:spAutoFit/>
          </a:bodyPr>
          <a:lstStyle/>
          <a:p>
            <a:pPr algn="ctr"/>
            <a:r>
              <a:rPr lang="en-US" sz="2800" dirty="0"/>
              <a:t>(</a:t>
            </a:r>
            <a:r>
              <a:rPr lang="ru-RU" sz="2800" dirty="0"/>
              <a:t>США)</a:t>
            </a:r>
          </a:p>
        </p:txBody>
      </p:sp>
      <p:sp>
        <p:nvSpPr>
          <p:cNvPr id="16" name="Прямоугольник 15">
            <a:extLst>
              <a:ext uri="{FF2B5EF4-FFF2-40B4-BE49-F238E27FC236}">
                <a16:creationId xmlns:a16="http://schemas.microsoft.com/office/drawing/2014/main" id="{57594EEC-D6AB-4F82-9196-90BBBB3C45FD}"/>
              </a:ext>
            </a:extLst>
          </p:cNvPr>
          <p:cNvSpPr/>
          <p:nvPr/>
        </p:nvSpPr>
        <p:spPr>
          <a:xfrm>
            <a:off x="3419872" y="5949280"/>
            <a:ext cx="2088232" cy="523220"/>
          </a:xfrm>
          <a:prstGeom prst="rect">
            <a:avLst/>
          </a:prstGeom>
        </p:spPr>
        <p:txBody>
          <a:bodyPr wrap="square">
            <a:spAutoFit/>
          </a:bodyPr>
          <a:lstStyle/>
          <a:p>
            <a:pPr algn="ctr"/>
            <a:r>
              <a:rPr lang="en-US" sz="2800" dirty="0"/>
              <a:t>(</a:t>
            </a:r>
            <a:r>
              <a:rPr lang="ru-RU" sz="2800" dirty="0"/>
              <a:t>Япония)</a:t>
            </a:r>
          </a:p>
        </p:txBody>
      </p:sp>
      <p:sp>
        <p:nvSpPr>
          <p:cNvPr id="18" name="Двойная стрелка вверх/вниз 17"/>
          <p:cNvSpPr/>
          <p:nvPr/>
        </p:nvSpPr>
        <p:spPr>
          <a:xfrm rot="19334070">
            <a:off x="3345048" y="3718351"/>
            <a:ext cx="365671" cy="1056497"/>
          </a:xfrm>
          <a:prstGeom prst="upDownArrow">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Двойная стрелка вверх/вниз 21"/>
          <p:cNvSpPr/>
          <p:nvPr/>
        </p:nvSpPr>
        <p:spPr>
          <a:xfrm rot="2308944">
            <a:off x="5149036" y="3716070"/>
            <a:ext cx="365671" cy="1056497"/>
          </a:xfrm>
          <a:prstGeom prst="upDownArrow">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Двойная стрелка вверх/вниз 22"/>
          <p:cNvSpPr/>
          <p:nvPr/>
        </p:nvSpPr>
        <p:spPr>
          <a:xfrm rot="5400000">
            <a:off x="4269341" y="3011579"/>
            <a:ext cx="365671" cy="1056497"/>
          </a:xfrm>
          <a:prstGeom prst="upDownArrow">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a:extLst>
              <a:ext uri="{FF2B5EF4-FFF2-40B4-BE49-F238E27FC236}">
                <a16:creationId xmlns:a16="http://schemas.microsoft.com/office/drawing/2014/main" id="{57594EEC-D6AB-4F82-9196-90BBBB3C45FD}"/>
              </a:ext>
            </a:extLst>
          </p:cNvPr>
          <p:cNvSpPr/>
          <p:nvPr/>
        </p:nvSpPr>
        <p:spPr>
          <a:xfrm>
            <a:off x="6372200" y="4582869"/>
            <a:ext cx="2628800" cy="646331"/>
          </a:xfrm>
          <a:prstGeom prst="rect">
            <a:avLst/>
          </a:prstGeom>
        </p:spPr>
        <p:txBody>
          <a:bodyPr wrap="square">
            <a:spAutoFit/>
          </a:bodyPr>
          <a:lstStyle/>
          <a:p>
            <a:pPr algn="ctr"/>
            <a:r>
              <a:rPr lang="en-US" sz="3600" b="1" dirty="0" err="1"/>
              <a:t>RefSeq</a:t>
            </a:r>
            <a:endParaRPr lang="ru-RU" sz="3600" b="1" dirty="0"/>
          </a:p>
        </p:txBody>
      </p:sp>
      <p:sp>
        <p:nvSpPr>
          <p:cNvPr id="25" name="Стрелка вправо 24"/>
          <p:cNvSpPr/>
          <p:nvPr/>
        </p:nvSpPr>
        <p:spPr>
          <a:xfrm rot="2565492">
            <a:off x="6466472" y="4032746"/>
            <a:ext cx="936104" cy="432048"/>
          </a:xfrm>
          <a:prstGeom prst="right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9078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68D34C6-A34F-4CDF-BE61-8391C5484DEE}"/>
              </a:ext>
            </a:extLst>
          </p:cNvPr>
          <p:cNvSpPr>
            <a:spLocks noGrp="1"/>
          </p:cNvSpPr>
          <p:nvPr>
            <p:ph type="sldNum" sz="quarter" idx="11"/>
          </p:nvPr>
        </p:nvSpPr>
        <p:spPr>
          <a:xfrm>
            <a:off x="6948264" y="6356350"/>
            <a:ext cx="2133600" cy="365125"/>
          </a:xfrm>
        </p:spPr>
        <p:txBody>
          <a:bodyPr/>
          <a:lstStyle/>
          <a:p>
            <a:fld id="{725C68B6-61C2-468F-89AB-4B9F7531AA68}" type="slidenum">
              <a:rPr lang="ru-RU" smtClean="0"/>
              <a:pPr/>
              <a:t>9</a:t>
            </a:fld>
            <a:endParaRPr lang="ru-RU" dirty="0"/>
          </a:p>
        </p:txBody>
      </p:sp>
      <p:sp>
        <p:nvSpPr>
          <p:cNvPr id="8" name="TextBox 7">
            <a:extLst>
              <a:ext uri="{FF2B5EF4-FFF2-40B4-BE49-F238E27FC236}">
                <a16:creationId xmlns:a16="http://schemas.microsoft.com/office/drawing/2014/main" id="{091683B3-F464-4A9C-A704-61DD5D98554D}"/>
              </a:ext>
            </a:extLst>
          </p:cNvPr>
          <p:cNvSpPr txBox="1"/>
          <p:nvPr/>
        </p:nvSpPr>
        <p:spPr>
          <a:xfrm>
            <a:off x="-19025" y="6525344"/>
            <a:ext cx="5190845" cy="261610"/>
          </a:xfrm>
          <a:prstGeom prst="rect">
            <a:avLst/>
          </a:prstGeom>
          <a:noFill/>
        </p:spPr>
        <p:txBody>
          <a:bodyPr wrap="none" rtlCol="0">
            <a:spAutoFit/>
          </a:bodyPr>
          <a:lstStyle/>
          <a:p>
            <a:r>
              <a:rPr lang="ru-RU" sz="1100" dirty="0">
                <a:solidFill>
                  <a:schemeClr val="bg1">
                    <a:lumMod val="65000"/>
                  </a:schemeClr>
                </a:solidFill>
              </a:rPr>
              <a:t>Источник рисунка: </a:t>
            </a:r>
            <a:r>
              <a:rPr lang="en-US" sz="1100" u="sng" dirty="0">
                <a:solidFill>
                  <a:schemeClr val="bg1">
                    <a:lumMod val="65000"/>
                  </a:schemeClr>
                </a:solidFill>
              </a:rPr>
              <a:t>https://www.ncbi.nlm.nih.gov/genbank/statistics/</a:t>
            </a:r>
            <a:endParaRPr lang="ru-RU" sz="1100" u="sng" dirty="0">
              <a:solidFill>
                <a:schemeClr val="bg1">
                  <a:lumMod val="65000"/>
                </a:schemeClr>
              </a:solidFill>
            </a:endParaRPr>
          </a:p>
        </p:txBody>
      </p:sp>
      <p:sp>
        <p:nvSpPr>
          <p:cNvPr id="10" name="TextBox 9">
            <a:extLst>
              <a:ext uri="{FF2B5EF4-FFF2-40B4-BE49-F238E27FC236}">
                <a16:creationId xmlns:a16="http://schemas.microsoft.com/office/drawing/2014/main" id="{775E39C8-3AAC-43C5-9E3A-B405CF62CE80}"/>
              </a:ext>
            </a:extLst>
          </p:cNvPr>
          <p:cNvSpPr txBox="1"/>
          <p:nvPr/>
        </p:nvSpPr>
        <p:spPr>
          <a:xfrm>
            <a:off x="0" y="179929"/>
            <a:ext cx="8892480" cy="584775"/>
          </a:xfrm>
          <a:prstGeom prst="rect">
            <a:avLst/>
          </a:prstGeom>
          <a:noFill/>
        </p:spPr>
        <p:txBody>
          <a:bodyPr wrap="square" rtlCol="0">
            <a:spAutoFit/>
          </a:bodyPr>
          <a:lstStyle/>
          <a:p>
            <a:pPr algn="ctr"/>
            <a:r>
              <a:rPr lang="ru-RU" sz="3200" b="1" dirty="0">
                <a:solidFill>
                  <a:schemeClr val="bg1"/>
                </a:solidFill>
              </a:rPr>
              <a:t>Размер </a:t>
            </a:r>
            <a:r>
              <a:rPr lang="en-US" sz="3200" b="1" dirty="0" err="1">
                <a:solidFill>
                  <a:schemeClr val="bg1"/>
                </a:solidFill>
              </a:rPr>
              <a:t>GenBank</a:t>
            </a:r>
            <a:r>
              <a:rPr lang="en-US" sz="3200" b="1" dirty="0">
                <a:solidFill>
                  <a:schemeClr val="bg1"/>
                </a:solidFill>
              </a:rPr>
              <a:t> </a:t>
            </a:r>
            <a:r>
              <a:rPr lang="ru-RU" sz="3200" b="1" dirty="0">
                <a:solidFill>
                  <a:schemeClr val="bg1"/>
                </a:solidFill>
              </a:rPr>
              <a:t>и </a:t>
            </a:r>
            <a:r>
              <a:rPr lang="en-US" sz="3200" b="1" dirty="0">
                <a:solidFill>
                  <a:schemeClr val="bg1"/>
                </a:solidFill>
              </a:rPr>
              <a:t>WGS</a:t>
            </a:r>
            <a:endParaRPr lang="ru-RU" sz="3200" b="1" dirty="0">
              <a:solidFill>
                <a:schemeClr val="bg1"/>
              </a:solidFill>
            </a:endParaRPr>
          </a:p>
        </p:txBody>
      </p:sp>
      <p:sp>
        <p:nvSpPr>
          <p:cNvPr id="12" name="Прямоугольник 11">
            <a:extLst>
              <a:ext uri="{FF2B5EF4-FFF2-40B4-BE49-F238E27FC236}">
                <a16:creationId xmlns:a16="http://schemas.microsoft.com/office/drawing/2014/main" id="{57594EEC-D6AB-4F82-9196-90BBBB3C45FD}"/>
              </a:ext>
            </a:extLst>
          </p:cNvPr>
          <p:cNvSpPr/>
          <p:nvPr/>
        </p:nvSpPr>
        <p:spPr>
          <a:xfrm>
            <a:off x="6804248" y="2564904"/>
            <a:ext cx="1800200" cy="461665"/>
          </a:xfrm>
          <a:prstGeom prst="rect">
            <a:avLst/>
          </a:prstGeom>
        </p:spPr>
        <p:txBody>
          <a:bodyPr wrap="square">
            <a:spAutoFit/>
          </a:bodyPr>
          <a:lstStyle/>
          <a:p>
            <a:r>
              <a:rPr lang="en-US" sz="2400" b="1" dirty="0" err="1">
                <a:solidFill>
                  <a:srgbClr val="0070C0"/>
                </a:solidFill>
              </a:rPr>
              <a:t>GenBank</a:t>
            </a:r>
            <a:endParaRPr lang="ru-RU" sz="2400" b="1" dirty="0">
              <a:solidFill>
                <a:srgbClr val="0070C0"/>
              </a:solidFill>
            </a:endParaRPr>
          </a:p>
        </p:txBody>
      </p:sp>
      <p:sp>
        <p:nvSpPr>
          <p:cNvPr id="13" name="Прямоугольник 12">
            <a:extLst>
              <a:ext uri="{FF2B5EF4-FFF2-40B4-BE49-F238E27FC236}">
                <a16:creationId xmlns:a16="http://schemas.microsoft.com/office/drawing/2014/main" id="{57594EEC-D6AB-4F82-9196-90BBBB3C45FD}"/>
              </a:ext>
            </a:extLst>
          </p:cNvPr>
          <p:cNvSpPr/>
          <p:nvPr/>
        </p:nvSpPr>
        <p:spPr>
          <a:xfrm>
            <a:off x="6804248" y="1844824"/>
            <a:ext cx="2339752" cy="738664"/>
          </a:xfrm>
          <a:prstGeom prst="rect">
            <a:avLst/>
          </a:prstGeom>
        </p:spPr>
        <p:txBody>
          <a:bodyPr wrap="square">
            <a:spAutoFit/>
          </a:bodyPr>
          <a:lstStyle/>
          <a:p>
            <a:r>
              <a:rPr lang="en-US" sz="2400" dirty="0">
                <a:solidFill>
                  <a:srgbClr val="C00000"/>
                </a:solidFill>
              </a:rPr>
              <a:t>WGS </a:t>
            </a:r>
            <a:r>
              <a:rPr lang="en-US" dirty="0">
                <a:solidFill>
                  <a:srgbClr val="C00000"/>
                </a:solidFill>
              </a:rPr>
              <a:t>(Whole </a:t>
            </a:r>
          </a:p>
          <a:p>
            <a:r>
              <a:rPr lang="en-US" dirty="0">
                <a:solidFill>
                  <a:srgbClr val="C00000"/>
                </a:solidFill>
              </a:rPr>
              <a:t>Genome Shotgun)</a:t>
            </a:r>
            <a:endParaRPr lang="ru-RU" dirty="0">
              <a:solidFill>
                <a:srgbClr val="C00000"/>
              </a:solidFill>
            </a:endParaRPr>
          </a:p>
        </p:txBody>
      </p:sp>
      <p:sp>
        <p:nvSpPr>
          <p:cNvPr id="14" name="Прямоугольник 13">
            <a:extLst>
              <a:ext uri="{FF2B5EF4-FFF2-40B4-BE49-F238E27FC236}">
                <a16:creationId xmlns:a16="http://schemas.microsoft.com/office/drawing/2014/main" id="{57594EEC-D6AB-4F82-9196-90BBBB3C45FD}"/>
              </a:ext>
            </a:extLst>
          </p:cNvPr>
          <p:cNvSpPr/>
          <p:nvPr/>
        </p:nvSpPr>
        <p:spPr>
          <a:xfrm>
            <a:off x="179512" y="1259468"/>
            <a:ext cx="3888432" cy="369332"/>
          </a:xfrm>
          <a:prstGeom prst="rect">
            <a:avLst/>
          </a:prstGeom>
        </p:spPr>
        <p:txBody>
          <a:bodyPr wrap="square">
            <a:spAutoFit/>
          </a:bodyPr>
          <a:lstStyle/>
          <a:p>
            <a:r>
              <a:rPr lang="ru-RU" dirty="0"/>
              <a:t>Число последовательностей</a:t>
            </a:r>
            <a:endParaRPr lang="ru-RU" sz="1400" dirty="0"/>
          </a:p>
        </p:txBody>
      </p:sp>
      <p:pic>
        <p:nvPicPr>
          <p:cNvPr id="6" name="Рисунок 5">
            <a:extLst>
              <a:ext uri="{FF2B5EF4-FFF2-40B4-BE49-F238E27FC236}">
                <a16:creationId xmlns:a16="http://schemas.microsoft.com/office/drawing/2014/main" id="{F98D856C-63C3-A521-4A3A-A93774A522F1}"/>
              </a:ext>
            </a:extLst>
          </p:cNvPr>
          <p:cNvPicPr>
            <a:picLocks noChangeAspect="1"/>
          </p:cNvPicPr>
          <p:nvPr/>
        </p:nvPicPr>
        <p:blipFill>
          <a:blip r:embed="rId3"/>
          <a:stretch>
            <a:fillRect/>
          </a:stretch>
        </p:blipFill>
        <p:spPr>
          <a:xfrm>
            <a:off x="1473993" y="1822197"/>
            <a:ext cx="5324475" cy="4591050"/>
          </a:xfrm>
          <a:prstGeom prst="rect">
            <a:avLst/>
          </a:prstGeom>
        </p:spPr>
      </p:pic>
      <p:sp>
        <p:nvSpPr>
          <p:cNvPr id="7" name="Прямоугольник 6">
            <a:extLst>
              <a:ext uri="{FF2B5EF4-FFF2-40B4-BE49-F238E27FC236}">
                <a16:creationId xmlns:a16="http://schemas.microsoft.com/office/drawing/2014/main" id="{B161684A-6C2A-7B64-31B3-8B9659487886}"/>
              </a:ext>
            </a:extLst>
          </p:cNvPr>
          <p:cNvSpPr/>
          <p:nvPr/>
        </p:nvSpPr>
        <p:spPr>
          <a:xfrm>
            <a:off x="179512" y="4941168"/>
            <a:ext cx="1584176" cy="461665"/>
          </a:xfrm>
          <a:prstGeom prst="rect">
            <a:avLst/>
          </a:prstGeom>
        </p:spPr>
        <p:txBody>
          <a:bodyPr wrap="square">
            <a:spAutoFit/>
          </a:bodyPr>
          <a:lstStyle/>
          <a:p>
            <a:r>
              <a:rPr lang="en-US" sz="2400" dirty="0"/>
              <a:t>10 000</a:t>
            </a:r>
            <a:endParaRPr lang="ru-RU" sz="2400" dirty="0"/>
          </a:p>
        </p:txBody>
      </p:sp>
      <p:sp>
        <p:nvSpPr>
          <p:cNvPr id="9" name="Прямоугольник 8">
            <a:extLst>
              <a:ext uri="{FF2B5EF4-FFF2-40B4-BE49-F238E27FC236}">
                <a16:creationId xmlns:a16="http://schemas.microsoft.com/office/drawing/2014/main" id="{51738350-A867-9CF1-26EA-BAEF4FC609D2}"/>
              </a:ext>
            </a:extLst>
          </p:cNvPr>
          <p:cNvSpPr/>
          <p:nvPr/>
        </p:nvSpPr>
        <p:spPr>
          <a:xfrm>
            <a:off x="179004" y="3886889"/>
            <a:ext cx="2268760" cy="461665"/>
          </a:xfrm>
          <a:prstGeom prst="rect">
            <a:avLst/>
          </a:prstGeom>
        </p:spPr>
        <p:txBody>
          <a:bodyPr wrap="square">
            <a:spAutoFit/>
          </a:bodyPr>
          <a:lstStyle/>
          <a:p>
            <a:r>
              <a:rPr lang="en-US" sz="2400" dirty="0"/>
              <a:t>1 000 000</a:t>
            </a:r>
            <a:endParaRPr lang="ru-RU" sz="2400" dirty="0"/>
          </a:p>
        </p:txBody>
      </p:sp>
      <p:sp>
        <p:nvSpPr>
          <p:cNvPr id="11" name="Прямоугольник 10">
            <a:extLst>
              <a:ext uri="{FF2B5EF4-FFF2-40B4-BE49-F238E27FC236}">
                <a16:creationId xmlns:a16="http://schemas.microsoft.com/office/drawing/2014/main" id="{F58C4A14-4B55-42EC-1E41-0970EDA6FA14}"/>
              </a:ext>
            </a:extLst>
          </p:cNvPr>
          <p:cNvSpPr/>
          <p:nvPr/>
        </p:nvSpPr>
        <p:spPr>
          <a:xfrm>
            <a:off x="175780" y="2780928"/>
            <a:ext cx="2268760" cy="461665"/>
          </a:xfrm>
          <a:prstGeom prst="rect">
            <a:avLst/>
          </a:prstGeom>
        </p:spPr>
        <p:txBody>
          <a:bodyPr wrap="square">
            <a:spAutoFit/>
          </a:bodyPr>
          <a:lstStyle/>
          <a:p>
            <a:r>
              <a:rPr lang="en-US" sz="2400" dirty="0"/>
              <a:t>100 000 000</a:t>
            </a:r>
            <a:endParaRPr lang="ru-RU" sz="2400" dirty="0"/>
          </a:p>
        </p:txBody>
      </p:sp>
      <p:sp>
        <p:nvSpPr>
          <p:cNvPr id="15" name="Прямоугольник 14">
            <a:extLst>
              <a:ext uri="{FF2B5EF4-FFF2-40B4-BE49-F238E27FC236}">
                <a16:creationId xmlns:a16="http://schemas.microsoft.com/office/drawing/2014/main" id="{EBC51FBC-2B7B-3320-E1F1-2BC85BBD83AB}"/>
              </a:ext>
            </a:extLst>
          </p:cNvPr>
          <p:cNvSpPr/>
          <p:nvPr/>
        </p:nvSpPr>
        <p:spPr>
          <a:xfrm>
            <a:off x="175780" y="1743199"/>
            <a:ext cx="2863080" cy="461665"/>
          </a:xfrm>
          <a:prstGeom prst="rect">
            <a:avLst/>
          </a:prstGeom>
        </p:spPr>
        <p:txBody>
          <a:bodyPr wrap="square">
            <a:spAutoFit/>
          </a:bodyPr>
          <a:lstStyle/>
          <a:p>
            <a:r>
              <a:rPr lang="en-US" sz="2400" dirty="0"/>
              <a:t>10 000 000 000</a:t>
            </a:r>
            <a:endParaRPr lang="ru-RU" sz="2400" dirty="0"/>
          </a:p>
        </p:txBody>
      </p:sp>
      <p:sp>
        <p:nvSpPr>
          <p:cNvPr id="16" name="Прямоугольник 15">
            <a:extLst>
              <a:ext uri="{FF2B5EF4-FFF2-40B4-BE49-F238E27FC236}">
                <a16:creationId xmlns:a16="http://schemas.microsoft.com/office/drawing/2014/main" id="{B05C411A-BF2C-CCC9-6C1E-C4D3B33F2112}"/>
              </a:ext>
            </a:extLst>
          </p:cNvPr>
          <p:cNvSpPr/>
          <p:nvPr/>
        </p:nvSpPr>
        <p:spPr>
          <a:xfrm>
            <a:off x="215322" y="5805264"/>
            <a:ext cx="384995" cy="461665"/>
          </a:xfrm>
          <a:prstGeom prst="rect">
            <a:avLst/>
          </a:prstGeom>
        </p:spPr>
        <p:txBody>
          <a:bodyPr wrap="square">
            <a:spAutoFit/>
          </a:bodyPr>
          <a:lstStyle/>
          <a:p>
            <a:r>
              <a:rPr lang="en-US" sz="2400" dirty="0"/>
              <a:t>0</a:t>
            </a:r>
            <a:endParaRPr lang="ru-RU" sz="2400" dirty="0"/>
          </a:p>
        </p:txBody>
      </p:sp>
    </p:spTree>
    <p:extLst>
      <p:ext uri="{BB962C8B-B14F-4D97-AF65-F5344CB8AC3E}">
        <p14:creationId xmlns:p14="http://schemas.microsoft.com/office/powerpoint/2010/main" val="1890784546"/>
      </p:ext>
    </p:extLst>
  </p:cSld>
  <p:clrMapOvr>
    <a:masterClrMapping/>
  </p:clrMapOvr>
</p:sld>
</file>

<file path=ppt/theme/theme1.xml><?xml version="1.0" encoding="utf-8"?>
<a:theme xmlns:a="http://schemas.openxmlformats.org/drawingml/2006/main" name="Тема Office">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accent6">
              <a:lumMod val="75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3131</TotalTime>
  <Words>2644</Words>
  <Application>Microsoft Office PowerPoint</Application>
  <PresentationFormat>Экран (4:3)</PresentationFormat>
  <Paragraphs>541</Paragraphs>
  <Slides>41</Slides>
  <Notes>13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41</vt:i4>
      </vt:variant>
    </vt:vector>
  </HeadingPairs>
  <TitlesOfParts>
    <vt:vector size="48" baseType="lpstr">
      <vt:lpstr>Arial</vt:lpstr>
      <vt:lpstr>Calibri</vt:lpstr>
      <vt:lpstr>Consolas</vt:lpstr>
      <vt:lpstr>Courier New</vt:lpstr>
      <vt:lpstr>Symbol</vt:lpstr>
      <vt:lpstr>Verdana</vt:lpstr>
      <vt:lpstr>Тема Office</vt:lpstr>
      <vt:lpstr>Нуклеотидные банки данных</vt:lpstr>
      <vt:lpstr>1. Нуклеотидные последовательности и где они обитают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Сборки геномов и система для их поиска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Структурная и функциональная аннотация геномов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Основной файл сборки генома (формат GBFF)</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udavdasha</dc:creator>
  <cp:lastModifiedBy>Daria Dibrova</cp:lastModifiedBy>
  <cp:revision>241</cp:revision>
  <dcterms:created xsi:type="dcterms:W3CDTF">2017-10-21T19:44:48Z</dcterms:created>
  <dcterms:modified xsi:type="dcterms:W3CDTF">2024-10-14T14:32:25Z</dcterms:modified>
</cp:coreProperties>
</file>