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9" r:id="rId2"/>
    <p:sldId id="281" r:id="rId3"/>
    <p:sldId id="269" r:id="rId4"/>
    <p:sldId id="270" r:id="rId5"/>
    <p:sldId id="266" r:id="rId6"/>
    <p:sldId id="267" r:id="rId7"/>
    <p:sldId id="268" r:id="rId8"/>
    <p:sldId id="271" r:id="rId9"/>
    <p:sldId id="273" r:id="rId10"/>
    <p:sldId id="272" r:id="rId11"/>
    <p:sldId id="274" r:id="rId12"/>
    <p:sldId id="556" r:id="rId13"/>
    <p:sldId id="288" r:id="rId14"/>
    <p:sldId id="276" r:id="rId15"/>
    <p:sldId id="277" r:id="rId16"/>
    <p:sldId id="557" r:id="rId17"/>
    <p:sldId id="275" r:id="rId18"/>
    <p:sldId id="285" r:id="rId19"/>
    <p:sldId id="278" r:id="rId20"/>
    <p:sldId id="282" r:id="rId21"/>
    <p:sldId id="284" r:id="rId22"/>
    <p:sldId id="286" r:id="rId23"/>
    <p:sldId id="287" r:id="rId24"/>
    <p:sldId id="280" r:id="rId25"/>
    <p:sldId id="555" r:id="rId26"/>
    <p:sldId id="289" r:id="rId27"/>
    <p:sldId id="552" r:id="rId28"/>
    <p:sldId id="553" r:id="rId29"/>
    <p:sldId id="55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99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80872" autoAdjust="0"/>
  </p:normalViewPr>
  <p:slideViewPr>
    <p:cSldViewPr snapToGrid="0">
      <p:cViewPr varScale="1">
        <p:scale>
          <a:sx n="86" d="100"/>
          <a:sy n="86" d="100"/>
        </p:scale>
        <p:origin x="27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A8AE3-E346-4831-89C7-AB3ABFAD6681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6E9EA-B443-4B01-A534-1A389D765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Параметры для белкового поиска алгоритмом</a:t>
            </a:r>
            <a:r>
              <a:rPr lang="en-US" dirty="0"/>
              <a:t> </a:t>
            </a:r>
            <a:r>
              <a:rPr lang="en-US" b="1" dirty="0" err="1"/>
              <a:t>blastp</a:t>
            </a:r>
            <a:r>
              <a:rPr lang="ru-RU" dirty="0"/>
              <a:t>: белок-запрос </a:t>
            </a:r>
            <a:r>
              <a:rPr lang="en-US" b="1" dirty="0"/>
              <a:t>ATPB_ECOLI</a:t>
            </a:r>
            <a:r>
              <a:rPr lang="ru-RU" b="0" dirty="0"/>
              <a:t>, </a:t>
            </a:r>
            <a:r>
              <a:rPr lang="ru-RU" dirty="0"/>
              <a:t>база данных </a:t>
            </a:r>
            <a:r>
              <a:rPr lang="en-US" b="1" dirty="0" err="1"/>
              <a:t>refseq_protein</a:t>
            </a:r>
            <a:r>
              <a:rPr lang="en-US" dirty="0"/>
              <a:t> (</a:t>
            </a:r>
            <a:r>
              <a:rPr lang="ru-RU" dirty="0"/>
              <a:t>«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NCBI Protein Reference Sequences</a:t>
            </a: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»</a:t>
            </a:r>
            <a:r>
              <a:rPr lang="en-US" dirty="0"/>
              <a:t>)</a:t>
            </a:r>
            <a:r>
              <a:rPr lang="ru-RU" dirty="0"/>
              <a:t>, фильтр по таксону </a:t>
            </a:r>
            <a:r>
              <a:rPr lang="en-US" sz="1200" b="1" dirty="0" err="1"/>
              <a:t>Methanomicrobia</a:t>
            </a:r>
            <a:r>
              <a:rPr lang="ru-RU" dirty="0"/>
              <a:t>, максимальное число показываемых находок </a:t>
            </a:r>
            <a:r>
              <a:rPr lang="ru-RU" b="1" dirty="0"/>
              <a:t>5000</a:t>
            </a:r>
            <a:r>
              <a:rPr lang="ru-RU" b="0" dirty="0"/>
              <a:t>,</a:t>
            </a:r>
            <a:r>
              <a:rPr lang="ru-RU" b="1" dirty="0"/>
              <a:t> </a:t>
            </a:r>
            <a:r>
              <a:rPr lang="ru-RU" b="0" dirty="0"/>
              <a:t>величина </a:t>
            </a:r>
            <a:r>
              <a:rPr lang="en-US" b="0" dirty="0" err="1"/>
              <a:t>word_size</a:t>
            </a:r>
            <a:r>
              <a:rPr lang="en-US" b="0" dirty="0"/>
              <a:t> </a:t>
            </a:r>
            <a:r>
              <a:rPr lang="ru-RU" b="0" dirty="0"/>
              <a:t>= </a:t>
            </a:r>
            <a:r>
              <a:rPr lang="ru-RU" b="1" dirty="0"/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BB0C8-161E-D521-40A9-71E20C8C6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0AD019D-A857-F995-864C-E26DCB55B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5E2401-86A3-BAC2-FEB5-1117555DB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FAA700-46E5-3E19-CDE6-0B6E251E8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89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C73D1-ACB3-0381-23D1-90196C238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00CC1F-9B59-CD91-1E5F-532BD2FA8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A107CCC-AA4B-CCED-E0A9-B06F6E16A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Более подробно см. </a:t>
            </a:r>
            <a:r>
              <a:rPr lang="ru-RU" sz="1200" dirty="0"/>
              <a:t>в инструкции по работе с разными версиями </a:t>
            </a:r>
            <a:r>
              <a:rPr lang="en-US" sz="1200" dirty="0"/>
              <a:t>BLAST: </a:t>
            </a:r>
            <a:r>
              <a:rPr lang="en-US" sz="1200" u="sng" dirty="0">
                <a:solidFill>
                  <a:srgbClr val="0070C0"/>
                </a:solidFill>
              </a:rPr>
              <a:t>https://kodomo.fbb.msu.ru/wiki/Main/blast</a:t>
            </a:r>
            <a:endParaRPr lang="ru-RU" sz="1200" u="sng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D0F121-0D11-3A2E-58F0-690C1D698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98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Параметры для белкового поиска алгоритмом</a:t>
            </a:r>
            <a:r>
              <a:rPr lang="en-US" dirty="0"/>
              <a:t> </a:t>
            </a:r>
            <a:r>
              <a:rPr lang="en-US" b="1" dirty="0" err="1"/>
              <a:t>blastp</a:t>
            </a:r>
            <a:r>
              <a:rPr lang="ru-RU" dirty="0"/>
              <a:t>: белок-запрос </a:t>
            </a:r>
            <a:r>
              <a:rPr lang="en-US" b="1" dirty="0"/>
              <a:t>ATPB_ECOLI</a:t>
            </a:r>
            <a:r>
              <a:rPr lang="ru-RU" b="0" dirty="0"/>
              <a:t>, </a:t>
            </a:r>
            <a:r>
              <a:rPr lang="ru-RU" dirty="0"/>
              <a:t>база данных </a:t>
            </a:r>
            <a:r>
              <a:rPr lang="en-US" b="1" dirty="0" err="1"/>
              <a:t>refseq_protein</a:t>
            </a:r>
            <a:r>
              <a:rPr lang="en-US" dirty="0"/>
              <a:t> (</a:t>
            </a:r>
            <a:r>
              <a:rPr lang="ru-RU" dirty="0"/>
              <a:t>«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NCBI Protein Reference Sequences</a:t>
            </a: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»</a:t>
            </a:r>
            <a:r>
              <a:rPr lang="en-US" dirty="0"/>
              <a:t>)</a:t>
            </a:r>
            <a:r>
              <a:rPr lang="ru-RU" dirty="0"/>
              <a:t>, фильтр по таксону </a:t>
            </a:r>
            <a:r>
              <a:rPr lang="en-US" sz="1200" b="1" dirty="0"/>
              <a:t>Mus musculus</a:t>
            </a:r>
            <a:r>
              <a:rPr lang="ru-RU" dirty="0"/>
              <a:t>, максимальное число показываемых находок </a:t>
            </a:r>
            <a:r>
              <a:rPr lang="ru-RU" b="1" dirty="0"/>
              <a:t>5000</a:t>
            </a:r>
            <a:r>
              <a:rPr lang="ru-RU" b="0" dirty="0"/>
              <a:t>,</a:t>
            </a:r>
            <a:r>
              <a:rPr lang="ru-RU" b="1" dirty="0"/>
              <a:t> </a:t>
            </a:r>
            <a:r>
              <a:rPr lang="ru-RU" b="0" dirty="0"/>
              <a:t>величина </a:t>
            </a:r>
            <a:r>
              <a:rPr lang="en-US" b="0" dirty="0" err="1"/>
              <a:t>word_size</a:t>
            </a:r>
            <a:r>
              <a:rPr lang="en-US" b="0" dirty="0"/>
              <a:t> </a:t>
            </a:r>
            <a:r>
              <a:rPr lang="ru-RU" b="0" dirty="0"/>
              <a:t>= </a:t>
            </a:r>
            <a:r>
              <a:rPr lang="ru-RU" b="1" dirty="0"/>
              <a:t>2</a:t>
            </a:r>
            <a:endParaRPr lang="en-US" b="1" dirty="0"/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Параметры для нуклеотидного поиска алгоритмом</a:t>
            </a:r>
            <a:r>
              <a:rPr lang="en-US" dirty="0"/>
              <a:t> </a:t>
            </a:r>
            <a:r>
              <a:rPr lang="en-US" b="1" dirty="0" err="1"/>
              <a:t>tblastn</a:t>
            </a:r>
            <a:r>
              <a:rPr lang="ru-RU" dirty="0"/>
              <a:t>: белок-запрос </a:t>
            </a:r>
            <a:r>
              <a:rPr lang="en-US" b="1" dirty="0"/>
              <a:t>ATPB_ECOLI</a:t>
            </a:r>
            <a:r>
              <a:rPr lang="ru-RU" b="0" dirty="0"/>
              <a:t>, </a:t>
            </a:r>
            <a:r>
              <a:rPr lang="ru-RU" dirty="0"/>
              <a:t>база данных </a:t>
            </a:r>
            <a:r>
              <a:rPr lang="en-US" b="1" dirty="0" err="1"/>
              <a:t>refseq_genomes</a:t>
            </a:r>
            <a:r>
              <a:rPr lang="en-US" b="0" dirty="0"/>
              <a:t>, </a:t>
            </a:r>
            <a:r>
              <a:rPr lang="ru-RU" dirty="0"/>
              <a:t>фильтр по таксону </a:t>
            </a:r>
            <a:r>
              <a:rPr lang="en-US" sz="1200" b="1" dirty="0"/>
              <a:t>Mus musculus</a:t>
            </a:r>
            <a:r>
              <a:rPr lang="ru-RU" dirty="0"/>
              <a:t>, максимальное число показываемых находок </a:t>
            </a:r>
            <a:r>
              <a:rPr lang="ru-RU" b="1" dirty="0"/>
              <a:t>5000</a:t>
            </a:r>
            <a:r>
              <a:rPr lang="ru-RU" b="0" dirty="0"/>
              <a:t>,</a:t>
            </a:r>
            <a:r>
              <a:rPr lang="ru-RU" b="1" dirty="0"/>
              <a:t> </a:t>
            </a:r>
            <a:r>
              <a:rPr lang="ru-RU" b="0" dirty="0"/>
              <a:t>величина </a:t>
            </a:r>
            <a:r>
              <a:rPr lang="en-US" b="0" dirty="0" err="1"/>
              <a:t>word_size</a:t>
            </a:r>
            <a:r>
              <a:rPr lang="en-US" b="0" dirty="0"/>
              <a:t> </a:t>
            </a:r>
            <a:r>
              <a:rPr lang="ru-RU" b="0" dirty="0"/>
              <a:t>= </a:t>
            </a:r>
            <a:r>
              <a:rPr lang="ru-RU" b="1" dirty="0"/>
              <a:t>2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Параметры для нуклеотидного поиска алгоритмом</a:t>
            </a:r>
            <a:r>
              <a:rPr lang="en-US" dirty="0"/>
              <a:t> </a:t>
            </a:r>
            <a:r>
              <a:rPr lang="en-US" b="1" dirty="0" err="1"/>
              <a:t>blastn</a:t>
            </a:r>
            <a:r>
              <a:rPr lang="ru-RU" dirty="0"/>
              <a:t>: запрос – ген белка </a:t>
            </a:r>
            <a:r>
              <a:rPr lang="en-US" b="1" dirty="0"/>
              <a:t>ATPB_ECOLI</a:t>
            </a:r>
            <a:r>
              <a:rPr lang="ru-RU" b="1" dirty="0"/>
              <a:t> </a:t>
            </a:r>
            <a:r>
              <a:rPr lang="ru-RU" b="0" dirty="0"/>
              <a:t>из сборки </a:t>
            </a:r>
            <a:r>
              <a:rPr lang="en-US" b="0" dirty="0"/>
              <a:t>NC_00913.3</a:t>
            </a:r>
            <a:r>
              <a:rPr lang="ru-RU" b="0" dirty="0"/>
              <a:t>, </a:t>
            </a:r>
            <a:r>
              <a:rPr lang="ru-RU" dirty="0"/>
              <a:t>база данных </a:t>
            </a:r>
            <a:r>
              <a:rPr lang="en-US" b="1" dirty="0" err="1"/>
              <a:t>refseq_genomes</a:t>
            </a:r>
            <a:r>
              <a:rPr lang="en-US" dirty="0"/>
              <a:t> (</a:t>
            </a:r>
            <a:r>
              <a:rPr lang="ru-RU" dirty="0"/>
              <a:t>«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Refseq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prokaryote representative genomes (contains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refseq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assembly)</a:t>
            </a: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» + 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Other prokaryotic non-representative genomes</a:t>
            </a:r>
            <a:r>
              <a:rPr lang="ru-RU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+ </a:t>
            </a:r>
            <a:r>
              <a:rPr lang="it-IT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Methanosarcina mazei refseq non-representative genome</a:t>
            </a:r>
            <a:r>
              <a:rPr lang="en-US" dirty="0"/>
              <a:t>)</a:t>
            </a:r>
            <a:r>
              <a:rPr lang="ru-RU" dirty="0"/>
              <a:t>, фильтр по таксону </a:t>
            </a:r>
            <a:r>
              <a:rPr lang="en-US" sz="1200" b="1" dirty="0" err="1"/>
              <a:t>Methanomicrobia</a:t>
            </a:r>
            <a:r>
              <a:rPr lang="ru-RU" dirty="0"/>
              <a:t>, максимальное число показываемых находок </a:t>
            </a:r>
            <a:r>
              <a:rPr lang="ru-RU" b="1" dirty="0"/>
              <a:t>5000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05AF-6803-770E-B6E4-D661F78A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F345AC5-8C9A-8E9E-3575-A8FD1A168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A7D803B-BC21-12F3-1233-6447EBDAB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125487-9923-F8D1-D5B8-F5C88F6D8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36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EE2E-7BE0-6CC6-06CC-9294E5E18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B8D7ACD-EC87-48B4-7046-7176486D6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B2E69A9-123B-DDF2-02EF-4997FD35F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C979B1-D7C0-0E7A-6B38-257805C23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06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9849B-80B1-BA72-A170-C5B993E8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A7AAE8-C00F-3020-6D77-7FAE1C7CB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0C1CE29-48A2-B435-48BD-DA816D116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6F2E21-8503-7052-35CF-990BDF5B4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4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AA6D-702D-4B1B-B298-7BBC709C140A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88A7-4D81-4152-8E9C-D8D51E7C452D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830-5513-4FFC-AB08-72EB0F2529A4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19F-DC8A-48FA-A069-1DC5AB0F022C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1506-655C-43EB-8102-239A18209CFF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969-507C-4FE3-BF54-C8042A987B38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D6AB-821F-47E9-ABCD-AF89CBA57CEA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283-A53A-4E8A-B36D-AF4202B0C7BE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6DB6101-6176-4257-B0FD-F184EA10E5A0}"/>
              </a:ext>
            </a:extLst>
          </p:cNvPr>
          <p:cNvCxnSpPr>
            <a:cxnSpLocks/>
          </p:cNvCxnSpPr>
          <p:nvPr userDrawn="1"/>
        </p:nvCxnSpPr>
        <p:spPr>
          <a:xfrm>
            <a:off x="0" y="1143000"/>
            <a:ext cx="88466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91E3CD10-622C-47EF-BAE2-0EF8CE33106E}"/>
              </a:ext>
            </a:extLst>
          </p:cNvPr>
          <p:cNvSpPr/>
          <p:nvPr userDrawn="1"/>
        </p:nvSpPr>
        <p:spPr>
          <a:xfrm>
            <a:off x="8802329" y="1017240"/>
            <a:ext cx="251520" cy="251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854B-27CA-4AE5-B583-22A6B22E27F2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82A2-C90D-4F98-BCDC-43AE1D5A31A0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26C7-C2C9-4677-BD97-6EC76E0FC218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854B-27CA-4AE5-B583-22A6B22E27F2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bioinformatics/article/35/9/1613/510616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961406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+mn-lt"/>
              </a:rPr>
              <a:t>Поиск </a:t>
            </a:r>
            <a:r>
              <a:rPr lang="en-US" sz="4800" b="1" dirty="0">
                <a:solidFill>
                  <a:schemeClr val="bg1"/>
                </a:solidFill>
                <a:latin typeface="+mn-lt"/>
              </a:rPr>
              <a:t>BLAST </a:t>
            </a:r>
            <a:r>
              <a:rPr lang="ru-RU" sz="4800" b="1" dirty="0">
                <a:solidFill>
                  <a:schemeClr val="bg1"/>
                </a:solidFill>
                <a:latin typeface="+mn-lt"/>
              </a:rPr>
              <a:t>для нуклеотидных последовательностей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F198EC-E0C7-45F9-AD51-EB1CF1A11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095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Дарья Владимировна </a:t>
            </a:r>
            <a:r>
              <a:rPr lang="ru-RU" sz="2000" b="1" dirty="0" err="1">
                <a:solidFill>
                  <a:schemeClr val="bg1"/>
                </a:solidFill>
              </a:rPr>
              <a:t>Диброва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к.б.н., </a:t>
            </a:r>
            <a:r>
              <a:rPr lang="ru-RU" sz="2000" dirty="0" err="1">
                <a:solidFill>
                  <a:schemeClr val="bg1"/>
                </a:solidFill>
              </a:rPr>
              <a:t>с.н.с</a:t>
            </a:r>
            <a:r>
              <a:rPr lang="ru-RU" sz="2000" dirty="0">
                <a:solidFill>
                  <a:schemeClr val="bg1"/>
                </a:solidFill>
              </a:rPr>
              <a:t>. МГУ имени М.В. Ломоносова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FC668-B4A3-49F7-9B58-25273069A76E}"/>
              </a:ext>
            </a:extLst>
          </p:cNvPr>
          <p:cNvSpPr txBox="1"/>
          <p:nvPr/>
        </p:nvSpPr>
        <p:spPr>
          <a:xfrm>
            <a:off x="3563888" y="630002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22 октября 202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ru-RU" dirty="0">
                <a:solidFill>
                  <a:schemeClr val="bg1"/>
                </a:solidFill>
              </a:rPr>
              <a:t> 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246C92-7CB6-B795-6335-1F9FED87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47039"/>
            <a:ext cx="2159000" cy="19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3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E044D2-A91D-CEFF-EA85-AE152EE3F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" y="1451114"/>
            <a:ext cx="8989794" cy="429083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Типичный результат поиска с </a:t>
            </a:r>
            <a:r>
              <a:rPr lang="en-US" sz="3200" b="1" dirty="0">
                <a:solidFill>
                  <a:schemeClr val="bg1"/>
                </a:solidFill>
              </a:rPr>
              <a:t>N=11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2419111" y="3652025"/>
            <a:ext cx="1528421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AF2B44A-B06C-1C9F-9FD8-1B36045BBA7F}"/>
              </a:ext>
            </a:extLst>
          </p:cNvPr>
          <p:cNvCxnSpPr>
            <a:cxnSpLocks/>
          </p:cNvCxnSpPr>
          <p:nvPr/>
        </p:nvCxnSpPr>
        <p:spPr>
          <a:xfrm>
            <a:off x="2716478" y="5652740"/>
            <a:ext cx="963424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8530D-1CFF-9B81-AFFE-104C894D6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3" y="1183655"/>
            <a:ext cx="8571104" cy="561859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Такой хит найдется только с </a:t>
            </a:r>
            <a:r>
              <a:rPr lang="en-US" sz="3200" b="1" dirty="0">
                <a:solidFill>
                  <a:schemeClr val="bg1"/>
                </a:solidFill>
              </a:rPr>
              <a:t>N=7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F1F2874-E17C-CE3A-6135-D45F47911D3A}"/>
              </a:ext>
            </a:extLst>
          </p:cNvPr>
          <p:cNvCxnSpPr>
            <a:cxnSpLocks/>
          </p:cNvCxnSpPr>
          <p:nvPr/>
        </p:nvCxnSpPr>
        <p:spPr>
          <a:xfrm>
            <a:off x="2541772" y="3384396"/>
            <a:ext cx="1494969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7D43E08-0F3B-066A-CF9E-252DD5303DC5}"/>
              </a:ext>
            </a:extLst>
          </p:cNvPr>
          <p:cNvCxnSpPr>
            <a:cxnSpLocks/>
          </p:cNvCxnSpPr>
          <p:nvPr/>
        </p:nvCxnSpPr>
        <p:spPr>
          <a:xfrm>
            <a:off x="2939499" y="5385111"/>
            <a:ext cx="963424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71F16-439E-0214-47FE-9C947940C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E15E99-19F4-D8AF-3144-BC4E75F47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9DE21-1C39-0947-B2FE-A817D90A652A}"/>
              </a:ext>
            </a:extLst>
          </p:cNvPr>
          <p:cNvSpPr txBox="1"/>
          <p:nvPr/>
        </p:nvSpPr>
        <p:spPr>
          <a:xfrm>
            <a:off x="0" y="50973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Поможет ли уменьшение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word_size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до 7?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D4307F-278D-2A81-7843-1B34455BB2D1}"/>
              </a:ext>
            </a:extLst>
          </p:cNvPr>
          <p:cNvSpPr/>
          <p:nvPr/>
        </p:nvSpPr>
        <p:spPr>
          <a:xfrm>
            <a:off x="395536" y="150436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/>
              <a:t>Параметры для нуклеотидного поиска алгоритмом</a:t>
            </a:r>
            <a:r>
              <a:rPr lang="en-US" sz="2400" dirty="0"/>
              <a:t> </a:t>
            </a:r>
            <a:r>
              <a:rPr lang="en-US" sz="2400" b="1" dirty="0" err="1"/>
              <a:t>blastn</a:t>
            </a:r>
            <a:r>
              <a:rPr lang="ru-RU" sz="2400" dirty="0"/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запрос – ген белка </a:t>
            </a:r>
            <a:r>
              <a:rPr lang="en-US" sz="2400" b="1" dirty="0"/>
              <a:t>ATPB_ECOLI</a:t>
            </a:r>
            <a:r>
              <a:rPr lang="ru-RU" sz="2400" b="1" dirty="0"/>
              <a:t> </a:t>
            </a:r>
            <a:r>
              <a:rPr lang="ru-RU" sz="2400" b="0" dirty="0"/>
              <a:t>из сборки </a:t>
            </a:r>
            <a:r>
              <a:rPr lang="en-US" sz="2400" b="0" dirty="0"/>
              <a:t>NC_00913.3;</a:t>
            </a:r>
            <a:endParaRPr lang="ru-RU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база данных </a:t>
            </a:r>
            <a:r>
              <a:rPr lang="en-US" sz="2400" b="1" dirty="0" err="1"/>
              <a:t>refseq_genomes</a:t>
            </a:r>
            <a:r>
              <a:rPr lang="en-US" sz="2400" dirty="0"/>
              <a:t>;</a:t>
            </a:r>
            <a:endParaRPr lang="ru-RU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фильтр по таксону </a:t>
            </a:r>
            <a:r>
              <a:rPr lang="en-US" sz="2400" b="1" dirty="0" err="1"/>
              <a:t>Methanomicrobia</a:t>
            </a:r>
            <a:r>
              <a:rPr lang="en-US" sz="2400" dirty="0"/>
              <a:t>;</a:t>
            </a:r>
            <a:endParaRPr lang="ru-RU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максимальное число показываемых находок </a:t>
            </a:r>
            <a:r>
              <a:rPr lang="ru-RU" sz="2400" b="1" dirty="0"/>
              <a:t>5000</a:t>
            </a:r>
            <a:r>
              <a:rPr lang="en-US" sz="2400" dirty="0"/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размер слова (</a:t>
            </a:r>
            <a:r>
              <a:rPr lang="en-US" sz="2400" dirty="0" err="1"/>
              <a:t>word_size</a:t>
            </a:r>
            <a:r>
              <a:rPr lang="en-US" sz="2400" dirty="0"/>
              <a:t>) </a:t>
            </a:r>
            <a:r>
              <a:rPr lang="en-US" sz="2400" b="1" dirty="0"/>
              <a:t>7</a:t>
            </a:r>
            <a:r>
              <a:rPr lang="ru-RU" sz="2400" dirty="0"/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70C0"/>
                </a:solidFill>
              </a:rPr>
              <a:t>Ваши ставки: сколько будет находок?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B7A27-B2C5-4006-D1CB-278616404FA5}"/>
              </a:ext>
            </a:extLst>
          </p:cNvPr>
          <p:cNvSpPr txBox="1"/>
          <p:nvPr/>
        </p:nvSpPr>
        <p:spPr>
          <a:xfrm>
            <a:off x="4850780" y="6028683"/>
            <a:ext cx="3164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47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vs. 39 </a:t>
            </a:r>
            <a:r>
              <a:rPr lang="ru-RU" sz="2800" dirty="0">
                <a:solidFill>
                  <a:srgbClr val="FF0000"/>
                </a:solidFill>
              </a:rPr>
              <a:t>ранее </a:t>
            </a:r>
          </a:p>
        </p:txBody>
      </p:sp>
    </p:spTree>
    <p:extLst>
      <p:ext uri="{BB962C8B-B14F-4D97-AF65-F5344CB8AC3E}">
        <p14:creationId xmlns:p14="http://schemas.microsoft.com/office/powerpoint/2010/main" val="33102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Вывод по поиску кодирующих нуклеотидных последовательностей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19675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sz="2800" dirty="0"/>
              <a:t> Для поиска гомологичных кодирующих последовательностей нуклеотидов нужно сперва </a:t>
            </a:r>
            <a:r>
              <a:rPr lang="ru-RU" sz="2800" b="1" dirty="0">
                <a:solidFill>
                  <a:srgbClr val="0070C0"/>
                </a:solidFill>
              </a:rPr>
              <a:t>транслировать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/>
              <a:t>их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260976" y="3213226"/>
            <a:ext cx="328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Нуклеотидная БД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2602" y="3069293"/>
            <a:ext cx="3237297" cy="8299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293996" y="4043806"/>
            <a:ext cx="328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Псевдобелковая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 БД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85142" y="4067513"/>
            <a:ext cx="3237297" cy="8299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474624" y="3117073"/>
            <a:ext cx="181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+6 рамок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0" y="3955643"/>
            <a:ext cx="1357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Ген </a:t>
            </a:r>
          </a:p>
          <a:p>
            <a:pPr algn="ctr"/>
            <a:r>
              <a:rPr lang="ru-RU" sz="2800" dirty="0"/>
              <a:t>белка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24877" y="365823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EMBOSS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Transeq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960926" y="4186651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Белок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1312854" y="4277823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3366160" y="4277823"/>
            <a:ext cx="882157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101839" y="3869261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tblastn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Развернутая стрелка 39"/>
          <p:cNvSpPr/>
          <p:nvPr/>
        </p:nvSpPr>
        <p:spPr>
          <a:xfrm rot="10800000" flipH="1">
            <a:off x="524490" y="4934259"/>
            <a:ext cx="4896544" cy="7200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143443" y="5672365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tblastx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Выгнутая вправо стрелка 44"/>
          <p:cNvSpPr/>
          <p:nvPr/>
        </p:nvSpPr>
        <p:spPr>
          <a:xfrm>
            <a:off x="7586440" y="3634276"/>
            <a:ext cx="537277" cy="774700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27234"/>
            <a:ext cx="4261704" cy="401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… и все равно все не так просто!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12646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Даже с использованием </a:t>
            </a:r>
            <a:r>
              <a:rPr lang="en-US" sz="2400" dirty="0" err="1"/>
              <a:t>tblastn</a:t>
            </a:r>
            <a:r>
              <a:rPr lang="en-US" sz="2400" dirty="0"/>
              <a:t> </a:t>
            </a:r>
            <a:r>
              <a:rPr lang="ru-RU" sz="2400" dirty="0"/>
              <a:t>таким образом получается найти только </a:t>
            </a:r>
            <a:r>
              <a:rPr lang="ru-RU" sz="2400" b="1" u="sng" dirty="0"/>
              <a:t>437</a:t>
            </a:r>
            <a:r>
              <a:rPr lang="ru-RU" sz="2400" dirty="0"/>
              <a:t> находок</a:t>
            </a:r>
          </a:p>
          <a:p>
            <a:pPr algn="ctr"/>
            <a:r>
              <a:rPr lang="ru-RU" sz="2400" dirty="0"/>
              <a:t>(ср</a:t>
            </a:r>
            <a:r>
              <a:rPr lang="en-US" sz="2400" dirty="0"/>
              <a:t>.</a:t>
            </a:r>
            <a:r>
              <a:rPr lang="ru-RU" sz="2400" dirty="0"/>
              <a:t> с</a:t>
            </a:r>
            <a:r>
              <a:rPr lang="en-US" sz="2400" dirty="0"/>
              <a:t> </a:t>
            </a:r>
            <a:r>
              <a:rPr lang="ru-RU" sz="2400" b="1" u="sng" dirty="0"/>
              <a:t>638</a:t>
            </a:r>
            <a:r>
              <a:rPr lang="ru-RU" sz="2400" dirty="0"/>
              <a:t> находками при поиске по белкам)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ПОЧЕМУ?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7504" y="443711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АТФ-синтаза</a:t>
            </a:r>
            <a:endParaRPr lang="ru-RU" sz="2400" dirty="0"/>
          </a:p>
          <a:p>
            <a:pPr algn="ctr"/>
            <a:r>
              <a:rPr lang="en-US" sz="2400" dirty="0"/>
              <a:t>F/N-</a:t>
            </a:r>
            <a:r>
              <a:rPr lang="ru-RU" sz="2400" dirty="0"/>
              <a:t>типа</a:t>
            </a:r>
            <a:endParaRPr lang="en-US" sz="2400" dirty="0"/>
          </a:p>
          <a:p>
            <a:pPr algn="ctr"/>
            <a:r>
              <a:rPr lang="en-US" sz="2400" dirty="0"/>
              <a:t>(</a:t>
            </a:r>
            <a:r>
              <a:rPr lang="ru-RU" sz="2400" b="1" dirty="0"/>
              <a:t>бактериальная</a:t>
            </a:r>
            <a:r>
              <a:rPr lang="ru-RU" sz="2400" dirty="0"/>
              <a:t>)</a:t>
            </a:r>
            <a:endParaRPr lang="en-US" sz="24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372200" y="4437112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АТФ-синтаза</a:t>
            </a:r>
            <a:endParaRPr lang="ru-RU" sz="2400" dirty="0"/>
          </a:p>
          <a:p>
            <a:pPr algn="ctr"/>
            <a:r>
              <a:rPr lang="en-US" sz="2400" dirty="0"/>
              <a:t>A/V-</a:t>
            </a:r>
            <a:r>
              <a:rPr lang="ru-RU" sz="2400" dirty="0"/>
              <a:t>типа</a:t>
            </a:r>
            <a:endParaRPr lang="en-US" sz="2400" dirty="0"/>
          </a:p>
          <a:p>
            <a:pPr algn="ctr"/>
            <a:r>
              <a:rPr lang="en-US" sz="2400" dirty="0"/>
              <a:t>(</a:t>
            </a:r>
            <a:r>
              <a:rPr lang="ru-RU" sz="2400" b="1" dirty="0" err="1"/>
              <a:t>архейная</a:t>
            </a:r>
            <a:r>
              <a:rPr lang="ru-RU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E61E35-4713-9538-9245-6EC58B57A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8" y="1288658"/>
            <a:ext cx="8640960" cy="434635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Что является находкой при поиске </a:t>
            </a:r>
            <a:r>
              <a:rPr lang="en-US" sz="3200" b="1" dirty="0" err="1">
                <a:solidFill>
                  <a:schemeClr val="bg1"/>
                </a:solidFill>
              </a:rPr>
              <a:t>tblastn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2783901" y="3540764"/>
            <a:ext cx="884850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2522868" y="3817629"/>
            <a:ext cx="1035919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2136077" y="4561720"/>
            <a:ext cx="1655936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640204" y="2086069"/>
            <a:ext cx="720080" cy="3478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008" y="4936422"/>
            <a:ext cx="8892480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EC410A4-FD41-2553-3824-F8BEEBE32022}"/>
              </a:ext>
            </a:extLst>
          </p:cNvPr>
          <p:cNvSpPr/>
          <p:nvPr/>
        </p:nvSpPr>
        <p:spPr>
          <a:xfrm>
            <a:off x="167308" y="5910523"/>
            <a:ext cx="8307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Находки </a:t>
            </a:r>
            <a:r>
              <a:rPr lang="en-US" sz="2000" b="1" dirty="0" err="1"/>
              <a:t>tblastn</a:t>
            </a:r>
            <a:r>
              <a:rPr lang="en-US" sz="2000" dirty="0"/>
              <a:t> </a:t>
            </a:r>
            <a:r>
              <a:rPr lang="ru-RU" sz="2000" dirty="0"/>
              <a:t>будут нуклеотидными записями, многие из которых могут содержать несколько совпадений с запросом!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4FAA9-B9D2-1C91-E89D-646B9E3F3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361D277-A32F-FABC-EA9E-2DB073156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E3E290-FC0C-C229-8AF5-E94241B71ABD}"/>
              </a:ext>
            </a:extLst>
          </p:cNvPr>
          <p:cNvSpPr/>
          <p:nvPr/>
        </p:nvSpPr>
        <p:spPr>
          <a:xfrm>
            <a:off x="611560" y="5661248"/>
            <a:ext cx="8064896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D8C0D-944A-71C3-62B1-252559491621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… но есть еще кое-что – длина слова важна и для </a:t>
            </a:r>
            <a:r>
              <a:rPr lang="en-US" sz="3200" b="1" dirty="0" err="1">
                <a:solidFill>
                  <a:schemeClr val="bg1"/>
                </a:solidFill>
              </a:rPr>
              <a:t>blastp</a:t>
            </a:r>
            <a:r>
              <a:rPr lang="en-US" sz="3200" b="1" dirty="0">
                <a:solidFill>
                  <a:schemeClr val="bg1"/>
                </a:solidFill>
              </a:rPr>
              <a:t>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ACCCEC-1D66-F5AC-3224-FC970D746045}"/>
              </a:ext>
            </a:extLst>
          </p:cNvPr>
          <p:cNvSpPr/>
          <p:nvPr/>
        </p:nvSpPr>
        <p:spPr>
          <a:xfrm>
            <a:off x="395536" y="1504368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Длина слова по умолчанию в </a:t>
            </a:r>
            <a:r>
              <a:rPr lang="en-US" sz="2400" b="1" dirty="0" err="1"/>
              <a:t>tblastn</a:t>
            </a:r>
            <a:r>
              <a:rPr lang="en-US" sz="2400" dirty="0"/>
              <a:t> – </a:t>
            </a:r>
            <a:r>
              <a:rPr lang="ru-RU" sz="2400" dirty="0"/>
              <a:t>5 (как и для </a:t>
            </a:r>
            <a:r>
              <a:rPr lang="en-US" sz="2400" b="1" dirty="0" err="1"/>
              <a:t>blastp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Но ее можно уменьшить до 2, что увеличит время поиска, но позволит «вычерпать» больше находок.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В локальной версии </a:t>
            </a:r>
            <a:r>
              <a:rPr lang="en-US" sz="2400" b="1" dirty="0" err="1"/>
              <a:t>blastp</a:t>
            </a:r>
            <a:r>
              <a:rPr lang="en-US" sz="2400" dirty="0"/>
              <a:t> </a:t>
            </a:r>
            <a:r>
              <a:rPr lang="ru-RU" sz="2400" dirty="0"/>
              <a:t>есть еще влияющие на чувствительность (хорошо) и производительность (плохо) поиска опции: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0" i="0" dirty="0">
                <a:effectLst/>
                <a:latin typeface="Courier New" panose="02070309020205020404" pitchFamily="49" charset="0"/>
              </a:rPr>
              <a:t>-</a:t>
            </a:r>
            <a:r>
              <a:rPr lang="en-US" sz="2400" b="0" i="0" dirty="0" err="1">
                <a:effectLst/>
                <a:latin typeface="Courier New" panose="02070309020205020404" pitchFamily="49" charset="0"/>
              </a:rPr>
              <a:t>window_size</a:t>
            </a:r>
            <a:endParaRPr lang="ru-RU" sz="2400" b="0" i="0" dirty="0">
              <a:effectLst/>
              <a:latin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0" i="0" dirty="0">
                <a:effectLst/>
                <a:latin typeface="Courier New" panose="02070309020205020404" pitchFamily="49" charset="0"/>
              </a:rPr>
              <a:t>-threshold</a:t>
            </a:r>
            <a:endParaRPr lang="ru-RU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0070C0"/>
                </a:solidFill>
              </a:rPr>
              <a:t>Если уменьшить длину слова </a:t>
            </a:r>
            <a:r>
              <a:rPr lang="en-US" sz="2400" b="1" dirty="0" err="1">
                <a:solidFill>
                  <a:srgbClr val="0070C0"/>
                </a:solidFill>
              </a:rPr>
              <a:t>tblastn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до 2, при нашем запросе найдется </a:t>
            </a:r>
            <a:r>
              <a:rPr lang="ru-RU" sz="2400" b="1" u="sng" dirty="0">
                <a:solidFill>
                  <a:srgbClr val="0070C0"/>
                </a:solidFill>
              </a:rPr>
              <a:t>469</a:t>
            </a:r>
            <a:r>
              <a:rPr lang="ru-RU" sz="2400" dirty="0">
                <a:solidFill>
                  <a:srgbClr val="0070C0"/>
                </a:solidFill>
              </a:rPr>
              <a:t> нуклеотидных записей (+32 записи, почти +10%)</a:t>
            </a:r>
          </a:p>
        </p:txBody>
      </p:sp>
    </p:spTree>
    <p:extLst>
      <p:ext uri="{BB962C8B-B14F-4D97-AF65-F5344CB8AC3E}">
        <p14:creationId xmlns:p14="http://schemas.microsoft.com/office/powerpoint/2010/main" val="10306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Сайт </a:t>
            </a:r>
            <a:r>
              <a:rPr lang="en-US" sz="3200" b="1" dirty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на заглавной странице дает подсказки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9" y="1459953"/>
            <a:ext cx="8956576" cy="153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4799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изображения: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https://blast.ncbi.nlm.nih.gov/Blast.cgi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218020" y="4284437"/>
            <a:ext cx="328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Белковая БД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47668" y="4125264"/>
            <a:ext cx="3237297" cy="8299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962526" y="4013394"/>
            <a:ext cx="1357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Ген </a:t>
            </a:r>
          </a:p>
          <a:p>
            <a:pPr algn="ctr"/>
            <a:r>
              <a:rPr lang="ru-RU" sz="2800" dirty="0"/>
              <a:t>белка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387403" y="3715985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EMBOSS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Transeq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923452" y="424440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Белок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275380" y="4335574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328686" y="4335574"/>
            <a:ext cx="882157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064365" y="3927012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blastp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" name="Развернутая стрелка 34"/>
          <p:cNvSpPr/>
          <p:nvPr/>
        </p:nvSpPr>
        <p:spPr>
          <a:xfrm rot="10800000" flipH="1">
            <a:off x="1487016" y="4992010"/>
            <a:ext cx="4896544" cy="7200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105969" y="5730116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blastx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4557A7-3FBA-85D5-CC91-0DA6D50AD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2" y="4810364"/>
            <a:ext cx="7929214" cy="1278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2AC18C-D07F-EF1E-07A9-D32A24800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0" y="2740008"/>
            <a:ext cx="7954036" cy="15511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Поиск по </a:t>
            </a:r>
            <a:r>
              <a:rPr lang="ru-RU" sz="3200" b="1" dirty="0" err="1">
                <a:solidFill>
                  <a:schemeClr val="bg1"/>
                </a:solidFill>
              </a:rPr>
              <a:t>прокариотическому</a:t>
            </a:r>
            <a:r>
              <a:rPr lang="ru-RU" sz="3200" b="1" dirty="0">
                <a:solidFill>
                  <a:schemeClr val="bg1"/>
                </a:solidFill>
              </a:rPr>
              <a:t> белку в геномах эукариот через </a:t>
            </a:r>
            <a:r>
              <a:rPr lang="en-US" sz="3200" b="1" dirty="0" err="1">
                <a:solidFill>
                  <a:schemeClr val="bg1"/>
                </a:solidFill>
              </a:rPr>
              <a:t>tblastn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30476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?</a:t>
            </a:r>
            <a:r>
              <a:rPr lang="ru-RU" sz="2800" dirty="0"/>
              <a:t> В чем особенность </a:t>
            </a:r>
            <a:r>
              <a:rPr lang="ru-RU" sz="2800" dirty="0" err="1"/>
              <a:t>эукариотических</a:t>
            </a:r>
            <a:r>
              <a:rPr lang="ru-RU" sz="2800" dirty="0"/>
              <a:t> генов белков по сравнению с </a:t>
            </a:r>
            <a:r>
              <a:rPr lang="ru-RU" sz="2800" dirty="0" err="1"/>
              <a:t>прокариотическими</a:t>
            </a:r>
            <a:r>
              <a:rPr lang="ru-RU" sz="2800" dirty="0"/>
              <a:t>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883860" y="2592197"/>
            <a:ext cx="684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</a:rPr>
              <a:t>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8279904" y="3096253"/>
            <a:ext cx="684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solidFill>
                  <a:srgbClr val="FF0000"/>
                </a:solidFill>
              </a:rPr>
              <a:t>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883860" y="3347400"/>
            <a:ext cx="684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55768" y="3593513"/>
            <a:ext cx="93610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991872" y="3420289"/>
            <a:ext cx="43204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7187030" y="3886739"/>
            <a:ext cx="39604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182176" y="4000027"/>
            <a:ext cx="39604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469814" y="3650041"/>
            <a:ext cx="684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335688" y="3849217"/>
            <a:ext cx="684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solidFill>
                  <a:srgbClr val="FF0000"/>
                </a:solidFill>
              </a:rPr>
              <a:t>α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6011652" y="4137249"/>
            <a:ext cx="43204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2348880"/>
            <a:ext cx="8856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Поиск по </a:t>
            </a:r>
            <a:r>
              <a:rPr lang="en-US" sz="2000" dirty="0">
                <a:solidFill>
                  <a:srgbClr val="0070C0"/>
                </a:solidFill>
              </a:rPr>
              <a:t>β-</a:t>
            </a:r>
            <a:r>
              <a:rPr lang="ru-RU" sz="2000" dirty="0">
                <a:solidFill>
                  <a:srgbClr val="0070C0"/>
                </a:solidFill>
              </a:rPr>
              <a:t>субъединице АТФ-</a:t>
            </a:r>
            <a:r>
              <a:rPr lang="ru-RU" sz="2000" dirty="0" err="1">
                <a:solidFill>
                  <a:srgbClr val="0070C0"/>
                </a:solidFill>
              </a:rPr>
              <a:t>синтазы</a:t>
            </a:r>
            <a:r>
              <a:rPr lang="ru-RU" sz="2000" dirty="0">
                <a:solidFill>
                  <a:srgbClr val="0070C0"/>
                </a:solidFill>
              </a:rPr>
              <a:t> среди </a:t>
            </a:r>
            <a:r>
              <a:rPr lang="ru-RU" sz="2000" b="1" u="sng" dirty="0">
                <a:solidFill>
                  <a:srgbClr val="0070C0"/>
                </a:solidFill>
              </a:rPr>
              <a:t>белков</a:t>
            </a:r>
            <a:r>
              <a:rPr lang="ru-RU" sz="2000" dirty="0">
                <a:solidFill>
                  <a:srgbClr val="0070C0"/>
                </a:solidFill>
              </a:rPr>
              <a:t> мыши: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6004" y="4375120"/>
            <a:ext cx="8856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Поиск по </a:t>
            </a:r>
            <a:r>
              <a:rPr lang="en-US" sz="2000" dirty="0">
                <a:solidFill>
                  <a:srgbClr val="0070C0"/>
                </a:solidFill>
              </a:rPr>
              <a:t>β-</a:t>
            </a:r>
            <a:r>
              <a:rPr lang="ru-RU" sz="2000" dirty="0">
                <a:solidFill>
                  <a:srgbClr val="0070C0"/>
                </a:solidFill>
              </a:rPr>
              <a:t>субъединице АТФ-</a:t>
            </a:r>
            <a:r>
              <a:rPr lang="ru-RU" sz="2000" dirty="0" err="1">
                <a:solidFill>
                  <a:srgbClr val="0070C0"/>
                </a:solidFill>
              </a:rPr>
              <a:t>синтазы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u="sng" dirty="0">
                <a:solidFill>
                  <a:srgbClr val="0070C0"/>
                </a:solidFill>
              </a:rPr>
              <a:t>по геному</a:t>
            </a:r>
            <a:r>
              <a:rPr lang="ru-RU" sz="2000" dirty="0">
                <a:solidFill>
                  <a:srgbClr val="0070C0"/>
                </a:solidFill>
              </a:rPr>
              <a:t> мыши: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992380" y="4689140"/>
            <a:ext cx="684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70C0"/>
                </a:solidFill>
              </a:rPr>
              <a:t>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8048735" y="5328756"/>
            <a:ext cx="432048" cy="18002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7787507" y="5874721"/>
            <a:ext cx="144016" cy="25202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 flipH="1" flipV="1">
            <a:off x="5452946" y="5986154"/>
            <a:ext cx="2406569" cy="27976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7977077" y="5674950"/>
            <a:ext cx="43204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8253958" y="5409220"/>
            <a:ext cx="684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solidFill>
                  <a:srgbClr val="FF0000"/>
                </a:solidFill>
              </a:rPr>
              <a:t>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8342752" y="4970957"/>
            <a:ext cx="684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668344" y="6021288"/>
            <a:ext cx="684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612" y="6381328"/>
            <a:ext cx="6599468" cy="27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E05E181-DA2D-EC0E-28C5-4AFA23CB5233}"/>
              </a:ext>
            </a:extLst>
          </p:cNvPr>
          <p:cNvCxnSpPr/>
          <p:nvPr/>
        </p:nvCxnSpPr>
        <p:spPr>
          <a:xfrm flipH="1">
            <a:off x="7066919" y="3714481"/>
            <a:ext cx="93610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Вывод по поиску кодирующих нуклеотидных последовательностей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19675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sz="2800" dirty="0"/>
              <a:t> Для поиска гомологичных кодирующих последовательностей нуклеотидов нужно сперва </a:t>
            </a:r>
            <a:r>
              <a:rPr lang="ru-RU" sz="2800" b="1" dirty="0">
                <a:solidFill>
                  <a:srgbClr val="0070C0"/>
                </a:solidFill>
              </a:rPr>
              <a:t>транслировать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/>
              <a:t>их…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15516" y="3304145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… и без нужды не искать по нуклеотидной базе данных у </a:t>
            </a:r>
            <a:r>
              <a:rPr lang="ru-RU" sz="2800" b="1" dirty="0" err="1">
                <a:solidFill>
                  <a:srgbClr val="0070C0"/>
                </a:solidFill>
              </a:rPr>
              <a:t>экариот</a:t>
            </a:r>
            <a:r>
              <a:rPr lang="ru-RU" sz="2800" b="1" dirty="0">
                <a:solidFill>
                  <a:srgbClr val="0070C0"/>
                </a:solidFill>
              </a:rPr>
              <a:t>, когда можно поискать по белковой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36812"/>
            <a:ext cx="9144000" cy="331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41426"/>
            <a:ext cx="7772400" cy="240369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1. Кодирующие нуклеотидные последовательности строят козни</a:t>
            </a:r>
          </a:p>
        </p:txBody>
      </p:sp>
    </p:spTree>
    <p:extLst>
      <p:ext uri="{BB962C8B-B14F-4D97-AF65-F5344CB8AC3E}">
        <p14:creationId xmlns:p14="http://schemas.microsoft.com/office/powerpoint/2010/main" val="256153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36812"/>
            <a:ext cx="9144000" cy="331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41426"/>
            <a:ext cx="7772400" cy="240369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2. Разновидности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BLAST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на все случаи жизни</a:t>
            </a:r>
          </a:p>
        </p:txBody>
      </p:sp>
    </p:spTree>
    <p:extLst>
      <p:ext uri="{BB962C8B-B14F-4D97-AF65-F5344CB8AC3E}">
        <p14:creationId xmlns:p14="http://schemas.microsoft.com/office/powerpoint/2010/main" val="256153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215933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Классификация алгоритмов </a:t>
            </a:r>
            <a:r>
              <a:rPr lang="en-US" sz="3200" b="1" dirty="0">
                <a:solidFill>
                  <a:schemeClr val="bg1"/>
                </a:solidFill>
              </a:rPr>
              <a:t>BLAST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295636" y="1484784"/>
            <a:ext cx="73808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Nucleotide - nucleotide</a:t>
            </a:r>
          </a:p>
          <a:p>
            <a:r>
              <a:rPr lang="en-US" sz="2800" b="1" dirty="0" err="1"/>
              <a:t>blastn</a:t>
            </a:r>
            <a:endParaRPr lang="ru-RU" sz="2800" b="1" dirty="0"/>
          </a:p>
          <a:p>
            <a:r>
              <a:rPr lang="en-US" sz="2800" b="1" dirty="0" err="1"/>
              <a:t>megablast</a:t>
            </a:r>
            <a:r>
              <a:rPr lang="ru-RU" sz="2800" dirty="0"/>
              <a:t> (быстрый поиск почти идентичных последовательностей)</a:t>
            </a: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Protein - protein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en-US" sz="2800" b="1" dirty="0" err="1"/>
              <a:t>blastx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2800" b="1" dirty="0" err="1"/>
              <a:t>blastp</a:t>
            </a:r>
            <a:endParaRPr lang="en-US" sz="2800" b="1" dirty="0"/>
          </a:p>
          <a:p>
            <a:r>
              <a:rPr lang="en-US" sz="2800" b="1" dirty="0">
                <a:solidFill>
                  <a:srgbClr val="0070C0"/>
                </a:solidFill>
              </a:rPr>
              <a:t>Protein – translated nucleotide</a:t>
            </a:r>
          </a:p>
          <a:p>
            <a:r>
              <a:rPr lang="en-US" sz="2800" b="1" dirty="0" err="1"/>
              <a:t>tblastx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endParaRPr lang="en-US" sz="2800" dirty="0"/>
          </a:p>
          <a:p>
            <a:r>
              <a:rPr lang="en-US" sz="2800" b="1" dirty="0" err="1"/>
              <a:t>tblastn</a:t>
            </a:r>
            <a:endParaRPr lang="en-US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485700" y="1505248"/>
            <a:ext cx="629916" cy="6276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3548" y="3161432"/>
            <a:ext cx="629916" cy="6276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3548" y="4473116"/>
            <a:ext cx="629916" cy="6276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596147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 </a:t>
            </a:r>
            <a:r>
              <a:rPr lang="ru-RU" sz="2000" dirty="0"/>
              <a:t>На вход подается нуклеотидная последовательность и параметры для трансляции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Задачи и алгоритмы </a:t>
            </a:r>
            <a:r>
              <a:rPr lang="en-US" sz="3200" b="1" dirty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для их решения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07604" y="1268760"/>
            <a:ext cx="7236804" cy="954107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/>
              <a:t>blastn</a:t>
            </a:r>
            <a:r>
              <a:rPr lang="ru-RU" sz="2800" b="1" dirty="0"/>
              <a:t>		</a:t>
            </a:r>
            <a:r>
              <a:rPr lang="en-US" sz="2800" b="1" dirty="0" err="1"/>
              <a:t>blastx</a:t>
            </a:r>
            <a:r>
              <a:rPr lang="en-US" sz="2800" b="1" dirty="0"/>
              <a:t>		</a:t>
            </a:r>
            <a:r>
              <a:rPr lang="en-US" sz="2800" b="1" dirty="0" err="1"/>
              <a:t>tblastx</a:t>
            </a:r>
            <a:endParaRPr lang="ru-RU" sz="2800" b="1" dirty="0"/>
          </a:p>
          <a:p>
            <a:r>
              <a:rPr lang="en-US" sz="2800" b="1" dirty="0" err="1"/>
              <a:t>megablast</a:t>
            </a:r>
            <a:r>
              <a:rPr lang="ru-RU" sz="2800" b="1" dirty="0"/>
              <a:t>	</a:t>
            </a:r>
            <a:r>
              <a:rPr lang="en-US" sz="2800" b="1" dirty="0" err="1"/>
              <a:t>blastp</a:t>
            </a:r>
            <a:r>
              <a:rPr lang="en-US" sz="2800" b="1" dirty="0"/>
              <a:t>		</a:t>
            </a:r>
            <a:r>
              <a:rPr lang="en-US" sz="2800" b="1" dirty="0" err="1"/>
              <a:t>tblastn</a:t>
            </a:r>
            <a:endParaRPr lang="ru-RU" sz="28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231287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К какому виду относится 16</a:t>
            </a:r>
            <a:r>
              <a:rPr lang="en-US" sz="2400" dirty="0"/>
              <a:t>S </a:t>
            </a:r>
            <a:r>
              <a:rPr lang="ru-RU" sz="2400" dirty="0" err="1"/>
              <a:t>рРНК</a:t>
            </a:r>
            <a:r>
              <a:rPr lang="ru-RU" sz="2400" dirty="0"/>
              <a:t>, которую мы </a:t>
            </a:r>
            <a:r>
              <a:rPr lang="ru-RU" sz="2400" dirty="0" err="1"/>
              <a:t>секвенировали</a:t>
            </a:r>
            <a:r>
              <a:rPr lang="ru-RU" sz="2400" dirty="0"/>
              <a:t> «из капли воды»?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336196" y="263691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blastn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760132" y="2780928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3176972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</a:t>
            </a:r>
            <a:r>
              <a:rPr lang="ru-RU" sz="2400" dirty="0"/>
              <a:t>. Геном организма известен, нужно </a:t>
            </a:r>
            <a:r>
              <a:rPr lang="ru-RU" sz="2400" dirty="0" err="1"/>
              <a:t>картировать</a:t>
            </a:r>
            <a:r>
              <a:rPr lang="ru-RU" sz="2400" dirty="0"/>
              <a:t> на него фрагмент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275856" y="350100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megablast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699792" y="3645024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0020" y="4021904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3. Есть ген</a:t>
            </a:r>
            <a:r>
              <a:rPr lang="en-US" sz="2400" dirty="0"/>
              <a:t> </a:t>
            </a:r>
            <a:r>
              <a:rPr lang="ru-RU" sz="2400" dirty="0"/>
              <a:t>белка, нужно найти какие мутации бывают в некоторой позиции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652120" y="434594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blastx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076056" y="4489956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483315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</a:t>
            </a:r>
            <a:r>
              <a:rPr lang="ru-RU" sz="2400" dirty="0"/>
              <a:t>. Есть белок, а есть ли гомолог в сборке генома, где не предсказаны гены?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148064" y="517403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tblastn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572000" y="5318048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0020" y="5658343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5. Есть белок, есть сборка с предсказанными белками, как найти гомологи?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760132" y="598528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blastp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5184068" y="6129300"/>
            <a:ext cx="576064" cy="288032"/>
          </a:xfrm>
          <a:prstGeom prst="rightArrow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  <p:bldP spid="21" grpId="0"/>
      <p:bldP spid="22" grpId="0"/>
      <p:bldP spid="23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287941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Типы </a:t>
            </a:r>
            <a:r>
              <a:rPr lang="en-US" sz="3200" b="1" dirty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еще раз в виде схемы</a:t>
            </a:r>
          </a:p>
        </p:txBody>
      </p:sp>
      <p:sp>
        <p:nvSpPr>
          <p:cNvPr id="16" name="Прямоугольник 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9532" y="2762620"/>
            <a:ext cx="176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Ген</a:t>
            </a:r>
            <a:endParaRPr lang="ru-RU" sz="2800" dirty="0"/>
          </a:p>
        </p:txBody>
      </p:sp>
      <p:sp>
        <p:nvSpPr>
          <p:cNvPr id="17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701516" y="2782737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Белок</a:t>
            </a:r>
            <a:endParaRPr lang="ru-RU" sz="2800" dirty="0"/>
          </a:p>
        </p:txBody>
      </p:sp>
      <p:sp>
        <p:nvSpPr>
          <p:cNvPr id="20" name="Стрелка вправо 17"/>
          <p:cNvSpPr/>
          <p:nvPr/>
        </p:nvSpPr>
        <p:spPr>
          <a:xfrm>
            <a:off x="1979712" y="2951404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18"/>
          <p:cNvSpPr/>
          <p:nvPr/>
        </p:nvSpPr>
        <p:spPr>
          <a:xfrm>
            <a:off x="4593580" y="2951404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974432" y="5157192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НуклеотиднаяБД</a:t>
            </a:r>
          </a:p>
        </p:txBody>
      </p:sp>
      <p:sp>
        <p:nvSpPr>
          <p:cNvPr id="28" name="Развернутая стрелка 23"/>
          <p:cNvSpPr/>
          <p:nvPr/>
        </p:nvSpPr>
        <p:spPr>
          <a:xfrm rot="10800000" flipH="1" flipV="1">
            <a:off x="1151620" y="1729656"/>
            <a:ext cx="6660740" cy="91600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2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457216" y="2656576"/>
            <a:ext cx="357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Транслированная нуклеотидная БД</a:t>
            </a:r>
          </a:p>
        </p:txBody>
      </p: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605556" y="3753034"/>
            <a:ext cx="375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Белковая</a:t>
            </a:r>
          </a:p>
          <a:p>
            <a:pPr algn="ctr"/>
            <a:r>
              <a:rPr lang="ru-RU" sz="2800" dirty="0"/>
              <a:t>БД</a:t>
            </a:r>
          </a:p>
        </p:txBody>
      </p:sp>
      <p:sp>
        <p:nvSpPr>
          <p:cNvPr id="34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108556" y="2387243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tblastn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851920" y="12327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tblastx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 flipV="1">
            <a:off x="3482714" y="3468165"/>
            <a:ext cx="2491718" cy="812603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093388" y="3452033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blastp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flipV="1">
            <a:off x="1439652" y="3874463"/>
            <a:ext cx="4564782" cy="812603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726630" y="4926359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blastn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9" name="Bent Arrow 38"/>
          <p:cNvSpPr/>
          <p:nvPr/>
        </p:nvSpPr>
        <p:spPr>
          <a:xfrm flipV="1">
            <a:off x="1151620" y="4865631"/>
            <a:ext cx="4885606" cy="812603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44080" y="388888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blastx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0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Часто нужен локальный запуск </a:t>
            </a:r>
            <a:r>
              <a:rPr lang="en-US" sz="3200" b="1" dirty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«под себя»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7828" y="2003539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См. инструкцию по работе с разными версиями </a:t>
            </a:r>
            <a:r>
              <a:rPr lang="en-US" sz="2000" dirty="0"/>
              <a:t>BLAST: </a:t>
            </a:r>
            <a:r>
              <a:rPr lang="en-US" sz="2000" u="sng" dirty="0">
                <a:solidFill>
                  <a:srgbClr val="0070C0"/>
                </a:solidFill>
              </a:rPr>
              <a:t>https://kodomo.fbb.msu.ru/wiki/Main/blast</a:t>
            </a:r>
            <a:endParaRPr lang="ru-RU" sz="2000" u="sng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67544" y="1174141"/>
            <a:ext cx="8316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Вы можете запускать </a:t>
            </a:r>
            <a:r>
              <a:rPr lang="en-US" sz="2400" dirty="0"/>
              <a:t>BLAST </a:t>
            </a:r>
            <a:r>
              <a:rPr lang="ru-RU" sz="2400" dirty="0"/>
              <a:t>локально, на своем компьютере (или на </a:t>
            </a:r>
            <a:r>
              <a:rPr lang="en-US" sz="2400" dirty="0" err="1"/>
              <a:t>kodomo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2711425"/>
            <a:ext cx="86049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1) Справка с подробным комментарием</a:t>
            </a:r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blastn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–help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tblastn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–help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blastx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-help</a:t>
            </a:r>
            <a:endParaRPr lang="ru-RU" sz="2400" dirty="0"/>
          </a:p>
          <a:p>
            <a:r>
              <a:rPr lang="en-US" sz="2400" dirty="0"/>
              <a:t>2) </a:t>
            </a:r>
            <a:r>
              <a:rPr lang="ru-RU" sz="2400" dirty="0"/>
              <a:t>Важные опции: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outfmt</a:t>
            </a:r>
            <a:r>
              <a:rPr lang="ru-RU" sz="2400" dirty="0"/>
              <a:t>: формат выдачи, подробный </a:t>
            </a:r>
            <a:r>
              <a:rPr lang="en-US" sz="2400" dirty="0"/>
              <a:t>vs. </a:t>
            </a:r>
            <a:r>
              <a:rPr lang="ru-RU" sz="2400" dirty="0"/>
              <a:t>таблица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max_target_seqs</a:t>
            </a:r>
            <a:r>
              <a:rPr lang="en-US" sz="2400" dirty="0"/>
              <a:t>:</a:t>
            </a:r>
            <a:r>
              <a:rPr lang="ru-RU" sz="2400" dirty="0"/>
              <a:t> максимальное число находок (</a:t>
            </a:r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sz="2400" dirty="0"/>
              <a:t>)</a:t>
            </a:r>
            <a:endParaRPr lang="en-US" sz="2400" dirty="0"/>
          </a:p>
          <a:p>
            <a:r>
              <a:rPr lang="ru-RU" dirty="0">
                <a:solidFill>
                  <a:srgbClr val="FF0000"/>
                </a:solidFill>
              </a:rPr>
              <a:t>НЕ ОБЯЗАТЕЛЬНО ЛУЧШИХ! См.: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https://academic.oup.com/bioinformatics/article/35/9/1613/5106166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word_size</a:t>
            </a:r>
            <a:r>
              <a:rPr lang="ru-RU" sz="2400" dirty="0"/>
              <a:t>: размер слова (см. слайды 8–11) 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B740D-AFBF-BDCC-70F7-5F0837FB4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62A5F4-5B9D-04B3-9F3D-8FDC905250F6}"/>
              </a:ext>
            </a:extLst>
          </p:cNvPr>
          <p:cNvSpPr/>
          <p:nvPr/>
        </p:nvSpPr>
        <p:spPr>
          <a:xfrm>
            <a:off x="0" y="1736812"/>
            <a:ext cx="9144000" cy="331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1D3EF-DF3D-1BFF-62D3-19F947D94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41426"/>
            <a:ext cx="7772400" cy="240369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NCBI Taxonomy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344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NCBI Taxonomy</a:t>
            </a:r>
            <a:r>
              <a:rPr lang="ru-RU" sz="3200" b="1" dirty="0">
                <a:solidFill>
                  <a:schemeClr val="bg1"/>
                </a:solidFill>
              </a:rPr>
              <a:t>: полезные ссылки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9617F0-50F0-B6CB-0AD8-1925138B0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84" y="1290432"/>
            <a:ext cx="8981516" cy="43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069A4E3-841C-7252-A783-FC583AC51263}"/>
              </a:ext>
            </a:extLst>
          </p:cNvPr>
          <p:cNvCxnSpPr/>
          <p:nvPr/>
        </p:nvCxnSpPr>
        <p:spPr>
          <a:xfrm>
            <a:off x="146050" y="4988807"/>
            <a:ext cx="7493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E5606FC-07D6-51C2-8D21-6524C356BDD9}"/>
              </a:ext>
            </a:extLst>
          </p:cNvPr>
          <p:cNvCxnSpPr/>
          <p:nvPr/>
        </p:nvCxnSpPr>
        <p:spPr>
          <a:xfrm>
            <a:off x="3152775" y="4988807"/>
            <a:ext cx="7493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AC791B-F4B1-A958-BE01-5C6B69DDDFD3}"/>
              </a:ext>
            </a:extLst>
          </p:cNvPr>
          <p:cNvSpPr/>
          <p:nvPr/>
        </p:nvSpPr>
        <p:spPr>
          <a:xfrm>
            <a:off x="312905" y="5695204"/>
            <a:ext cx="8518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Disclaimer: The NCBI taxonomy database is not an authoritative source for nomenclature or classification - please consult the relevant scientific literature for the most reliable information.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C116DA-993B-912D-9DE7-E7F6A51149A2}"/>
              </a:ext>
            </a:extLst>
          </p:cNvPr>
          <p:cNvCxnSpPr/>
          <p:nvPr/>
        </p:nvCxnSpPr>
        <p:spPr>
          <a:xfrm>
            <a:off x="3152775" y="5193162"/>
            <a:ext cx="7493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D7635-C0C1-3FB2-91F8-8E2D719D9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F893DF-FB73-175B-5395-CEB720381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6EF985-4F30-A188-1882-847EDBAC1E37}"/>
              </a:ext>
            </a:extLst>
          </p:cNvPr>
          <p:cNvSpPr txBox="1"/>
          <p:nvPr/>
        </p:nvSpPr>
        <p:spPr>
          <a:xfrm>
            <a:off x="72008" y="44624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Интерфейс </a:t>
            </a:r>
            <a:r>
              <a:rPr lang="en-US" sz="3200" b="1" dirty="0">
                <a:solidFill>
                  <a:schemeClr val="bg1"/>
                </a:solidFill>
              </a:rPr>
              <a:t>Name/ID Status: </a:t>
            </a:r>
            <a:r>
              <a:rPr lang="ru-RU" sz="3200" b="1" dirty="0">
                <a:solidFill>
                  <a:schemeClr val="bg1"/>
                </a:solidFill>
              </a:rPr>
              <a:t>имена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9CF811-C08F-F914-4CC7-B0E035CC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2" y="1148226"/>
            <a:ext cx="3153298" cy="41515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3FE8CD-2B50-1119-4390-849BFEBB8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112" y="4001268"/>
            <a:ext cx="5563376" cy="1286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C3282A-5314-7B69-515A-DED1BCA3A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51" y="5455246"/>
            <a:ext cx="7249537" cy="13622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Стрелка: изогнутая 10">
            <a:extLst>
              <a:ext uri="{FF2B5EF4-FFF2-40B4-BE49-F238E27FC236}">
                <a16:creationId xmlns:a16="http://schemas.microsoft.com/office/drawing/2014/main" id="{8869803F-A73C-1D58-E2EF-6B16DDD13367}"/>
              </a:ext>
            </a:extLst>
          </p:cNvPr>
          <p:cNvSpPr/>
          <p:nvPr/>
        </p:nvSpPr>
        <p:spPr>
          <a:xfrm rot="5400000">
            <a:off x="3281616" y="3046888"/>
            <a:ext cx="955964" cy="716973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: изогнутая 12">
            <a:extLst>
              <a:ext uri="{FF2B5EF4-FFF2-40B4-BE49-F238E27FC236}">
                <a16:creationId xmlns:a16="http://schemas.microsoft.com/office/drawing/2014/main" id="{B595C938-04A9-3BA9-C1B2-1E652E7FC8DF}"/>
              </a:ext>
            </a:extLst>
          </p:cNvPr>
          <p:cNvSpPr/>
          <p:nvPr/>
        </p:nvSpPr>
        <p:spPr>
          <a:xfrm flipV="1">
            <a:off x="607777" y="5323877"/>
            <a:ext cx="955964" cy="737577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097131C-9699-8764-D79B-90B61C97FB9C}"/>
              </a:ext>
            </a:extLst>
          </p:cNvPr>
          <p:cNvSpPr/>
          <p:nvPr/>
        </p:nvSpPr>
        <p:spPr>
          <a:xfrm>
            <a:off x="4214201" y="3261420"/>
            <a:ext cx="578432" cy="576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53CFA42-1BA6-4499-6C50-4960FEAD9A00}"/>
              </a:ext>
            </a:extLst>
          </p:cNvPr>
          <p:cNvSpPr/>
          <p:nvPr/>
        </p:nvSpPr>
        <p:spPr>
          <a:xfrm>
            <a:off x="771698" y="6051406"/>
            <a:ext cx="578432" cy="576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F58F00-2D83-59F2-FC00-B622B3BC1B38}"/>
              </a:ext>
            </a:extLst>
          </p:cNvPr>
          <p:cNvSpPr/>
          <p:nvPr/>
        </p:nvSpPr>
        <p:spPr>
          <a:xfrm>
            <a:off x="3432284" y="1098647"/>
            <a:ext cx="4935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названию вида (или любого таксона) можно получить: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 таксономии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taxid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taxid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всех вышестоящих таксонов в обратном порядке (от частного к общему).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1F5247C-F457-231F-8F52-91EF3552029A}"/>
              </a:ext>
            </a:extLst>
          </p:cNvPr>
          <p:cNvSpPr/>
          <p:nvPr/>
        </p:nvSpPr>
        <p:spPr>
          <a:xfrm>
            <a:off x="3401112" y="4438576"/>
            <a:ext cx="246098" cy="258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0DC9F14-F575-0138-267F-BDDE12D22D12}"/>
              </a:ext>
            </a:extLst>
          </p:cNvPr>
          <p:cNvSpPr/>
          <p:nvPr/>
        </p:nvSpPr>
        <p:spPr>
          <a:xfrm>
            <a:off x="1690541" y="6061425"/>
            <a:ext cx="246098" cy="258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27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26B16-EA71-0BF6-1A7A-53CC78BD9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3F86CF-BC22-B901-1966-95830F0F9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1B337-E9BD-D97B-C681-9A14A91B9D36}"/>
              </a:ext>
            </a:extLst>
          </p:cNvPr>
          <p:cNvSpPr txBox="1"/>
          <p:nvPr/>
        </p:nvSpPr>
        <p:spPr>
          <a:xfrm>
            <a:off x="72008" y="44624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Интерфейс </a:t>
            </a:r>
            <a:r>
              <a:rPr lang="en-US" sz="3200" b="1" dirty="0">
                <a:solidFill>
                  <a:schemeClr val="bg1"/>
                </a:solidFill>
              </a:rPr>
              <a:t>Name/ID Status: </a:t>
            </a:r>
            <a:r>
              <a:rPr lang="en-US" sz="3200" b="1" dirty="0" err="1">
                <a:solidFill>
                  <a:schemeClr val="bg1"/>
                </a:solidFill>
              </a:rPr>
              <a:t>taxids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F58F00-2D83-59F2-FC00-B622B3BC1B38}"/>
              </a:ext>
            </a:extLst>
          </p:cNvPr>
          <p:cNvSpPr/>
          <p:nvPr/>
        </p:nvSpPr>
        <p:spPr>
          <a:xfrm>
            <a:off x="4091243" y="4275918"/>
            <a:ext cx="505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идентификатору таксономии можно получить, соответственно, его полное название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C003BD-697F-6D3E-99D3-55D71C23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90" y="2067262"/>
            <a:ext cx="4677428" cy="20195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139988-1B36-E900-C680-66D731026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2" y="1206125"/>
            <a:ext cx="3234698" cy="4270122"/>
          </a:xfrm>
          <a:prstGeom prst="rect">
            <a:avLst/>
          </a:prstGeom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8E19424D-EA35-5D5C-856A-5B572300F866}"/>
              </a:ext>
            </a:extLst>
          </p:cNvPr>
          <p:cNvSpPr/>
          <p:nvPr/>
        </p:nvSpPr>
        <p:spPr>
          <a:xfrm>
            <a:off x="3426225" y="2941076"/>
            <a:ext cx="581891" cy="4001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0E78A8A-19B0-5380-EBF0-44A5E0CF7A8E}"/>
              </a:ext>
            </a:extLst>
          </p:cNvPr>
          <p:cNvSpPr/>
          <p:nvPr/>
        </p:nvSpPr>
        <p:spPr>
          <a:xfrm>
            <a:off x="819717" y="5539008"/>
            <a:ext cx="7000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(больше информации, в том числе данные о разных исторических названиях таксонов, можно получить из файлов базы данных через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FTP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NCBI)</a:t>
            </a:r>
          </a:p>
        </p:txBody>
      </p:sp>
    </p:spTree>
    <p:extLst>
      <p:ext uri="{BB962C8B-B14F-4D97-AF65-F5344CB8AC3E}">
        <p14:creationId xmlns:p14="http://schemas.microsoft.com/office/powerpoint/2010/main" val="3525312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D96CB-5CBE-4C73-BFD5-D4DF8EB4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F17A3A-47B4-991A-FE3E-8B5858E5B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BF2E7-04CA-EC2D-69DA-92E4E70E4385}"/>
              </a:ext>
            </a:extLst>
          </p:cNvPr>
          <p:cNvSpPr txBox="1"/>
          <p:nvPr/>
        </p:nvSpPr>
        <p:spPr>
          <a:xfrm>
            <a:off x="72008" y="16520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Изменения таксономии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2B4B860-AE56-E14F-02F3-FF7E8F926497}"/>
              </a:ext>
            </a:extLst>
          </p:cNvPr>
          <p:cNvSpPr/>
          <p:nvPr/>
        </p:nvSpPr>
        <p:spPr>
          <a:xfrm>
            <a:off x="5203200" y="5666217"/>
            <a:ext cx="2371819" cy="474267"/>
          </a:xfrm>
          <a:prstGeom prst="rect">
            <a:avLst/>
          </a:prstGeom>
          <a:solidFill>
            <a:srgbClr val="FF999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BCB7A0-DED3-77FB-0D6F-48965CBA0DA3}"/>
              </a:ext>
            </a:extLst>
          </p:cNvPr>
          <p:cNvSpPr/>
          <p:nvPr/>
        </p:nvSpPr>
        <p:spPr>
          <a:xfrm>
            <a:off x="5203200" y="6305700"/>
            <a:ext cx="2371819" cy="474267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472CA2-9D3C-CECF-0E0B-E131C0DFEEAC}"/>
              </a:ext>
            </a:extLst>
          </p:cNvPr>
          <p:cNvSpPr/>
          <p:nvPr/>
        </p:nvSpPr>
        <p:spPr>
          <a:xfrm>
            <a:off x="5499342" y="4022625"/>
            <a:ext cx="2140528" cy="1450858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3BDDDA-72C0-B9F8-70C1-561E799672D5}"/>
              </a:ext>
            </a:extLst>
          </p:cNvPr>
          <p:cNvSpPr/>
          <p:nvPr/>
        </p:nvSpPr>
        <p:spPr>
          <a:xfrm>
            <a:off x="1226127" y="6272936"/>
            <a:ext cx="2140528" cy="338721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64AC1C-3E1D-B6D0-440E-639038D0CE1C}"/>
              </a:ext>
            </a:extLst>
          </p:cNvPr>
          <p:cNvSpPr/>
          <p:nvPr/>
        </p:nvSpPr>
        <p:spPr>
          <a:xfrm>
            <a:off x="1226127" y="5868826"/>
            <a:ext cx="2140528" cy="338721"/>
          </a:xfrm>
          <a:prstGeom prst="rect">
            <a:avLst/>
          </a:prstGeom>
          <a:solidFill>
            <a:srgbClr val="FF999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6FD7F0-55A1-25B7-0DA4-6CC5F677F544}"/>
              </a:ext>
            </a:extLst>
          </p:cNvPr>
          <p:cNvSpPr/>
          <p:nvPr/>
        </p:nvSpPr>
        <p:spPr>
          <a:xfrm>
            <a:off x="1226127" y="4321207"/>
            <a:ext cx="2140528" cy="1482229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D4E75B-CD47-6CEF-7B90-9C9D2D2EE72D}"/>
              </a:ext>
            </a:extLst>
          </p:cNvPr>
          <p:cNvSpPr/>
          <p:nvPr/>
        </p:nvSpPr>
        <p:spPr>
          <a:xfrm>
            <a:off x="514348" y="1116967"/>
            <a:ext cx="77775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Таксономия подвержена регулярному пересмотру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Регулярно изменяются и уточняются названия конкретных видов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Бывает что меняются даже названия более «глобальных» групп: из последнего – разделение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переименование группы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протеобактерий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Нужно проверять периодически, не поменялась ли общепринятая таксономия!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42B1F3-DE1D-0442-2BB1-FEE3CA12FFDA}"/>
              </a:ext>
            </a:extLst>
          </p:cNvPr>
          <p:cNvSpPr/>
          <p:nvPr/>
        </p:nvSpPr>
        <p:spPr>
          <a:xfrm>
            <a:off x="929985" y="3929835"/>
            <a:ext cx="29562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Proteobacteria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proteobacteria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proteobacteria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-proteobacteria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-proteobacteria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-proteobacteria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46F7ED-031A-1853-6D43-E042F338498C}"/>
              </a:ext>
            </a:extLst>
          </p:cNvPr>
          <p:cNvSpPr/>
          <p:nvPr/>
        </p:nvSpPr>
        <p:spPr>
          <a:xfrm>
            <a:off x="5203200" y="3591762"/>
            <a:ext cx="2956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Pseudomonadota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proteobacteria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proteobacteria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-proteobacteria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4644AB-F234-7F93-DD01-A2F9115141C3}"/>
              </a:ext>
            </a:extLst>
          </p:cNvPr>
          <p:cNvSpPr/>
          <p:nvPr/>
        </p:nvSpPr>
        <p:spPr>
          <a:xfrm>
            <a:off x="5182418" y="6311457"/>
            <a:ext cx="2956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Campylobacterota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941E9E-7085-0701-F858-66B3845C0013}"/>
              </a:ext>
            </a:extLst>
          </p:cNvPr>
          <p:cNvSpPr/>
          <p:nvPr/>
        </p:nvSpPr>
        <p:spPr>
          <a:xfrm>
            <a:off x="5203200" y="5666217"/>
            <a:ext cx="2956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Desulfobacterota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3F170382-0F1C-CD25-D71F-8991274A5A58}"/>
              </a:ext>
            </a:extLst>
          </p:cNvPr>
          <p:cNvSpPr/>
          <p:nvPr/>
        </p:nvSpPr>
        <p:spPr>
          <a:xfrm>
            <a:off x="3635771" y="4462263"/>
            <a:ext cx="1434256" cy="54866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9FF6B18B-382F-6741-969E-A207E93E5140}"/>
              </a:ext>
            </a:extLst>
          </p:cNvPr>
          <p:cNvSpPr/>
          <p:nvPr/>
        </p:nvSpPr>
        <p:spPr>
          <a:xfrm rot="21317572">
            <a:off x="3596921" y="5825216"/>
            <a:ext cx="1431070" cy="31799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E3EC90AC-3CF1-530D-C26F-111D11FFA5E3}"/>
              </a:ext>
            </a:extLst>
          </p:cNvPr>
          <p:cNvSpPr/>
          <p:nvPr/>
        </p:nvSpPr>
        <p:spPr>
          <a:xfrm rot="320802">
            <a:off x="3596922" y="6306493"/>
            <a:ext cx="1431070" cy="31799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0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7526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Что может пойти не так при поиске гена белка?..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239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Анимация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https://www.mrc-mbu.cam.ac.uk/research-groups/walker-group/molecular-animations-atp-synthase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7" descr="G:\FBB\Jmol\atpsyn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12776"/>
            <a:ext cx="2038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Дано</a:t>
            </a:r>
            <a:r>
              <a:rPr lang="ru-RU" sz="2400" dirty="0"/>
              <a:t>: </a:t>
            </a:r>
            <a:r>
              <a:rPr lang="ru-RU" sz="2400" b="1" i="1" dirty="0">
                <a:solidFill>
                  <a:srgbClr val="0070C0"/>
                </a:solidFill>
              </a:rPr>
              <a:t>ген</a:t>
            </a:r>
            <a:r>
              <a:rPr lang="ru-RU" sz="2400" dirty="0"/>
              <a:t> каталитической </a:t>
            </a:r>
          </a:p>
          <a:p>
            <a:r>
              <a:rPr lang="el-GR" sz="2400" dirty="0"/>
              <a:t>β</a:t>
            </a:r>
            <a:r>
              <a:rPr lang="ru-RU" sz="2400" dirty="0"/>
              <a:t>-субъединицы роторной мембранной АТФ-</a:t>
            </a:r>
            <a:r>
              <a:rPr lang="ru-RU" sz="2400" dirty="0" err="1"/>
              <a:t>синтазы</a:t>
            </a:r>
            <a:r>
              <a:rPr lang="en-US" sz="2400" dirty="0"/>
              <a:t> </a:t>
            </a:r>
            <a:r>
              <a:rPr lang="ru-RU" sz="2400" dirty="0"/>
              <a:t>бактерии</a:t>
            </a:r>
          </a:p>
          <a:p>
            <a:r>
              <a:rPr lang="ru-RU" sz="2400" b="1" dirty="0"/>
              <a:t>Нужно найти</a:t>
            </a:r>
            <a:r>
              <a:rPr lang="ru-RU" sz="2400" dirty="0"/>
              <a:t>: гомологичные последовательности у архей класса </a:t>
            </a:r>
            <a:r>
              <a:rPr lang="en-US" sz="2400" dirty="0" err="1"/>
              <a:t>Methanomicrobia</a:t>
            </a:r>
            <a:r>
              <a:rPr lang="ru-RU" sz="2400" dirty="0"/>
              <a:t> (по БД </a:t>
            </a:r>
            <a:r>
              <a:rPr lang="en-US" sz="2400" dirty="0" err="1"/>
              <a:t>RefSeq</a:t>
            </a:r>
            <a:r>
              <a:rPr lang="en-US" sz="2400" dirty="0"/>
              <a:t> Protein)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23528" y="371703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этом:</a:t>
            </a:r>
          </a:p>
          <a:p>
            <a:pPr marL="457200" indent="-457200">
              <a:buFontTx/>
              <a:buAutoNum type="arabicParenR"/>
            </a:pPr>
            <a:r>
              <a:rPr lang="ru-RU" sz="2400" dirty="0" err="1"/>
              <a:t>АТФ-синтаза</a:t>
            </a:r>
            <a:r>
              <a:rPr lang="ru-RU" sz="2400" dirty="0"/>
              <a:t> является универсальным ферментом, она есть почти у всех организмов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>
              <a:buAutoNum type="arabicParenR"/>
            </a:pPr>
            <a:r>
              <a:rPr lang="ru-RU" sz="2400" dirty="0"/>
              <a:t>Разумный поиск </a:t>
            </a:r>
            <a:r>
              <a:rPr lang="en-US" sz="2400" b="1" dirty="0" err="1"/>
              <a:t>blastp</a:t>
            </a:r>
            <a:r>
              <a:rPr lang="en-US" sz="2400" dirty="0"/>
              <a:t> </a:t>
            </a:r>
            <a:r>
              <a:rPr lang="ru-RU" sz="2400" dirty="0">
                <a:solidFill>
                  <a:srgbClr val="0070C0"/>
                </a:solidFill>
              </a:rPr>
              <a:t>по последовательности белка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ATPB_ECOLI</a:t>
            </a:r>
            <a:r>
              <a:rPr lang="en-US" sz="2400" dirty="0"/>
              <a:t>)</a:t>
            </a:r>
            <a:r>
              <a:rPr lang="ru-RU" sz="2400" dirty="0"/>
              <a:t> дает </a:t>
            </a:r>
            <a:r>
              <a:rPr lang="ru-RU" sz="2400" b="1" dirty="0"/>
              <a:t>638 </a:t>
            </a:r>
            <a:r>
              <a:rPr lang="ru-RU" sz="2400" dirty="0"/>
              <a:t>находок в том же классе.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886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Печальные результаты поиска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239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Анимация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https://www.mrc-mbu.cam.ac.uk/research-groups/walker-group/molecular-animations-atp-synthase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7" descr="G:\FBB\Jmol\atpsyn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12776"/>
            <a:ext cx="2038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23528" y="3996353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При поиске </a:t>
            </a:r>
            <a:r>
              <a:rPr lang="ru-RU" sz="3200" dirty="0">
                <a:solidFill>
                  <a:srgbClr val="0070C0"/>
                </a:solidFill>
              </a:rPr>
              <a:t>по гену белка </a:t>
            </a:r>
            <a:r>
              <a:rPr lang="ru-RU" sz="3200" dirty="0"/>
              <a:t>алгоритмом </a:t>
            </a:r>
            <a:r>
              <a:rPr lang="en-US" sz="3200" b="1" dirty="0" err="1"/>
              <a:t>blastn</a:t>
            </a:r>
            <a:r>
              <a:rPr lang="ru-RU" sz="3200" dirty="0"/>
              <a:t> находится </a:t>
            </a:r>
            <a:r>
              <a:rPr lang="en-US" sz="3200" b="1" u="sng" dirty="0"/>
              <a:t>39</a:t>
            </a:r>
            <a:r>
              <a:rPr lang="ru-RU" sz="3200" dirty="0"/>
              <a:t> (</a:t>
            </a:r>
            <a:r>
              <a:rPr lang="ru-RU" sz="3200" b="1" dirty="0">
                <a:solidFill>
                  <a:srgbClr val="FF0000"/>
                </a:solidFill>
              </a:rPr>
              <a:t>!</a:t>
            </a:r>
            <a:r>
              <a:rPr lang="ru-RU" sz="3200" dirty="0"/>
              <a:t>) находок. Почему?..</a:t>
            </a:r>
            <a:endParaRPr lang="en-US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B763D8-EC62-271D-59BF-E2801E3A68BB}"/>
              </a:ext>
            </a:extLst>
          </p:cNvPr>
          <p:cNvSpPr/>
          <p:nvPr/>
        </p:nvSpPr>
        <p:spPr>
          <a:xfrm>
            <a:off x="251520" y="1412776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Дано</a:t>
            </a:r>
            <a:r>
              <a:rPr lang="ru-RU" sz="2400" dirty="0"/>
              <a:t>: </a:t>
            </a:r>
            <a:r>
              <a:rPr lang="ru-RU" sz="2400" b="1" i="1" dirty="0">
                <a:solidFill>
                  <a:srgbClr val="0070C0"/>
                </a:solidFill>
              </a:rPr>
              <a:t>ген</a:t>
            </a:r>
            <a:r>
              <a:rPr lang="ru-RU" sz="2400" dirty="0"/>
              <a:t> каталитической </a:t>
            </a:r>
          </a:p>
          <a:p>
            <a:r>
              <a:rPr lang="el-GR" sz="2400" dirty="0"/>
              <a:t>β</a:t>
            </a:r>
            <a:r>
              <a:rPr lang="ru-RU" sz="2400" dirty="0"/>
              <a:t>-субъединицы роторной мембранной АТФ-</a:t>
            </a:r>
            <a:r>
              <a:rPr lang="ru-RU" sz="2400" dirty="0" err="1"/>
              <a:t>синтазы</a:t>
            </a:r>
            <a:r>
              <a:rPr lang="en-US" sz="2400" dirty="0"/>
              <a:t> </a:t>
            </a:r>
            <a:r>
              <a:rPr lang="ru-RU" sz="2400" dirty="0"/>
              <a:t>бактерии</a:t>
            </a:r>
          </a:p>
          <a:p>
            <a:r>
              <a:rPr lang="ru-RU" sz="2400" b="1" dirty="0"/>
              <a:t>Нужно найти</a:t>
            </a:r>
            <a:r>
              <a:rPr lang="ru-RU" sz="2400" dirty="0"/>
              <a:t>: гомологичные последовательности у архей класса </a:t>
            </a:r>
            <a:r>
              <a:rPr lang="en-US" sz="2400" dirty="0" err="1"/>
              <a:t>Methanomicrobia</a:t>
            </a:r>
            <a:r>
              <a:rPr lang="ru-RU" sz="2400" dirty="0"/>
              <a:t> (по БД </a:t>
            </a:r>
            <a:r>
              <a:rPr lang="en-US" sz="2400" dirty="0" err="1"/>
              <a:t>RefSeq</a:t>
            </a:r>
            <a:r>
              <a:rPr lang="en-US" sz="2400" dirty="0"/>
              <a:t> Protein)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Кодирующие </a:t>
            </a:r>
            <a:r>
              <a:rPr lang="en-US" sz="3200" b="1" dirty="0">
                <a:solidFill>
                  <a:schemeClr val="bg1"/>
                </a:solidFill>
              </a:rPr>
              <a:t>vs. </a:t>
            </a:r>
            <a:r>
              <a:rPr lang="ru-RU" sz="3200" b="1" dirty="0" err="1">
                <a:solidFill>
                  <a:schemeClr val="bg1"/>
                </a:solidFill>
              </a:rPr>
              <a:t>некодирующие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-508" y="1345992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чем отличие кодирующих нуклеотидных последовательностей от </a:t>
            </a:r>
            <a:r>
              <a:rPr lang="ru-RU" sz="2400" dirty="0" err="1"/>
              <a:t>некодирующих</a:t>
            </a:r>
            <a:r>
              <a:rPr lang="ru-RU" sz="2400" dirty="0"/>
              <a:t> — например, тех же белков?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365104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…AATTGAAGAG…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rot="10800000">
            <a:off x="611560" y="4221088"/>
            <a:ext cx="864096" cy="288032"/>
            <a:chOff x="827584" y="4149080"/>
            <a:chExt cx="504056" cy="28803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 rot="10800000">
            <a:off x="1691680" y="4221088"/>
            <a:ext cx="864096" cy="288032"/>
            <a:chOff x="827584" y="4149080"/>
            <a:chExt cx="504056" cy="28803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 rot="10800000">
            <a:off x="2771800" y="4221088"/>
            <a:ext cx="864096" cy="288032"/>
            <a:chOff x="827584" y="4149080"/>
            <a:chExt cx="504056" cy="288032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bioinfowelten.uni-jena.de/wp-content/uploads/2016/05/genetischer-C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66" y="980728"/>
            <a:ext cx="5459470" cy="5399880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798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http://bioinfowelten.uni-jena.de/2016/05/18/omeomics-die-allumfassende-wissenschaft/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35696" y="3429000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55576" y="3437384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915816" y="3429000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941168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</a:t>
            </a:r>
            <a:r>
              <a:rPr lang="ru-RU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TGAAGAG…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551723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</a:t>
            </a:r>
            <a:r>
              <a:rPr lang="ru-RU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TGAAG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G…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Следствие избыточности* генетического кода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19675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Кодирующие последовательности могут быть вариабельны в (</a:t>
            </a:r>
            <a:r>
              <a:rPr lang="ru-RU" sz="2800" i="1" dirty="0"/>
              <a:t>почти</a:t>
            </a:r>
            <a:r>
              <a:rPr lang="ru-RU" sz="2800" dirty="0"/>
              <a:t>) каждой третьей позиции, и это никак не скажется на белке!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285293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Синонимичная замена</a:t>
            </a:r>
            <a:r>
              <a:rPr lang="ru-RU" sz="2800" dirty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ru-RU" sz="2800" dirty="0"/>
              <a:t>замена, которая </a:t>
            </a:r>
            <a:r>
              <a:rPr lang="ru-RU" sz="2800" b="1" dirty="0"/>
              <a:t>не приводит </a:t>
            </a:r>
            <a:r>
              <a:rPr lang="ru-RU" sz="2800" dirty="0"/>
              <a:t>к изменению последовательности белка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638132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* Еще говорят: «вырожденность»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443711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?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Синонимичны замены только в третьем нуклеотиде кодона?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Синонимичные замены бывают разные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2348880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…AATTGAAGA…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Группа 27"/>
          <p:cNvGrpSpPr/>
          <p:nvPr/>
        </p:nvGrpSpPr>
        <p:grpSpPr>
          <a:xfrm rot="10800000">
            <a:off x="611560" y="2204864"/>
            <a:ext cx="864096" cy="288032"/>
            <a:chOff x="827584" y="4149080"/>
            <a:chExt cx="504056" cy="28803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 rot="10800000">
            <a:off x="1691680" y="2204864"/>
            <a:ext cx="864096" cy="288032"/>
            <a:chOff x="827584" y="4149080"/>
            <a:chExt cx="504056" cy="28803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2"/>
          <p:cNvGrpSpPr/>
          <p:nvPr/>
        </p:nvGrpSpPr>
        <p:grpSpPr>
          <a:xfrm rot="10800000">
            <a:off x="2771800" y="2204864"/>
            <a:ext cx="864096" cy="288032"/>
            <a:chOff x="827584" y="4149080"/>
            <a:chExt cx="504056" cy="288032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bioinfowelten.uni-jena.de/wp-content/uploads/2016/05/genetischer-C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66" y="980728"/>
            <a:ext cx="5459470" cy="5399880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798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http://bioinfowelten.uni-jena.de/2016/05/18/omeomics-die-allumfassende-wissenschaft/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915816" y="1412776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2924944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…AATTGAAG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3501008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GA…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07707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653136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5196101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Но почему </a:t>
            </a:r>
            <a:r>
              <a:rPr lang="en-US" sz="3200" b="1" dirty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не нашел гомологов?!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Алгоритм </a:t>
            </a:r>
            <a:r>
              <a:rPr lang="en-US" sz="2400" dirty="0"/>
              <a:t>BLAST — </a:t>
            </a:r>
            <a:r>
              <a:rPr lang="ru-RU" sz="2400" b="1" dirty="0">
                <a:solidFill>
                  <a:srgbClr val="0070C0"/>
                </a:solidFill>
              </a:rPr>
              <a:t>эвристический</a:t>
            </a:r>
            <a:r>
              <a:rPr lang="ru-RU" sz="2400" dirty="0"/>
              <a:t>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6677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Подробнее см. например: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https://www.nature.com/scitable/topicpage/basic-local-alignment-search-tool-blast-29096/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209685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ускорения поиска алгоритм </a:t>
            </a:r>
            <a:r>
              <a:rPr lang="en-US" sz="2400" dirty="0"/>
              <a:t>BLAST</a:t>
            </a:r>
            <a:r>
              <a:rPr lang="ru-RU" sz="2400" dirty="0"/>
              <a:t>: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400" b="1" dirty="0"/>
              <a:t>Подготавливает базу данных</a:t>
            </a:r>
            <a:r>
              <a:rPr lang="ru-RU" sz="2400" dirty="0"/>
              <a:t>, по которой будет искать (</a:t>
            </a:r>
            <a:r>
              <a:rPr lang="ru-RU" sz="2400" i="1" dirty="0"/>
              <a:t>индексирует</a:t>
            </a:r>
            <a:r>
              <a:rPr lang="ru-RU" sz="2400" dirty="0"/>
              <a:t> ее), записывая в ней «координаты» всех найденных «слов» определенной длины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(делается 1 раз)</a:t>
            </a:r>
            <a:endParaRPr lang="ru-RU" sz="2400" dirty="0"/>
          </a:p>
          <a:p>
            <a:pPr marL="533400" indent="-533400">
              <a:buFont typeface="Arial" pitchFamily="34" charset="0"/>
              <a:buChar char="•"/>
            </a:pPr>
            <a:r>
              <a:rPr lang="ru-RU" sz="2400" b="1" dirty="0"/>
              <a:t>Разбивает на слова определенной длины </a:t>
            </a:r>
            <a:r>
              <a:rPr lang="ru-RU" sz="2400" dirty="0"/>
              <a:t>последовательность запроса (</a:t>
            </a:r>
            <a:r>
              <a:rPr lang="en-US" sz="2400" dirty="0"/>
              <a:t>query) </a:t>
            </a:r>
            <a:r>
              <a:rPr lang="ru-RU" sz="2400" dirty="0"/>
              <a:t>(параметр «</a:t>
            </a:r>
            <a:r>
              <a:rPr lang="en-US" sz="2400" dirty="0"/>
              <a:t>word size</a:t>
            </a:r>
            <a:r>
              <a:rPr lang="ru-RU" sz="2400" dirty="0"/>
              <a:t>»)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400" dirty="0"/>
              <a:t>При поиске выравнивания </a:t>
            </a:r>
            <a:r>
              <a:rPr lang="ru-RU" sz="2400" b="1" dirty="0"/>
              <a:t>сопоставляет не отдельные буквы, а эти «слова»</a:t>
            </a:r>
            <a:r>
              <a:rPr lang="ru-RU" sz="2400" dirty="0"/>
              <a:t>, и так находит затравки для будущего выравнивания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Какие ограничения накладывает такой алгоритм?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Пусть длина слова </a:t>
            </a:r>
            <a:r>
              <a:rPr lang="en-US" sz="2400" dirty="0"/>
              <a:t>(word size) = </a:t>
            </a:r>
            <a:r>
              <a:rPr lang="en-US" sz="2400" b="1" dirty="0"/>
              <a:t>N</a:t>
            </a:r>
          </a:p>
          <a:p>
            <a:endParaRPr lang="ru-RU" sz="2400" b="1" dirty="0"/>
          </a:p>
          <a:p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sz="2400" dirty="0"/>
              <a:t> Если между последовательностью-запросом (</a:t>
            </a:r>
            <a:r>
              <a:rPr lang="en-US" sz="2400" dirty="0"/>
              <a:t>query) </a:t>
            </a:r>
            <a:r>
              <a:rPr lang="ru-RU" sz="2400" dirty="0"/>
              <a:t>и последовательностью в базе данных (</a:t>
            </a:r>
            <a:r>
              <a:rPr lang="en-US" sz="2400" dirty="0"/>
              <a:t>subject) </a:t>
            </a:r>
            <a:r>
              <a:rPr lang="ru-RU" sz="2400" dirty="0"/>
              <a:t>нет совпадающего участка длиной как минимум </a:t>
            </a:r>
            <a:r>
              <a:rPr lang="en-US" sz="2400" b="1" dirty="0"/>
              <a:t>N</a:t>
            </a:r>
            <a:r>
              <a:rPr lang="ru-RU" sz="2400" dirty="0"/>
              <a:t>, то «зацепки» не будет!</a:t>
            </a:r>
          </a:p>
          <a:p>
            <a:endParaRPr lang="ru-RU" sz="2400" dirty="0"/>
          </a:p>
          <a:p>
            <a:r>
              <a:rPr lang="ru-RU" sz="2400" dirty="0"/>
              <a:t>… для нуклеотидного </a:t>
            </a:r>
            <a:r>
              <a:rPr lang="en-US" sz="2400" b="1" dirty="0" err="1"/>
              <a:t>blastn</a:t>
            </a:r>
            <a:r>
              <a:rPr lang="ru-RU" sz="2400" dirty="0"/>
              <a:t> размер слова по умолчанию 11, можно сделать (при поиске на сайте) 7 или 15.</a:t>
            </a:r>
          </a:p>
          <a:p>
            <a:endParaRPr lang="ru-RU" sz="2400" dirty="0"/>
          </a:p>
          <a:p>
            <a:r>
              <a:rPr lang="ru-RU" sz="2400" dirty="0"/>
              <a:t>Но этого все равно мало, чтобы «покрыть» то, что порождает избыточность генетического кода!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271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См.: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https://blast.ncbi.nlm.nih.gov/Blast.cgi?CMD=Web&amp;PAGE_TYPE=BlastDocs&amp;DOC_TYPE=BlastHelp#wordsize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accent6">
              <a:lumMod val="7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1703</Words>
  <Application>Microsoft Office PowerPoint</Application>
  <PresentationFormat>Экран (4:3)</PresentationFormat>
  <Paragraphs>267</Paragraphs>
  <Slides>29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Consolas</vt:lpstr>
      <vt:lpstr>Courier New</vt:lpstr>
      <vt:lpstr>Roboto</vt:lpstr>
      <vt:lpstr>Verdana</vt:lpstr>
      <vt:lpstr>Тема Office</vt:lpstr>
      <vt:lpstr>Поиск BLAST для нуклеотидных последовательностей</vt:lpstr>
      <vt:lpstr>1. Кодирующие нуклеотидные последовательности строят козни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Разновидности BLAST на все случаи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3. NCBI Taxonomy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udavdasha</dc:creator>
  <cp:lastModifiedBy>Daria Dibrova</cp:lastModifiedBy>
  <cp:revision>328</cp:revision>
  <dcterms:created xsi:type="dcterms:W3CDTF">2017-10-21T19:44:48Z</dcterms:created>
  <dcterms:modified xsi:type="dcterms:W3CDTF">2024-10-21T19:15:29Z</dcterms:modified>
</cp:coreProperties>
</file>