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65" r:id="rId2"/>
    <p:sldId id="286" r:id="rId3"/>
    <p:sldId id="259" r:id="rId4"/>
    <p:sldId id="256" r:id="rId5"/>
    <p:sldId id="264" r:id="rId6"/>
    <p:sldId id="270" r:id="rId7"/>
    <p:sldId id="266" r:id="rId8"/>
    <p:sldId id="287" r:id="rId9"/>
    <p:sldId id="262" r:id="rId10"/>
    <p:sldId id="276" r:id="rId11"/>
    <p:sldId id="277" r:id="rId12"/>
    <p:sldId id="278" r:id="rId13"/>
    <p:sldId id="273" r:id="rId14"/>
    <p:sldId id="279" r:id="rId15"/>
    <p:sldId id="284" r:id="rId16"/>
    <p:sldId id="283" r:id="rId17"/>
    <p:sldId id="261" r:id="rId18"/>
    <p:sldId id="288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C1E0C-E9E1-4B47-ADE5-35DFC99CAB5E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B6E2B-F0A9-4E94-BE23-C78FCF281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8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0E9-E852-4F6A-B7B8-D1D693E442FD}" type="datetime1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F0D83608-BBEA-4F3A-A9D8-CDD26A654D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0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26FB-1A35-438D-8B41-7D809622214C}" type="datetime1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1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2559-EA9E-47FF-B750-F7E2DB571B8C}" type="datetime1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7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96BC-D83A-4FE0-866C-5E1A79E00A94}" type="datetime1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59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AB1B-4A87-4A87-ADF1-7A123950810A}" type="datetime1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08BC-DC0D-468C-B725-5D354788A32A}" type="datetime1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7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E132-6D60-49C6-9FF4-ECD9FE5C7BF5}" type="datetime1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0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ACB-7B6B-4D91-A717-727567FE2391}" type="datetime1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4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15D-C674-4CFA-A221-D18F9DC1D984}" type="datetime1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8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4EA-5B77-4E67-B036-4F716D57FB85}" type="datetime1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9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114C-62BF-4916-A4A5-D656B232260E}" type="datetime1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4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2439-4B9F-42A0-99C0-6B5BA9A8FE30}" type="datetime1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0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elements_by_atomic_properti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8%D0%AE%D0%9F%D0%90%D0%9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 (ЭТ)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Google sheets, </a:t>
            </a:r>
            <a:r>
              <a:rPr lang="en-US" b="1" dirty="0" err="1" smtClean="0"/>
              <a:t>Libre</a:t>
            </a:r>
            <a:r>
              <a:rPr lang="en-US" b="1" dirty="0" smtClean="0"/>
              <a:t> Office,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Excel </a:t>
            </a:r>
            <a:r>
              <a:rPr lang="ru-RU" dirty="0" smtClean="0"/>
              <a:t>и другие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72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0" y="435429"/>
            <a:ext cx="7886700" cy="1204685"/>
          </a:xfrm>
        </p:spPr>
        <p:txBody>
          <a:bodyPr/>
          <a:lstStyle/>
          <a:p>
            <a:r>
              <a:rPr lang="ru-RU" dirty="0" smtClean="0"/>
              <a:t>Работа в классе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82490" y="2050473"/>
            <a:ext cx="7886700" cy="430587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sz="3600" b="1" dirty="0" err="1" smtClean="0"/>
              <a:t>Преп</a:t>
            </a:r>
            <a:r>
              <a:rPr lang="uk-UA" sz="3600" b="1" dirty="0" smtClean="0"/>
              <a:t>.</a:t>
            </a:r>
            <a:r>
              <a:rPr lang="en-US" sz="3600" b="1" dirty="0" smtClean="0"/>
              <a:t>:</a:t>
            </a:r>
            <a:r>
              <a:rPr lang="ru-RU" sz="3600" dirty="0" smtClean="0"/>
              <a:t> демонстрация импорта и элементарных манипуляций с таблицей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Переспрашивайте если </a:t>
            </a:r>
            <a:r>
              <a:rPr lang="ru-RU" sz="3600" dirty="0"/>
              <a:t>нужно, </a:t>
            </a:r>
            <a:r>
              <a:rPr lang="ru-RU" sz="3600" dirty="0" smtClean="0"/>
              <a:t>записывайте </a:t>
            </a:r>
            <a:r>
              <a:rPr lang="ru-RU" sz="3600" dirty="0"/>
              <a:t>и </a:t>
            </a:r>
            <a:r>
              <a:rPr lang="ru-RU" sz="3600" dirty="0" smtClean="0"/>
              <a:t>запоминайте – потому что: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/>
              <a:t>С</a:t>
            </a:r>
            <a:r>
              <a:rPr lang="ru-RU" sz="3600" b="1" dirty="0" smtClean="0"/>
              <a:t>туд.</a:t>
            </a:r>
            <a:r>
              <a:rPr lang="en-US" sz="3600" b="1" dirty="0" smtClean="0"/>
              <a:t>:</a:t>
            </a:r>
            <a:r>
              <a:rPr lang="en-US" sz="3600" dirty="0" smtClean="0"/>
              <a:t> </a:t>
            </a:r>
            <a:r>
              <a:rPr lang="ru-RU" sz="3600" dirty="0" smtClean="0"/>
              <a:t>повторить ту же работу на 2м часу </a:t>
            </a:r>
            <a:br>
              <a:rPr lang="ru-RU" sz="3600" dirty="0" smtClean="0"/>
            </a:br>
            <a:r>
              <a:rPr lang="ru-RU" sz="3600" dirty="0" smtClean="0"/>
              <a:t>(обязательное классное задание)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3600" dirty="0" smtClean="0"/>
          </a:p>
          <a:p>
            <a:pPr>
              <a:lnSpc>
                <a:spcPct val="100000"/>
              </a:lnSpc>
            </a:pPr>
            <a:endParaRPr lang="ru-RU" sz="3600" dirty="0"/>
          </a:p>
          <a:p>
            <a:pPr>
              <a:lnSpc>
                <a:spcPct val="100000"/>
              </a:lnSpc>
            </a:pPr>
            <a:endParaRPr lang="ru-RU" sz="3600" dirty="0" smtClean="0"/>
          </a:p>
          <a:p>
            <a:endParaRPr lang="ru-RU" sz="11200" dirty="0"/>
          </a:p>
          <a:p>
            <a:endParaRPr lang="ru-RU" sz="11200" dirty="0" smtClean="0"/>
          </a:p>
          <a:p>
            <a:pPr marL="1371600" indent="-1371600">
              <a:buAutoNum type="arabicPeriod"/>
            </a:pPr>
            <a:endParaRPr lang="ru-RU" sz="11200" dirty="0" smtClean="0"/>
          </a:p>
          <a:p>
            <a:endParaRPr lang="ru-RU" sz="11200" dirty="0" smtClean="0"/>
          </a:p>
          <a:p>
            <a:endParaRPr lang="ru-RU" sz="11200" dirty="0" smtClean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7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599" y="365125"/>
            <a:ext cx="8553245" cy="2938513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5. Данные </a:t>
            </a:r>
            <a:r>
              <a:rPr lang="ru-RU" sz="4800" dirty="0"/>
              <a:t>обо всех </a:t>
            </a:r>
            <a:r>
              <a:rPr lang="ru-RU" sz="4800" dirty="0" smtClean="0"/>
              <a:t>химических элементах </a:t>
            </a:r>
            <a:r>
              <a:rPr lang="ru-RU" sz="4800" dirty="0"/>
              <a:t>в виде плоской таблицы:</a:t>
            </a:r>
            <a:br>
              <a:rPr lang="ru-RU" sz="48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en-US" sz="3100" dirty="0"/>
              <a:t>https://support.google.com/drive/answer/6283888#gid=0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2600" y="3387725"/>
            <a:ext cx="8007350" cy="1743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ИМПОРТИРУЕМ её в </a:t>
            </a:r>
            <a:r>
              <a:rPr lang="en-US" dirty="0" smtClean="0"/>
              <a:t>GOOGLE SHEET</a:t>
            </a:r>
            <a:r>
              <a:rPr lang="ru-RU" dirty="0" smtClean="0"/>
              <a:t>, форматируем и выполняем простые задания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739739"/>
          </a:xfrm>
        </p:spPr>
        <p:txBody>
          <a:bodyPr/>
          <a:lstStyle/>
          <a:p>
            <a:r>
              <a:rPr lang="ru-RU" dirty="0" smtClean="0"/>
              <a:t>Задания </a:t>
            </a:r>
            <a:r>
              <a:rPr lang="ru-RU" sz="3200" dirty="0" smtClean="0"/>
              <a:t>(раздать распечатки)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504" y="621194"/>
            <a:ext cx="8036379" cy="57351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dirty="0"/>
              <a:t>. Создайте в </a:t>
            </a:r>
            <a:r>
              <a:rPr lang="en-US" dirty="0"/>
              <a:t>Google sheet</a:t>
            </a:r>
            <a:r>
              <a:rPr lang="ru-RU" dirty="0"/>
              <a:t> копию плоской таблицы химических элементов из английской </a:t>
            </a:r>
            <a:r>
              <a:rPr lang="en-US" dirty="0"/>
              <a:t>wiki </a:t>
            </a:r>
            <a:r>
              <a:rPr lang="ru-RU" dirty="0"/>
              <a:t>(</a:t>
            </a:r>
            <a:r>
              <a:rPr lang="ru-RU" u="sng" dirty="0">
                <a:hlinkClick r:id="rId2"/>
              </a:rPr>
              <a:t>https://en.wikipedia.org/wiki/List_of_elements_by_atomic_properties</a:t>
            </a:r>
            <a:r>
              <a:rPr lang="ru-RU" dirty="0"/>
              <a:t>).  </a:t>
            </a:r>
            <a:r>
              <a:rPr lang="ru-RU" sz="2400" dirty="0"/>
              <a:t>Требования к формату таблицы см. в </a:t>
            </a:r>
            <a:r>
              <a:rPr lang="ru-RU" sz="2400" dirty="0" smtClean="0"/>
              <a:t>указаниях на сайте и в распечатках. </a:t>
            </a:r>
            <a:endParaRPr lang="en-US" sz="2400" dirty="0"/>
          </a:p>
          <a:p>
            <a:pPr marL="0" indent="0">
              <a:buNone/>
            </a:pPr>
            <a:r>
              <a:rPr lang="ru-RU" b="1" dirty="0" smtClean="0"/>
              <a:t>2.  </a:t>
            </a:r>
            <a:r>
              <a:rPr lang="ru-RU" sz="2400" dirty="0"/>
              <a:t>Колонка </a:t>
            </a:r>
            <a:r>
              <a:rPr lang="en-US" sz="2400" dirty="0"/>
              <a:t>Average atomic mass</a:t>
            </a:r>
            <a:r>
              <a:rPr lang="ru-RU" sz="2400" dirty="0"/>
              <a:t> неправильно отформатирована в </a:t>
            </a:r>
            <a:r>
              <a:rPr lang="en-US" sz="2400" dirty="0"/>
              <a:t>wiki</a:t>
            </a:r>
            <a:r>
              <a:rPr lang="ru-RU" sz="2400" dirty="0"/>
              <a:t>. В ней содержатся данные разных типов. </a:t>
            </a:r>
            <a:r>
              <a:rPr lang="ru-RU" dirty="0"/>
              <a:t>Проверьте это и оставьте только числа – средние массы элементов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3.</a:t>
            </a:r>
            <a:r>
              <a:rPr lang="ru-RU" dirty="0" smtClean="0"/>
              <a:t> </a:t>
            </a:r>
            <a:r>
              <a:rPr lang="ru-RU" dirty="0"/>
              <a:t>У какого элемента </a:t>
            </a:r>
            <a:r>
              <a:rPr lang="en-US" dirty="0"/>
              <a:t>Electronegativity </a:t>
            </a:r>
            <a:r>
              <a:rPr lang="ru-RU" dirty="0"/>
              <a:t>максимальна? </a:t>
            </a:r>
            <a:br>
              <a:rPr lang="ru-RU" dirty="0"/>
            </a:br>
            <a:r>
              <a:rPr lang="ru-RU" sz="2000" dirty="0"/>
              <a:t>(*) Прочитайте и напишите одну-две фразы о том, что такое </a:t>
            </a:r>
            <a:r>
              <a:rPr lang="en-US" sz="2000" dirty="0"/>
              <a:t>Electronegativity</a:t>
            </a:r>
            <a:r>
              <a:rPr lang="ru-RU" sz="2000" dirty="0"/>
              <a:t>, и почему она максимальна у этого </a:t>
            </a:r>
            <a:r>
              <a:rPr lang="ru-RU" sz="2000" dirty="0" smtClean="0"/>
              <a:t>элемента</a:t>
            </a:r>
          </a:p>
          <a:p>
            <a:pPr marL="0" indent="0">
              <a:buNone/>
            </a:pPr>
            <a:r>
              <a:rPr lang="ru-RU" dirty="0" smtClean="0"/>
              <a:t>4.</a:t>
            </a:r>
            <a:r>
              <a:rPr lang="en-US" dirty="0" smtClean="0"/>
              <a:t>a.</a:t>
            </a:r>
            <a:r>
              <a:rPr lang="ru-RU" dirty="0" smtClean="0"/>
              <a:t> </a:t>
            </a:r>
            <a:r>
              <a:rPr lang="ru-RU" dirty="0"/>
              <a:t>(*) Найдите разности между Радиусом </a:t>
            </a:r>
            <a:r>
              <a:rPr lang="ru-RU" dirty="0" smtClean="0"/>
              <a:t>Атома (РА) </a:t>
            </a:r>
            <a:r>
              <a:rPr lang="ru-RU" dirty="0"/>
              <a:t>и Ковалентным Радиусом </a:t>
            </a:r>
            <a:r>
              <a:rPr lang="ru-RU" dirty="0" smtClean="0"/>
              <a:t>(КР) для </a:t>
            </a:r>
            <a:r>
              <a:rPr lang="ru-RU" dirty="0"/>
              <a:t>всех </a:t>
            </a:r>
            <a:r>
              <a:rPr lang="ru-RU" dirty="0" smtClean="0"/>
              <a:t>элементов</a:t>
            </a:r>
            <a:br>
              <a:rPr lang="ru-RU" dirty="0" smtClean="0"/>
            </a:br>
            <a:r>
              <a:rPr lang="en-US" dirty="0" smtClean="0"/>
              <a:t>4.b. </a:t>
            </a:r>
            <a:r>
              <a:rPr lang="ru-RU" dirty="0" smtClean="0"/>
              <a:t>Посчитайте число элементов РА</a:t>
            </a:r>
            <a:r>
              <a:rPr lang="en-US" dirty="0" smtClean="0"/>
              <a:t>&gt;</a:t>
            </a:r>
            <a:r>
              <a:rPr lang="ru-RU" dirty="0" smtClean="0"/>
              <a:t>КР и РА</a:t>
            </a:r>
            <a:r>
              <a:rPr lang="en-US" dirty="0" smtClean="0"/>
              <a:t>&lt;=</a:t>
            </a:r>
            <a:r>
              <a:rPr lang="ru-RU" dirty="0" smtClean="0"/>
              <a:t>КР</a:t>
            </a:r>
            <a:br>
              <a:rPr lang="ru-RU" dirty="0" smtClean="0"/>
            </a:br>
            <a:r>
              <a:rPr lang="ru-RU" sz="2000" dirty="0"/>
              <a:t>(*) </a:t>
            </a:r>
            <a:r>
              <a:rPr lang="ru-RU" sz="2000" dirty="0" smtClean="0"/>
              <a:t>Комментарии (если есть) поместите на страницу </a:t>
            </a:r>
            <a:r>
              <a:rPr lang="en-US" sz="2000" dirty="0" smtClean="0"/>
              <a:t>Comments</a:t>
            </a:r>
            <a:endParaRPr lang="en-US" sz="20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03869"/>
            <a:ext cx="7886700" cy="796017"/>
          </a:xfrm>
        </p:spPr>
        <p:txBody>
          <a:bodyPr>
            <a:normAutofit/>
          </a:bodyPr>
          <a:lstStyle/>
          <a:p>
            <a:r>
              <a:rPr lang="ru-RU" dirty="0" smtClean="0"/>
              <a:t>Требования к плоской таблице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625379"/>
              </p:ext>
            </p:extLst>
          </p:nvPr>
        </p:nvGraphicFramePr>
        <p:xfrm>
          <a:off x="159658" y="843643"/>
          <a:ext cx="8955314" cy="56401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501">
                  <a:extLst>
                    <a:ext uri="{9D8B030D-6E8A-4147-A177-3AD203B41FA5}">
                      <a16:colId xmlns:a16="http://schemas.microsoft.com/office/drawing/2014/main" val="3939413949"/>
                    </a:ext>
                  </a:extLst>
                </a:gridCol>
                <a:gridCol w="3556917">
                  <a:extLst>
                    <a:ext uri="{9D8B030D-6E8A-4147-A177-3AD203B41FA5}">
                      <a16:colId xmlns:a16="http://schemas.microsoft.com/office/drawing/2014/main" val="426122290"/>
                    </a:ext>
                  </a:extLst>
                </a:gridCol>
                <a:gridCol w="3340896">
                  <a:extLst>
                    <a:ext uri="{9D8B030D-6E8A-4147-A177-3AD203B41FA5}">
                      <a16:colId xmlns:a16="http://schemas.microsoft.com/office/drawing/2014/main" val="573099721"/>
                    </a:ext>
                  </a:extLst>
                </a:gridCol>
              </a:tblGrid>
              <a:tr h="66575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Атрибут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Требование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Пример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149342"/>
                  </a:ext>
                </a:extLst>
              </a:tr>
              <a:tr h="6657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Имя файла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должно включать фамилию автора и тему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Xxxxxxx_elements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277899"/>
                  </a:ext>
                </a:extLst>
              </a:tr>
              <a:tr h="6657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Имя листа в файле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должно отражать содержание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chem</a:t>
                      </a:r>
                      <a:r>
                        <a:rPr lang="en-US" sz="2400" dirty="0" smtClean="0"/>
                        <a:t>-elements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198133"/>
                  </a:ext>
                </a:extLst>
              </a:tr>
              <a:tr h="38571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1я строка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названия колонок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Вертикально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543009"/>
                  </a:ext>
                </a:extLst>
              </a:tr>
              <a:tr h="95107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Остальные строки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Соответствуют  объектам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Например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коровам,</a:t>
                      </a:r>
                      <a:br>
                        <a:rPr lang="ru-RU" sz="2400" baseline="0" dirty="0" smtClean="0"/>
                      </a:br>
                      <a:r>
                        <a:rPr lang="ru-RU" sz="2400" baseline="0" dirty="0" smtClean="0"/>
                        <a:t>химическим элементам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029971"/>
                  </a:ext>
                </a:extLst>
              </a:tr>
              <a:tr h="95107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Типы данных в ячейках  из одной колонки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ОДИНАКОВЫ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Типы данных:</a:t>
                      </a:r>
                      <a:br>
                        <a:rPr lang="ru-RU" sz="2400" dirty="0" smtClean="0"/>
                      </a:br>
                      <a:r>
                        <a:rPr lang="ru-RU" sz="2400" dirty="0" smtClean="0"/>
                        <a:t>Число –               тип 1</a:t>
                      </a:r>
                    </a:p>
                    <a:p>
                      <a:r>
                        <a:rPr lang="ru-RU" sz="2400" dirty="0" smtClean="0"/>
                        <a:t>Текст</a:t>
                      </a:r>
                      <a:r>
                        <a:rPr lang="ru-RU" sz="2400" baseline="0" dirty="0" smtClean="0"/>
                        <a:t>   -               тип 2</a:t>
                      </a:r>
                    </a:p>
                    <a:p>
                      <a:r>
                        <a:rPr lang="ru-RU" sz="2400" baseline="0" dirty="0" smtClean="0"/>
                        <a:t>Логическое –    тип 4</a:t>
                      </a:r>
                    </a:p>
                    <a:p>
                      <a:r>
                        <a:rPr lang="ru-RU" sz="2400" baseline="0" dirty="0" smtClean="0"/>
                        <a:t>Ошибка   -          тип 16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024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0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Типы данных в ячейке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Формат ячейки: текст или число?</a:t>
            </a:r>
          </a:p>
          <a:p>
            <a:pPr lvl="1"/>
            <a:r>
              <a:rPr lang="ru-RU" dirty="0" smtClean="0"/>
              <a:t>100,1     100.1    </a:t>
            </a:r>
            <a:r>
              <a:rPr lang="en-US" dirty="0" smtClean="0"/>
              <a:t>‘100.1</a:t>
            </a:r>
          </a:p>
          <a:p>
            <a:pPr lvl="1"/>
            <a:r>
              <a:rPr lang="en-US" dirty="0" smtClean="0"/>
              <a:t>20.09.2023</a:t>
            </a:r>
            <a:endParaRPr lang="ru-RU" dirty="0" smtClean="0"/>
          </a:p>
          <a:p>
            <a:pPr lvl="1"/>
            <a:r>
              <a:rPr lang="ru-RU" dirty="0" smtClean="0"/>
              <a:t>1 000 000</a:t>
            </a:r>
          </a:p>
          <a:p>
            <a:r>
              <a:rPr lang="ru-RU" dirty="0"/>
              <a:t> </a:t>
            </a:r>
            <a:r>
              <a:rPr lang="ru-RU" dirty="0" smtClean="0"/>
              <a:t> Зависит от программы (и её региональных настроек) как и язык общения: имена команд и разделители параметров в команде (запятая или точка с запятой)</a:t>
            </a:r>
          </a:p>
          <a:p>
            <a:endParaRPr lang="ru-RU" dirty="0" smtClean="0"/>
          </a:p>
          <a:p>
            <a:endParaRPr lang="en-US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2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Адреса и 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Sum( </a:t>
            </a:r>
            <a:r>
              <a:rPr lang="ru-RU" dirty="0" smtClean="0"/>
              <a:t>список диапазонов суммирования)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B7</a:t>
            </a:r>
          </a:p>
          <a:p>
            <a:r>
              <a:rPr lang="en-US" dirty="0" smtClean="0"/>
              <a:t>A2:B7</a:t>
            </a:r>
          </a:p>
          <a:p>
            <a:endParaRPr lang="ru-RU" dirty="0" smtClean="0"/>
          </a:p>
          <a:p>
            <a:r>
              <a:rPr lang="ru-RU" dirty="0" smtClean="0"/>
              <a:t>Распространение ячейки с функцией примеры</a:t>
            </a:r>
          </a:p>
          <a:p>
            <a:r>
              <a:rPr lang="en-US" dirty="0" smtClean="0"/>
              <a:t>A$2:$B7</a:t>
            </a:r>
          </a:p>
          <a:p>
            <a:r>
              <a:rPr lang="en-US" dirty="0" smtClean="0"/>
              <a:t>$A$3:B7</a:t>
            </a:r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Демонстрация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Создание таблицы хим. элементов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Итог: чем полезны таблицы.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Тем, что дают возможность увидеть все или часть данных</a:t>
            </a:r>
          </a:p>
          <a:p>
            <a:r>
              <a:rPr lang="ru-RU" dirty="0" smtClean="0"/>
              <a:t>Придумать и сразу проверить гипотезы о данных </a:t>
            </a:r>
          </a:p>
          <a:p>
            <a:r>
              <a:rPr lang="ru-RU" dirty="0" smtClean="0"/>
              <a:t>При необходимости представить данные или результаты их обработки в диаграммах, графиках и др. наглядных форматах.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Подчеркну, без того, чтобы  посмотреть своими глазами на данные -  не придумать оригинальные гипотезы. </a:t>
            </a:r>
            <a:br>
              <a:rPr lang="ru-RU" dirty="0" smtClean="0"/>
            </a:br>
            <a:r>
              <a:rPr lang="ru-RU" dirty="0" smtClean="0"/>
              <a:t>Придётся повторять то, что все уже делали тысячу раз! </a:t>
            </a:r>
            <a:r>
              <a:rPr lang="ru-RU" i="1" dirty="0" smtClean="0"/>
              <a:t>(что тоже иногда не вредно)</a:t>
            </a:r>
            <a:endParaRPr lang="en-US" i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Выполнение заданий 1-4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996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конец</a:t>
            </a:r>
            <a:endParaRPr lang="en-US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en-US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Обращаем внимание на удобство таблицы для понимания данных и </a:t>
            </a:r>
            <a:r>
              <a:rPr lang="ru-RU" dirty="0"/>
              <a:t> </a:t>
            </a:r>
            <a:r>
              <a:rPr lang="ru-RU" dirty="0" smtClean="0"/>
              <a:t>простых манипуляций с ними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7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5" y="876200"/>
            <a:ext cx="8896901" cy="52296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644" y="79991"/>
            <a:ext cx="7886700" cy="796209"/>
          </a:xfrm>
        </p:spPr>
        <p:txBody>
          <a:bodyPr>
            <a:normAutofit/>
          </a:bodyPr>
          <a:lstStyle/>
          <a:p>
            <a:r>
              <a:rPr lang="ru-RU" dirty="0" smtClean="0"/>
              <a:t>1. Файл -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y22_results_term1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r="22288"/>
          <a:stretch/>
        </p:blipFill>
        <p:spPr>
          <a:xfrm>
            <a:off x="4191915" y="6150982"/>
            <a:ext cx="3496911" cy="7070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69830" y="6242881"/>
            <a:ext cx="3361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Это </a:t>
            </a:r>
            <a:r>
              <a:rPr lang="ru-RU" sz="2800" dirty="0" smtClean="0"/>
              <a:t>таблица (</a:t>
            </a:r>
            <a:r>
              <a:rPr lang="en-US" sz="2800" dirty="0" smtClean="0"/>
              <a:t>sheet</a:t>
            </a:r>
            <a:r>
              <a:rPr lang="ru-RU" sz="2800" dirty="0" smtClean="0"/>
              <a:t>) -</a:t>
            </a:r>
            <a:endParaRPr lang="en-US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68481"/>
            <a:ext cx="78867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Таблица, удобная для анализа данных </a:t>
            </a:r>
            <a:endParaRPr lang="en-US" sz="36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0966" y="3041151"/>
            <a:ext cx="8104384" cy="34284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Google sheet – </a:t>
            </a:r>
            <a:r>
              <a:rPr lang="ru-RU" dirty="0" smtClean="0"/>
              <a:t>файл с большим числом страниц</a:t>
            </a:r>
          </a:p>
          <a:p>
            <a:r>
              <a:rPr lang="ru-RU" dirty="0" smtClean="0"/>
              <a:t>Одна страница – одна таблица </a:t>
            </a:r>
          </a:p>
          <a:p>
            <a:r>
              <a:rPr lang="ru-RU" dirty="0" smtClean="0"/>
              <a:t>Таблица состоит из строк и столбцов </a:t>
            </a:r>
          </a:p>
          <a:p>
            <a:pPr lvl="1"/>
            <a:r>
              <a:rPr lang="ru-RU" dirty="0" smtClean="0"/>
              <a:t>Первая строка – с названиями колонок</a:t>
            </a:r>
          </a:p>
          <a:p>
            <a:pPr lvl="1"/>
            <a:r>
              <a:rPr lang="ru-RU" dirty="0" smtClean="0"/>
              <a:t>Понятно, какому «объекту» соответствует строка </a:t>
            </a:r>
          </a:p>
          <a:p>
            <a:pPr lvl="1"/>
            <a:r>
              <a:rPr lang="ru-RU" dirty="0" smtClean="0"/>
              <a:t>Понятно, что в объекте характеризует значение в каждой колонке</a:t>
            </a:r>
          </a:p>
          <a:p>
            <a:r>
              <a:rPr lang="ru-RU" dirty="0" smtClean="0"/>
              <a:t>Из рассмотрения таблицы возникают вопросы. Например, сколько зачётов)))</a:t>
            </a:r>
          </a:p>
          <a:p>
            <a:r>
              <a:rPr lang="ru-RU" dirty="0" smtClean="0"/>
              <a:t>На эти вопросы легко получить ответы с помощью методов электронной таблицы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05" y="1183898"/>
            <a:ext cx="2953759" cy="1684601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8639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2. Таблица Менделеева</a:t>
            </a:r>
            <a:endParaRPr lang="en-US" sz="3600" dirty="0"/>
          </a:p>
        </p:txBody>
      </p:sp>
      <p:pic>
        <p:nvPicPr>
          <p:cNvPr id="6" name="Picture 2" descr="Image result for электронная табл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245" y="651231"/>
            <a:ext cx="4071105" cy="3392589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17" y="776287"/>
            <a:ext cx="3471871" cy="57742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79888" y="4043820"/>
            <a:ext cx="52408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202122"/>
                </a:solidFill>
              </a:rPr>
              <a:t>Таблица Менделеева по изданию 1962 </a:t>
            </a:r>
            <a:r>
              <a:rPr lang="ru-RU" sz="2400" dirty="0" smtClean="0">
                <a:solidFill>
                  <a:srgbClr val="202122"/>
                </a:solidFill>
              </a:rPr>
              <a:t>года</a:t>
            </a:r>
            <a:r>
              <a:rPr lang="en-US" sz="2400" dirty="0" smtClean="0">
                <a:solidFill>
                  <a:srgbClr val="202122"/>
                </a:solidFill>
              </a:rPr>
              <a:t>.</a:t>
            </a:r>
          </a:p>
          <a:p>
            <a:r>
              <a:rPr lang="ru-RU" sz="2400" dirty="0" smtClean="0"/>
              <a:t>Эта форма </a:t>
            </a:r>
            <a:r>
              <a:rPr lang="ru-RU" sz="2400" dirty="0"/>
              <a:t>таблицы отменена </a:t>
            </a:r>
            <a:r>
              <a:rPr lang="ru-RU" sz="2400" dirty="0">
                <a:hlinkClick r:id="rId4" tooltip="ИЮПАК"/>
              </a:rPr>
              <a:t>ИЮПАК</a:t>
            </a:r>
            <a:r>
              <a:rPr lang="ru-RU" sz="2400" dirty="0"/>
              <a:t> в 1989 году. Из современной иностранной литературы </a:t>
            </a:r>
            <a:r>
              <a:rPr lang="ru-RU" sz="2400" dirty="0" smtClean="0"/>
              <a:t>такая </a:t>
            </a:r>
            <a:r>
              <a:rPr lang="ru-RU" sz="2400" dirty="0"/>
              <a:t>форма исключена </a:t>
            </a:r>
            <a:r>
              <a:rPr lang="ru-RU" sz="2400" dirty="0" smtClean="0"/>
              <a:t>полностью (Почему?)</a:t>
            </a:r>
            <a:endParaRPr lang="en-US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715" y="308937"/>
            <a:ext cx="8553449" cy="1325563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Современные формы таблицы Менделеева </a:t>
            </a:r>
            <a:r>
              <a:rPr lang="ru-RU" sz="2700" dirty="0" smtClean="0"/>
              <a:t>(</a:t>
            </a:r>
            <a:r>
              <a:rPr lang="en-US" sz="2700" dirty="0"/>
              <a:t>https://</a:t>
            </a:r>
            <a:r>
              <a:rPr lang="en-US" sz="2700" dirty="0" smtClean="0"/>
              <a:t>en.wikipedia.org/wiki/Periodic_table</a:t>
            </a:r>
            <a:r>
              <a:rPr lang="ru-RU" sz="2700" dirty="0" smtClean="0"/>
              <a:t>)</a:t>
            </a:r>
            <a:endParaRPr lang="en-US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7361" y="5103755"/>
            <a:ext cx="76681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Данные обо всех элементах в виде плоской таблицы:</a:t>
            </a:r>
          </a:p>
          <a:p>
            <a:endParaRPr lang="ru-RU" dirty="0"/>
          </a:p>
          <a:p>
            <a:r>
              <a:rPr lang="en-US" dirty="0" smtClean="0"/>
              <a:t>https</a:t>
            </a:r>
            <a:r>
              <a:rPr lang="en-US" dirty="0"/>
              <a:t>://support.google.com/drive/answer/6283888#gid=0</a:t>
            </a:r>
          </a:p>
        </p:txBody>
      </p:sp>
      <p:pic>
        <p:nvPicPr>
          <p:cNvPr id="1026" name="Picture 2" descr="https://upload.wikimedia.org/wikipedia/commons/thumb/0/03/Simple_Periodic_Table_Chart-blocks.svg/390px-Simple_Periodic_Table_Chart-block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92" y="2014521"/>
            <a:ext cx="5355730" cy="282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4175" y="1472575"/>
            <a:ext cx="2875025" cy="2837785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31204" y="4363924"/>
            <a:ext cx="1323889" cy="489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dirty="0" smtClean="0"/>
              <a:t>Lanthanides</a:t>
            </a:r>
          </a:p>
          <a:p>
            <a:pPr>
              <a:lnSpc>
                <a:spcPts val="1500"/>
              </a:lnSpc>
            </a:pPr>
            <a:r>
              <a:rPr lang="en-US" dirty="0" smtClean="0"/>
              <a:t>Actinides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6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390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3. Таблица, удобная для анализа данных </a:t>
            </a:r>
            <a:endParaRPr lang="en-US" sz="3600" dirty="0"/>
          </a:p>
        </p:txBody>
      </p:sp>
      <p:pic>
        <p:nvPicPr>
          <p:cNvPr id="7" name="Picture 6" descr="Image result for электронная табл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49" y="1229033"/>
            <a:ext cx="5886451" cy="4824403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19801" y="1342574"/>
            <a:ext cx="2946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Всё понятно! </a:t>
            </a:r>
            <a:br>
              <a:rPr lang="ru-RU" sz="2400" dirty="0" smtClean="0"/>
            </a:br>
            <a:r>
              <a:rPr lang="ru-RU" sz="2000" dirty="0"/>
              <a:t>МДЖ - </a:t>
            </a:r>
            <a:r>
              <a:rPr lang="ru-RU" sz="2000" dirty="0" smtClean="0"/>
              <a:t>массовая </a:t>
            </a:r>
            <a:r>
              <a:rPr lang="ru-RU" sz="2000" dirty="0"/>
              <a:t>доля </a:t>
            </a:r>
            <a:r>
              <a:rPr lang="ru-RU" sz="2000" dirty="0" smtClean="0"/>
              <a:t>жира</a:t>
            </a:r>
            <a:br>
              <a:rPr lang="ru-RU" sz="2000" dirty="0" smtClean="0"/>
            </a:br>
            <a:r>
              <a:rPr lang="ru-RU" sz="2000" dirty="0" smtClean="0"/>
              <a:t>МДБ  - </a:t>
            </a:r>
            <a:r>
              <a:rPr lang="ru-RU" sz="2000" dirty="0"/>
              <a:t>массовая доля </a:t>
            </a:r>
            <a:r>
              <a:rPr lang="ru-RU" sz="2000" dirty="0" smtClean="0"/>
              <a:t>белка</a:t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У Сирени </a:t>
            </a:r>
            <a:r>
              <a:rPr lang="uk-UA" sz="2000" dirty="0" smtClean="0"/>
              <a:t>МДБ</a:t>
            </a:r>
            <a:r>
              <a:rPr lang="en-US" sz="2000" dirty="0" smtClean="0"/>
              <a:t> &gt; </a:t>
            </a:r>
            <a:r>
              <a:rPr lang="ru-RU" sz="2000" dirty="0" smtClean="0"/>
              <a:t>МДЖ.</a:t>
            </a:r>
            <a:br>
              <a:rPr lang="ru-RU" sz="2000" dirty="0" smtClean="0"/>
            </a:br>
            <a:r>
              <a:rPr lang="ru-RU" sz="2000" dirty="0" smtClean="0"/>
              <a:t>А у Легенды – наоборот! </a:t>
            </a:r>
            <a:br>
              <a:rPr lang="ru-RU" sz="2000" dirty="0" smtClean="0"/>
            </a:br>
            <a:r>
              <a:rPr lang="ru-RU" sz="2000" dirty="0" smtClean="0"/>
              <a:t>1) Есть ли ещё такие бурёнки? </a:t>
            </a:r>
          </a:p>
          <a:p>
            <a:r>
              <a:rPr lang="ru-RU" sz="2000" dirty="0" smtClean="0"/>
              <a:t>2) Сколько </a:t>
            </a:r>
            <a:r>
              <a:rPr lang="uk-UA" sz="2000" dirty="0"/>
              <a:t>МДБ</a:t>
            </a:r>
            <a:r>
              <a:rPr lang="en-US" sz="2000" dirty="0"/>
              <a:t> &gt; </a:t>
            </a:r>
            <a:r>
              <a:rPr lang="ru-RU" sz="2000" dirty="0" smtClean="0"/>
              <a:t>МДЖ и</a:t>
            </a:r>
          </a:p>
          <a:p>
            <a:r>
              <a:rPr lang="uk-UA" sz="2000" dirty="0"/>
              <a:t>МДБ</a:t>
            </a:r>
            <a:r>
              <a:rPr lang="en-US" sz="2000" dirty="0"/>
              <a:t> &lt;</a:t>
            </a:r>
            <a:r>
              <a:rPr lang="uk-UA" sz="2000" dirty="0" smtClean="0"/>
              <a:t>=</a:t>
            </a:r>
            <a:r>
              <a:rPr lang="en-US" sz="2000" dirty="0" smtClean="0"/>
              <a:t> </a:t>
            </a:r>
            <a:r>
              <a:rPr lang="ru-RU" sz="2000" dirty="0"/>
              <a:t>МДЖ</a:t>
            </a:r>
            <a:endParaRPr lang="ru-RU" sz="2000" dirty="0" smtClean="0"/>
          </a:p>
          <a:p>
            <a:endParaRPr lang="en-US" sz="2000" dirty="0" smtClean="0"/>
          </a:p>
          <a:p>
            <a:r>
              <a:rPr lang="ru-RU" sz="2000" dirty="0" smtClean="0"/>
              <a:t>Что лучше?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33349" y="6334780"/>
            <a:ext cx="796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E3:    =</a:t>
            </a:r>
            <a:r>
              <a:rPr lang="ru-RU" sz="2800" dirty="0" smtClean="0"/>
              <a:t>ЕСЛИ(</a:t>
            </a:r>
            <a:r>
              <a:rPr lang="en-US" sz="2800" dirty="0" smtClean="0"/>
              <a:t>D3&gt;C3,”</a:t>
            </a:r>
            <a:r>
              <a:rPr lang="ru-RU" sz="2800" dirty="0" smtClean="0"/>
              <a:t>да</a:t>
            </a:r>
            <a:r>
              <a:rPr lang="en-US" sz="2800" dirty="0" smtClean="0"/>
              <a:t>”,””)</a:t>
            </a:r>
            <a:r>
              <a:rPr lang="ru-RU" sz="2800" dirty="0" smtClean="0"/>
              <a:t>    и распространить вниз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143500" y="1632255"/>
            <a:ext cx="8763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МДБ</a:t>
            </a:r>
            <a:r>
              <a:rPr lang="en-US" dirty="0" smtClean="0"/>
              <a:t>&gt;</a:t>
            </a:r>
            <a:endParaRPr lang="ru-RU" dirty="0" smtClean="0"/>
          </a:p>
          <a:p>
            <a:r>
              <a:rPr lang="ru-RU" dirty="0" smtClean="0"/>
              <a:t>МДЖ</a:t>
            </a:r>
            <a:endParaRPr lang="en-US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956619" y="2378004"/>
            <a:ext cx="3692013" cy="4078654"/>
          </a:xfrm>
          <a:prstGeom prst="straightConnector1">
            <a:avLst/>
          </a:prstGeom>
          <a:ln w="31750" cmpd="sng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Демонстрация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Таблица </a:t>
            </a:r>
            <a:r>
              <a:rPr lang="ru-RU" dirty="0" smtClean="0"/>
              <a:t>коров</a:t>
            </a:r>
            <a:br>
              <a:rPr lang="ru-RU" dirty="0" smtClean="0"/>
            </a:br>
            <a:r>
              <a:rPr lang="en-US" dirty="0"/>
              <a:t>https://docs.google.com/spreadsheets/d/1QNSSa5fvzyRHAAQb_5YdtP0xh6rSQJBJ5HdnfA1Ab6A/edit#gid=78969713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2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735" y="1325563"/>
            <a:ext cx="6833419" cy="433089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9153" y="0"/>
            <a:ext cx="7886700" cy="1325563"/>
          </a:xfrm>
        </p:spPr>
        <p:txBody>
          <a:bodyPr/>
          <a:lstStyle/>
          <a:p>
            <a:r>
              <a:rPr lang="ru-RU" dirty="0" smtClean="0"/>
              <a:t>4. Надой молока на одну корову в год (кг) по странам</a:t>
            </a:r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3600" y="5767369"/>
            <a:ext cx="38198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Придумайте вопросы!!!</a:t>
            </a:r>
          </a:p>
          <a:p>
            <a:r>
              <a:rPr lang="ru-RU" sz="2800" dirty="0" smtClean="0"/>
              <a:t>И как на них ответить?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6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3734</TotalTime>
  <Words>506</Words>
  <Application>Microsoft Office PowerPoint</Application>
  <PresentationFormat>Экран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Электронные таблицы (ЭТ)</vt:lpstr>
      <vt:lpstr>ПРИМЕРЫ</vt:lpstr>
      <vt:lpstr>1. Файл - y22_results_term1</vt:lpstr>
      <vt:lpstr>Таблица, удобная для анализа данных </vt:lpstr>
      <vt:lpstr>2. Таблица Менделеева</vt:lpstr>
      <vt:lpstr>Современные формы таблицы Менделеева (https://en.wikipedia.org/wiki/Periodic_table)</vt:lpstr>
      <vt:lpstr>3. Таблица, удобная для анализа данных </vt:lpstr>
      <vt:lpstr>Демонстрация</vt:lpstr>
      <vt:lpstr>4. Надой молока на одну корову в год (кг) по странам</vt:lpstr>
      <vt:lpstr>Работа в классе</vt:lpstr>
      <vt:lpstr>5. Данные обо всех химических элементах в виде плоской таблицы:  https://support.google.com/drive/answer/6283888#gid=0</vt:lpstr>
      <vt:lpstr>Задания (раздать распечатки)</vt:lpstr>
      <vt:lpstr>Требования к плоской таблице</vt:lpstr>
      <vt:lpstr>Типы данных в ячейке</vt:lpstr>
      <vt:lpstr>Адреса и функции</vt:lpstr>
      <vt:lpstr>Демонстрация</vt:lpstr>
      <vt:lpstr>Итог: чем полезны таблицы.</vt:lpstr>
      <vt:lpstr>Выполнение заданий 1-4</vt:lpstr>
      <vt:lpstr>конец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aba</dc:creator>
  <cp:lastModifiedBy>aba</cp:lastModifiedBy>
  <cp:revision>87</cp:revision>
  <dcterms:created xsi:type="dcterms:W3CDTF">2023-10-04T08:35:22Z</dcterms:created>
  <dcterms:modified xsi:type="dcterms:W3CDTF">2023-10-19T19:56:14Z</dcterms:modified>
</cp:coreProperties>
</file>