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65" r:id="rId2"/>
    <p:sldId id="288" r:id="rId3"/>
    <p:sldId id="303" r:id="rId4"/>
    <p:sldId id="309" r:id="rId5"/>
    <p:sldId id="302" r:id="rId6"/>
    <p:sldId id="300" r:id="rId7"/>
    <p:sldId id="298" r:id="rId8"/>
    <p:sldId id="299" r:id="rId9"/>
    <p:sldId id="297" r:id="rId10"/>
    <p:sldId id="305" r:id="rId11"/>
    <p:sldId id="306" r:id="rId12"/>
    <p:sldId id="304" r:id="rId13"/>
    <p:sldId id="308" r:id="rId14"/>
    <p:sldId id="292" r:id="rId15"/>
    <p:sldId id="307" r:id="rId16"/>
    <p:sldId id="28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C1E0C-E9E1-4B47-ADE5-35DFC99CAB5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B6E2B-F0A9-4E94-BE23-C78FCF281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8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0E9-E852-4F6A-B7B8-D1D693E442FD}" type="datetime1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F0D83608-BBEA-4F3A-A9D8-CDD26A654D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0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26FB-1A35-438D-8B41-7D809622214C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2559-EA9E-47FF-B750-F7E2DB571B8C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96BC-D83A-4FE0-866C-5E1A79E00A94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5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AB1B-4A87-4A87-ADF1-7A123950810A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08BC-DC0D-468C-B725-5D354788A32A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7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E132-6D60-49C6-9FF4-ECD9FE5C7BF5}" type="datetime1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ACB-7B6B-4D91-A717-727567FE2391}" type="datetime1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15D-C674-4CFA-A221-D18F9DC1D984}" type="datetime1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8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4EA-5B77-4E67-B036-4F716D57FB85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9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114C-62BF-4916-A4A5-D656B232260E}" type="datetime1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4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2439-4B9F-42A0-99C0-6B5BA9A8FE30}" type="datetime1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0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Мини-обзор бактерии или археи, генома и </a:t>
            </a:r>
            <a:r>
              <a:rPr lang="ru-RU" dirty="0" err="1" smtClean="0"/>
              <a:t>протеома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Электронные </a:t>
            </a:r>
            <a:r>
              <a:rPr lang="ru-RU" dirty="0" smtClean="0"/>
              <a:t>таблицы для получения и представления результатов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72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4. Демонстрация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Построения гистограммы длин белков</a:t>
            </a:r>
          </a:p>
          <a:p>
            <a:pPr marL="457200" indent="-457200">
              <a:buAutoNum type="arabicPeriod"/>
            </a:pPr>
            <a:r>
              <a:rPr lang="ru-RU" dirty="0" smtClean="0"/>
              <a:t>Разного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Задание для выполнения в классе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Построить гистограмму длин белков из </a:t>
            </a:r>
            <a:r>
              <a:rPr lang="ru-RU" dirty="0" err="1" smtClean="0"/>
              <a:t>протеома</a:t>
            </a:r>
            <a:r>
              <a:rPr lang="ru-RU" dirty="0" smtClean="0"/>
              <a:t> своей бактерии или археи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579" y="182791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6. Подсказка по выполнению (на основе демонстрации)</a:t>
            </a:r>
            <a:endParaRPr lang="en-US" sz="32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6578" y="1415887"/>
            <a:ext cx="6030931" cy="5150529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7000" dirty="0" smtClean="0"/>
              <a:t>Размер кармана – константа, которую можно менять </a:t>
            </a:r>
          </a:p>
          <a:p>
            <a:pPr>
              <a:lnSpc>
                <a:spcPct val="120000"/>
              </a:lnSpc>
            </a:pPr>
            <a:r>
              <a:rPr lang="ru-RU" sz="7000" dirty="0" smtClean="0"/>
              <a:t>Адресация с фиксированием при распространении</a:t>
            </a:r>
            <a:br>
              <a:rPr lang="ru-RU" sz="7000" dirty="0" smtClean="0"/>
            </a:br>
            <a:r>
              <a:rPr lang="en-US" sz="7000" dirty="0"/>
              <a:t>=C2+$B$2</a:t>
            </a:r>
            <a:endParaRPr lang="ru-RU" sz="7000" dirty="0" smtClean="0"/>
          </a:p>
          <a:p>
            <a:pPr>
              <a:lnSpc>
                <a:spcPct val="120000"/>
              </a:lnSpc>
            </a:pPr>
            <a:r>
              <a:rPr lang="ru-RU" sz="7000" dirty="0"/>
              <a:t>соединение </a:t>
            </a:r>
            <a:r>
              <a:rPr lang="ru-RU" sz="7000" dirty="0" smtClean="0"/>
              <a:t>текстов  </a:t>
            </a:r>
            <a:r>
              <a:rPr lang="en-US" sz="7000" dirty="0" smtClean="0"/>
              <a:t>=C2</a:t>
            </a:r>
            <a:r>
              <a:rPr lang="en-US" sz="7000" dirty="0"/>
              <a:t>&amp;"-"&amp;</a:t>
            </a:r>
            <a:r>
              <a:rPr lang="en-US" sz="7000" dirty="0" smtClean="0"/>
              <a:t>C3</a:t>
            </a:r>
            <a:r>
              <a:rPr lang="ru-RU" sz="70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ru-RU" sz="7000" dirty="0" smtClean="0"/>
              <a:t>Счёт с несколькими условиями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 smtClean="0"/>
              <a:t>=COUNTIFS(</a:t>
            </a:r>
            <a:r>
              <a:rPr lang="en-US" sz="4000" dirty="0" err="1"/>
              <a:t>proteins_CDS!</a:t>
            </a:r>
            <a:r>
              <a:rPr lang="en-US" sz="4000" dirty="0" err="1" smtClean="0"/>
              <a:t>U:U</a:t>
            </a:r>
            <a:r>
              <a:rPr lang="en-US" sz="4000" dirty="0"/>
              <a:t>,"&gt;"&amp;</a:t>
            </a:r>
            <a:r>
              <a:rPr lang="en-US" sz="4000" dirty="0" smtClean="0"/>
              <a:t>C2,</a:t>
            </a:r>
            <a:r>
              <a:rPr lang="en-US" sz="4000" dirty="0"/>
              <a:t> </a:t>
            </a:r>
            <a:r>
              <a:rPr lang="en-US" sz="4000" dirty="0" err="1"/>
              <a:t>proteins_CDS!</a:t>
            </a:r>
            <a:r>
              <a:rPr lang="en-US" sz="4000" dirty="0" err="1" smtClean="0"/>
              <a:t>U:U</a:t>
            </a:r>
            <a:r>
              <a:rPr lang="en-US" sz="4000" dirty="0"/>
              <a:t>,"&lt;="&amp;C3</a:t>
            </a:r>
            <a:r>
              <a:rPr lang="en-US" sz="4000" dirty="0" smtClean="0"/>
              <a:t>)</a:t>
            </a:r>
            <a:r>
              <a:rPr lang="ru-RU" sz="4000" dirty="0" smtClean="0"/>
              <a:t>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5000" dirty="0" smtClean="0"/>
              <a:t>рус      =СЧЁТЕСЛИМН 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7000" dirty="0" smtClean="0"/>
              <a:t/>
            </a:r>
            <a:br>
              <a:rPr lang="ru-RU" sz="7000" dirty="0" smtClean="0"/>
            </a:br>
            <a:r>
              <a:rPr lang="ru-RU" sz="7000" dirty="0" smtClean="0"/>
              <a:t>Получить </a:t>
            </a:r>
            <a:r>
              <a:rPr lang="ru-RU" sz="7000" dirty="0"/>
              <a:t>рис. Как на предыдущей странице: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100" dirty="0"/>
              <a:t>Insert =&gt; Chart =&gt; Customize (</a:t>
            </a:r>
            <a:r>
              <a:rPr lang="ru-RU" sz="7100" dirty="0"/>
              <a:t>для подписей)</a:t>
            </a:r>
          </a:p>
          <a:p>
            <a:pPr marL="0" indent="0">
              <a:lnSpc>
                <a:spcPct val="120000"/>
              </a:lnSpc>
              <a:buNone/>
            </a:pPr>
            <a:endParaRPr lang="ru-RU" sz="71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b="9424"/>
          <a:stretch/>
        </p:blipFill>
        <p:spPr>
          <a:xfrm>
            <a:off x="5907639" y="1230952"/>
            <a:ext cx="3029336" cy="3639549"/>
          </a:xfrm>
          <a:prstGeom prst="rect">
            <a:avLst/>
          </a:prstGeom>
        </p:spPr>
      </p:pic>
      <p:cxnSp>
        <p:nvCxnSpPr>
          <p:cNvPr id="10" name="Прямая со стрелкой 9"/>
          <p:cNvCxnSpPr/>
          <p:nvPr/>
        </p:nvCxnSpPr>
        <p:spPr>
          <a:xfrm flipV="1">
            <a:off x="4921321" y="3487732"/>
            <a:ext cx="3462391" cy="112536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599362" y="1736333"/>
            <a:ext cx="3482939" cy="180886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767155" y="3154166"/>
            <a:ext cx="4828853" cy="8469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602822" y="3487732"/>
            <a:ext cx="2557494" cy="574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8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053"/>
            <a:ext cx="7886700" cy="63303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7. Введение в мини-обзор</a:t>
            </a:r>
            <a:endParaRPr lang="en-US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130531"/>
            <a:ext cx="7886700" cy="3260649"/>
          </a:xfrm>
        </p:spPr>
        <p:txBody>
          <a:bodyPr>
            <a:normAutofit/>
          </a:bodyPr>
          <a:lstStyle/>
          <a:p>
            <a:r>
              <a:rPr lang="ru-RU" dirty="0" smtClean="0"/>
              <a:t>Про организм на уровне штамма или вида (</a:t>
            </a:r>
            <a:r>
              <a:rPr lang="en-US" dirty="0" smtClean="0"/>
              <a:t>wiki, </a:t>
            </a:r>
            <a:r>
              <a:rPr lang="en-US" dirty="0" err="1" smtClean="0"/>
              <a:t>eng.</a:t>
            </a:r>
            <a:r>
              <a:rPr lang="en-US" dirty="0" smtClean="0"/>
              <a:t>, </a:t>
            </a:r>
            <a:r>
              <a:rPr lang="en-US" dirty="0" err="1" smtClean="0"/>
              <a:t>rus.</a:t>
            </a:r>
            <a:r>
              <a:rPr lang="en-US" dirty="0" smtClean="0"/>
              <a:t>)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Таксономия: вид, род, семейство</a:t>
            </a:r>
          </a:p>
          <a:p>
            <a:pPr marL="457200" indent="-457200">
              <a:buAutoNum type="arabicPeriod"/>
            </a:pPr>
            <a:r>
              <a:rPr lang="ru-RU" dirty="0"/>
              <a:t>Г</a:t>
            </a:r>
            <a:r>
              <a:rPr lang="ru-RU" dirty="0" smtClean="0"/>
              <a:t>де обитает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ru-RU" dirty="0" smtClean="0"/>
              <a:t>Чем примечательна</a:t>
            </a:r>
            <a:br>
              <a:rPr lang="ru-RU" dirty="0" smtClean="0"/>
            </a:br>
            <a:r>
              <a:rPr lang="ru-RU" dirty="0" smtClean="0"/>
              <a:t>---------------------</a:t>
            </a:r>
          </a:p>
          <a:p>
            <a:pPr marL="457200" indent="-457200">
              <a:buAutoNum type="arabicPeriod"/>
            </a:pPr>
            <a:r>
              <a:rPr lang="ru-RU" dirty="0" smtClean="0"/>
              <a:t>Введение заканчивается описанием того, какие интересные результаты получены</a:t>
            </a:r>
            <a:r>
              <a:rPr lang="en-US" dirty="0" smtClean="0"/>
              <a:t> </a:t>
            </a:r>
            <a:r>
              <a:rPr lang="ru-RU" dirty="0" smtClean="0"/>
              <a:t>автором. Пишется после получения и описания результатов.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8898" y="4334232"/>
            <a:ext cx="79864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ИСТОЧНИКИ информации: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Wiki </a:t>
            </a:r>
            <a:r>
              <a:rPr lang="en-US" sz="2000" dirty="0" err="1" smtClean="0"/>
              <a:t>eng.</a:t>
            </a:r>
            <a:r>
              <a:rPr lang="en-US" sz="2000" dirty="0" smtClean="0"/>
              <a:t> </a:t>
            </a:r>
            <a:r>
              <a:rPr lang="ru-RU" sz="2000" dirty="0" smtClean="0"/>
              <a:t>сначала, потом </a:t>
            </a:r>
            <a:r>
              <a:rPr lang="en-US" sz="2000" dirty="0" err="1" smtClean="0"/>
              <a:t>rus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Pubmed</a:t>
            </a:r>
            <a:r>
              <a:rPr lang="en-US" sz="2000" dirty="0" smtClean="0"/>
              <a:t> (</a:t>
            </a:r>
            <a:r>
              <a:rPr lang="ru-RU" sz="2000" dirty="0" smtClean="0"/>
              <a:t>см. </a:t>
            </a:r>
            <a:r>
              <a:rPr lang="en-US" sz="2000" dirty="0" err="1" smtClean="0"/>
              <a:t>Pubmed</a:t>
            </a:r>
            <a:r>
              <a:rPr lang="en-US" sz="2000" dirty="0" smtClean="0"/>
              <a:t> wiki)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NCBI (</a:t>
            </a:r>
            <a:r>
              <a:rPr lang="en-US" sz="2000" dirty="0"/>
              <a:t>National Center for Biotechnology </a:t>
            </a:r>
            <a:r>
              <a:rPr lang="en-US" sz="2000" dirty="0" smtClean="0"/>
              <a:t>Information)</a:t>
            </a:r>
            <a:br>
              <a:rPr lang="en-US" sz="2000" dirty="0" smtClean="0"/>
            </a:br>
            <a:r>
              <a:rPr lang="en-US" sz="2000" dirty="0" smtClean="0"/>
              <a:t>All databases, </a:t>
            </a:r>
            <a:r>
              <a:rPr lang="ru-RU" sz="2000" dirty="0" smtClean="0"/>
              <a:t>поиск по виду. </a:t>
            </a:r>
            <a:br>
              <a:rPr lang="ru-RU" sz="2000" dirty="0" smtClean="0"/>
            </a:br>
            <a:r>
              <a:rPr lang="ru-RU" sz="2000" dirty="0" smtClean="0"/>
              <a:t>Пока вам будет трудно ориентироваться, но таксономию найдёте.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48817"/>
            <a:ext cx="8320141" cy="6181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7.2. </a:t>
            </a:r>
            <a:r>
              <a:rPr lang="en-US" dirty="0" err="1" smtClean="0"/>
              <a:t>Pubmed</a:t>
            </a:r>
            <a:r>
              <a:rPr lang="en-US" dirty="0" smtClean="0"/>
              <a:t> </a:t>
            </a:r>
            <a:r>
              <a:rPr lang="en-US" sz="2800" dirty="0"/>
              <a:t>(</a:t>
            </a:r>
            <a:r>
              <a:rPr lang="en-US" sz="2800" dirty="0">
                <a:hlinkClick r:id="rId2"/>
              </a:rPr>
              <a:t>https://pubmed.ncbi.nlm.nih.gov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en-US" sz="2800" dirty="0" smtClean="0"/>
              <a:t>Intro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11224"/>
            <a:ext cx="7886700" cy="548957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Простой поиск:   </a:t>
            </a:r>
            <a:r>
              <a:rPr lang="en-US" dirty="0" smtClean="0"/>
              <a:t>operon mapper</a:t>
            </a:r>
            <a:endParaRPr lang="ru-RU" dirty="0" smtClean="0"/>
          </a:p>
          <a:p>
            <a:r>
              <a:rPr lang="ru-RU" dirty="0" smtClean="0"/>
              <a:t>Поиск по названиям статей: </a:t>
            </a:r>
            <a:r>
              <a:rPr lang="en-US" dirty="0" smtClean="0"/>
              <a:t>  </a:t>
            </a:r>
            <a:r>
              <a:rPr lang="en-US" dirty="0" err="1" smtClean="0"/>
              <a:t>Buchnera</a:t>
            </a:r>
            <a:r>
              <a:rPr lang="en-US" dirty="0" smtClean="0"/>
              <a:t> </a:t>
            </a:r>
            <a:r>
              <a:rPr lang="en-US" dirty="0" err="1" smtClean="0"/>
              <a:t>aphidicola</a:t>
            </a:r>
            <a:r>
              <a:rPr lang="en-US" dirty="0" smtClean="0"/>
              <a:t>[</a:t>
            </a:r>
            <a:r>
              <a:rPr lang="en-US" dirty="0" err="1" smtClean="0"/>
              <a:t>ti</a:t>
            </a:r>
            <a:r>
              <a:rPr lang="en-US" dirty="0"/>
              <a:t>]</a:t>
            </a:r>
            <a:endParaRPr lang="ru-RU" dirty="0" smtClean="0"/>
          </a:p>
          <a:p>
            <a:r>
              <a:rPr lang="ru-RU" dirty="0" smtClean="0"/>
              <a:t>Полезные фильтры (слева на странице поиска):</a:t>
            </a:r>
          </a:p>
          <a:p>
            <a:pPr lvl="1"/>
            <a:r>
              <a:rPr lang="en-US" dirty="0"/>
              <a:t>Free full </a:t>
            </a:r>
            <a:r>
              <a:rPr lang="en-US" dirty="0" smtClean="0"/>
              <a:t>text</a:t>
            </a:r>
            <a:endParaRPr lang="ru-RU" dirty="0" smtClean="0"/>
          </a:p>
          <a:p>
            <a:pPr lvl="1"/>
            <a:r>
              <a:rPr lang="en-US" dirty="0" smtClean="0"/>
              <a:t>Review</a:t>
            </a:r>
            <a:endParaRPr lang="ru-RU" dirty="0" smtClean="0"/>
          </a:p>
          <a:p>
            <a:r>
              <a:rPr lang="ru-RU" dirty="0" smtClean="0"/>
              <a:t>Рекомендуемое имя скачанной статьи в файле</a:t>
            </a:r>
            <a:r>
              <a:rPr lang="en-US" dirty="0" smtClean="0"/>
              <a:t>  .pdf</a:t>
            </a:r>
            <a:r>
              <a:rPr lang="ru-RU" dirty="0" smtClean="0"/>
              <a:t>:</a:t>
            </a:r>
          </a:p>
          <a:p>
            <a:pPr lvl="1"/>
            <a:r>
              <a:rPr lang="en-US" dirty="0" smtClean="0"/>
              <a:t>XXXXXXX-NNNN(WWWW)</a:t>
            </a:r>
          </a:p>
          <a:p>
            <a:pPr lvl="2"/>
            <a:r>
              <a:rPr lang="en-US" dirty="0" smtClean="0"/>
              <a:t>XXXXXXX – </a:t>
            </a:r>
            <a:r>
              <a:rPr lang="ru-RU" dirty="0" smtClean="0"/>
              <a:t>фамилия первого автора</a:t>
            </a:r>
          </a:p>
          <a:p>
            <a:pPr lvl="2"/>
            <a:r>
              <a:rPr lang="en-US" dirty="0" smtClean="0"/>
              <a:t>NNNN  -  </a:t>
            </a:r>
            <a:r>
              <a:rPr lang="ru-RU" dirty="0" smtClean="0"/>
              <a:t>год выхода статьи </a:t>
            </a:r>
          </a:p>
          <a:p>
            <a:pPr lvl="2"/>
            <a:r>
              <a:rPr lang="en-US" dirty="0" err="1" smtClean="0"/>
              <a:t>WWWWwwwwww</a:t>
            </a:r>
            <a:r>
              <a:rPr lang="en-US" dirty="0" smtClean="0"/>
              <a:t> – </a:t>
            </a:r>
            <a:r>
              <a:rPr lang="ru-RU" dirty="0" smtClean="0"/>
              <a:t>о чем, чтобы самому вспомнить</a:t>
            </a:r>
          </a:p>
          <a:p>
            <a:pPr lvl="1"/>
            <a:r>
              <a:rPr lang="ru-RU" dirty="0" smtClean="0"/>
              <a:t>Пример</a:t>
            </a:r>
            <a:r>
              <a:rPr lang="en-US" dirty="0"/>
              <a:t>: </a:t>
            </a:r>
            <a:r>
              <a:rPr lang="en-US" dirty="0" smtClean="0"/>
              <a:t>Taboada-2018(</a:t>
            </a:r>
            <a:r>
              <a:rPr lang="en-US" dirty="0" err="1" smtClean="0"/>
              <a:t>operon_mapper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r>
              <a:rPr lang="en-US" dirty="0" smtClean="0"/>
              <a:t>pdf 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Поиск по отдельным полям. Найдём статью из примера</a:t>
            </a:r>
            <a:r>
              <a:rPr lang="en-US" dirty="0" smtClean="0"/>
              <a:t>:</a:t>
            </a:r>
            <a:endParaRPr lang="ru-RU" dirty="0" smtClean="0"/>
          </a:p>
          <a:p>
            <a:pPr lvl="1"/>
            <a:r>
              <a:rPr lang="en-US" dirty="0" err="1" smtClean="0"/>
              <a:t>Taboada</a:t>
            </a:r>
            <a:r>
              <a:rPr lang="en-US" dirty="0" smtClean="0"/>
              <a:t>[1au]   2018[</a:t>
            </a:r>
            <a:r>
              <a:rPr lang="en-US" dirty="0" err="1" smtClean="0"/>
              <a:t>dp</a:t>
            </a:r>
            <a:r>
              <a:rPr lang="en-US" dirty="0" smtClean="0"/>
              <a:t>]</a:t>
            </a:r>
          </a:p>
          <a:p>
            <a:pPr lvl="1"/>
            <a:r>
              <a:rPr lang="ru-RU" dirty="0" smtClean="0"/>
              <a:t>К автору можно добавить 1ю букву имени </a:t>
            </a:r>
            <a:r>
              <a:rPr lang="en-US" dirty="0" err="1" smtClean="0"/>
              <a:t>Taboada</a:t>
            </a:r>
            <a:r>
              <a:rPr lang="ru-RU" dirty="0" smtClean="0"/>
              <a:t> </a:t>
            </a:r>
            <a:r>
              <a:rPr lang="en-US" dirty="0" smtClean="0"/>
              <a:t>B[1au</a:t>
            </a:r>
            <a:r>
              <a:rPr lang="en-US" dirty="0"/>
              <a:t>]</a:t>
            </a:r>
            <a:r>
              <a:rPr lang="ru-RU" dirty="0" smtClean="0"/>
              <a:t> </a:t>
            </a:r>
            <a:endParaRPr lang="en-US" dirty="0" smtClean="0"/>
          </a:p>
          <a:p>
            <a:pPr lvl="1"/>
            <a:r>
              <a:rPr lang="ru-RU" dirty="0" smtClean="0"/>
              <a:t>Убрать требование, что он  1й</a:t>
            </a:r>
            <a:r>
              <a:rPr lang="en-US" dirty="0" smtClean="0"/>
              <a:t>: </a:t>
            </a:r>
            <a:r>
              <a:rPr lang="en-US" dirty="0" err="1"/>
              <a:t>Taboada</a:t>
            </a:r>
            <a:r>
              <a:rPr lang="ru-RU" dirty="0"/>
              <a:t> </a:t>
            </a:r>
            <a:r>
              <a:rPr lang="en-US" dirty="0" smtClean="0"/>
              <a:t>B[au</a:t>
            </a:r>
            <a:r>
              <a:rPr lang="en-US" dirty="0"/>
              <a:t>]</a:t>
            </a:r>
            <a:r>
              <a:rPr lang="ru-RU" dirty="0"/>
              <a:t> </a:t>
            </a:r>
            <a:endParaRPr lang="en-US" dirty="0" smtClean="0"/>
          </a:p>
          <a:p>
            <a:pPr lvl="1"/>
            <a:r>
              <a:rPr lang="ru-RU" dirty="0" smtClean="0"/>
              <a:t>Расширить диапазон дат</a:t>
            </a:r>
            <a:r>
              <a:rPr lang="en-US" dirty="0" smtClean="0"/>
              <a:t>: 2017:2019[</a:t>
            </a:r>
            <a:r>
              <a:rPr lang="en-US" dirty="0" err="1" smtClean="0"/>
              <a:t>dp</a:t>
            </a:r>
            <a:r>
              <a:rPr lang="en-US" dirty="0" smtClean="0"/>
              <a:t>]</a:t>
            </a:r>
          </a:p>
          <a:p>
            <a:pPr lvl="1"/>
            <a:r>
              <a:rPr lang="ru-RU" dirty="0" smtClean="0"/>
              <a:t>Указания других полей (</a:t>
            </a:r>
            <a:r>
              <a:rPr lang="en-US" dirty="0" smtClean="0"/>
              <a:t>tags) </a:t>
            </a:r>
            <a:r>
              <a:rPr lang="ru-RU" dirty="0" smtClean="0"/>
              <a:t>см.</a:t>
            </a:r>
            <a:br>
              <a:rPr lang="ru-RU" dirty="0" smtClean="0"/>
            </a:br>
            <a:r>
              <a:rPr lang="en-US" dirty="0"/>
              <a:t>https://pubmed.ncbi.nlm.nih.gov/help/#using-search-field-tags</a:t>
            </a:r>
            <a:r>
              <a:rPr lang="ru-RU" dirty="0" smtClean="0"/>
              <a:t>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презентации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Приёмы для статистики старт и стоп кодонов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11594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Названия столбцов</a:t>
            </a:r>
          </a:p>
          <a:p>
            <a:r>
              <a:rPr lang="ru-RU" dirty="0" smtClean="0"/>
              <a:t>Нумерация строк исходной таблицы</a:t>
            </a:r>
          </a:p>
          <a:p>
            <a:r>
              <a:rPr lang="ru-RU" dirty="0" smtClean="0"/>
              <a:t>Пометка строк </a:t>
            </a:r>
          </a:p>
          <a:p>
            <a:pPr lvl="1"/>
            <a:r>
              <a:rPr lang="ru-RU" dirty="0" smtClean="0"/>
              <a:t>Отметка строк с названиями</a:t>
            </a:r>
          </a:p>
          <a:p>
            <a:pPr lvl="1"/>
            <a:r>
              <a:rPr lang="ru-RU" dirty="0" smtClean="0"/>
              <a:t>Нумерация строк внутри одной последовательности</a:t>
            </a:r>
          </a:p>
          <a:p>
            <a:pPr lvl="1"/>
            <a:r>
              <a:rPr lang="ru-RU" dirty="0" smtClean="0"/>
              <a:t>Пометка нужных строк</a:t>
            </a:r>
          </a:p>
          <a:p>
            <a:pPr lvl="1"/>
            <a:r>
              <a:rPr lang="ru-RU" dirty="0" smtClean="0"/>
              <a:t>Длины строк</a:t>
            </a:r>
          </a:p>
          <a:p>
            <a:r>
              <a:rPr lang="ru-RU" dirty="0" smtClean="0"/>
              <a:t>Разбиение по столбцам</a:t>
            </a:r>
          </a:p>
          <a:p>
            <a:r>
              <a:rPr lang="ru-RU" dirty="0" smtClean="0"/>
              <a:t>Сортировка</a:t>
            </a:r>
          </a:p>
          <a:p>
            <a:r>
              <a:rPr lang="ru-RU" dirty="0" smtClean="0"/>
              <a:t>Фильтрация</a:t>
            </a:r>
            <a:endParaRPr lang="en-US" dirty="0" smtClean="0"/>
          </a:p>
          <a:p>
            <a:r>
              <a:rPr lang="ru-RU" dirty="0" smtClean="0"/>
              <a:t>Распространение формул</a:t>
            </a:r>
          </a:p>
          <a:p>
            <a:r>
              <a:rPr lang="ru-RU" dirty="0" smtClean="0"/>
              <a:t>Специальная вставка, формула в примечание к названию колонки</a:t>
            </a:r>
            <a:endParaRPr lang="en-US" dirty="0" smtClean="0"/>
          </a:p>
          <a:p>
            <a:r>
              <a:rPr lang="uk-UA" dirty="0" err="1" smtClean="0"/>
              <a:t>Копирование</a:t>
            </a:r>
            <a:r>
              <a:rPr lang="uk-UA" dirty="0" smtClean="0"/>
              <a:t> и вставка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7451"/>
            <a:ext cx="7886700" cy="785580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r>
              <a:rPr lang="en-US" dirty="0" smtClean="0"/>
              <a:t> </a:t>
            </a:r>
            <a:r>
              <a:rPr lang="ru-RU" dirty="0" smtClean="0"/>
              <a:t>практикума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63030"/>
            <a:ext cx="7886700" cy="5745587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9600" dirty="0"/>
              <a:t>Про </a:t>
            </a:r>
            <a:r>
              <a:rPr lang="ru-RU" sz="9600" dirty="0" smtClean="0"/>
              <a:t>мини-обзор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9600" dirty="0"/>
              <a:t>Темы для выбора и включения в </a:t>
            </a:r>
            <a:r>
              <a:rPr lang="ru-RU" sz="9600" dirty="0" err="1"/>
              <a:t>миниОбзор</a:t>
            </a:r>
            <a:endParaRPr lang="en-US" sz="9600" dirty="0"/>
          </a:p>
          <a:p>
            <a:pPr marL="514350" indent="-514350">
              <a:buFont typeface="+mj-lt"/>
              <a:buAutoNum type="arabicPeriod"/>
            </a:pPr>
            <a:r>
              <a:rPr lang="ru-RU" sz="9600" dirty="0" smtClean="0"/>
              <a:t>Гистограмма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9600" dirty="0" smtClean="0"/>
              <a:t>Демонстрация. 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9600" dirty="0" smtClean="0"/>
              <a:t>Построение гистограммы </a:t>
            </a:r>
            <a:r>
              <a:rPr lang="ru-RU" sz="9600" dirty="0"/>
              <a:t>длин белков</a:t>
            </a:r>
            <a:r>
              <a:rPr lang="ru-RU" sz="9600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sz="9600" dirty="0" smtClean="0">
                <a:solidFill>
                  <a:srgbClr val="FF0000"/>
                </a:solidFill>
              </a:rPr>
              <a:t>Разное – выделение строк по свойствам</a:t>
            </a:r>
            <a:endParaRPr lang="ru-RU" sz="96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9600" dirty="0" smtClean="0"/>
              <a:t>Задание для выполнения в классе. Построить </a:t>
            </a:r>
            <a:r>
              <a:rPr lang="ru-RU" sz="9600" dirty="0" smtClean="0"/>
              <a:t>гистограмм</a:t>
            </a:r>
            <a:r>
              <a:rPr lang="ru-RU" sz="9600" dirty="0" smtClean="0"/>
              <a:t>у</a:t>
            </a:r>
            <a:r>
              <a:rPr lang="ru-RU" sz="9600" dirty="0" smtClean="0"/>
              <a:t> </a:t>
            </a:r>
            <a:r>
              <a:rPr lang="ru-RU" sz="9600" dirty="0"/>
              <a:t>длин </a:t>
            </a:r>
            <a:r>
              <a:rPr lang="ru-RU" sz="9600" dirty="0" smtClean="0"/>
              <a:t>белков своей бактерии или археи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9600" dirty="0"/>
              <a:t>Подсказки по построению гистограммы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9600" dirty="0" smtClean="0"/>
              <a:t>Введение в мини-обзоре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9600" dirty="0" smtClean="0"/>
              <a:t>Wiki </a:t>
            </a:r>
            <a:r>
              <a:rPr lang="en-US" sz="9600" dirty="0" err="1" smtClean="0"/>
              <a:t>eng.</a:t>
            </a:r>
            <a:endParaRPr lang="en-US" sz="9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9600" dirty="0" err="1" smtClean="0"/>
              <a:t>Pubmed</a:t>
            </a:r>
            <a:r>
              <a:rPr lang="en-US" sz="9600" dirty="0" smtClean="0"/>
              <a:t> </a:t>
            </a:r>
            <a:r>
              <a:rPr lang="ru-RU" sz="9600" dirty="0" err="1" smtClean="0"/>
              <a:t>интро</a:t>
            </a:r>
            <a:r>
              <a:rPr lang="ru-RU" sz="9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0000" dirty="0" smtClean="0"/>
              <a:t>ДЗ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0000" dirty="0" smtClean="0"/>
              <a:t>Инструкции по ДЗ.</a:t>
            </a:r>
            <a:endParaRPr lang="ru-RU" sz="9600" dirty="0"/>
          </a:p>
          <a:p>
            <a:r>
              <a:rPr lang="ru-RU" sz="9600" dirty="0" smtClean="0">
                <a:solidFill>
                  <a:srgbClr val="FF0000"/>
                </a:solidFill>
              </a:rPr>
              <a:t>Словарик</a:t>
            </a:r>
            <a:endParaRPr lang="ru-RU" sz="9600" dirty="0" smtClean="0">
              <a:solidFill>
                <a:srgbClr val="FF0000"/>
              </a:solidFill>
            </a:endParaRPr>
          </a:p>
          <a:p>
            <a:r>
              <a:rPr lang="ru-RU" sz="9600" dirty="0" smtClean="0">
                <a:solidFill>
                  <a:srgbClr val="FF0000"/>
                </a:solidFill>
              </a:rPr>
              <a:t>Список формул и методов.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3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825" y="77451"/>
            <a:ext cx="8248935" cy="109380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/>
              <a:t>1. Мини</a:t>
            </a:r>
            <a:r>
              <a:rPr lang="en-US" sz="3200" dirty="0"/>
              <a:t>-</a:t>
            </a:r>
            <a:r>
              <a:rPr lang="ru-RU" sz="3200" dirty="0"/>
              <a:t>обзор про бактерию или архею с исследованием её генома и </a:t>
            </a:r>
            <a:r>
              <a:rPr lang="ru-RU" sz="3200" dirty="0" err="1"/>
              <a:t>протеома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883" y="996277"/>
            <a:ext cx="8478981" cy="5620653"/>
          </a:xfrm>
        </p:spPr>
        <p:txBody>
          <a:bodyPr>
            <a:noAutofit/>
          </a:bodyPr>
          <a:lstStyle/>
          <a:p>
            <a:pPr marL="0" indent="0">
              <a:lnSpc>
                <a:spcPts val="2000"/>
              </a:lnSpc>
              <a:buNone/>
            </a:pPr>
            <a:r>
              <a:rPr lang="ru-RU" sz="2400" dirty="0" smtClean="0"/>
              <a:t>Мини-обзор это мини-мини проект, строящийся аналогично курсовым</a:t>
            </a:r>
            <a:r>
              <a:rPr lang="en-US" sz="2400" dirty="0" smtClean="0"/>
              <a:t>:</a:t>
            </a:r>
            <a:r>
              <a:rPr lang="ru-RU" sz="2400" dirty="0" smtClean="0"/>
              <a:t> Связный и понятный </a:t>
            </a:r>
            <a:r>
              <a:rPr lang="ru-RU" sz="2400" dirty="0" smtClean="0"/>
              <a:t>текст</a:t>
            </a:r>
            <a:r>
              <a:rPr lang="en-US" sz="2400" dirty="0" smtClean="0"/>
              <a:t> </a:t>
            </a:r>
            <a:r>
              <a:rPr lang="ru-RU" sz="2400" dirty="0" smtClean="0"/>
              <a:t>со своими результатами. </a:t>
            </a:r>
            <a:r>
              <a:rPr lang="ru-RU" sz="2400" dirty="0" smtClean="0"/>
              <a:t>В тексте </a:t>
            </a:r>
            <a:r>
              <a:rPr lang="ru-RU" sz="2400" dirty="0" smtClean="0"/>
              <a:t>обзора</a:t>
            </a:r>
            <a:endParaRPr lang="ru-RU" sz="2400" dirty="0" smtClean="0"/>
          </a:p>
          <a:p>
            <a:pPr marL="914400" lvl="1" indent="-457200">
              <a:lnSpc>
                <a:spcPts val="2000"/>
              </a:lnSpc>
              <a:buFont typeface="+mj-lt"/>
              <a:buAutoNum type="arabicPeriod"/>
            </a:pPr>
            <a:r>
              <a:rPr lang="ru-RU" dirty="0" smtClean="0"/>
              <a:t>НАЗВАНИЕ и АВТОР (студент)</a:t>
            </a:r>
          </a:p>
          <a:p>
            <a:pPr marL="914400" lvl="1" indent="-457200">
              <a:lnSpc>
                <a:spcPts val="2000"/>
              </a:lnSpc>
              <a:buFont typeface="+mj-lt"/>
              <a:buAutoNum type="arabicPeriod"/>
            </a:pPr>
            <a:r>
              <a:rPr lang="ru-RU" dirty="0" smtClean="0"/>
              <a:t>Немножко про выбранный организм, что сумеете найти </a:t>
            </a:r>
            <a:r>
              <a:rPr lang="en-US" dirty="0" smtClean="0"/>
              <a:t>(</a:t>
            </a:r>
            <a:r>
              <a:rPr lang="ru-RU" dirty="0" smtClean="0"/>
              <a:t>ВВЕДЕНИЕ)</a:t>
            </a:r>
          </a:p>
          <a:p>
            <a:pPr marL="914400" lvl="1" indent="-457200">
              <a:lnSpc>
                <a:spcPts val="2000"/>
              </a:lnSpc>
              <a:buFont typeface="+mj-lt"/>
              <a:buAutoNum type="arabicPeriod"/>
            </a:pPr>
            <a:r>
              <a:rPr lang="ru-RU" dirty="0" smtClean="0"/>
              <a:t>РЕЗУЛЬТАТЫ полученные вами в виде текста, таблиц и рисунков.</a:t>
            </a:r>
            <a:r>
              <a:rPr lang="ru-RU" dirty="0" smtClean="0">
                <a:solidFill>
                  <a:srgbClr val="FF0000"/>
                </a:solidFill>
              </a:rPr>
              <a:t> НЕ МЕНЕЕ ТРЁХ </a:t>
            </a:r>
          </a:p>
          <a:p>
            <a:pPr marL="914400" lvl="1" indent="-457200">
              <a:lnSpc>
                <a:spcPts val="2000"/>
              </a:lnSpc>
              <a:buFont typeface="+mj-lt"/>
              <a:buAutoNum type="arabicPeriod"/>
            </a:pPr>
            <a:r>
              <a:rPr lang="ru-RU" dirty="0" smtClean="0"/>
              <a:t>Краткое перечисление МЕТОДОВ</a:t>
            </a:r>
            <a:endParaRPr lang="en-US" dirty="0"/>
          </a:p>
          <a:p>
            <a:pPr marL="1371600" lvl="2" indent="-457200">
              <a:lnSpc>
                <a:spcPts val="2000"/>
              </a:lnSpc>
              <a:buFont typeface="+mj-lt"/>
              <a:buAutoNum type="arabicPeriod"/>
            </a:pPr>
            <a:r>
              <a:rPr lang="ru-RU" sz="2400" dirty="0">
                <a:latin typeface="Arial" charset="0"/>
              </a:rPr>
              <a:t>электронные </a:t>
            </a:r>
            <a:r>
              <a:rPr lang="ru-RU" sz="2400" dirty="0" smtClean="0">
                <a:latin typeface="Arial" charset="0"/>
              </a:rPr>
              <a:t>таблицы </a:t>
            </a:r>
          </a:p>
          <a:p>
            <a:pPr marL="1371600" lvl="2" indent="-457200">
              <a:lnSpc>
                <a:spcPts val="2000"/>
              </a:lnSpc>
              <a:buFont typeface="+mj-lt"/>
              <a:buAutoNum type="arabicPeriod"/>
            </a:pPr>
            <a:r>
              <a:rPr lang="ru-RU" sz="2400" dirty="0" smtClean="0">
                <a:latin typeface="Arial" charset="0"/>
              </a:rPr>
              <a:t>программы </a:t>
            </a:r>
            <a:r>
              <a:rPr lang="ru-RU" sz="2400" dirty="0">
                <a:latin typeface="Arial" charset="0"/>
              </a:rPr>
              <a:t>пакета </a:t>
            </a:r>
            <a:r>
              <a:rPr lang="en-US" sz="2400" dirty="0" smtClean="0">
                <a:latin typeface="Arial" charset="0"/>
              </a:rPr>
              <a:t>EMBOSS </a:t>
            </a:r>
            <a:r>
              <a:rPr lang="ru-RU" sz="2400" dirty="0" smtClean="0">
                <a:latin typeface="Arial" charset="0"/>
              </a:rPr>
              <a:t>и/или сервисы </a:t>
            </a:r>
            <a:r>
              <a:rPr lang="en-US" sz="2400" dirty="0" smtClean="0">
                <a:latin typeface="Arial" charset="0"/>
              </a:rPr>
              <a:t>on-line</a:t>
            </a:r>
            <a:endParaRPr lang="ru-RU" sz="2400" dirty="0" smtClean="0">
              <a:latin typeface="Arial" charset="0"/>
            </a:endParaRPr>
          </a:p>
          <a:p>
            <a:pPr marL="1371600" lvl="2" indent="-457200">
              <a:lnSpc>
                <a:spcPts val="2000"/>
              </a:lnSpc>
              <a:buFont typeface="+mj-lt"/>
              <a:buAutoNum type="arabicPeriod"/>
            </a:pPr>
            <a:r>
              <a:rPr lang="ru-RU" sz="2400" dirty="0" smtClean="0">
                <a:latin typeface="Arial" charset="0"/>
              </a:rPr>
              <a:t>программы </a:t>
            </a:r>
            <a:r>
              <a:rPr lang="ru-RU" sz="2400" dirty="0">
                <a:latin typeface="Arial" charset="0"/>
              </a:rPr>
              <a:t>на </a:t>
            </a:r>
            <a:r>
              <a:rPr lang="en-US" sz="2400" dirty="0" smtClean="0">
                <a:latin typeface="Arial" charset="0"/>
              </a:rPr>
              <a:t>python</a:t>
            </a:r>
            <a:endParaRPr lang="ru-RU" sz="2400" dirty="0" smtClean="0">
              <a:latin typeface="Arial" charset="0"/>
            </a:endParaRPr>
          </a:p>
          <a:p>
            <a:pPr marL="914400" lvl="1" indent="-457200">
              <a:lnSpc>
                <a:spcPts val="2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Сопроводительные материалы – ссылки на</a:t>
            </a:r>
          </a:p>
          <a:p>
            <a:pPr marL="1371600" lvl="2" indent="-457200">
              <a:lnSpc>
                <a:spcPts val="2000"/>
              </a:lnSpc>
              <a:buFont typeface="+mj-lt"/>
              <a:buAutoNum type="arabicPeriod"/>
            </a:pPr>
            <a:r>
              <a:rPr lang="ru-RU" sz="2400" dirty="0" smtClean="0">
                <a:latin typeface="Arial" charset="0"/>
              </a:rPr>
              <a:t> большие таблицы </a:t>
            </a:r>
            <a:r>
              <a:rPr lang="en-US" sz="2400" dirty="0" smtClean="0">
                <a:latin typeface="Arial" charset="0"/>
              </a:rPr>
              <a:t>Google sheets</a:t>
            </a:r>
            <a:endParaRPr lang="ru-RU" sz="2400" dirty="0" smtClean="0">
              <a:latin typeface="Arial" charset="0"/>
            </a:endParaRPr>
          </a:p>
          <a:p>
            <a:pPr marL="1371600" lvl="2" indent="-457200">
              <a:lnSpc>
                <a:spcPts val="2000"/>
              </a:lnSpc>
              <a:buFont typeface="+mj-lt"/>
              <a:buAutoNum type="arabicPeriod"/>
            </a:pPr>
            <a:r>
              <a:rPr lang="ru-RU" sz="2400" dirty="0" smtClean="0">
                <a:latin typeface="Arial" charset="0"/>
              </a:rPr>
              <a:t> собственные программы на </a:t>
            </a:r>
            <a:r>
              <a:rPr lang="en-US" sz="2400" dirty="0" smtClean="0">
                <a:latin typeface="Arial" charset="0"/>
              </a:rPr>
              <a:t>python</a:t>
            </a: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endParaRPr lang="ru-RU" dirty="0" smtClean="0"/>
          </a:p>
          <a:p>
            <a:pPr marL="0" indent="0">
              <a:lnSpc>
                <a:spcPts val="2000"/>
              </a:lnSpc>
              <a:buNone/>
            </a:pPr>
            <a:r>
              <a:rPr lang="ru-RU" sz="2400" b="1" dirty="0" smtClean="0"/>
              <a:t>Зачёт мини-обзора обязателен для зачёта </a:t>
            </a:r>
            <a:r>
              <a:rPr lang="ru-RU" sz="2400" b="1" dirty="0" err="1" smtClean="0"/>
              <a:t>биоинформатики</a:t>
            </a:r>
            <a:r>
              <a:rPr lang="ru-RU" sz="2400" b="1" dirty="0" smtClean="0"/>
              <a:t> за семестр</a:t>
            </a:r>
            <a:endParaRPr lang="ru-RU" sz="24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9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825" y="77451"/>
            <a:ext cx="8248935" cy="109380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/>
              <a:t>1. Мини</a:t>
            </a:r>
            <a:r>
              <a:rPr lang="en-US" sz="3200" dirty="0"/>
              <a:t>-</a:t>
            </a:r>
            <a:r>
              <a:rPr lang="ru-RU" sz="3200" dirty="0"/>
              <a:t>обзор про бактерию или архею с исследованием её генома и </a:t>
            </a:r>
            <a:r>
              <a:rPr lang="ru-RU" sz="3200" dirty="0" err="1"/>
              <a:t>протеома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884" y="996278"/>
            <a:ext cx="8406876" cy="519381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>Результаты </a:t>
            </a:r>
            <a:r>
              <a:rPr lang="ru-RU" sz="2400" dirty="0" smtClean="0">
                <a:latin typeface="Arial" charset="0"/>
              </a:rPr>
              <a:t>делятся на 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Входящие в обязательные задания практикумов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Выбранные студентом из предложенных тем </a:t>
            </a:r>
            <a:endParaRPr lang="en-US" dirty="0" smtClean="0">
              <a:latin typeface="Arial" charset="0"/>
            </a:endParaRP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Придуманные студентом самостоятельно – ценятся ВЫШЕ остальных.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latin typeface="Arial" charset="0"/>
              </a:rPr>
              <a:t>Что ценится проверяющими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Творчество студента, интересные наблюдения и  гипотезы даже в обязательных заданиях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Arial" charset="0"/>
              </a:rPr>
              <a:t>Простота и понятность изложения обзора. </a:t>
            </a:r>
            <a:endParaRPr lang="ru-RU" dirty="0">
              <a:latin typeface="Arial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5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7450"/>
            <a:ext cx="7886700" cy="88832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600" dirty="0" smtClean="0"/>
              <a:t>Контрольные точки по мини-обзору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35641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3 </a:t>
            </a:r>
            <a:r>
              <a:rPr lang="uk-UA" dirty="0" err="1" smtClean="0"/>
              <a:t>ноября</a:t>
            </a:r>
            <a:r>
              <a:rPr lang="uk-UA" dirty="0" smtClean="0"/>
              <a:t> 2023 – </a:t>
            </a:r>
            <a:r>
              <a:rPr lang="uk-UA" dirty="0" err="1" smtClean="0"/>
              <a:t>обязательное</a:t>
            </a:r>
            <a:r>
              <a:rPr lang="uk-UA" dirty="0" smtClean="0"/>
              <a:t> </a:t>
            </a:r>
            <a:r>
              <a:rPr lang="uk-UA" dirty="0" err="1" smtClean="0"/>
              <a:t>задание</a:t>
            </a:r>
            <a:r>
              <a:rPr lang="uk-UA" dirty="0" smtClean="0"/>
              <a:t> </a:t>
            </a:r>
            <a:r>
              <a:rPr lang="uk-UA" dirty="0" smtClean="0"/>
              <a:t>по мини-обзору в </a:t>
            </a:r>
            <a:r>
              <a:rPr lang="uk-UA" dirty="0" err="1" smtClean="0"/>
              <a:t>блоке</a:t>
            </a:r>
            <a:r>
              <a:rPr lang="uk-UA" dirty="0" smtClean="0"/>
              <a:t> ЭТ (</a:t>
            </a:r>
            <a:r>
              <a:rPr lang="uk-UA" dirty="0" err="1" smtClean="0"/>
              <a:t>гистограмма</a:t>
            </a:r>
            <a:r>
              <a:rPr lang="uk-UA" dirty="0" smtClean="0"/>
              <a:t> </a:t>
            </a:r>
            <a:r>
              <a:rPr lang="uk-UA" dirty="0" err="1" smtClean="0"/>
              <a:t>длин</a:t>
            </a:r>
            <a:r>
              <a:rPr lang="uk-UA" dirty="0" smtClean="0"/>
              <a:t> </a:t>
            </a:r>
            <a:r>
              <a:rPr lang="uk-UA" dirty="0" err="1" smtClean="0"/>
              <a:t>белков</a:t>
            </a:r>
            <a:r>
              <a:rPr lang="uk-UA" dirty="0" smtClean="0"/>
              <a:t>)</a:t>
            </a:r>
          </a:p>
          <a:p>
            <a:r>
              <a:rPr lang="uk-UA" dirty="0" err="1" smtClean="0"/>
              <a:t>Создание</a:t>
            </a:r>
            <a:r>
              <a:rPr lang="uk-UA" dirty="0" smtClean="0"/>
              <a:t> </a:t>
            </a:r>
            <a:r>
              <a:rPr lang="en-US" dirty="0" smtClean="0"/>
              <a:t>Google doc </a:t>
            </a:r>
            <a:r>
              <a:rPr lang="ru-RU" dirty="0" smtClean="0"/>
              <a:t>для мини обзора  </a:t>
            </a:r>
            <a:endParaRPr lang="uk-UA" dirty="0" smtClean="0"/>
          </a:p>
          <a:p>
            <a:r>
              <a:rPr lang="uk-UA" dirty="0" smtClean="0">
                <a:solidFill>
                  <a:srgbClr val="FF0000"/>
                </a:solidFill>
              </a:rPr>
              <a:t>10 </a:t>
            </a:r>
            <a:r>
              <a:rPr lang="uk-UA" dirty="0" err="1" smtClean="0"/>
              <a:t>ноября</a:t>
            </a:r>
            <a:r>
              <a:rPr lang="uk-UA" dirty="0" smtClean="0"/>
              <a:t> -  </a:t>
            </a:r>
            <a:r>
              <a:rPr lang="uk-UA" dirty="0" err="1" smtClean="0"/>
              <a:t>введение</a:t>
            </a:r>
            <a:r>
              <a:rPr lang="uk-UA" dirty="0" smtClean="0"/>
              <a:t> к мини обзору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Начало</a:t>
            </a:r>
            <a:r>
              <a:rPr lang="ru-RU" dirty="0" smtClean="0"/>
              <a:t> декабря – первый вариант мини-обзора. Он проверяется и преподаватель указывает ошибки и </a:t>
            </a:r>
            <a:r>
              <a:rPr lang="ru-RU" dirty="0"/>
              <a:t>комментирует </a:t>
            </a:r>
            <a:r>
              <a:rPr lang="ru-RU" dirty="0" smtClean="0"/>
              <a:t>недочёты, требующие исправления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____ </a:t>
            </a:r>
            <a:r>
              <a:rPr lang="ru-RU" dirty="0" smtClean="0"/>
              <a:t>декабря – сдача мини обзора на проверку без потери баллов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____</a:t>
            </a:r>
            <a:r>
              <a:rPr lang="ru-RU" dirty="0" smtClean="0"/>
              <a:t> зачётная сессия, последний шанс получить зачёт за мини обзор 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9011" y="124057"/>
            <a:ext cx="8174528" cy="8900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2. Темы </a:t>
            </a:r>
            <a:r>
              <a:rPr lang="ru-RU" sz="3600" dirty="0"/>
              <a:t>исследований для </a:t>
            </a:r>
            <a:r>
              <a:rPr lang="ru-RU" sz="3600" dirty="0" smtClean="0"/>
              <a:t>мини-обзора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07076" y="1014153"/>
            <a:ext cx="8008274" cy="523701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Гистограмма длин белков – </a:t>
            </a:r>
            <a:r>
              <a:rPr lang="ru-RU" b="1" dirty="0" smtClean="0"/>
              <a:t>обязательное.   </a:t>
            </a:r>
            <a:r>
              <a:rPr lang="ru-RU" dirty="0" smtClean="0"/>
              <a:t>Какие белки самые короткие и самые длинные?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Распределение генов </a:t>
            </a:r>
            <a:r>
              <a:rPr lang="ru-RU" dirty="0" smtClean="0"/>
              <a:t>белков и разных типов РНК по </a:t>
            </a:r>
            <a:r>
              <a:rPr lang="ru-RU" dirty="0" err="1" smtClean="0"/>
              <a:t>репликонам</a:t>
            </a:r>
            <a:r>
              <a:rPr lang="ru-RU" dirty="0" smtClean="0"/>
              <a:t>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Исследование </a:t>
            </a:r>
            <a:r>
              <a:rPr lang="ru-RU" dirty="0" err="1"/>
              <a:t>межгенных</a:t>
            </a:r>
            <a:r>
              <a:rPr lang="ru-RU" dirty="0"/>
              <a:t> </a:t>
            </a:r>
            <a:r>
              <a:rPr lang="ru-RU" dirty="0" smtClean="0"/>
              <a:t>промежутков </a:t>
            </a:r>
            <a:r>
              <a:rPr lang="uk-UA" dirty="0" smtClean="0"/>
              <a:t>(!)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Исследование пересекающихся генов </a:t>
            </a:r>
            <a:r>
              <a:rPr lang="ru-RU" dirty="0" smtClean="0"/>
              <a:t>белков (!!!)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Предсказание  </a:t>
            </a:r>
            <a:r>
              <a:rPr lang="ru-RU" dirty="0" smtClean="0"/>
              <a:t>и исследование </a:t>
            </a:r>
            <a:r>
              <a:rPr lang="ru-RU" dirty="0" smtClean="0"/>
              <a:t>оперонов (!)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Исследование старт-кодонов генов белков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Определение  частот стоп-кодонов генов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Исследование состава нуклеотидов </a:t>
            </a:r>
            <a:r>
              <a:rPr lang="en-US" dirty="0" smtClean="0"/>
              <a:t>A, T, G, C </a:t>
            </a:r>
            <a:r>
              <a:rPr lang="ru-RU" dirty="0" smtClean="0"/>
              <a:t>по </a:t>
            </a:r>
            <a:r>
              <a:rPr lang="ru-RU" dirty="0" err="1" smtClean="0"/>
              <a:t>репликонам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Исследование частоты </a:t>
            </a:r>
            <a:r>
              <a:rPr lang="ru-RU" dirty="0" err="1" smtClean="0"/>
              <a:t>динуклеотидов</a:t>
            </a:r>
            <a:r>
              <a:rPr lang="ru-RU" dirty="0" smtClean="0"/>
              <a:t> по </a:t>
            </a:r>
            <a:r>
              <a:rPr lang="ru-RU" dirty="0" err="1" smtClean="0"/>
              <a:t>репликонам</a:t>
            </a:r>
            <a:r>
              <a:rPr lang="ru-RU" dirty="0" smtClean="0"/>
              <a:t>. </a:t>
            </a:r>
            <a:r>
              <a:rPr lang="ru-RU" dirty="0" err="1" smtClean="0"/>
              <a:t>Динуклеотид</a:t>
            </a:r>
            <a:r>
              <a:rPr lang="ru-RU" dirty="0" smtClean="0"/>
              <a:t> – два нуклеотида подряд.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Мини-обзор литературы о выбранном </a:t>
            </a:r>
            <a:r>
              <a:rPr lang="ru-RU" dirty="0" smtClean="0"/>
              <a:t>организме (Введение)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Сравнение с геномами других штаммов того же вида или рода (!)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1306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Что есть в хромосомной таблице</a:t>
            </a: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138" y="781396"/>
            <a:ext cx="8296102" cy="5530913"/>
          </a:xfrm>
        </p:spPr>
        <p:txBody>
          <a:bodyPr>
            <a:normAutofit/>
          </a:bodyPr>
          <a:lstStyle/>
          <a:p>
            <a:r>
              <a:rPr lang="ru-RU" dirty="0" smtClean="0"/>
              <a:t>Список генов белков</a:t>
            </a:r>
          </a:p>
          <a:p>
            <a:pPr lvl="1"/>
            <a:r>
              <a:rPr lang="en-US" dirty="0" smtClean="0"/>
              <a:t>ID </a:t>
            </a:r>
            <a:r>
              <a:rPr lang="ru-RU" dirty="0" smtClean="0"/>
              <a:t>гена в геноме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err="1" smtClean="0"/>
              <a:t>locus_tag</a:t>
            </a:r>
            <a:endParaRPr lang="ru-RU" dirty="0" smtClean="0"/>
          </a:p>
          <a:p>
            <a:pPr lvl="1"/>
            <a:r>
              <a:rPr lang="ru-RU" dirty="0" smtClean="0"/>
              <a:t>Координаты гена в </a:t>
            </a:r>
            <a:r>
              <a:rPr lang="ru-RU" dirty="0" err="1" smtClean="0"/>
              <a:t>репликоне</a:t>
            </a: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1800" dirty="0" err="1" smtClean="0"/>
              <a:t>репликон</a:t>
            </a:r>
            <a:r>
              <a:rPr lang="ru-RU" sz="1800" dirty="0" smtClean="0"/>
              <a:t> это молекула ДНК</a:t>
            </a:r>
            <a:r>
              <a:rPr lang="en-US" sz="1800" dirty="0" smtClean="0"/>
              <a:t>: </a:t>
            </a:r>
            <a:r>
              <a:rPr lang="ru-RU" sz="1800" dirty="0" smtClean="0"/>
              <a:t>хромосома ИЛИ </a:t>
            </a:r>
            <a:r>
              <a:rPr lang="ru-RU" sz="1800" dirty="0" err="1" smtClean="0"/>
              <a:t>плазмида</a:t>
            </a:r>
            <a:r>
              <a:rPr lang="ru-RU" sz="1800" dirty="0" smtClean="0"/>
              <a:t> ИЛИ другая ДНК</a:t>
            </a:r>
          </a:p>
          <a:p>
            <a:pPr lvl="1"/>
            <a:r>
              <a:rPr lang="ru-RU" dirty="0" smtClean="0"/>
              <a:t>Идентификатор белка в базе данных о последовательностях белков </a:t>
            </a:r>
            <a:r>
              <a:rPr lang="en-US" dirty="0" smtClean="0"/>
              <a:t>(</a:t>
            </a:r>
            <a:r>
              <a:rPr lang="ru-RU" dirty="0" smtClean="0"/>
              <a:t>пример </a:t>
            </a:r>
            <a:r>
              <a:rPr lang="en-US" dirty="0" smtClean="0"/>
              <a:t>WP_012619398.1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Название белка. </a:t>
            </a:r>
            <a:r>
              <a:rPr lang="ru-RU" sz="1800" dirty="0" smtClean="0"/>
              <a:t>Короткий код белка, может быть полезен для сравнения с белками близких штаммов или видов того же рода</a:t>
            </a:r>
          </a:p>
          <a:p>
            <a:pPr lvl="1"/>
            <a:r>
              <a:rPr lang="ru-RU" dirty="0" smtClean="0"/>
              <a:t>Примечания (например, </a:t>
            </a:r>
            <a:r>
              <a:rPr lang="en-US" dirty="0" smtClean="0"/>
              <a:t>“</a:t>
            </a:r>
            <a:r>
              <a:rPr lang="ru-RU" dirty="0" err="1" smtClean="0"/>
              <a:t>псевдоген</a:t>
            </a:r>
            <a:r>
              <a:rPr lang="en-US" dirty="0" smtClean="0"/>
              <a:t>”)</a:t>
            </a:r>
          </a:p>
          <a:p>
            <a:r>
              <a:rPr lang="ru-RU" dirty="0" smtClean="0"/>
              <a:t>Список генов РНК</a:t>
            </a:r>
            <a:endParaRPr lang="en-US" dirty="0" smtClean="0"/>
          </a:p>
          <a:p>
            <a:pPr lvl="1"/>
            <a:r>
              <a:rPr lang="en-US" dirty="0"/>
              <a:t>ID </a:t>
            </a:r>
            <a:r>
              <a:rPr lang="ru-RU" dirty="0"/>
              <a:t>гена в </a:t>
            </a:r>
            <a:r>
              <a:rPr lang="ru-RU" dirty="0" err="1" smtClean="0"/>
              <a:t>репликоне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err="1" smtClean="0"/>
              <a:t>locus_tag</a:t>
            </a:r>
            <a:endParaRPr lang="en-US" dirty="0" smtClean="0"/>
          </a:p>
          <a:p>
            <a:pPr lvl="1"/>
            <a:r>
              <a:rPr lang="ru-RU" dirty="0"/>
              <a:t>Координаты гена в </a:t>
            </a:r>
            <a:r>
              <a:rPr lang="ru-RU" dirty="0" err="1" smtClean="0"/>
              <a:t>репликоне</a:t>
            </a:r>
            <a:endParaRPr lang="en-US" dirty="0" smtClean="0"/>
          </a:p>
          <a:p>
            <a:pPr lvl="1"/>
            <a:r>
              <a:rPr lang="ru-RU" dirty="0" smtClean="0"/>
              <a:t>Класс РНК</a:t>
            </a:r>
          </a:p>
          <a:p>
            <a:pPr lvl="1"/>
            <a:r>
              <a:rPr lang="uk-UA" dirty="0" err="1" smtClean="0"/>
              <a:t>Иногда</a:t>
            </a:r>
            <a:r>
              <a:rPr lang="uk-UA" dirty="0" smtClean="0"/>
              <a:t> – </a:t>
            </a:r>
            <a:r>
              <a:rPr lang="uk-UA" dirty="0" err="1" smtClean="0"/>
              <a:t>короткое</a:t>
            </a:r>
            <a:r>
              <a:rPr lang="uk-UA" dirty="0" smtClean="0"/>
              <a:t> </a:t>
            </a:r>
            <a:r>
              <a:rPr lang="uk-UA" dirty="0" err="1" smtClean="0"/>
              <a:t>название</a:t>
            </a:r>
            <a:endParaRPr lang="ru-RU" dirty="0"/>
          </a:p>
          <a:p>
            <a:pPr lvl="1"/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7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06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Чего нет в хромосомной таблице</a:t>
            </a: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78195"/>
            <a:ext cx="7886700" cy="4187658"/>
          </a:xfrm>
        </p:spPr>
        <p:txBody>
          <a:bodyPr>
            <a:normAutofit/>
          </a:bodyPr>
          <a:lstStyle/>
          <a:p>
            <a:r>
              <a:rPr lang="ru-RU" dirty="0" smtClean="0"/>
              <a:t>НИЧЕГО, кроме перечисленного выше</a:t>
            </a:r>
          </a:p>
          <a:p>
            <a:pPr lvl="1"/>
            <a:r>
              <a:rPr lang="ru-RU" dirty="0" smtClean="0"/>
              <a:t>Нет последовательности гена</a:t>
            </a:r>
          </a:p>
          <a:p>
            <a:pPr lvl="1"/>
            <a:r>
              <a:rPr lang="ru-RU" dirty="0" smtClean="0"/>
              <a:t>Нет последовательности белка, закодированного в гене</a:t>
            </a:r>
          </a:p>
          <a:p>
            <a:pPr lvl="1"/>
            <a:r>
              <a:rPr lang="ru-RU" dirty="0" smtClean="0"/>
              <a:t>Нет оперонов</a:t>
            </a:r>
          </a:p>
          <a:p>
            <a:pPr marL="457200" lvl="1" indent="0">
              <a:buNone/>
            </a:pP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ОПЕРОН это последовательность генов бактерии или археи</a:t>
            </a:r>
            <a:r>
              <a:rPr lang="en-US" dirty="0"/>
              <a:t>,</a:t>
            </a:r>
            <a:r>
              <a:rPr lang="ru-RU" dirty="0" smtClean="0"/>
              <a:t>  </a:t>
            </a:r>
            <a:r>
              <a:rPr lang="ru-RU" dirty="0" err="1" smtClean="0"/>
              <a:t>транслирующаяся</a:t>
            </a:r>
            <a:r>
              <a:rPr lang="ru-RU" dirty="0" smtClean="0"/>
              <a:t> в одну </a:t>
            </a:r>
            <a:r>
              <a:rPr lang="ru-RU" dirty="0" err="1" smtClean="0"/>
              <a:t>мРНК</a:t>
            </a:r>
            <a:r>
              <a:rPr lang="ru-RU" dirty="0" smtClean="0"/>
              <a:t>. </a:t>
            </a:r>
            <a:r>
              <a:rPr lang="en-US" dirty="0" smtClean="0"/>
              <a:t> </a:t>
            </a:r>
            <a:r>
              <a:rPr lang="ru-RU" dirty="0" smtClean="0"/>
              <a:t>Значит, гены оперона 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ru-RU" dirty="0" smtClean="0"/>
              <a:t>расположены на одной и  той же цепочке (</a:t>
            </a:r>
            <a:r>
              <a:rPr lang="en-US" dirty="0" smtClean="0"/>
              <a:t>ii) </a:t>
            </a:r>
            <a:r>
              <a:rPr lang="ru-RU" dirty="0" err="1" smtClean="0"/>
              <a:t>межгенные</a:t>
            </a:r>
            <a:r>
              <a:rPr lang="ru-RU" dirty="0" smtClean="0"/>
              <a:t> интервалы невелики (</a:t>
            </a:r>
            <a:r>
              <a:rPr lang="en-US" dirty="0" smtClean="0"/>
              <a:t>iii) </a:t>
            </a:r>
            <a:r>
              <a:rPr lang="ru-RU" dirty="0" smtClean="0"/>
              <a:t>функции белков связаны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3324" y="5465853"/>
            <a:ext cx="81620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База оперонов в геномах бактерий     </a:t>
            </a:r>
            <a:r>
              <a:rPr lang="en-US" sz="1600" dirty="0" smtClean="0"/>
              <a:t>https://</a:t>
            </a:r>
            <a:r>
              <a:rPr lang="en-US" sz="1600" dirty="0"/>
              <a:t>operondb.jp</a:t>
            </a:r>
            <a:r>
              <a:rPr lang="en-US" sz="1600" dirty="0" smtClean="0"/>
              <a:t>/ 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r>
              <a:rPr lang="ru-RU" sz="1600" dirty="0" smtClean="0"/>
              <a:t>Программа для предсказания оперонов в </a:t>
            </a:r>
            <a:r>
              <a:rPr lang="ru-RU" sz="1600" dirty="0" err="1" smtClean="0"/>
              <a:t>прокариотической</a:t>
            </a:r>
            <a:r>
              <a:rPr lang="ru-RU" sz="1600" dirty="0" smtClean="0"/>
              <a:t> геномной ДНК – </a:t>
            </a:r>
            <a:r>
              <a:rPr lang="ru-RU" sz="1600" dirty="0" err="1" smtClean="0"/>
              <a:t>репликоне</a:t>
            </a:r>
            <a:r>
              <a:rPr lang="ru-RU" sz="1600" dirty="0" smtClean="0"/>
              <a:t>          </a:t>
            </a:r>
            <a:r>
              <a:rPr lang="en-US" sz="1600" dirty="0" smtClean="0"/>
              <a:t>https</a:t>
            </a:r>
            <a:r>
              <a:rPr lang="en-US" sz="1600" dirty="0"/>
              <a:t>://biocomputo.ibt.unam.mx/operon_mapper/</a:t>
            </a:r>
          </a:p>
        </p:txBody>
      </p:sp>
    </p:spTree>
    <p:extLst>
      <p:ext uri="{BB962C8B-B14F-4D97-AF65-F5344CB8AC3E}">
        <p14:creationId xmlns:p14="http://schemas.microsoft.com/office/powerpoint/2010/main" val="13774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7676" y="365127"/>
            <a:ext cx="8486454" cy="929417"/>
          </a:xfrm>
        </p:spPr>
        <p:txBody>
          <a:bodyPr>
            <a:noAutofit/>
          </a:bodyPr>
          <a:lstStyle/>
          <a:p>
            <a:r>
              <a:rPr lang="ru-RU" sz="3200" dirty="0" smtClean="0"/>
              <a:t>3. Гистограмма длин белков по хромосомной таблице генома </a:t>
            </a:r>
            <a:r>
              <a:rPr lang="en-US" sz="3200" dirty="0" err="1"/>
              <a:t>Buchnera</a:t>
            </a:r>
            <a:r>
              <a:rPr lang="en-US" sz="3200" dirty="0"/>
              <a:t> </a:t>
            </a:r>
            <a:r>
              <a:rPr lang="en-US" sz="3200" dirty="0" err="1"/>
              <a:t>aphidicola</a:t>
            </a:r>
            <a:r>
              <a:rPr lang="en-US" sz="3200" dirty="0"/>
              <a:t> str. JF99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9</a:t>
            </a:fld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97" y="1421712"/>
            <a:ext cx="7906853" cy="493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7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5220</TotalTime>
  <Words>742</Words>
  <Application>Microsoft Office PowerPoint</Application>
  <PresentationFormat>Экран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Мини-обзор бактерии или археи, генома и протеома</vt:lpstr>
      <vt:lpstr>Содержание практикума</vt:lpstr>
      <vt:lpstr>1. Мини-обзор про бактерию или архею с исследованием её генома и протеома</vt:lpstr>
      <vt:lpstr>1. Мини-обзор про бактерию или архею с исследованием её генома и протеома</vt:lpstr>
      <vt:lpstr>Контрольные точки по мини-обзору </vt:lpstr>
      <vt:lpstr>2. Темы исследований для мини-обзора</vt:lpstr>
      <vt:lpstr>Что есть в хромосомной таблице</vt:lpstr>
      <vt:lpstr>Чего нет в хромосомной таблице</vt:lpstr>
      <vt:lpstr>3. Гистограмма длин белков по хромосомной таблице генома Buchnera aphidicola str. JF99</vt:lpstr>
      <vt:lpstr>4. Демонстрация</vt:lpstr>
      <vt:lpstr>5. Задание для выполнения в классе</vt:lpstr>
      <vt:lpstr>6. Подсказка по выполнению (на основе демонстрации)</vt:lpstr>
      <vt:lpstr>7. Введение в мини-обзор</vt:lpstr>
      <vt:lpstr>7.2. Pubmed (https://pubmed.ncbi.nlm.nih.gov/) Intro</vt:lpstr>
      <vt:lpstr>Конец презентации</vt:lpstr>
      <vt:lpstr>Приёмы для статистики старт и стоп кодонов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aba</dc:creator>
  <cp:lastModifiedBy>aba</cp:lastModifiedBy>
  <cp:revision>135</cp:revision>
  <dcterms:created xsi:type="dcterms:W3CDTF">2023-10-04T08:35:22Z</dcterms:created>
  <dcterms:modified xsi:type="dcterms:W3CDTF">2023-10-26T20:45:34Z</dcterms:modified>
</cp:coreProperties>
</file>