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272" r:id="rId2"/>
    <p:sldId id="331" r:id="rId3"/>
    <p:sldId id="259" r:id="rId4"/>
    <p:sldId id="327" r:id="rId5"/>
    <p:sldId id="350" r:id="rId6"/>
    <p:sldId id="332" r:id="rId7"/>
    <p:sldId id="325" r:id="rId8"/>
    <p:sldId id="323" r:id="rId9"/>
    <p:sldId id="326" r:id="rId10"/>
    <p:sldId id="260" r:id="rId11"/>
    <p:sldId id="349" r:id="rId12"/>
    <p:sldId id="258" r:id="rId13"/>
    <p:sldId id="271" r:id="rId14"/>
    <p:sldId id="267" r:id="rId15"/>
    <p:sldId id="268" r:id="rId16"/>
    <p:sldId id="328" r:id="rId17"/>
    <p:sldId id="270" r:id="rId18"/>
    <p:sldId id="269" r:id="rId19"/>
    <p:sldId id="274" r:id="rId20"/>
    <p:sldId id="299" r:id="rId21"/>
    <p:sldId id="334" r:id="rId22"/>
    <p:sldId id="335" r:id="rId23"/>
    <p:sldId id="336" r:id="rId24"/>
    <p:sldId id="337" r:id="rId25"/>
    <p:sldId id="279" r:id="rId26"/>
    <p:sldId id="308" r:id="rId27"/>
    <p:sldId id="300" r:id="rId28"/>
    <p:sldId id="281" r:id="rId29"/>
    <p:sldId id="312" r:id="rId30"/>
    <p:sldId id="277" r:id="rId31"/>
    <p:sldId id="293" r:id="rId32"/>
    <p:sldId id="340" r:id="rId33"/>
    <p:sldId id="341" r:id="rId34"/>
    <p:sldId id="297" r:id="rId35"/>
    <p:sldId id="292" r:id="rId36"/>
    <p:sldId id="294" r:id="rId37"/>
    <p:sldId id="295" r:id="rId38"/>
    <p:sldId id="296" r:id="rId39"/>
    <p:sldId id="291" r:id="rId40"/>
    <p:sldId id="302" r:id="rId41"/>
    <p:sldId id="345" r:id="rId42"/>
    <p:sldId id="348" r:id="rId43"/>
    <p:sldId id="346" r:id="rId44"/>
    <p:sldId id="307" r:id="rId45"/>
    <p:sldId id="304" r:id="rId46"/>
    <p:sldId id="32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5" autoAdjust="0"/>
    <p:restoredTop sz="93923" autoAdjust="0"/>
  </p:normalViewPr>
  <p:slideViewPr>
    <p:cSldViewPr snapToGrid="0">
      <p:cViewPr varScale="1">
        <p:scale>
          <a:sx n="105" d="100"/>
          <a:sy n="10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276E-F908-4B8B-961F-67B7E10BB9EA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BCBF-20AE-49CC-BBBF-022286B41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7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2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D4A3-693E-452E-975E-AA85C69F792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7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Где это выравнивание имеет биологический смысл, а где – нет?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86985-BC64-4AFB-8FE7-94FF0A6AB3E2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8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7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Два несомненно консервативных участка у всех белков, они удовлетворяют с лихвой всем критериям.</a:t>
            </a:r>
            <a:br>
              <a:rPr lang="ru-RU" dirty="0" smtClean="0"/>
            </a:br>
            <a:r>
              <a:rPr lang="ru-RU" dirty="0" smtClean="0"/>
              <a:t>Значит, все эти белки </a:t>
            </a:r>
            <a:r>
              <a:rPr lang="ru-RU" dirty="0" err="1" smtClean="0"/>
              <a:t>гомологичны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>Тогда откуда взялись совершенно непохожие длинные участки?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F10040-F4B0-421F-A7DF-506C290C2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8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43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07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95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14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09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46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35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211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45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81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91C6-5C1B-457A-B956-83C21AC28270}" type="datetimeFigureOut">
              <a:rPr lang="en-US" smtClean="0"/>
              <a:t>2024-04-22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n.wikipedia.org/wiki/Homeobox#cite_note-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xfam.org/protein/X1WJ92_ACYPI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fam.xfam.org/protein/A0A1I7GYG0_9CLOT" TargetMode="External"/><Relationship Id="rId4" Type="http://schemas.openxmlformats.org/officeDocument/2006/relationships/hyperlink" Target="https://pfam.xfam.org/protein/A0A2Z5QVW5_9MIC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470756"/>
            <a:ext cx="8493480" cy="2852737"/>
          </a:xfrm>
        </p:spPr>
        <p:txBody>
          <a:bodyPr>
            <a:normAutofit/>
          </a:bodyPr>
          <a:lstStyle/>
          <a:p>
            <a:r>
              <a:rPr lang="ru-RU" dirty="0"/>
              <a:t>Гомология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и </a:t>
            </a:r>
            <a:br>
              <a:rPr lang="ru-RU" dirty="0" smtClean="0"/>
            </a:b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/>
              <a:t>выравнивание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8209394" cy="1500187"/>
          </a:xfrm>
        </p:spPr>
        <p:txBody>
          <a:bodyPr/>
          <a:lstStyle/>
          <a:p>
            <a:r>
              <a:rPr lang="ru-RU" dirty="0" smtClean="0"/>
              <a:t>Множественное выравнивание последовательностей гомологичных  белков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639" y="-110359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2. Эволюция </a:t>
            </a:r>
            <a:r>
              <a:rPr lang="en-US" sz="3600" dirty="0" smtClean="0"/>
              <a:t> </a:t>
            </a:r>
            <a:r>
              <a:rPr lang="ru-RU" sz="3600" dirty="0" smtClean="0"/>
              <a:t>геномов бактерий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639" y="749870"/>
            <a:ext cx="87034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Мутации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Небольшие, локальные </a:t>
            </a:r>
            <a:r>
              <a:rPr lang="ru-RU" sz="2400" dirty="0">
                <a:solidFill>
                  <a:srgbClr val="C00000"/>
                </a:solidFill>
              </a:rPr>
              <a:t>изменения </a:t>
            </a:r>
            <a:r>
              <a:rPr lang="ru-RU" sz="2400" dirty="0" smtClean="0">
                <a:solidFill>
                  <a:srgbClr val="C00000"/>
                </a:solidFill>
              </a:rPr>
              <a:t>от поколения к поколению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Замены нуклеотидов, короткие </a:t>
            </a:r>
            <a:r>
              <a:rPr lang="ru-RU" sz="2400" dirty="0" err="1" smtClean="0"/>
              <a:t>делеции</a:t>
            </a:r>
            <a:r>
              <a:rPr lang="ru-RU" sz="2400" dirty="0" smtClean="0"/>
              <a:t> и вставки</a:t>
            </a:r>
          </a:p>
          <a:p>
            <a:r>
              <a:rPr lang="ru-RU" sz="2400" dirty="0"/>
              <a:t>Изменения локальные, но их может быть </a:t>
            </a:r>
            <a:r>
              <a:rPr lang="ru-RU" sz="2400" dirty="0" smtClean="0"/>
              <a:t>много в эволюции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Мутации</a:t>
            </a:r>
            <a:r>
              <a:rPr lang="en-US" sz="2400" dirty="0"/>
              <a:t>.</a:t>
            </a:r>
            <a:r>
              <a:rPr lang="ru-RU" sz="2400" dirty="0" smtClean="0"/>
              <a:t> </a:t>
            </a:r>
            <a:r>
              <a:rPr lang="ru-RU" sz="2400" dirty="0" smtClean="0"/>
              <a:t>Происходят случайно. С разной частотой</a:t>
            </a:r>
            <a:r>
              <a:rPr lang="ru-RU" sz="2400" baseline="30000" dirty="0" smtClean="0"/>
              <a:t>*)</a:t>
            </a:r>
            <a:r>
              <a:rPr lang="ru-RU" sz="2400" dirty="0" smtClean="0"/>
              <a:t>     </a:t>
            </a:r>
            <a:br>
              <a:rPr lang="ru-RU" sz="2400" dirty="0" smtClean="0"/>
            </a:br>
            <a:r>
              <a:rPr lang="ru-RU" sz="2400" dirty="0" smtClean="0"/>
              <a:t> </a:t>
            </a:r>
          </a:p>
          <a:p>
            <a:r>
              <a:rPr lang="ru-RU" sz="2400" dirty="0" smtClean="0"/>
              <a:t>Контролируются отбором – носители вредных и слабо вредных мутации удаляются из популяции.</a:t>
            </a:r>
          </a:p>
          <a:p>
            <a:endParaRPr lang="ru-RU" sz="2400" dirty="0"/>
          </a:p>
          <a:p>
            <a:r>
              <a:rPr lang="ru-RU" sz="2400" dirty="0"/>
              <a:t>Накапливаются от поколения к поколению. Пытаются по их числу измерять время от потомков до последнего общего </a:t>
            </a:r>
            <a:r>
              <a:rPr lang="ru-RU" sz="2400" dirty="0" smtClean="0"/>
              <a:t>предка</a:t>
            </a:r>
          </a:p>
          <a:p>
            <a:r>
              <a:rPr lang="ru-RU" sz="2400" dirty="0"/>
              <a:t>Т</a:t>
            </a:r>
            <a:r>
              <a:rPr lang="ru-RU" sz="2400" dirty="0" smtClean="0"/>
              <a:t>ем более, под </a:t>
            </a:r>
            <a:r>
              <a:rPr lang="ru-RU" sz="2400" dirty="0"/>
              <a:t>отбором </a:t>
            </a:r>
            <a:r>
              <a:rPr lang="ru-RU" sz="2400" dirty="0" smtClean="0">
                <a:solidFill>
                  <a:srgbClr val="FF0000"/>
                </a:solidFill>
              </a:rPr>
              <a:t>Крупные </a:t>
            </a:r>
            <a:r>
              <a:rPr lang="ru-RU" sz="2400" dirty="0" smtClean="0">
                <a:solidFill>
                  <a:srgbClr val="FF0000"/>
                </a:solidFill>
              </a:rPr>
              <a:t>единовременные изменения </a:t>
            </a:r>
            <a:r>
              <a:rPr lang="ru-RU" sz="2400" dirty="0" smtClean="0">
                <a:solidFill>
                  <a:srgbClr val="FF0000"/>
                </a:solidFill>
              </a:rPr>
              <a:t>генома! </a:t>
            </a:r>
            <a:r>
              <a:rPr lang="ru-RU" sz="2400" dirty="0" smtClean="0"/>
              <a:t>Сохраняются только </a:t>
            </a:r>
            <a:r>
              <a:rPr lang="ru-RU" sz="2400" dirty="0" smtClean="0"/>
              <a:t>не </a:t>
            </a:r>
            <a:r>
              <a:rPr lang="ru-RU" sz="2400" dirty="0" err="1" smtClean="0"/>
              <a:t>летальные.</a:t>
            </a:r>
            <a:r>
              <a:rPr lang="ru-RU" sz="2400" i="1" dirty="0" err="1" smtClean="0"/>
              <a:t>Но</a:t>
            </a:r>
            <a:r>
              <a:rPr lang="ru-RU" sz="2400" i="1" dirty="0" smtClean="0"/>
              <a:t> </a:t>
            </a:r>
            <a:r>
              <a:rPr lang="ru-RU" sz="2400" i="1" dirty="0" smtClean="0"/>
              <a:t>из-за огромного количества организмов, мы </a:t>
            </a:r>
            <a:r>
              <a:rPr lang="ru-RU" sz="2400" i="1" dirty="0" smtClean="0"/>
              <a:t>видим те, </a:t>
            </a:r>
            <a:r>
              <a:rPr lang="ru-RU" sz="2400" i="1" dirty="0" smtClean="0">
                <a:solidFill>
                  <a:srgbClr val="FF0000"/>
                </a:solidFill>
              </a:rPr>
              <a:t>которые нашли как приносить пользу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39" y="380538"/>
            <a:ext cx="40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Половое размножение отсутствует</a:t>
            </a:r>
            <a:endParaRPr 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524737" y="6488668"/>
            <a:ext cx="550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 smtClean="0"/>
              <a:t>*) </a:t>
            </a:r>
            <a:r>
              <a:rPr lang="ru-RU" dirty="0" smtClean="0"/>
              <a:t>У </a:t>
            </a:r>
            <a:r>
              <a:rPr lang="en-US" i="1" dirty="0" err="1" smtClean="0"/>
              <a:t>Deinococcus</a:t>
            </a:r>
            <a:r>
              <a:rPr lang="en-US" i="1" dirty="0" smtClean="0"/>
              <a:t> </a:t>
            </a:r>
            <a:r>
              <a:rPr lang="en-US" i="1" dirty="0" err="1" smtClean="0"/>
              <a:t>radiodurans</a:t>
            </a:r>
            <a:r>
              <a:rPr lang="en-US" i="1" dirty="0" smtClean="0"/>
              <a:t> </a:t>
            </a:r>
            <a:r>
              <a:rPr lang="ru-RU" dirty="0" smtClean="0"/>
              <a:t>частота повыше. 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354" y="236473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Эволюция </a:t>
            </a:r>
            <a:r>
              <a:rPr lang="ru-RU" sz="3600" dirty="0" smtClean="0"/>
              <a:t>белков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46354" y="1060704"/>
            <a:ext cx="7886700" cy="474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/>
              <a:t>Локальная</a:t>
            </a:r>
            <a:r>
              <a:rPr lang="ru-RU" dirty="0"/>
              <a:t>  - небольшие изменения </a:t>
            </a:r>
            <a:r>
              <a:rPr lang="ru-RU" dirty="0" smtClean="0"/>
              <a:t>в гене </a:t>
            </a:r>
            <a:br>
              <a:rPr lang="ru-RU" dirty="0" smtClean="0"/>
            </a:br>
            <a:r>
              <a:rPr lang="ru-RU" dirty="0" smtClean="0"/>
              <a:t>(Замены </a:t>
            </a:r>
            <a:r>
              <a:rPr lang="ru-RU" dirty="0" err="1" smtClean="0"/>
              <a:t>а.к</a:t>
            </a:r>
            <a:r>
              <a:rPr lang="ru-RU" dirty="0" smtClean="0"/>
              <a:t>. </a:t>
            </a:r>
            <a:r>
              <a:rPr lang="ru-RU" dirty="0" err="1" smtClean="0"/>
              <a:t>Делеции</a:t>
            </a:r>
            <a:r>
              <a:rPr lang="ru-RU" dirty="0" smtClean="0"/>
              <a:t> Вставки)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u="sng" dirty="0" smtClean="0"/>
              <a:t>Большие   изменения</a:t>
            </a:r>
            <a:r>
              <a:rPr lang="ru-RU" dirty="0" smtClean="0"/>
              <a:t>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Накопленные небольшие изменения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Небольшие изменения гена ведущие к большим изменениям белка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стоп кодона =</a:t>
            </a:r>
            <a:r>
              <a:rPr lang="en-US" dirty="0" smtClean="0"/>
              <a:t>&gt; </a:t>
            </a:r>
            <a:r>
              <a:rPr lang="ru-RU" dirty="0" smtClean="0"/>
              <a:t>удлинение последовательности белка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кодона на стоп кодон </a:t>
            </a:r>
            <a:endParaRPr lang="ru-RU" dirty="0"/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гибель белка = </a:t>
            </a:r>
            <a:r>
              <a:rPr lang="ru-RU" dirty="0" err="1" smtClean="0"/>
              <a:t>псевдогенизация</a:t>
            </a:r>
            <a:r>
              <a:rPr lang="ru-RU" dirty="0" smtClean="0"/>
              <a:t> или</a:t>
            </a:r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Укорочение  последовательности белка</a:t>
            </a:r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Программируемый </a:t>
            </a:r>
            <a:r>
              <a:rPr lang="ru-RU" dirty="0" smtClean="0"/>
              <a:t>сдвиг рамки считывания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в сайте инициации (начала) трансляции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Крупные  перестройки генома, затрагивающие гены!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Закодированные в геноме перестройки для </a:t>
            </a:r>
            <a:r>
              <a:rPr lang="ru-RU" dirty="0" smtClean="0"/>
              <a:t>быстрого  </a:t>
            </a:r>
            <a:r>
              <a:rPr lang="ru-RU" dirty="0" smtClean="0"/>
              <a:t>изменения последовательности </a:t>
            </a:r>
            <a:r>
              <a:rPr lang="ru-RU" dirty="0" smtClean="0"/>
              <a:t>белка (</a:t>
            </a:r>
            <a:r>
              <a:rPr lang="en-US" dirty="0" err="1" smtClean="0"/>
              <a:t>Img</a:t>
            </a:r>
            <a:r>
              <a:rPr lang="en-US" dirty="0" smtClean="0"/>
              <a:t>, DGR)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6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0486" y="1302540"/>
            <a:ext cx="7886700" cy="15001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Белки</a:t>
            </a:r>
            <a:r>
              <a:rPr lang="ru-RU" dirty="0" smtClean="0"/>
              <a:t>, как молекулы, определяются </a:t>
            </a:r>
            <a:r>
              <a:rPr lang="en-US" dirty="0" smtClean="0"/>
              <a:t>(</a:t>
            </a:r>
            <a:r>
              <a:rPr lang="ru-RU" u="sng" dirty="0" smtClean="0"/>
              <a:t>почти</a:t>
            </a:r>
            <a:r>
              <a:rPr lang="ru-RU" baseline="30000" dirty="0"/>
              <a:t> *)</a:t>
            </a:r>
            <a:r>
              <a:rPr lang="ru-RU" dirty="0" smtClean="0"/>
              <a:t> однозначно) своей </a:t>
            </a:r>
            <a:r>
              <a:rPr lang="ru-RU" dirty="0" smtClean="0"/>
              <a:t>последовательностью</a:t>
            </a:r>
            <a:endParaRPr lang="ru-RU" dirty="0" smtClean="0"/>
          </a:p>
          <a:p>
            <a:r>
              <a:rPr lang="ru-RU" dirty="0" smtClean="0"/>
              <a:t>Поэтому их гомология определяется похожестью последовательностей</a:t>
            </a:r>
            <a:endParaRPr lang="ru-RU" dirty="0"/>
          </a:p>
          <a:p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46888" y="226326"/>
            <a:ext cx="8897112" cy="946862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Гомологию</a:t>
            </a:r>
            <a:r>
              <a:rPr lang="en-US" sz="4000" dirty="0" smtClean="0"/>
              <a:t>  </a:t>
            </a:r>
            <a:r>
              <a:rPr lang="ru-RU" sz="4000" dirty="0" smtClean="0"/>
              <a:t>белков выводят </a:t>
            </a:r>
            <a:r>
              <a:rPr lang="ru-RU" sz="4000" dirty="0" smtClean="0"/>
              <a:t>из сходства </a:t>
            </a:r>
            <a:r>
              <a:rPr lang="ru-RU" sz="4000" dirty="0" smtClean="0"/>
              <a:t>их последовательностей</a:t>
            </a:r>
            <a:endParaRPr lang="ru-RU" sz="40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180390" y="3061431"/>
            <a:ext cx="8817306" cy="3038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можно, и как  </a:t>
            </a:r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1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800" dirty="0" smtClean="0">
                <a:solidFill>
                  <a:srgbClr val="FF0000"/>
                </a:solidFill>
              </a:rPr>
              <a:t>Высокая </a:t>
            </a:r>
            <a:r>
              <a:rPr lang="ru-RU" sz="21600" strike="sngStrike" dirty="0">
                <a:solidFill>
                  <a:srgbClr val="FF0000"/>
                </a:solidFill>
              </a:rPr>
              <a:t>гомология</a:t>
            </a:r>
            <a:r>
              <a:rPr lang="ru-RU" sz="12800" dirty="0">
                <a:solidFill>
                  <a:srgbClr val="FF0000"/>
                </a:solidFill>
              </a:rPr>
              <a:t> </a:t>
            </a:r>
            <a:r>
              <a:rPr lang="ru-RU" sz="12800" dirty="0" smtClean="0">
                <a:solidFill>
                  <a:srgbClr val="FF0000"/>
                </a:solidFill>
              </a:rPr>
              <a:t>последовательностей </a:t>
            </a:r>
            <a:r>
              <a:rPr lang="ru-RU" sz="12800" dirty="0" smtClean="0">
                <a:solidFill>
                  <a:srgbClr val="FF0000"/>
                </a:solidFill>
              </a:rPr>
              <a:t>– НЕТ</a:t>
            </a:r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гомологии НЕТ СТЕПЕНЕЙ</a:t>
            </a:r>
            <a:b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</a:t>
            </a:r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СХОДСТВА</a:t>
            </a:r>
            <a:b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2800" dirty="0" smtClean="0"/>
              <a:t>Высокое </a:t>
            </a:r>
            <a:r>
              <a:rPr lang="ru-RU" sz="24000" dirty="0" smtClean="0"/>
              <a:t>сходство </a:t>
            </a:r>
            <a:r>
              <a:rPr lang="ru-RU" sz="12800" dirty="0" smtClean="0"/>
              <a:t>последовательностей</a:t>
            </a:r>
            <a:endParaRPr lang="ru-RU" sz="1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981259" y="6099598"/>
            <a:ext cx="2016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/>
              <a:t>*)</a:t>
            </a:r>
            <a:r>
              <a:rPr lang="en-US" baseline="30000" dirty="0"/>
              <a:t> </a:t>
            </a:r>
            <a:r>
              <a:rPr lang="ru-RU" dirty="0" smtClean="0"/>
              <a:t>почему почти?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II</a:t>
            </a:r>
            <a:r>
              <a:rPr lang="ru-RU" sz="4400" dirty="0" smtClean="0"/>
              <a:t>. Эволюционное выравнивание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9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960" y="874728"/>
            <a:ext cx="87307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предок                                            1   2   3    4   5   6   7   8    9  10 11 12  13 14 15 16 17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TATGCGAATGCCCTGAA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GAATGCCCTGAA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замены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праправнуку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замены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прапраправнук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потомок                                              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4    5  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6   7   8    9 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12  13 14 15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960" y="0"/>
            <a:ext cx="8829040" cy="10131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Выравнивание последовательностей потомков относительно предка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" y="3553822"/>
            <a:ext cx="904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Нукл</a:t>
            </a:r>
            <a:r>
              <a:rPr lang="ru-RU" sz="2000" i="1" dirty="0" smtClean="0"/>
              <a:t>-ы потомка  с номерами как у предка являются гомологами </a:t>
            </a:r>
            <a:r>
              <a:rPr lang="ru-RU" sz="2000" i="1" dirty="0" err="1" smtClean="0"/>
              <a:t>нукл</a:t>
            </a:r>
            <a:r>
              <a:rPr lang="ru-RU" sz="2000" i="1" dirty="0" smtClean="0"/>
              <a:t>-в предка 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4960" y="3986148"/>
            <a:ext cx="8730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TATGCGAAT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праправнуку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прапраправнук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6311777"/>
            <a:ext cx="87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Выравнивание:  гомологичные нуклеотиды - друг под другом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574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71"/>
            <a:ext cx="9065385" cy="11762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Идеальное выравнивание потомков относительно общего предка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9912" y="1892800"/>
            <a:ext cx="6704087" cy="326366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GCGAAT-GCCCTGAA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</a:t>
            </a:r>
            <a:endParaRPr lang="ru-RU" sz="2400" b="1" dirty="0" smtClean="0"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cs typeface="Courier New" panose="02070309020205020404" pitchFamily="49" charset="0"/>
              </a:rPr>
              <a:t>4 </a:t>
            </a:r>
            <a:r>
              <a:rPr lang="ru-RU" sz="1600" dirty="0" smtClean="0">
                <a:cs typeface="Courier New" panose="02070309020205020404" pitchFamily="49" charset="0"/>
              </a:rPr>
              <a:t>замены, 1 вставка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1800" dirty="0" smtClean="0">
                <a:cs typeface="Courier New" panose="02070309020205020404" pitchFamily="49" charset="0"/>
              </a:rPr>
              <a:t>1 </a:t>
            </a:r>
            <a:r>
              <a:rPr lang="ru-RU" sz="1800" dirty="0" err="1" smtClean="0">
                <a:cs typeface="Courier New" panose="02070309020205020404" pitchFamily="49" charset="0"/>
              </a:rPr>
              <a:t>делеция</a:t>
            </a:r>
            <a:r>
              <a:rPr lang="en-US" sz="1800" dirty="0" smtClean="0">
                <a:cs typeface="Courier New" panose="02070309020205020404" pitchFamily="49" charset="0"/>
              </a:rPr>
              <a:t>, 1 </a:t>
            </a:r>
            <a:r>
              <a:rPr lang="ru-RU" sz="1800" dirty="0" smtClean="0">
                <a:cs typeface="Courier New" panose="02070309020205020404" pitchFamily="49" charset="0"/>
              </a:rPr>
              <a:t>замена</a:t>
            </a:r>
            <a:endParaRPr lang="ru-R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smtClean="0">
                <a:cs typeface="Courier New" panose="02070309020205020404" pitchFamily="49" charset="0"/>
              </a:rPr>
              <a:t>3 замены, 1 вставка</a:t>
            </a: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TAT--GCGAAT-GC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smtClean="0">
                <a:cs typeface="Courier New" panose="02070309020205020404" pitchFamily="49" charset="0"/>
              </a:rPr>
              <a:t>1 </a:t>
            </a:r>
            <a:r>
              <a:rPr lang="ru-RU" sz="16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1600" dirty="0" smtClean="0">
                <a:cs typeface="Courier New" panose="02070309020205020404" pitchFamily="49" charset="0"/>
              </a:rPr>
              <a:t> 3 </a:t>
            </a:r>
            <a:r>
              <a:rPr lang="ru-RU" sz="16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ru-RU" sz="1600" dirty="0" smtClean="0">
                <a:cs typeface="Courier New" panose="02070309020205020404" pitchFamily="49" charset="0"/>
              </a:rPr>
              <a:t>вставка 2 </a:t>
            </a:r>
            <a:r>
              <a:rPr lang="ru-RU" sz="1600" dirty="0" err="1" smtClean="0">
                <a:cs typeface="Courier New" panose="02070309020205020404" pitchFamily="49" charset="0"/>
              </a:rPr>
              <a:t>п.н</a:t>
            </a:r>
            <a:r>
              <a:rPr lang="ru-RU" sz="1600" dirty="0" smtClean="0">
                <a:cs typeface="Courier New" panose="02070309020205020404" pitchFamily="49" charset="0"/>
              </a:rPr>
              <a:t>., 1 замена</a:t>
            </a:r>
            <a:endParaRPr lang="ru-RU" sz="16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475" y="1853048"/>
            <a:ext cx="1877437" cy="3246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7000"/>
              </a:lnSpc>
            </a:pPr>
            <a:r>
              <a:rPr lang="ru-RU" sz="2400" dirty="0" smtClean="0"/>
              <a:t>ПРЕДОК</a:t>
            </a:r>
            <a:endParaRPr lang="en-US" sz="2400" dirty="0" smtClean="0"/>
          </a:p>
          <a:p>
            <a:pPr algn="r">
              <a:lnSpc>
                <a:spcPct val="117000"/>
              </a:lnSpc>
            </a:pPr>
            <a:r>
              <a:rPr lang="en-US" sz="2400" dirty="0" smtClean="0"/>
              <a:t>===========</a:t>
            </a:r>
            <a:endParaRPr lang="ru-RU" sz="2400" dirty="0" smtClean="0"/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праправнук1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праправнук2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праправнук3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праправнук4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</a:t>
            </a: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566" y="5299095"/>
            <a:ext cx="8539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Такое выравнивание бывает известно только в экспериментах по изучению эволюции.  </a:t>
            </a:r>
            <a:r>
              <a:rPr lang="en-US" sz="2400" dirty="0" smtClean="0"/>
              <a:t>E.coli</a:t>
            </a:r>
            <a:r>
              <a:rPr lang="ru-RU" sz="2400" dirty="0" smtClean="0"/>
              <a:t> (Ленский)</a:t>
            </a:r>
            <a:r>
              <a:rPr lang="en-US" sz="2400" dirty="0" smtClean="0"/>
              <a:t>,  </a:t>
            </a:r>
            <a:r>
              <a:rPr lang="ru-RU" sz="2400" dirty="0" err="1" smtClean="0"/>
              <a:t>шизофилум</a:t>
            </a:r>
            <a:r>
              <a:rPr lang="ru-RU" sz="2400" dirty="0" smtClean="0"/>
              <a:t> (</a:t>
            </a:r>
            <a:r>
              <a:rPr lang="ru-RU" sz="2400" dirty="0" err="1" smtClean="0"/>
              <a:t>А.Кондрашов</a:t>
            </a:r>
            <a:r>
              <a:rPr lang="ru-RU" sz="2400" dirty="0" smtClean="0"/>
              <a:t>), др.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82264" y="2310999"/>
            <a:ext cx="0" cy="24207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20498" y="2310999"/>
            <a:ext cx="30243" cy="6196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25754" y="2310999"/>
            <a:ext cx="74070" cy="106579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516994" y="2266827"/>
            <a:ext cx="84689" cy="199445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97719" y="2310999"/>
            <a:ext cx="49103" cy="15063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33155" y="692471"/>
            <a:ext cx="2818613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Синий – вставка</a:t>
            </a:r>
          </a:p>
          <a:p>
            <a:r>
              <a:rPr lang="ru-RU" dirty="0" smtClean="0"/>
              <a:t>Красный – замена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/>
              <a:t>Делеция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тносительно ПРЕДКА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950117" y="3798433"/>
            <a:ext cx="261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ПОТОМКИ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93676"/>
            <a:ext cx="7981950" cy="14604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Единовременные крупные изменения в последовательности белка. Длина кратна 3 или нет.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65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Делеция</a:t>
            </a:r>
            <a:r>
              <a:rPr lang="ru-RU" dirty="0" smtClean="0"/>
              <a:t> или вставка в гене </a:t>
            </a:r>
          </a:p>
          <a:p>
            <a:pPr lvl="1"/>
            <a:r>
              <a:rPr lang="ru-RU" dirty="0" smtClean="0"/>
              <a:t>кратна 3</a:t>
            </a:r>
          </a:p>
          <a:p>
            <a:pPr lvl="1"/>
            <a:r>
              <a:rPr lang="ru-RU" dirty="0" smtClean="0"/>
              <a:t>НЕ кратна 3</a:t>
            </a:r>
            <a:endParaRPr lang="ru-RU" dirty="0"/>
          </a:p>
          <a:p>
            <a:r>
              <a:rPr lang="ru-RU" dirty="0" smtClean="0"/>
              <a:t>Инверсия – кусочек вырезан и вставлен, но прямая и обратная цепочка перепутаны.</a:t>
            </a:r>
            <a:endParaRPr lang="en-US" dirty="0" smtClean="0"/>
          </a:p>
          <a:p>
            <a:r>
              <a:rPr lang="ru-RU" dirty="0" err="1" smtClean="0"/>
              <a:t>Транслокация</a:t>
            </a:r>
            <a:r>
              <a:rPr lang="ru-RU" dirty="0" smtClean="0"/>
              <a:t> – перенесение фрагмента в другое место. С сохранением ориентации или нет.</a:t>
            </a:r>
          </a:p>
          <a:p>
            <a:r>
              <a:rPr lang="ru-RU" dirty="0" smtClean="0"/>
              <a:t>Потеря стоп-кодона</a:t>
            </a:r>
          </a:p>
          <a:p>
            <a:r>
              <a:rPr lang="ru-RU" dirty="0" smtClean="0"/>
              <a:t>Приобретение нового старт кодона.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491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42" y="1709739"/>
            <a:ext cx="8770374" cy="2852737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4</a:t>
            </a:r>
            <a:r>
              <a:rPr lang="ru-RU" sz="4400" dirty="0" smtClean="0"/>
              <a:t>. Множественное выравнивание последовательностей </a:t>
            </a:r>
            <a:r>
              <a:rPr lang="ru-RU" sz="4400" u="sng" dirty="0" smtClean="0"/>
              <a:t>гомологичных </a:t>
            </a:r>
            <a:r>
              <a:rPr lang="ru-RU" sz="4400" dirty="0" smtClean="0"/>
              <a:t>белков </a:t>
            </a:r>
            <a:br>
              <a:rPr lang="ru-RU" sz="4400" dirty="0" smtClean="0"/>
            </a:br>
            <a:r>
              <a:rPr lang="ru-RU" sz="4400" dirty="0" smtClean="0"/>
              <a:t>(анализ результата выравнивания, построенного программой)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1935" y="4789161"/>
            <a:ext cx="8418787" cy="1500187"/>
          </a:xfrm>
        </p:spPr>
        <p:txBody>
          <a:bodyPr>
            <a:normAutofit/>
          </a:bodyPr>
          <a:lstStyle/>
          <a:p>
            <a:r>
              <a:rPr lang="ru-RU" dirty="0" smtClean="0"/>
              <a:t>Эволюционное выравнивание (редко достижимый идеал) : </a:t>
            </a:r>
            <a:br>
              <a:rPr lang="ru-RU" dirty="0" smtClean="0"/>
            </a:br>
            <a:r>
              <a:rPr lang="ru-RU" dirty="0" smtClean="0"/>
              <a:t>в каждой колонке </a:t>
            </a:r>
            <a:r>
              <a:rPr lang="ru-RU" dirty="0"/>
              <a:t>стоят гомологичные аминокислотные </a:t>
            </a:r>
            <a:r>
              <a:rPr lang="ru-RU" dirty="0" smtClean="0"/>
              <a:t>остатки (или символы </a:t>
            </a:r>
            <a:r>
              <a:rPr lang="ru-RU" dirty="0" err="1" smtClean="0"/>
              <a:t>гэпа</a:t>
            </a:r>
            <a:r>
              <a:rPr lang="ru-RU" dirty="0" smtClean="0"/>
              <a:t> </a:t>
            </a:r>
            <a:r>
              <a:rPr lang="en-US" dirty="0"/>
              <a:t>“-” </a:t>
            </a:r>
            <a:r>
              <a:rPr lang="ru-RU" dirty="0" smtClean="0"/>
              <a:t>на месте </a:t>
            </a:r>
            <a:r>
              <a:rPr lang="ru-RU" dirty="0" err="1" smtClean="0"/>
              <a:t>делеций</a:t>
            </a:r>
            <a:r>
              <a:rPr lang="ru-RU" dirty="0" smtClean="0"/>
              <a:t> и вставок</a:t>
            </a:r>
            <a:r>
              <a:rPr lang="en-US" dirty="0" smtClean="0"/>
              <a:t> 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8270" y="311250"/>
            <a:ext cx="362573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Сокращения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</a:t>
            </a:r>
            <a:r>
              <a:rPr lang="ru-RU" dirty="0" err="1" smtClean="0"/>
              <a:t>а.к.о</a:t>
            </a:r>
            <a:r>
              <a:rPr lang="ru-RU" dirty="0" smtClean="0"/>
              <a:t>. – аминокислотный остаток</a:t>
            </a:r>
          </a:p>
          <a:p>
            <a:r>
              <a:rPr lang="ru-RU" dirty="0" smtClean="0"/>
              <a:t>* </a:t>
            </a:r>
            <a:r>
              <a:rPr lang="en-US" dirty="0" smtClean="0"/>
              <a:t>a</a:t>
            </a:r>
            <a:r>
              <a:rPr lang="ru-RU" dirty="0" smtClean="0"/>
              <a:t>a – </a:t>
            </a:r>
            <a:r>
              <a:rPr lang="en-US" dirty="0" smtClean="0"/>
              <a:t>amino acid residue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5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813" y="119320"/>
            <a:ext cx="8770374" cy="8045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Смысл </a:t>
            </a:r>
            <a:r>
              <a:rPr lang="ru-RU" sz="3600" dirty="0" err="1" smtClean="0"/>
              <a:t>выравнивния</a:t>
            </a:r>
            <a:r>
              <a:rPr lang="ru-RU" sz="3600" dirty="0" smtClean="0"/>
              <a:t> последовательностей гомологичных белков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1913" y="999241"/>
            <a:ext cx="8568965" cy="5539673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Некоторые кодоны </a:t>
            </a:r>
            <a:r>
              <a:rPr lang="ru-RU" sz="2600" dirty="0" err="1" smtClean="0"/>
              <a:t>а.к.о</a:t>
            </a:r>
            <a:r>
              <a:rPr lang="ru-RU" sz="2600" dirty="0" smtClean="0"/>
              <a:t>. гомологичных белков потомков </a:t>
            </a:r>
            <a:r>
              <a:rPr lang="ru-RU" sz="2600" i="1" dirty="0" smtClean="0"/>
              <a:t>произошли  из одного кодона последнего общего предка </a:t>
            </a:r>
            <a:r>
              <a:rPr lang="ru-RU" sz="2600" dirty="0" smtClean="0"/>
              <a:t>этих белков, или </a:t>
            </a:r>
            <a:r>
              <a:rPr lang="ru-RU" sz="2600" dirty="0"/>
              <a:t>б</a:t>
            </a:r>
            <a:r>
              <a:rPr lang="ru-RU" sz="2600" dirty="0" smtClean="0"/>
              <a:t>ыли </a:t>
            </a:r>
            <a:r>
              <a:rPr lang="ru-RU" sz="2600" dirty="0" err="1" smtClean="0"/>
              <a:t>делятированы</a:t>
            </a:r>
            <a:r>
              <a:rPr lang="ru-RU" sz="2600" dirty="0" smtClean="0"/>
              <a:t> в эволюции, или появились в результате вставки новых кодонов</a:t>
            </a:r>
          </a:p>
          <a:p>
            <a:r>
              <a:rPr lang="ru-RU" sz="2600" dirty="0" smtClean="0"/>
              <a:t>Цель программ множественного выравнивания </a:t>
            </a:r>
            <a:r>
              <a:rPr lang="ru-RU" sz="2600" i="1" dirty="0" smtClean="0"/>
              <a:t>последовательностей гомологичных белков </a:t>
            </a:r>
            <a:r>
              <a:rPr lang="ru-RU" sz="2600" dirty="0" smtClean="0"/>
              <a:t>воспроизвести эволюционное выравнивание</a:t>
            </a:r>
          </a:p>
          <a:p>
            <a:r>
              <a:rPr lang="ru-RU" sz="2600" dirty="0" smtClean="0"/>
              <a:t>Это не всегда хорошо получается. Есть проблемы.  </a:t>
            </a:r>
          </a:p>
          <a:p>
            <a:r>
              <a:rPr lang="ru-RU" sz="2600" i="1" dirty="0" smtClean="0"/>
              <a:t>Программы выравнивания основываются на сходстве последовательностей</a:t>
            </a:r>
            <a:r>
              <a:rPr lang="ru-RU" sz="2600" dirty="0" smtClean="0"/>
              <a:t>, так как последовательности белков обычно подвержены стабилизирующему отбору и потому их последовательности изменяются медленно  </a:t>
            </a:r>
          </a:p>
          <a:p>
            <a:r>
              <a:rPr lang="ru-RU" sz="2600" dirty="0" smtClean="0"/>
              <a:t>Сходство может появиться случайно (</a:t>
            </a:r>
            <a:r>
              <a:rPr lang="ru-RU" sz="2600" dirty="0" err="1" smtClean="0"/>
              <a:t>теор</a:t>
            </a:r>
            <a:r>
              <a:rPr lang="ru-RU" sz="2600" dirty="0" smtClean="0"/>
              <a:t>. </a:t>
            </a:r>
            <a:r>
              <a:rPr lang="ru-RU" sz="2600" dirty="0"/>
              <a:t>в</a:t>
            </a:r>
            <a:r>
              <a:rPr lang="ru-RU" sz="2600" dirty="0" smtClean="0"/>
              <a:t>ер.)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Вывод.</a:t>
            </a:r>
            <a:r>
              <a:rPr lang="ru-RU" sz="2600" dirty="0" smtClean="0">
                <a:solidFill>
                  <a:srgbClr val="C00000"/>
                </a:solidFill>
              </a:rPr>
              <a:t> Нужно учиться чему верить </a:t>
            </a:r>
            <a:r>
              <a:rPr lang="ru-RU" sz="2600" dirty="0" smtClean="0"/>
              <a:t>в выравнивании, а</a:t>
            </a:r>
            <a:r>
              <a:rPr lang="ru-RU" sz="2600" dirty="0" smtClean="0">
                <a:solidFill>
                  <a:srgbClr val="C00000"/>
                </a:solidFill>
              </a:rPr>
              <a:t> чему нет! </a:t>
            </a:r>
            <a:br>
              <a:rPr lang="ru-RU" sz="2600" dirty="0" smtClean="0">
                <a:solidFill>
                  <a:srgbClr val="C00000"/>
                </a:solidFill>
              </a:rPr>
            </a:br>
            <a:r>
              <a:rPr lang="ru-RU" sz="2600" dirty="0" smtClean="0">
                <a:solidFill>
                  <a:srgbClr val="C00000"/>
                </a:solidFill>
              </a:rPr>
              <a:t/>
            </a:r>
            <a:br>
              <a:rPr lang="ru-RU" sz="2600" dirty="0" smtClean="0">
                <a:solidFill>
                  <a:srgbClr val="C00000"/>
                </a:solidFill>
              </a:rPr>
            </a:br>
            <a:r>
              <a:rPr lang="ru-RU" sz="2600" dirty="0" smtClean="0"/>
              <a:t>Для этого нужно набираться опыта на примерах</a:t>
            </a:r>
            <a:r>
              <a:rPr lang="ru-RU" sz="26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22" y="56659"/>
            <a:ext cx="8174156" cy="7676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Биологический </a:t>
            </a:r>
            <a:r>
              <a:rPr lang="ru-RU" sz="4000" dirty="0"/>
              <a:t>смысл выравнивания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3682" y="5894686"/>
            <a:ext cx="5513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DNA (cytosine-5-)-</a:t>
            </a:r>
            <a:r>
              <a:rPr lang="ru-RU" altLang="ru-RU" sz="2400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methyltransferas</a:t>
            </a:r>
            <a:r>
              <a:rPr lang="en-US" altLang="ru-RU" sz="2400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es</a:t>
            </a:r>
            <a:endParaRPr lang="ru-RU" altLang="ru-RU" sz="4800" dirty="0"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295"/>
            <a:ext cx="8917058" cy="50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Гомология и сходство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6" y="934064"/>
            <a:ext cx="9140813" cy="5574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943" y="0"/>
            <a:ext cx="7395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Продолжение того же выравнивания</a:t>
            </a:r>
          </a:p>
          <a:p>
            <a:r>
              <a:rPr lang="ru-RU" sz="2400" dirty="0"/>
              <a:t>Не всегда так хорошо как на предыдущем </a:t>
            </a:r>
            <a:r>
              <a:rPr lang="ru-RU" sz="2400" dirty="0" smtClean="0"/>
              <a:t>слайде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2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такая неоднородность качества колонок в выравнивании?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Программа построила выравнивание неправильно?</a:t>
            </a:r>
          </a:p>
          <a:p>
            <a:r>
              <a:rPr lang="ru-RU" dirty="0" smtClean="0"/>
              <a:t>Неравномерная скорость мутаций в разных местах белка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очему?</a:t>
            </a:r>
          </a:p>
          <a:p>
            <a:pPr lvl="1"/>
            <a:r>
              <a:rPr lang="ru-RU" dirty="0" smtClean="0"/>
              <a:t>Мутации в геноме происходят неравномерно – НЕТ. Мутации  происходят случайно, им всё равно – где (в первом приближении).</a:t>
            </a:r>
          </a:p>
          <a:p>
            <a:pPr lvl="1"/>
            <a:r>
              <a:rPr lang="ru-RU" dirty="0" smtClean="0"/>
              <a:t>Отбор решает какие мутации и даже крупные перестройки оставить, а какие запретить.</a:t>
            </a:r>
          </a:p>
          <a:p>
            <a:r>
              <a:rPr lang="ru-RU" dirty="0" smtClean="0"/>
              <a:t>Вернёмся к слайдам. Где выравнивание правильное (имеет шанс соответствовать эволюционному), а где -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98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22" y="0"/>
            <a:ext cx="8174156" cy="7676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Биологический </a:t>
            </a:r>
            <a:r>
              <a:rPr lang="ru-RU" sz="4000" dirty="0"/>
              <a:t>смысл </a:t>
            </a:r>
            <a:r>
              <a:rPr lang="ru-RU" sz="4000" dirty="0" smtClean="0"/>
              <a:t>выравнивания</a:t>
            </a:r>
            <a:br>
              <a:rPr lang="ru-RU" sz="4000" dirty="0" smtClean="0"/>
            </a:br>
            <a:r>
              <a:rPr lang="ru-RU" sz="2700" dirty="0" smtClean="0"/>
              <a:t>хорошее выравнивание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6"/>
          <a:stretch/>
        </p:blipFill>
        <p:spPr>
          <a:xfrm>
            <a:off x="113471" y="925560"/>
            <a:ext cx="8917058" cy="48942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638299" y="5837239"/>
            <a:ext cx="2171701" cy="1404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1549" y="5846312"/>
            <a:ext cx="1809751" cy="168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91300" y="5837239"/>
            <a:ext cx="1238250" cy="1821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0" y="5853802"/>
            <a:ext cx="971549" cy="1564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29549" y="5829232"/>
            <a:ext cx="1200979" cy="1901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71575" y="5819776"/>
            <a:ext cx="466724" cy="1579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38324" y="6075145"/>
            <a:ext cx="3629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Учитывать      * Есть </a:t>
            </a:r>
            <a:r>
              <a:rPr lang="ru-RU" dirty="0" err="1" smtClean="0"/>
              <a:t>конс</a:t>
            </a:r>
            <a:r>
              <a:rPr lang="ru-RU" dirty="0" smtClean="0"/>
              <a:t>. позиции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* Нет </a:t>
            </a:r>
            <a:r>
              <a:rPr lang="ru-RU" dirty="0" err="1" smtClean="0"/>
              <a:t>гэпов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5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943" y="-19050"/>
            <a:ext cx="8779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Зелёный – ОК.</a:t>
            </a:r>
            <a:br>
              <a:rPr lang="ru-RU" sz="2000" dirty="0" smtClean="0"/>
            </a:br>
            <a:r>
              <a:rPr lang="ru-RU" sz="2000" dirty="0" smtClean="0"/>
              <a:t>жёлтый – есть выравнивания отдельных последовательностей (блоки)</a:t>
            </a:r>
            <a:r>
              <a:rPr lang="en-US" sz="2000" dirty="0" smtClean="0"/>
              <a:t>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между блоками  подгонка программы, гомологии по </a:t>
            </a:r>
            <a:r>
              <a:rPr lang="ru-RU" sz="2000" dirty="0" err="1" smtClean="0"/>
              <a:t>а.к.о</a:t>
            </a:r>
            <a:r>
              <a:rPr lang="ru-RU" sz="2000" dirty="0" smtClean="0"/>
              <a:t>. по колонкам нет</a:t>
            </a:r>
          </a:p>
          <a:p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85726" y="998195"/>
            <a:ext cx="8810625" cy="5642402"/>
            <a:chOff x="1" y="969620"/>
            <a:chExt cx="8810625" cy="564240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r="4062"/>
            <a:stretch/>
          </p:blipFill>
          <p:spPr>
            <a:xfrm>
              <a:off x="41128" y="969620"/>
              <a:ext cx="8769498" cy="557489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" y="6477000"/>
              <a:ext cx="1609724" cy="1350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724025" y="6463002"/>
              <a:ext cx="6572249" cy="149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563909" y="4358639"/>
            <a:ext cx="2684616" cy="3371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29101" y="5768642"/>
            <a:ext cx="2533650" cy="3273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r="15309" b="2873"/>
          <a:stretch/>
        </p:blipFill>
        <p:spPr>
          <a:xfrm>
            <a:off x="1" y="1095375"/>
            <a:ext cx="9096506" cy="535305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6700" y="0"/>
            <a:ext cx="8715375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Выравнивание другой программой и раскраска по </a:t>
            </a:r>
            <a:r>
              <a:rPr lang="ru-RU" sz="2800" dirty="0" err="1" smtClean="0"/>
              <a:t>а.к.о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9749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64" y="1736727"/>
            <a:ext cx="8313635" cy="285273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Консервативное значит важное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Консервативное -  то, что длительно существует в эволюции, с несущественными изменениями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6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Классический Американский Большой Современный Автомобиль Грузовик  Транспорта — стоковые фотографии и другие картинки Грузови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72" y="4838132"/>
            <a:ext cx="2530424" cy="16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Эксперты назвали самый популярный люксовый автомобиль 2020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8" y="4875420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Как выглядит телега. Декоративная телега для сада своими руками: как  сделать и где установить. Современные телеги - сферы использо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19" y="4875420"/>
            <a:ext cx="2672177" cy="1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амый древний автомобиль. / Блог им. burena / Коллективные блоги /  Steampunker.ru - сеть для любителей steampunk'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8" y="2593685"/>
            <a:ext cx="2637359" cy="19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Десять самых старых автомобилей в мире » 1Gai.Ru - Советы и технологии,  автомобили, новости, статьи, фотограф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96" y="2859681"/>
            <a:ext cx="3110132" cy="17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телега — Викисловар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34" y="2738656"/>
            <a:ext cx="2494348" cy="17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История создания колес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6" y="840828"/>
            <a:ext cx="2454460" cy="16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https://dikon.ru/upload/image/antique_wooden_wheelbarrow_buch_2_3532_1024x5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05" y="840828"/>
            <a:ext cx="2263806" cy="1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Колесница - это... Что такое Колесница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0" y="762386"/>
            <a:ext cx="2375415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амый древний автомобиль. / Блог им. burena / Коллективные блоги /  Steampunker.ru - сеть для любителей steampunk'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0" y="2593685"/>
            <a:ext cx="2637359" cy="19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сять самых старых автомобилей в мире » 1Gai.Ru - Советы и технологии,  автомобили, новости, статьи, фотограф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64" y="2738656"/>
            <a:ext cx="3110132" cy="17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елега — Викисловар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34" y="2738656"/>
            <a:ext cx="2494348" cy="17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Эксперты назвали самый популярный люксовый автомобиль 2020 г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0" y="4838132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к выглядит телега. Декоративная телега для сада своими руками: как  сделать и где установить. Современные телеги - сферы использова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20" y="4850737"/>
            <a:ext cx="2672177" cy="1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лассический Американский Большой Современный Автомобиль Грузовик  Транспорта — стоковые фотографии и другие картинки Грузовик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72" y="4838132"/>
            <a:ext cx="2530424" cy="16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История создания колес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7" y="840828"/>
            <a:ext cx="2454460" cy="16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dikon.ru/upload/image/antique_wooden_wheelbarrow_buch_2_3532_1024x5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05" y="840828"/>
            <a:ext cx="2263806" cy="1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362" y="41386"/>
            <a:ext cx="514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LUCA</a:t>
            </a:r>
          </a:p>
          <a:p>
            <a:r>
              <a:rPr lang="en-US" sz="2800" dirty="0" smtClean="0"/>
              <a:t>                 (</a:t>
            </a:r>
            <a:r>
              <a:rPr lang="ru-RU" sz="2800" dirty="0" smtClean="0"/>
              <a:t>колесного транспорта</a:t>
            </a:r>
            <a:r>
              <a:rPr lang="en-US" sz="2800" dirty="0"/>
              <a:t>)</a:t>
            </a:r>
          </a:p>
        </p:txBody>
      </p:sp>
      <p:pic>
        <p:nvPicPr>
          <p:cNvPr id="2074" name="Picture 26" descr="Колесница - это... Что такое Колесница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6" y="714975"/>
            <a:ext cx="2375415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702093" y="472622"/>
            <a:ext cx="751875" cy="5276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09628" y="473977"/>
            <a:ext cx="326855" cy="4947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33782" y="406011"/>
            <a:ext cx="3616317" cy="5942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Эксперты назвали самый популярный люксовый автомобиль 2020 г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9" y="4862815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Как выглядит телега. Декоративная телега для сада своими руками: как  сделать и где установить. Современные телеги - сферы использова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29" y="4824859"/>
            <a:ext cx="2672177" cy="1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61" y="2386601"/>
            <a:ext cx="8571441" cy="3194391"/>
          </a:xfrm>
        </p:spPr>
        <p:txBody>
          <a:bodyPr>
            <a:noAutofit/>
          </a:bodyPr>
          <a:lstStyle/>
          <a:p>
            <a:r>
              <a:rPr lang="ru-RU" sz="5400" dirty="0" smtClean="0"/>
              <a:t>В </a:t>
            </a:r>
            <a:r>
              <a:rPr lang="ru-RU" sz="5400" dirty="0" err="1" smtClean="0"/>
              <a:t>выраниваниях</a:t>
            </a:r>
            <a:r>
              <a:rPr lang="ru-RU" sz="5400" dirty="0" smtClean="0"/>
              <a:t> белков –то же самое</a:t>
            </a:r>
            <a:r>
              <a:rPr lang="en-US" sz="5400" dirty="0" smtClean="0"/>
              <a:t>: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 smtClean="0"/>
              <a:t>Сохраняющееся в эволюции  </a:t>
            </a:r>
            <a:r>
              <a:rPr lang="ru-RU" sz="5400" dirty="0"/>
              <a:t>(консервативное) </a:t>
            </a:r>
            <a:r>
              <a:rPr lang="ru-RU" sz="5400" dirty="0" smtClean="0">
                <a:sym typeface="Symbol" panose="05050102010706020507" pitchFamily="18" charset="2"/>
              </a:rPr>
              <a:t></a:t>
            </a:r>
            <a:r>
              <a:rPr lang="ru-RU" sz="5400" dirty="0" smtClean="0"/>
              <a:t> важно</a:t>
            </a:r>
            <a:endParaRPr lang="ru-RU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b="18207"/>
          <a:stretch/>
        </p:blipFill>
        <p:spPr>
          <a:xfrm>
            <a:off x="214858" y="3481034"/>
            <a:ext cx="4271417" cy="25673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341273"/>
            <a:ext cx="85090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РНК зависимая РНК полимераза (</a:t>
            </a:r>
            <a:r>
              <a:rPr lang="en-US" sz="3600" dirty="0" err="1" smtClean="0"/>
              <a:t>RdRP</a:t>
            </a:r>
            <a:r>
              <a:rPr lang="en-US" sz="3600" dirty="0" smtClean="0"/>
              <a:t>)</a:t>
            </a:r>
            <a:r>
              <a:rPr lang="ru-RU" sz="3600" dirty="0" smtClean="0"/>
              <a:t>, консервативные участки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3742"/>
            <a:ext cx="9144000" cy="154525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 rot="21386962">
            <a:off x="2075652" y="4325883"/>
            <a:ext cx="777125" cy="551351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1 21"/>
          <p:cNvSpPr/>
          <p:nvPr/>
        </p:nvSpPr>
        <p:spPr>
          <a:xfrm>
            <a:off x="3744736" y="4948807"/>
            <a:ext cx="1583462" cy="612648"/>
          </a:xfrm>
          <a:prstGeom prst="borderCallout1">
            <a:avLst>
              <a:gd name="adj1" fmla="val 18750"/>
              <a:gd name="adj2" fmla="val -8333"/>
              <a:gd name="adj3" fmla="val -40901"/>
              <a:gd name="adj4" fmla="val -62015"/>
            </a:avLst>
          </a:prstGeom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Активный центр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37742" y="3656017"/>
            <a:ext cx="3410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каких участках выравнивание</a:t>
            </a:r>
          </a:p>
          <a:p>
            <a:r>
              <a:rPr lang="ru-RU" dirty="0" smtClean="0"/>
              <a:t>правильное – </a:t>
            </a:r>
            <a:br>
              <a:rPr lang="ru-RU" dirty="0" smtClean="0"/>
            </a:br>
            <a:r>
              <a:rPr lang="ru-RU" dirty="0" smtClean="0"/>
              <a:t>совпадает с эволюционным?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235587"/>
            <a:ext cx="8063794" cy="747393"/>
          </a:xfrm>
        </p:spPr>
        <p:txBody>
          <a:bodyPr>
            <a:normAutofit/>
          </a:bodyPr>
          <a:lstStyle/>
          <a:p>
            <a:r>
              <a:rPr lang="en-US" sz="3600" dirty="0"/>
              <a:t>1</a:t>
            </a:r>
            <a:r>
              <a:rPr lang="ru-RU" sz="3600" dirty="0" smtClean="0"/>
              <a:t>. </a:t>
            </a:r>
            <a:r>
              <a:rPr lang="ru-RU" sz="3600" dirty="0" smtClean="0"/>
              <a:t>Общность происхождения. Эволюция</a:t>
            </a:r>
            <a:endParaRPr lang="ru-RU" sz="3600" dirty="0"/>
          </a:p>
        </p:txBody>
      </p:sp>
      <p:pic>
        <p:nvPicPr>
          <p:cNvPr id="1026" name="Picture 2" descr="https://pikuco.ru/upload/test_stable/d59/d594db044c9988351a66366741056e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2" b="18698"/>
          <a:stretch/>
        </p:blipFill>
        <p:spPr bwMode="auto">
          <a:xfrm>
            <a:off x="512064" y="794641"/>
            <a:ext cx="451256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397" y="3217098"/>
            <a:ext cx="355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Последний общий предок </a:t>
            </a:r>
            <a:r>
              <a:rPr lang="ru-RU" dirty="0" smtClean="0"/>
              <a:t>ныне живущих</a:t>
            </a:r>
            <a:r>
              <a:rPr lang="en-US" dirty="0" smtClean="0"/>
              <a:t> </a:t>
            </a:r>
            <a:r>
              <a:rPr lang="ru-RU" dirty="0" smtClean="0"/>
              <a:t>обезьян.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913" y="6056969"/>
            <a:ext cx="819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целых  организмов термин «гомология» не употребляют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913" y="3952920"/>
            <a:ext cx="882608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Гомоло́гия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2800" dirty="0" smtClean="0"/>
              <a:t>в биологии</a:t>
            </a:r>
            <a:br>
              <a:rPr lang="ru-RU" sz="2800" dirty="0" smtClean="0"/>
            </a:br>
            <a:r>
              <a:rPr lang="ru-RU" sz="2800" dirty="0" smtClean="0"/>
              <a:t>сопоставимость </a:t>
            </a:r>
            <a:r>
              <a:rPr lang="ru-RU" sz="2800" dirty="0"/>
              <a:t>частей сравниваемых биологических объектов, обусловленная общностью </a:t>
            </a:r>
            <a:r>
              <a:rPr lang="ru-RU" sz="2800" dirty="0" smtClean="0"/>
              <a:t>происхождения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                                            </a:t>
            </a:r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397" y="1197682"/>
            <a:ext cx="355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словарик:</a:t>
            </a:r>
          </a:p>
          <a:p>
            <a:r>
              <a:rPr lang="ru-RU" b="1" dirty="0" smtClean="0"/>
              <a:t>* Последний </a:t>
            </a:r>
            <a:r>
              <a:rPr lang="ru-RU" b="1" dirty="0"/>
              <a:t>общий </a:t>
            </a:r>
            <a:r>
              <a:rPr lang="ru-RU" b="1" dirty="0" smtClean="0"/>
              <a:t>предок (</a:t>
            </a:r>
            <a:r>
              <a:rPr lang="en-US" b="1" dirty="0" smtClean="0"/>
              <a:t>LCA)</a:t>
            </a:r>
            <a:endParaRPr lang="ru-RU" dirty="0" smtClean="0"/>
          </a:p>
          <a:p>
            <a:r>
              <a:rPr lang="ru-RU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* Гомология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2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6" y="62541"/>
            <a:ext cx="8873067" cy="9026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Множественное даёт аргументы, опровергающие </a:t>
            </a:r>
            <a:r>
              <a:rPr lang="ru-RU" sz="3200" u="sng" dirty="0" smtClean="0"/>
              <a:t>оптимальное</a:t>
            </a:r>
            <a:r>
              <a:rPr lang="ru-RU" sz="3200" dirty="0" smtClean="0"/>
              <a:t> парное выравнивание. Пример.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3" t="33364" r="821" b="-1393"/>
          <a:stretch/>
        </p:blipFill>
        <p:spPr bwMode="auto">
          <a:xfrm>
            <a:off x="135466" y="1046480"/>
            <a:ext cx="8172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0933" b="-29078"/>
          <a:stretch/>
        </p:blipFill>
        <p:spPr>
          <a:xfrm>
            <a:off x="371770" y="4488479"/>
            <a:ext cx="7800230" cy="154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781252" y="5027757"/>
            <a:ext cx="2250997" cy="4436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5450" y="2961943"/>
            <a:ext cx="1977933" cy="3737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1770" y="5493833"/>
            <a:ext cx="8873067" cy="1227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 красном овале во множественном выравнивании – одна </a:t>
            </a:r>
            <a:r>
              <a:rPr lang="ru-RU" sz="2000" dirty="0" err="1" smtClean="0"/>
              <a:t>делеция</a:t>
            </a:r>
            <a:r>
              <a:rPr lang="ru-RU" sz="2000" dirty="0" smtClean="0"/>
              <a:t>  между консервативными позициями.</a:t>
            </a:r>
            <a:br>
              <a:rPr lang="ru-RU" sz="2000" dirty="0" smtClean="0"/>
            </a:br>
            <a:r>
              <a:rPr lang="ru-RU" sz="2000" dirty="0" smtClean="0"/>
              <a:t>В оптимальном парном  выравнивании первых двух последовательностей в красном овале – четыре </a:t>
            </a:r>
            <a:r>
              <a:rPr lang="ru-RU" sz="2000" dirty="0" err="1" smtClean="0"/>
              <a:t>делеции</a:t>
            </a:r>
            <a:r>
              <a:rPr lang="ru-RU" sz="2000" dirty="0" smtClean="0"/>
              <a:t>. Участки те же.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40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624"/>
            <a:ext cx="7886700" cy="7054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III. </a:t>
            </a:r>
            <a:r>
              <a:rPr lang="ru-RU" sz="3600" dirty="0" smtClean="0"/>
              <a:t>Домены белков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004" y="975821"/>
            <a:ext cx="7391382" cy="5515514"/>
          </a:xfrm>
        </p:spPr>
        <p:txBody>
          <a:bodyPr>
            <a:noAutofit/>
          </a:bodyPr>
          <a:lstStyle/>
          <a:p>
            <a:r>
              <a:rPr lang="ru-RU" b="1" dirty="0" smtClean="0"/>
              <a:t>ЭВОЛЮЦИОННЫЙ ДОМЕН </a:t>
            </a:r>
            <a:r>
              <a:rPr lang="ru-RU" dirty="0" smtClean="0"/>
              <a:t>– </a:t>
            </a:r>
            <a:r>
              <a:rPr lang="ru-RU" dirty="0"/>
              <a:t>достаточно </a:t>
            </a:r>
            <a:r>
              <a:rPr lang="ru-RU" dirty="0" smtClean="0"/>
              <a:t>длинный </a:t>
            </a:r>
            <a:r>
              <a:rPr lang="ru-RU" dirty="0"/>
              <a:t>(более многих </a:t>
            </a:r>
            <a:r>
              <a:rPr lang="ru-RU" dirty="0" smtClean="0"/>
              <a:t>десятков </a:t>
            </a:r>
            <a:r>
              <a:rPr lang="ru-RU" dirty="0" err="1"/>
              <a:t>а.к.о</a:t>
            </a:r>
            <a:r>
              <a:rPr lang="ru-RU" dirty="0"/>
              <a:t>.) </a:t>
            </a:r>
            <a:r>
              <a:rPr lang="ru-RU" dirty="0" smtClean="0"/>
              <a:t>участок предкового белка, который эволюционировал </a:t>
            </a:r>
            <a:r>
              <a:rPr lang="ru-RU" dirty="0"/>
              <a:t>только по типу локальных </a:t>
            </a:r>
            <a:r>
              <a:rPr lang="ru-RU" dirty="0" smtClean="0"/>
              <a:t>мутаций. При этом  белки-потомки могли претерпевать крупные перестройки, не затрагивающие домен. Домену дают название. Собирают представителей домена из всех белков в которых их удаётся найти и строят выравнивание. 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занятиях работаем с базой данных </a:t>
            </a:r>
            <a:r>
              <a:rPr lang="en-US" dirty="0"/>
              <a:t>PFAM – protein families. </a:t>
            </a:r>
            <a:r>
              <a:rPr lang="ru-RU" dirty="0"/>
              <a:t>Семейства – это семейства ДОМЕНОВ</a:t>
            </a:r>
            <a:r>
              <a:rPr lang="ru-RU" dirty="0" smtClean="0"/>
              <a:t>. </a:t>
            </a:r>
            <a:r>
              <a:rPr lang="en-US" dirty="0" err="1"/>
              <a:t>Pfam</a:t>
            </a:r>
            <a:r>
              <a:rPr lang="en-US" dirty="0"/>
              <a:t> </a:t>
            </a:r>
            <a:r>
              <a:rPr lang="ru-RU" dirty="0"/>
              <a:t>в прошлом году была поглощена консорциумом </a:t>
            </a:r>
            <a:r>
              <a:rPr lang="en-US" dirty="0" err="1"/>
              <a:t>InterPro</a:t>
            </a:r>
            <a:r>
              <a:rPr lang="ru-RU" dirty="0"/>
              <a:t>, посвященном семействам белков</a:t>
            </a:r>
          </a:p>
          <a:p>
            <a:r>
              <a:rPr lang="ru-RU" dirty="0" smtClean="0"/>
              <a:t>В белке может быть один домен, два или много.</a:t>
            </a:r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         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6" y="138790"/>
            <a:ext cx="8772808" cy="6850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Эволюционные домены в белке изображают так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618" t="18431" r="23608" b="7247"/>
          <a:stretch/>
        </p:blipFill>
        <p:spPr>
          <a:xfrm>
            <a:off x="99588" y="823866"/>
            <a:ext cx="6482280" cy="52147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1798" y="6169740"/>
            <a:ext cx="5436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12121"/>
                </a:solidFill>
                <a:latin typeface="BlinkMacSystemFont"/>
              </a:rPr>
              <a:t>Vass LR, </a:t>
            </a:r>
            <a:r>
              <a:rPr lang="en-US" sz="1000" dirty="0" err="1">
                <a:solidFill>
                  <a:srgbClr val="212121"/>
                </a:solidFill>
                <a:latin typeface="BlinkMacSystemFont"/>
              </a:rPr>
              <a:t>Branscum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 KM, </a:t>
            </a:r>
            <a:r>
              <a:rPr lang="en-US" sz="1000" dirty="0" err="1">
                <a:solidFill>
                  <a:srgbClr val="212121"/>
                </a:solidFill>
                <a:latin typeface="BlinkMacSystemFont"/>
              </a:rPr>
              <a:t>Bourret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 RB, Foster CA. Generalizable strategy to analyze domains in the context of parent protein architecture: A </a:t>
            </a:r>
            <a:r>
              <a:rPr lang="en-US" sz="1000" dirty="0" err="1">
                <a:solidFill>
                  <a:srgbClr val="212121"/>
                </a:solidFill>
                <a:latin typeface="BlinkMacSystemFont"/>
              </a:rPr>
              <a:t>CheW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 case study. Proteins. 2022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527548" y="4648884"/>
            <a:ext cx="248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Доменные архитектуры белков</a:t>
            </a:r>
            <a:r>
              <a:rPr lang="ru-RU" sz="2000" dirty="0" smtClean="0"/>
              <a:t>, содержащих домен </a:t>
            </a:r>
            <a:r>
              <a:rPr lang="en-US" sz="2000" dirty="0" err="1" smtClean="0"/>
              <a:t>CheW</a:t>
            </a:r>
            <a:r>
              <a:rPr lang="en-US" sz="2000" dirty="0" smtClean="0"/>
              <a:t>-like</a:t>
            </a:r>
            <a:endParaRPr lang="ru-RU" sz="2000" dirty="0"/>
          </a:p>
        </p:txBody>
      </p:sp>
      <p:pic>
        <p:nvPicPr>
          <p:cNvPr id="1026" name="Picture 2" descr="https://www.ncbi.nlm.nih.gov/pmc/articles/instance/7212787/bin/nihms-1584058-f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56" y="823866"/>
            <a:ext cx="1653672" cy="23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7548" y="3303486"/>
            <a:ext cx="24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ru-RU" dirty="0" smtClean="0"/>
              <a:t>белки участвуют в хемотаксисе бактерий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6260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external file that holds a picture, illustration, etc.&#10;Object name is 1471-2105-6-77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6" y="1050140"/>
            <a:ext cx="6341474" cy="41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4206" y="202164"/>
            <a:ext cx="8415762" cy="857091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Домены </a:t>
            </a:r>
            <a:r>
              <a:rPr lang="en-US" sz="3200" dirty="0" err="1" smtClean="0"/>
              <a:t>Pfam</a:t>
            </a:r>
            <a:r>
              <a:rPr lang="en-US" sz="3200" dirty="0" smtClean="0"/>
              <a:t> </a:t>
            </a:r>
            <a:r>
              <a:rPr lang="ru-RU" sz="3200" dirty="0" smtClean="0"/>
              <a:t>часто, но не всегда соответствуют структурным доменам </a:t>
            </a:r>
            <a:r>
              <a:rPr lang="en-US" sz="3200" dirty="0" smtClean="0"/>
              <a:t>SCOP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457" y="5170644"/>
            <a:ext cx="8225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Examples of one-to-one exact mapping between </a:t>
            </a:r>
            <a:r>
              <a:rPr lang="en-US" sz="14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Pfam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 families and SCOP domain families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. The domains are graphed onto the PDB structures of their corresponding member proteins using </a:t>
            </a:r>
            <a:r>
              <a:rPr lang="en-US" sz="1400" dirty="0" err="1">
                <a:solidFill>
                  <a:srgbClr val="333333"/>
                </a:solidFill>
                <a:latin typeface="Cambria" panose="02040503050406030204" pitchFamily="18" charset="0"/>
              </a:rPr>
              <a:t>Pymol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. The first row shows </a:t>
            </a:r>
            <a:r>
              <a:rPr lang="en-US" sz="1400" dirty="0" err="1">
                <a:solidFill>
                  <a:srgbClr val="333333"/>
                </a:solidFill>
                <a:latin typeface="Cambria" panose="02040503050406030204" pitchFamily="18" charset="0"/>
              </a:rPr>
              <a:t>Pfam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 domains and the second row shows their corresponding SCOP domains. The structure regions of </a:t>
            </a:r>
            <a:r>
              <a:rPr lang="en-US" sz="1400" dirty="0" err="1">
                <a:solidFill>
                  <a:srgbClr val="333333"/>
                </a:solidFill>
                <a:latin typeface="Cambria" panose="02040503050406030204" pitchFamily="18" charset="0"/>
              </a:rPr>
              <a:t>Pfam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 domains are marked in green and those of SCOP domains are marked in blue. Red regions lie outside the SCOP or </a:t>
            </a:r>
            <a:r>
              <a:rPr lang="en-US" sz="1400" dirty="0" err="1">
                <a:solidFill>
                  <a:srgbClr val="333333"/>
                </a:solidFill>
                <a:latin typeface="Cambria" panose="02040503050406030204" pitchFamily="18" charset="0"/>
              </a:rPr>
              <a:t>Pfam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 domains. 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1097" y="641400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12121"/>
                </a:solidFill>
                <a:latin typeface="Roboto"/>
              </a:rPr>
              <a:t>Zhang Y, </a:t>
            </a:r>
            <a:r>
              <a:rPr lang="en-US" sz="1000" dirty="0" err="1">
                <a:solidFill>
                  <a:srgbClr val="212121"/>
                </a:solidFill>
                <a:latin typeface="Roboto"/>
              </a:rPr>
              <a:t>Chandonia</a:t>
            </a:r>
            <a:r>
              <a:rPr lang="en-US" sz="1000" dirty="0">
                <a:solidFill>
                  <a:srgbClr val="212121"/>
                </a:solidFill>
                <a:latin typeface="Roboto"/>
              </a:rPr>
              <a:t> JM, Ding C, Holbrook SR. Comparative mapping of sequence-based and structure-based protein domains. BMC Bioinformatics. 2005 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725680" y="2644169"/>
            <a:ext cx="2161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Такое соответствие </a:t>
            </a:r>
            <a:br>
              <a:rPr lang="ru-RU" dirty="0" smtClean="0"/>
            </a:br>
            <a:r>
              <a:rPr lang="ru-RU" dirty="0" smtClean="0"/>
              <a:t>наблюдается не</a:t>
            </a:r>
            <a:r>
              <a:rPr lang="en-US" dirty="0" smtClean="0"/>
              <a:t> </a:t>
            </a:r>
            <a:r>
              <a:rPr lang="ru-RU" dirty="0" smtClean="0"/>
              <a:t>для</a:t>
            </a:r>
          </a:p>
          <a:p>
            <a:r>
              <a:rPr lang="ru-RU" dirty="0" smtClean="0"/>
              <a:t>всех доменов </a:t>
            </a:r>
            <a:r>
              <a:rPr lang="en-US" dirty="0" err="1" smtClean="0"/>
              <a:t>Pfam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46471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3123"/>
          </a:xfrm>
        </p:spPr>
        <p:txBody>
          <a:bodyPr/>
          <a:lstStyle/>
          <a:p>
            <a:pPr algn="ctr"/>
            <a:r>
              <a:rPr lang="ru-RU" dirty="0" smtClean="0"/>
              <a:t>Эволюционные домены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53123"/>
            <a:ext cx="3943350" cy="4851083"/>
          </a:xfrm>
        </p:spPr>
        <p:txBody>
          <a:bodyPr/>
          <a:lstStyle/>
          <a:p>
            <a:r>
              <a:rPr lang="ru-RU" dirty="0"/>
              <a:t>Имеют определенную функцию (не всегда известна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en-US" sz="2000" dirty="0" smtClean="0"/>
              <a:t>DUF – Domain of Unknown Function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Часто совпадают со структурными доменами </a:t>
            </a:r>
            <a:br>
              <a:rPr lang="ru-RU" dirty="0" smtClean="0"/>
            </a:br>
            <a:r>
              <a:rPr lang="ru-RU" dirty="0" smtClean="0"/>
              <a:t>(но не всегда)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85312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Гомеодомен</a:t>
            </a:r>
            <a:r>
              <a:rPr lang="ru-RU" sz="2400" dirty="0" smtClean="0"/>
              <a:t> – ДНК связывающий домен</a:t>
            </a:r>
          </a:p>
          <a:p>
            <a:endParaRPr lang="en-US" sz="1400" dirty="0"/>
          </a:p>
          <a:p>
            <a:r>
              <a:rPr lang="en-US" sz="1400" dirty="0" smtClean="0"/>
              <a:t>Homeodomain </a:t>
            </a:r>
            <a:r>
              <a:rPr lang="en-US" sz="1400" dirty="0"/>
              <a:t>proteins regulate gene expression and cell differentiation during early embryonic development, thus mutations in </a:t>
            </a:r>
            <a:r>
              <a:rPr lang="en-US" sz="1400" dirty="0" err="1"/>
              <a:t>homeobox</a:t>
            </a:r>
            <a:r>
              <a:rPr lang="en-US" sz="1400" dirty="0"/>
              <a:t> genes can cause developmental disorders.</a:t>
            </a:r>
            <a:r>
              <a:rPr lang="en-US" sz="1400" baseline="30000" dirty="0">
                <a:hlinkClick r:id="rId2"/>
              </a:rPr>
              <a:t>[1]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5" y="3005361"/>
            <a:ext cx="2841625" cy="33840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320272"/>
            <a:ext cx="8323043" cy="2852737"/>
          </a:xfrm>
        </p:spPr>
        <p:txBody>
          <a:bodyPr>
            <a:normAutofit/>
          </a:bodyPr>
          <a:lstStyle/>
          <a:p>
            <a:r>
              <a:rPr lang="ru-RU" sz="4400" dirty="0"/>
              <a:t>Н</a:t>
            </a:r>
            <a:r>
              <a:rPr lang="ru-RU" sz="4400" dirty="0" smtClean="0"/>
              <a:t>аблюдаемый результат крупных перестроек генома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Часто белки с одинаковой доменной архитектурой имеют сходство </a:t>
            </a:r>
            <a:r>
              <a:rPr lang="ru-RU" dirty="0" smtClean="0"/>
              <a:t>последовательностей </a:t>
            </a:r>
            <a:r>
              <a:rPr lang="ru-RU" dirty="0" smtClean="0"/>
              <a:t>в границах доменов, а вне них сходство не детектируется или его НЕТ. Участки белков не </a:t>
            </a:r>
            <a:r>
              <a:rPr lang="ru-RU" dirty="0" err="1" smtClean="0"/>
              <a:t>гомологичны</a:t>
            </a:r>
            <a:r>
              <a:rPr lang="ru-RU" dirty="0" smtClean="0"/>
              <a:t>, а что происходило в эволюции – неизвестно.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243839" y="1"/>
            <a:ext cx="8651863" cy="82295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  </a:t>
            </a:r>
            <a:r>
              <a:rPr lang="ru-RU" sz="2800" dirty="0" smtClean="0">
                <a:latin typeface="+mn-lt"/>
              </a:rPr>
              <a:t>ДВА ДОМЕНА </a:t>
            </a:r>
            <a:r>
              <a:rPr lang="ru-RU" sz="2800" dirty="0" err="1" smtClean="0">
                <a:latin typeface="+mn-lt"/>
              </a:rPr>
              <a:t>гомеобелков</a:t>
            </a:r>
            <a:r>
              <a:rPr lang="en-US" sz="2800" dirty="0" smtClean="0">
                <a:latin typeface="+mn-lt"/>
              </a:rPr>
              <a:t>: </a:t>
            </a:r>
            <a:r>
              <a:rPr lang="ru-RU" sz="2800" dirty="0" err="1" smtClean="0">
                <a:latin typeface="+mn-lt"/>
              </a:rPr>
              <a:t>гомеодомен</a:t>
            </a:r>
            <a:r>
              <a:rPr lang="ru-RU" sz="2800" dirty="0" smtClean="0">
                <a:latin typeface="+mn-lt"/>
              </a:rPr>
              <a:t> и </a:t>
            </a:r>
            <a:r>
              <a:rPr lang="en-US" sz="2800" dirty="0" smtClean="0">
                <a:latin typeface="+mn-lt"/>
              </a:rPr>
              <a:t>OAR </a:t>
            </a:r>
            <a:r>
              <a:rPr lang="ru-RU" sz="2800" dirty="0" smtClean="0">
                <a:latin typeface="+mn-lt"/>
              </a:rPr>
              <a:t>домен</a:t>
            </a:r>
            <a:endParaRPr lang="ru-RU" sz="2800" dirty="0"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6544" y="822960"/>
            <a:ext cx="8519159" cy="5882640"/>
            <a:chOff x="1187450" y="1051342"/>
            <a:chExt cx="6870700" cy="4283452"/>
          </a:xfrm>
        </p:grpSpPr>
        <p:pic>
          <p:nvPicPr>
            <p:cNvPr id="11266" name="Picture 1026" descr="F:\Common\Education\FBB\Year_02\Term_6\Lectures\3Dcomparison\3Dclassification\HD_O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051342"/>
              <a:ext cx="6870700" cy="428345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3760969" y="4634428"/>
              <a:ext cx="761026" cy="2423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73686"/>
            <a:ext cx="8305800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Домены принято</a:t>
            </a:r>
            <a:r>
              <a:rPr lang="ru-RU" dirty="0" smtClean="0"/>
              <a:t> </a:t>
            </a:r>
            <a:r>
              <a:rPr lang="ru-RU" dirty="0" smtClean="0">
                <a:latin typeface="+mn-lt"/>
              </a:rPr>
              <a:t>изображать так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0386"/>
            <a:ext cx="8974078" cy="9782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1970485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74987"/>
                </a:solidFill>
                <a:hlinkClick r:id="rId3"/>
              </a:rPr>
              <a:t>X1WJ92_ACYPI</a:t>
            </a:r>
            <a:r>
              <a:rPr lang="en-US" sz="2000" dirty="0">
                <a:solidFill>
                  <a:srgbClr val="404040"/>
                </a:solidFill>
              </a:rPr>
              <a:t> [</a:t>
            </a:r>
            <a:r>
              <a:rPr lang="en-US" sz="2000" dirty="0" err="1">
                <a:solidFill>
                  <a:srgbClr val="404040"/>
                </a:solidFill>
              </a:rPr>
              <a:t>Acyrthosiphon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pisum</a:t>
            </a:r>
            <a:r>
              <a:rPr lang="en-US" sz="2000" dirty="0">
                <a:solidFill>
                  <a:srgbClr val="404040"/>
                </a:solidFill>
              </a:rPr>
              <a:t> (Pea aphid</a:t>
            </a:r>
            <a:r>
              <a:rPr lang="en-US" sz="2000" dirty="0" smtClean="0">
                <a:solidFill>
                  <a:srgbClr val="404040"/>
                </a:solidFill>
              </a:rPr>
              <a:t>)]</a:t>
            </a:r>
            <a:r>
              <a:rPr lang="ru-RU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/>
              <a:t>Uncharacterized protein </a:t>
            </a:r>
            <a:r>
              <a:rPr lang="en-US" sz="2000" dirty="0" smtClean="0"/>
              <a:t> </a:t>
            </a:r>
            <a:r>
              <a:rPr lang="en-US" sz="2000" dirty="0"/>
              <a:t>(408 residues)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120" y="4460618"/>
            <a:ext cx="8775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There are 1836 sequences with the following architecture: </a:t>
            </a:r>
            <a:r>
              <a:rPr lang="en-US" sz="2800" b="1" dirty="0">
                <a:solidFill>
                  <a:srgbClr val="404040"/>
                </a:solidFill>
              </a:rPr>
              <a:t>Homeodomain, OAR</a:t>
            </a:r>
            <a:endParaRPr lang="en-US" sz="2800" b="1" i="0" dirty="0">
              <a:solidFill>
                <a:srgbClr val="404040"/>
              </a:solidFill>
              <a:effectLst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036320" y="3779520"/>
            <a:ext cx="579120" cy="1338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30880" y="3779520"/>
            <a:ext cx="3368040" cy="1233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949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atin typeface="+mn-lt"/>
              </a:rPr>
              <a:t>Гомеодомен</a:t>
            </a:r>
            <a:r>
              <a:rPr lang="ru-RU" sz="4000" dirty="0" smtClean="0">
                <a:latin typeface="+mn-lt"/>
              </a:rPr>
              <a:t> является ДОМЕНОМ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421" y="4369242"/>
            <a:ext cx="3865162" cy="2169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/>
              <a:t>Гомеодомен</a:t>
            </a:r>
            <a:r>
              <a:rPr lang="ru-RU" sz="2400" dirty="0" smtClean="0"/>
              <a:t> (зелёный)  представлен и в негомологичных белках, как следует из разнообразия доменных архитектур с </a:t>
            </a:r>
            <a:r>
              <a:rPr lang="ru-RU" sz="2400" dirty="0" err="1" smtClean="0"/>
              <a:t>гомеодоменом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00" y="917542"/>
            <a:ext cx="4713455" cy="5803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59" y="874979"/>
            <a:ext cx="3242850" cy="33252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57488" y="505647"/>
            <a:ext cx="3338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Доказательство </a:t>
            </a:r>
            <a:r>
              <a:rPr lang="ru-RU" dirty="0" smtClean="0"/>
              <a:t>- выравнивание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5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687784"/>
            <a:ext cx="7050228" cy="587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4926588"/>
            <a:ext cx="7890981" cy="615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599" y="1576119"/>
            <a:ext cx="743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Verdana" panose="020B0604030504040204" pitchFamily="34" charset="0"/>
              </a:rPr>
              <a:t>There are 9 sequences with the following architecture: MethyltransfD12, N6_N4_Mtase</a:t>
            </a:r>
          </a:p>
          <a:p>
            <a:r>
              <a:rPr lang="en-US" dirty="0">
                <a:solidFill>
                  <a:srgbClr val="074987"/>
                </a:solidFill>
                <a:latin typeface="Verdana" panose="020B0604030504040204" pitchFamily="34" charset="0"/>
                <a:hlinkClick r:id="rId4"/>
              </a:rPr>
              <a:t>A0A2Z5QVW5_9MICC</a:t>
            </a:r>
            <a:r>
              <a:rPr lang="en-US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[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D12-N6_N4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]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598" y="3757091"/>
            <a:ext cx="743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Verdana" panose="020B0604030504040204" pitchFamily="34" charset="0"/>
              </a:rPr>
              <a:t>There are 5 sequences with the following architecture: N6_N4_Mtase, MethyltransfD12</a:t>
            </a:r>
          </a:p>
          <a:p>
            <a:r>
              <a:rPr lang="en-US" dirty="0">
                <a:solidFill>
                  <a:srgbClr val="074987"/>
                </a:solidFill>
                <a:latin typeface="Verdana" panose="020B0604030504040204" pitchFamily="34" charset="0"/>
                <a:hlinkClick r:id="rId5"/>
              </a:rPr>
              <a:t>A0A1I7GYG0_9CLOT</a:t>
            </a:r>
            <a:r>
              <a:rPr lang="en-US" dirty="0">
                <a:solidFill>
                  <a:srgbClr val="404040"/>
                </a:solidFill>
                <a:latin typeface="Verdana" panose="020B0604030504040204" pitchFamily="34" charset="0"/>
              </a:rPr>
              <a:t>  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[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N6_N4-D12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]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8883" y="156388"/>
            <a:ext cx="8717109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выровнять эти две последовательности?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7997" y="5951823"/>
            <a:ext cx="7134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такое может возникнуть?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70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4" y="79377"/>
            <a:ext cx="8429626" cy="739774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Гомология в молекулярной биологии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3874" y="663955"/>
            <a:ext cx="8394192" cy="5680076"/>
          </a:xfrm>
        </p:spPr>
        <p:txBody>
          <a:bodyPr>
            <a:noAutofit/>
          </a:bodyPr>
          <a:lstStyle/>
          <a:p>
            <a:r>
              <a:rPr lang="ru-RU" sz="2400" dirty="0"/>
              <a:t>Гомология того, что закодировано в  геномах – </a:t>
            </a:r>
            <a:r>
              <a:rPr lang="ru-RU" sz="2400" dirty="0" smtClean="0"/>
              <a:t>генов </a:t>
            </a:r>
            <a:r>
              <a:rPr lang="ru-RU" sz="2400" b="1" dirty="0" smtClean="0"/>
              <a:t>белков </a:t>
            </a:r>
            <a:r>
              <a:rPr lang="ru-RU" sz="2400" dirty="0" smtClean="0"/>
              <a:t>и </a:t>
            </a:r>
            <a:r>
              <a:rPr lang="ru-RU" sz="2400" dirty="0"/>
              <a:t>РНК,  </a:t>
            </a:r>
            <a:r>
              <a:rPr lang="ru-RU" sz="2400" dirty="0" smtClean="0"/>
              <a:t>и просто участков ДНК</a:t>
            </a:r>
          </a:p>
          <a:p>
            <a:r>
              <a:rPr lang="ru-RU" sz="2400" b="1" dirty="0" smtClean="0"/>
              <a:t>Белки </a:t>
            </a:r>
            <a:r>
              <a:rPr lang="ru-RU" sz="2400" b="1" dirty="0" err="1" smtClean="0"/>
              <a:t>гомологичны</a:t>
            </a:r>
            <a:r>
              <a:rPr lang="ru-RU" sz="2400" dirty="0" smtClean="0"/>
              <a:t>, если их гены произошли из гена их общего </a:t>
            </a:r>
            <a:r>
              <a:rPr lang="ru-RU" sz="2400" dirty="0" smtClean="0"/>
              <a:t>предка. </a:t>
            </a:r>
          </a:p>
          <a:p>
            <a:r>
              <a:rPr lang="ru-RU" sz="2400" dirty="0" smtClean="0"/>
              <a:t>При каждом делении клетки ген дочерней клетки – копия гена материнской клетки. </a:t>
            </a:r>
          </a:p>
          <a:p>
            <a:r>
              <a:rPr lang="ru-RU" sz="2400" dirty="0" smtClean="0"/>
              <a:t>Ошибки – </a:t>
            </a:r>
            <a:r>
              <a:rPr lang="ru-RU" sz="2400" dirty="0" smtClean="0"/>
              <a:t>мутации – </a:t>
            </a:r>
            <a:r>
              <a:rPr lang="ru-RU" sz="2400" dirty="0" smtClean="0"/>
              <a:t>в ДНК случаются. Самая распространённая </a:t>
            </a:r>
            <a:r>
              <a:rPr lang="ru-RU" sz="2400" dirty="0"/>
              <a:t>мутация</a:t>
            </a:r>
            <a:r>
              <a:rPr lang="en-US" sz="2400" dirty="0"/>
              <a:t>: </a:t>
            </a:r>
            <a:r>
              <a:rPr lang="ru-RU" sz="2400" dirty="0"/>
              <a:t>и</a:t>
            </a:r>
            <a:r>
              <a:rPr lang="ru-RU" sz="2400" dirty="0" smtClean="0"/>
              <a:t>з </a:t>
            </a:r>
            <a:r>
              <a:rPr lang="ru-RU" sz="2400" dirty="0"/>
              <a:t>пары </a:t>
            </a:r>
            <a:r>
              <a:rPr lang="en-US" sz="1800" dirty="0" err="1" smtClean="0"/>
              <a:t>m</a:t>
            </a:r>
            <a:r>
              <a:rPr lang="en-US" sz="2400" dirty="0" err="1" smtClean="0"/>
              <a:t>C</a:t>
            </a:r>
            <a:r>
              <a:rPr lang="en-US" sz="2400" dirty="0" smtClean="0"/>
              <a:t>-G  </a:t>
            </a:r>
            <a:r>
              <a:rPr lang="ru-RU" sz="2400" dirty="0" smtClean="0"/>
              <a:t>получается пара </a:t>
            </a:r>
            <a:br>
              <a:rPr lang="ru-RU" sz="2400" dirty="0" smtClean="0"/>
            </a:br>
            <a:r>
              <a:rPr lang="en-US" sz="2400" dirty="0" smtClean="0"/>
              <a:t>T-G  </a:t>
            </a:r>
            <a:r>
              <a:rPr lang="ru-RU" sz="2400" dirty="0" smtClean="0"/>
              <a:t>(</a:t>
            </a:r>
            <a:r>
              <a:rPr lang="en-US" sz="2000" dirty="0" err="1" smtClean="0"/>
              <a:t>m</a:t>
            </a:r>
            <a:r>
              <a:rPr lang="en-US" sz="2400" dirty="0" err="1" smtClean="0"/>
              <a:t>C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метилированый</a:t>
            </a:r>
            <a:r>
              <a:rPr lang="ru-RU" sz="2400" dirty="0" smtClean="0"/>
              <a:t> </a:t>
            </a:r>
            <a:r>
              <a:rPr lang="ru-RU" sz="2400" dirty="0" err="1" smtClean="0"/>
              <a:t>цитозин</a:t>
            </a:r>
            <a:r>
              <a:rPr lang="ru-RU" sz="2400" dirty="0" smtClean="0"/>
              <a:t>). Такие </a:t>
            </a:r>
            <a:r>
              <a:rPr lang="ru-RU" sz="2400" dirty="0"/>
              <a:t>неправильно спаренные основания часто возникают  в  процессе репликации </a:t>
            </a:r>
          </a:p>
          <a:p>
            <a:r>
              <a:rPr lang="ru-RU" sz="2400" dirty="0" smtClean="0"/>
              <a:t>Пары </a:t>
            </a:r>
            <a:r>
              <a:rPr lang="en-US" sz="2400" dirty="0"/>
              <a:t>G-T </a:t>
            </a:r>
            <a:r>
              <a:rPr lang="ru-RU" sz="2400" dirty="0" err="1" smtClean="0"/>
              <a:t>репарируются</a:t>
            </a:r>
            <a:r>
              <a:rPr lang="ru-RU" sz="2400" dirty="0" smtClean="0"/>
              <a:t> системой репарации неправильно спаренных оснований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3702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85" y="79900"/>
            <a:ext cx="8495931" cy="1491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Лучшее парное выравнивание:</a:t>
            </a:r>
            <a:br>
              <a:rPr lang="ru-RU" sz="3200" dirty="0" smtClean="0"/>
            </a:br>
            <a:r>
              <a:rPr lang="ru-RU" sz="3200" dirty="0" smtClean="0"/>
              <a:t>(выдача </a:t>
            </a:r>
            <a:r>
              <a:rPr lang="en-US" sz="3200" dirty="0" smtClean="0"/>
              <a:t>BLAST – </a:t>
            </a:r>
            <a:r>
              <a:rPr lang="ru-RU" sz="3200" dirty="0" smtClean="0"/>
              <a:t>набор парных выравниваний. </a:t>
            </a:r>
            <a:endParaRPr lang="en-US" sz="3200" dirty="0"/>
          </a:p>
        </p:txBody>
      </p:sp>
      <p:pic>
        <p:nvPicPr>
          <p:cNvPr id="3074" name="Picture 2" descr="https://blast.ncbi.nlm.nih.gov/hitmatrix/hit_matrix.cgi?rid=6CZF2AB5114&amp;width=600&amp;height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60" y="1691749"/>
            <a:ext cx="7765743" cy="38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219" y="5982153"/>
            <a:ext cx="585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Программа </a:t>
            </a:r>
            <a:r>
              <a:rPr lang="en-US" sz="2400" dirty="0" err="1" smtClean="0"/>
              <a:t>BLASTp</a:t>
            </a:r>
            <a:r>
              <a:rPr lang="en-US" sz="2400" dirty="0" smtClean="0"/>
              <a:t>. </a:t>
            </a:r>
            <a:r>
              <a:rPr lang="ru-RU" sz="2400" dirty="0"/>
              <a:t>Визуализация </a:t>
            </a:r>
            <a:r>
              <a:rPr lang="en-US" sz="2400" dirty="0"/>
              <a:t>Dot Plot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1839" y="5707433"/>
            <a:ext cx="611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N6_N4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           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       |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                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D12  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906454" y="3024611"/>
            <a:ext cx="303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D12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|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N6_N4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4424" y="5522767"/>
            <a:ext cx="779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1=================================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576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927722" y="3235199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==============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539</a:t>
            </a:r>
            <a:endParaRPr lang="en-US" dirty="0"/>
          </a:p>
        </p:txBody>
      </p:sp>
      <p:cxnSp>
        <p:nvCxnSpPr>
          <p:cNvPr id="6" name="Прямая соединительная линия 5"/>
          <p:cNvCxnSpPr>
            <a:endCxn id="8" idx="2"/>
          </p:cNvCxnSpPr>
          <p:nvPr/>
        </p:nvCxnSpPr>
        <p:spPr>
          <a:xfrm flipH="1">
            <a:off x="5230335" y="1474460"/>
            <a:ext cx="35002" cy="4417639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95741" y="3597310"/>
            <a:ext cx="8348259" cy="40194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 rot="3717688">
            <a:off x="3926978" y="4228156"/>
            <a:ext cx="486838" cy="13464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11073" y="6383436"/>
            <a:ext cx="522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Вопрос. Что значит лишняя диагональ 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JalView</a:t>
            </a:r>
            <a:r>
              <a:rPr lang="en-US" dirty="0" smtClean="0"/>
              <a:t> – </a:t>
            </a:r>
            <a:r>
              <a:rPr lang="ru-RU" dirty="0" smtClean="0"/>
              <a:t>редактор выравниваний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 параллельно выполнению упражнений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218281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21" y="123967"/>
            <a:ext cx="7886700" cy="3885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Список умений</a:t>
            </a:r>
            <a:r>
              <a:rPr lang="en-US" sz="2800" dirty="0" smtClean="0"/>
              <a:t> </a:t>
            </a:r>
            <a:r>
              <a:rPr lang="ru-RU" sz="2800" dirty="0" smtClean="0"/>
              <a:t>в </a:t>
            </a:r>
            <a:r>
              <a:rPr lang="en-US" sz="2800" dirty="0" err="1" smtClean="0"/>
              <a:t>Jalview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668" y="4592097"/>
            <a:ext cx="7886700" cy="51922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 Импорт последовательностей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18697"/>
              </p:ext>
            </p:extLst>
          </p:nvPr>
        </p:nvGraphicFramePr>
        <p:xfrm>
          <a:off x="116185" y="512467"/>
          <a:ext cx="8746461" cy="613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953">
                  <a:extLst>
                    <a:ext uri="{9D8B030D-6E8A-4147-A177-3AD203B41FA5}">
                      <a16:colId xmlns:a16="http://schemas.microsoft.com/office/drawing/2014/main" val="2962751034"/>
                    </a:ext>
                  </a:extLst>
                </a:gridCol>
                <a:gridCol w="1168679">
                  <a:extLst>
                    <a:ext uri="{9D8B030D-6E8A-4147-A177-3AD203B41FA5}">
                      <a16:colId xmlns:a16="http://schemas.microsoft.com/office/drawing/2014/main" val="1706768997"/>
                    </a:ext>
                  </a:extLst>
                </a:gridCol>
                <a:gridCol w="1475816">
                  <a:extLst>
                    <a:ext uri="{9D8B030D-6E8A-4147-A177-3AD203B41FA5}">
                      <a16:colId xmlns:a16="http://schemas.microsoft.com/office/drawing/2014/main" val="290833252"/>
                    </a:ext>
                  </a:extLst>
                </a:gridCol>
                <a:gridCol w="1676297">
                  <a:extLst>
                    <a:ext uri="{9D8B030D-6E8A-4147-A177-3AD203B41FA5}">
                      <a16:colId xmlns:a16="http://schemas.microsoft.com/office/drawing/2014/main" val="3189146456"/>
                    </a:ext>
                  </a:extLst>
                </a:gridCol>
                <a:gridCol w="2642716">
                  <a:extLst>
                    <a:ext uri="{9D8B030D-6E8A-4147-A177-3AD203B41FA5}">
                      <a16:colId xmlns:a16="http://schemas.microsoft.com/office/drawing/2014/main" val="2521944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подменю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881305"/>
                  </a:ext>
                </a:extLst>
              </a:tr>
              <a:tr h="11662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Импорт последовательностей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File</a:t>
                      </a:r>
                      <a:r>
                        <a:rPr lang="en-US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sequences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Из</a:t>
                      </a:r>
                      <a:r>
                        <a:rPr lang="ru-RU" sz="1600" baseline="0" dirty="0" smtClean="0"/>
                        <a:t> файла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From textbox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 smtClean="0"/>
                        <a:t>url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8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Команды</a:t>
                      </a:r>
                      <a:r>
                        <a:rPr lang="ru-RU" sz="1600" baseline="0" dirty="0" smtClean="0"/>
                        <a:t> относятся к выделенному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Ctrl-A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86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Выравнивание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</a:t>
                      </a:r>
                      <a:r>
                        <a:rPr lang="en-US" sz="1600" baseline="0" dirty="0" smtClean="0"/>
                        <a:t> services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Alignment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Выбираете программу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Mafft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быстро работает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Результат в новом окне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56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Раскраска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Color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Clustal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/>
                        <a:t>By conservation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Conservation threshold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Меняя</a:t>
                      </a:r>
                      <a:r>
                        <a:rPr lang="ru-RU" sz="1600" baseline="0" dirty="0" smtClean="0"/>
                        <a:t> порог можно увидеть консервативные участки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79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групп по выделенным колонкам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Select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_______</a:t>
                      </a:r>
                    </a:p>
                    <a:p>
                      <a:r>
                        <a:rPr lang="en-US" sz="1600" dirty="0" smtClean="0"/>
                        <a:t>Calculate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Make groups for selection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___________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sort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en-US" sz="1600" dirty="0" smtClean="0"/>
                        <a:t>by groups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Удобно</a:t>
                      </a:r>
                      <a:r>
                        <a:rPr lang="ru-RU" sz="1600" baseline="0" dirty="0" smtClean="0"/>
                        <a:t> для поиска гомологичных последовательностей</a:t>
                      </a:r>
                    </a:p>
                    <a:p>
                      <a:r>
                        <a:rPr lang="ru-RU" sz="1600" baseline="0" dirty="0" smtClean="0"/>
                        <a:t>Меньше колонок – больше группы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7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поиск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select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Пишете</a:t>
                      </a:r>
                      <a:r>
                        <a:rPr lang="ru-RU" sz="1600" baseline="0" dirty="0" smtClean="0"/>
                        <a:t> посл. Или паттерн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Пример</a:t>
                      </a:r>
                    </a:p>
                    <a:p>
                      <a:r>
                        <a:rPr lang="en-US" sz="1600" dirty="0" smtClean="0"/>
                        <a:t>[FY].[GA].{1,2}[GA]</a:t>
                      </a:r>
                    </a:p>
                    <a:p>
                      <a:r>
                        <a:rPr lang="en-US" sz="1600" dirty="0" smtClean="0"/>
                        <a:t>“.” – </a:t>
                      </a:r>
                      <a:r>
                        <a:rPr lang="ru-RU" sz="1600" dirty="0" smtClean="0"/>
                        <a:t>любая буква </a:t>
                      </a:r>
                      <a:r>
                        <a:rPr lang="en-US" sz="1600" dirty="0" smtClean="0"/>
                        <a:t>{</a:t>
                      </a:r>
                      <a:r>
                        <a:rPr lang="ru-RU" sz="1600" dirty="0" err="1" smtClean="0"/>
                        <a:t>от,до</a:t>
                      </a:r>
                      <a:r>
                        <a:rPr lang="en-US" sz="1600" dirty="0" smtClean="0"/>
                        <a:t>}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раз</a:t>
                      </a:r>
                    </a:p>
                    <a:p>
                      <a:r>
                        <a:rPr lang="en-US" sz="1600" baseline="0" dirty="0" smtClean="0"/>
                        <a:t>[FY} – </a:t>
                      </a:r>
                      <a:r>
                        <a:rPr lang="ru-RU" sz="1600" baseline="0" dirty="0" smtClean="0"/>
                        <a:t>и</a:t>
                      </a:r>
                      <a:r>
                        <a:rPr lang="en-US" sz="1600" baseline="0" dirty="0" smtClean="0"/>
                        <a:t> F</a:t>
                      </a:r>
                      <a:r>
                        <a:rPr lang="ru-RU" sz="1600" baseline="0" dirty="0" smtClean="0"/>
                        <a:t>, и </a:t>
                      </a:r>
                      <a:r>
                        <a:rPr lang="en-US" sz="1600" baseline="0" dirty="0" smtClean="0"/>
                        <a:t>Y </a:t>
                      </a:r>
                      <a:r>
                        <a:rPr lang="ru-RU" sz="1600" baseline="0" dirty="0" smtClean="0"/>
                        <a:t>годятся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389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451996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668" y="4592097"/>
            <a:ext cx="7886700" cy="51922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 Импорт последовательностей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10857"/>
              </p:ext>
            </p:extLst>
          </p:nvPr>
        </p:nvGraphicFramePr>
        <p:xfrm>
          <a:off x="216668" y="150727"/>
          <a:ext cx="8746461" cy="677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953">
                  <a:extLst>
                    <a:ext uri="{9D8B030D-6E8A-4147-A177-3AD203B41FA5}">
                      <a16:colId xmlns:a16="http://schemas.microsoft.com/office/drawing/2014/main" val="2962751034"/>
                    </a:ext>
                  </a:extLst>
                </a:gridCol>
                <a:gridCol w="1276142">
                  <a:extLst>
                    <a:ext uri="{9D8B030D-6E8A-4147-A177-3AD203B41FA5}">
                      <a16:colId xmlns:a16="http://schemas.microsoft.com/office/drawing/2014/main" val="1706768997"/>
                    </a:ext>
                  </a:extLst>
                </a:gridCol>
                <a:gridCol w="1368353">
                  <a:extLst>
                    <a:ext uri="{9D8B030D-6E8A-4147-A177-3AD203B41FA5}">
                      <a16:colId xmlns:a16="http://schemas.microsoft.com/office/drawing/2014/main" val="290833252"/>
                    </a:ext>
                  </a:extLst>
                </a:gridCol>
                <a:gridCol w="1676297">
                  <a:extLst>
                    <a:ext uri="{9D8B030D-6E8A-4147-A177-3AD203B41FA5}">
                      <a16:colId xmlns:a16="http://schemas.microsoft.com/office/drawing/2014/main" val="3189146456"/>
                    </a:ext>
                  </a:extLst>
                </a:gridCol>
                <a:gridCol w="2642716">
                  <a:extLst>
                    <a:ext uri="{9D8B030D-6E8A-4147-A177-3AD203B41FA5}">
                      <a16:colId xmlns:a16="http://schemas.microsoft.com/office/drawing/2014/main" val="2521944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подменю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881305"/>
                  </a:ext>
                </a:extLst>
              </a:tr>
              <a:tr h="1166279">
                <a:tc>
                  <a:txBody>
                    <a:bodyPr/>
                    <a:lstStyle/>
                    <a:p>
                      <a:r>
                        <a:rPr lang="ru-RU" dirty="0" smtClean="0"/>
                        <a:t>Выделение прямоугольного блока в отдельное окно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Мышкой</a:t>
                      </a:r>
                      <a:r>
                        <a:rPr lang="ru-RU" baseline="0" dirty="0" smtClean="0"/>
                        <a:t> выделяете прямоугольный блок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Правой кнопкой</a:t>
                      </a:r>
                    </a:p>
                    <a:p>
                      <a:r>
                        <a:rPr lang="en-US" dirty="0" smtClean="0"/>
                        <a:t>selection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to text block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Сразу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new windows</a:t>
                      </a:r>
                    </a:p>
                    <a:p>
                      <a:r>
                        <a:rPr lang="ru-RU" baseline="0" dirty="0" smtClean="0"/>
                        <a:t>Текстовое </a:t>
                      </a:r>
                      <a:r>
                        <a:rPr lang="ru-RU" baseline="0" dirty="0" err="1" smtClean="0"/>
                        <a:t>окноможно</a:t>
                      </a:r>
                      <a:r>
                        <a:rPr lang="ru-RU" baseline="0" dirty="0" smtClean="0"/>
                        <a:t> закрыть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8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empty columns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создание окна из выделенного блока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79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Edit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all gaps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перевыравнивания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7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Сократить выравнивание за счёт удаления почти </a:t>
                      </a:r>
                      <a:r>
                        <a:rPr lang="ru-RU" dirty="0" err="1" smtClean="0"/>
                        <a:t>идентичныхсклейки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Edit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</a:t>
                      </a:r>
                      <a:r>
                        <a:rPr lang="en-US" baseline="0" dirty="0" smtClean="0"/>
                        <a:t> redundancy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Поставить</a:t>
                      </a:r>
                      <a:r>
                        <a:rPr lang="ru-RU" baseline="0" dirty="0" smtClean="0"/>
                        <a:t> порог сходства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высокосходных</a:t>
                      </a:r>
                      <a:r>
                        <a:rPr lang="ru-RU" baseline="0" dirty="0" smtClean="0"/>
                        <a:t> последовательностей оставить одну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26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Сохранение выравнивания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38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Сохранение проекта со всеми окнами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76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39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0286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не занятия!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7915"/>
            <a:ext cx="7772400" cy="17514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Упражнения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Выполняются в классе</a:t>
            </a:r>
            <a:br>
              <a:rPr lang="ru-RU" sz="3100" dirty="0" smtClean="0"/>
            </a:br>
            <a:r>
              <a:rPr lang="ru-RU" sz="3100" dirty="0" smtClean="0"/>
              <a:t>Можно просить подсказать</a:t>
            </a:r>
            <a:endParaRPr lang="en-US" sz="31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43000" y="1949380"/>
            <a:ext cx="6986116" cy="490862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AutoNum type="alphaLcPeriod"/>
            </a:pPr>
            <a:r>
              <a:rPr lang="ru-RU" sz="2000" dirty="0" smtClean="0"/>
              <a:t>Заполните таблицу с информацией о домене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marL="914400" lvl="1" indent="-457200" algn="l">
              <a:buAutoNum type="alphaLcPeriod"/>
            </a:pPr>
            <a:r>
              <a:rPr lang="ru-RU" sz="1800" dirty="0" smtClean="0"/>
              <a:t>Сколько всего белков с </a:t>
            </a:r>
            <a:r>
              <a:rPr lang="ru-RU" sz="1800" dirty="0" smtClean="0"/>
              <a:t>доменом (подсказка  </a:t>
            </a:r>
            <a:r>
              <a:rPr lang="en-US" sz="1800" dirty="0" smtClean="0"/>
              <a:t>k = </a:t>
            </a:r>
            <a:r>
              <a:rPr lang="ru-RU" sz="1800" dirty="0" smtClean="0"/>
              <a:t>тысяча)</a:t>
            </a:r>
            <a:endParaRPr lang="ru-RU" sz="1800" dirty="0" smtClean="0"/>
          </a:p>
          <a:p>
            <a:pPr marL="914400" lvl="1" indent="-457200" algn="l">
              <a:buAutoNum type="alphaLcPeriod"/>
            </a:pPr>
            <a:r>
              <a:rPr lang="ru-RU" sz="1800" dirty="0" smtClean="0"/>
              <a:t>Сколько из них из </a:t>
            </a:r>
            <a:r>
              <a:rPr lang="en-US" sz="1800" dirty="0" err="1" smtClean="0"/>
              <a:t>SwissProt</a:t>
            </a:r>
            <a:r>
              <a:rPr lang="en-US" sz="1800" dirty="0" smtClean="0"/>
              <a:t> (reviewed)</a:t>
            </a:r>
          </a:p>
          <a:p>
            <a:pPr marL="914400" lvl="1" indent="-457200" algn="l">
              <a:buAutoNum type="alphaLcPeriod"/>
            </a:pPr>
            <a:r>
              <a:rPr lang="ru-RU" sz="1800" dirty="0" smtClean="0"/>
              <a:t>Сколько из бактерий</a:t>
            </a:r>
            <a:r>
              <a:rPr lang="en-US" sz="1800" dirty="0" smtClean="0"/>
              <a:t> </a:t>
            </a:r>
          </a:p>
          <a:p>
            <a:pPr marL="914400" lvl="1" indent="-457200" algn="l">
              <a:buAutoNum type="alphaLcPeriod"/>
            </a:pPr>
            <a:r>
              <a:rPr lang="ru-RU" sz="1800" dirty="0" smtClean="0"/>
              <a:t>Для скольких определена пространственная структура</a:t>
            </a:r>
          </a:p>
          <a:p>
            <a:pPr marL="914400" lvl="1" indent="-457200" algn="l">
              <a:buAutoNum type="alphaLcPeriod"/>
            </a:pPr>
            <a:r>
              <a:rPr lang="ru-RU" sz="1800" dirty="0" smtClean="0"/>
              <a:t>Сколько в выравнивании </a:t>
            </a:r>
            <a:r>
              <a:rPr lang="en-US" sz="1800" dirty="0" smtClean="0"/>
              <a:t>seed, </a:t>
            </a:r>
            <a:r>
              <a:rPr lang="ru-RU" sz="1800" dirty="0" smtClean="0"/>
              <a:t>которое </a:t>
            </a:r>
            <a:r>
              <a:rPr lang="ru-RU" sz="1800" dirty="0" err="1" smtClean="0"/>
              <a:t>использовалаось</a:t>
            </a:r>
            <a:r>
              <a:rPr lang="ru-RU" sz="1800" dirty="0" smtClean="0"/>
              <a:t> для поиска всех доменов в белках</a:t>
            </a:r>
            <a:endParaRPr lang="en-US" sz="1800" dirty="0" smtClean="0"/>
          </a:p>
          <a:p>
            <a:pPr marL="457200" indent="-457200" algn="l">
              <a:buFont typeface="Arial" panose="020B0604020202020204" pitchFamily="34" charset="0"/>
              <a:buAutoNum type="alphaLcPeriod"/>
            </a:pPr>
            <a:r>
              <a:rPr lang="ru-RU" sz="2000" dirty="0"/>
              <a:t>Сохраните выравнивание последовательностей</a:t>
            </a:r>
            <a:r>
              <a:rPr lang="en-US" sz="2000" dirty="0"/>
              <a:t> </a:t>
            </a:r>
            <a:r>
              <a:rPr lang="ru-RU" sz="2000" dirty="0"/>
              <a:t>домена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C-5 cytosine-specific DNA </a:t>
            </a:r>
            <a:r>
              <a:rPr lang="en-US" sz="2000" dirty="0" err="1"/>
              <a:t>methylase</a:t>
            </a:r>
            <a:r>
              <a:rPr lang="ru-RU" sz="2000" dirty="0"/>
              <a:t> </a:t>
            </a:r>
            <a:r>
              <a:rPr lang="en-US" sz="2000" dirty="0"/>
              <a:t>(PF00145)</a:t>
            </a:r>
            <a:r>
              <a:rPr lang="ru-RU" sz="2000" dirty="0"/>
              <a:t> из </a:t>
            </a:r>
            <a:r>
              <a:rPr lang="en-US" sz="2000" dirty="0" err="1"/>
              <a:t>SwissProt</a:t>
            </a:r>
            <a:r>
              <a:rPr lang="en-US" sz="2000" dirty="0"/>
              <a:t> </a:t>
            </a:r>
            <a:r>
              <a:rPr lang="ru-RU" sz="2000" dirty="0"/>
              <a:t> </a:t>
            </a:r>
            <a:r>
              <a:rPr lang="en-US" sz="2000" dirty="0"/>
              <a:t>(revised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r>
              <a:rPr lang="en-US" sz="1600" dirty="0" err="1" smtClean="0"/>
              <a:t>Pfam</a:t>
            </a:r>
            <a:r>
              <a:rPr lang="en-US" sz="1600" dirty="0" smtClean="0"/>
              <a:t> =&gt; proteins  =&gt; Generate </a:t>
            </a:r>
            <a:r>
              <a:rPr lang="en-US" sz="1600" dirty="0" err="1" smtClean="0"/>
              <a:t>Fasta</a:t>
            </a:r>
            <a:r>
              <a:rPr lang="en-US" sz="1600" dirty="0" smtClean="0"/>
              <a:t> =&gt; download (</a:t>
            </a:r>
            <a:r>
              <a:rPr lang="ru-RU" sz="1600" dirty="0" smtClean="0"/>
              <a:t>имя файла начните с вашей фамилии)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r>
              <a:rPr lang="ru-RU" sz="1600" dirty="0" smtClean="0"/>
              <a:t>Откройте в </a:t>
            </a:r>
            <a:r>
              <a:rPr lang="en-US" sz="1600" dirty="0" err="1" smtClean="0"/>
              <a:t>Jalview</a:t>
            </a:r>
            <a:endParaRPr lang="en-US" sz="1600" dirty="0" smtClean="0"/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r>
              <a:rPr lang="ru-RU" sz="1600" dirty="0" smtClean="0"/>
              <a:t>Выровняйте  последовательности. Ужаснитесь!!!</a:t>
            </a:r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r>
              <a:rPr lang="ru-RU" sz="1600" dirty="0" smtClean="0"/>
              <a:t>Раскрасьте </a:t>
            </a:r>
            <a:r>
              <a:rPr lang="en-US" sz="1600" dirty="0" err="1" smtClean="0"/>
              <a:t>Clustal</a:t>
            </a:r>
            <a:r>
              <a:rPr lang="ru-RU" sz="1600" dirty="0" smtClean="0"/>
              <a:t> и </a:t>
            </a:r>
            <a:r>
              <a:rPr lang="en-US" sz="1600" dirty="0" smtClean="0"/>
              <a:t>by conservation</a:t>
            </a:r>
            <a:endParaRPr lang="ru-RU" sz="1600" dirty="0" smtClean="0"/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r>
              <a:rPr lang="ru-RU" sz="1600" dirty="0" smtClean="0"/>
              <a:t>Найдите консервативные участки понижая порог </a:t>
            </a:r>
            <a:r>
              <a:rPr lang="en-US" sz="1600" dirty="0" smtClean="0"/>
              <a:t>conservation </a:t>
            </a:r>
            <a:r>
              <a:rPr lang="ru-RU" sz="1600" dirty="0" smtClean="0"/>
              <a:t>пока их не увидите. </a:t>
            </a:r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r>
              <a:rPr lang="ru-RU" sz="1600" dirty="0" smtClean="0"/>
              <a:t>Сделайте группы по консервативным позициям 2го участка</a:t>
            </a:r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r>
              <a:rPr lang="ru-RU" sz="1600" dirty="0" smtClean="0"/>
              <a:t>Сортировка по группам</a:t>
            </a:r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r>
              <a:rPr lang="ru-RU" sz="1600" dirty="0" smtClean="0"/>
              <a:t>Сколько последовательностей не имеют канонических консервативных </a:t>
            </a:r>
            <a:r>
              <a:rPr lang="ru-RU" sz="1600" dirty="0" err="1" smtClean="0"/>
              <a:t>а.к</a:t>
            </a:r>
            <a:r>
              <a:rPr lang="ru-RU" sz="1600" dirty="0" smtClean="0"/>
              <a:t>...</a:t>
            </a:r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r>
              <a:rPr lang="ru-RU" sz="1600" dirty="0" smtClean="0"/>
              <a:t>Сохраните – пока не знаю что и как.</a:t>
            </a:r>
            <a:br>
              <a:rPr lang="ru-RU" sz="1600" dirty="0" smtClean="0"/>
            </a:br>
            <a:endParaRPr lang="ru-RU" sz="1600" dirty="0" smtClean="0"/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endParaRPr lang="ru-RU" sz="1600" dirty="0" smtClean="0"/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endParaRPr lang="ru-RU" sz="1600" dirty="0" smtClean="0"/>
          </a:p>
          <a:p>
            <a:pPr marL="914400" lvl="1" indent="-457200" algn="l">
              <a:buFont typeface="Arial" panose="020B0604020202020204" pitchFamily="34" charset="0"/>
              <a:buAutoNum type="alphaLcPeriod"/>
            </a:pPr>
            <a:endParaRPr lang="en-US" dirty="0"/>
          </a:p>
          <a:p>
            <a:pPr marL="457200" indent="-457200" algn="l">
              <a:buAutoNum type="alphaLcPeriod"/>
            </a:pPr>
            <a:endParaRPr lang="en-US" dirty="0" smtClean="0"/>
          </a:p>
          <a:p>
            <a:pPr marL="457200" indent="-457200" algn="l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003" y="733246"/>
            <a:ext cx="873899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Результат</a:t>
            </a: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</a:rPr>
              <a:t>Тривиальная часть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- описание одного семейства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по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информации из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Pfam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Нетривиальная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(самому или самой надо думать и принимать решения) - одно выравнивание двух подгрупп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белков семейства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с обоснованием их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различий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Методы:</a:t>
            </a:r>
            <a:endParaRPr lang="ru-RU" sz="1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Сервисы базы данных </a:t>
            </a:r>
            <a:r>
              <a:rPr lang="ru-RU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Pfam</a:t>
            </a:r>
            <a:endParaRPr lang="ru-RU" sz="1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Редактор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выравниваний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Jalview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Blast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 выравнивание 2х последовательностей, в формате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Dot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Plot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Uniprot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 поиск и скачивание результата в табличном формате</a:t>
            </a:r>
          </a:p>
          <a:p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1. Выберите семейство доменов из 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Pfam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 для </a:t>
            </a: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анализа</a:t>
            </a:r>
            <a:endParaRPr lang="ru-RU" sz="1400" b="1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r>
              <a:rPr lang="ru-RU" sz="1400" i="1" dirty="0">
                <a:solidFill>
                  <a:srgbClr val="333333"/>
                </a:solidFill>
                <a:latin typeface="Arial" panose="020B0604020202020204" pitchFamily="34" charset="0"/>
              </a:rPr>
              <a:t>От выбора зависит всё дальнейшее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</a:rPr>
              <a:t>Ограничения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направлены на то, чтобы обезопасить вас от больших технических трудностей, они не являются абсолютными</a:t>
            </a:r>
          </a:p>
          <a:p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2. Опишите семейство доменов</a:t>
            </a: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Укажите число доменных архитектур с этим доменом</a:t>
            </a: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Выберите две достаточно представленные доменные архитектуры и укажите какие именно выбрали, их названия и число белков с каждой из них</a:t>
            </a: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Укажите число разных белков с доменом семейства, для которых известна 3D структура. </a:t>
            </a:r>
            <a:r>
              <a:rPr lang="ru-RU" sz="1400" i="1" dirty="0">
                <a:solidFill>
                  <a:srgbClr val="333333"/>
                </a:solidFill>
                <a:latin typeface="Arial" panose="020B0604020202020204" pitchFamily="34" charset="0"/>
              </a:rPr>
              <a:t>Разные структуры одного и того же белка (по </a:t>
            </a:r>
            <a:r>
              <a:rPr lang="ru-RU" sz="1400" i="1" dirty="0" err="1">
                <a:solidFill>
                  <a:srgbClr val="333333"/>
                </a:solidFill>
                <a:latin typeface="Arial" panose="020B0604020202020204" pitchFamily="34" charset="0"/>
              </a:rPr>
              <a:t>Uniprot</a:t>
            </a:r>
            <a:r>
              <a:rPr lang="ru-RU" sz="1400" i="1" dirty="0">
                <a:solidFill>
                  <a:srgbClr val="333333"/>
                </a:solidFill>
                <a:latin typeface="Arial" panose="020B0604020202020204" pitchFamily="34" charset="0"/>
              </a:rPr>
              <a:t> ID) считать за одну.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Укажите число белков с доменом по таксонам самого высокого ранга. Типично - по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суперцарствам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(они же домены жизни) - бактерии, археи, эукариоты.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3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. Постройте карту локального сходства (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Dot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Plot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) двух белков </a:t>
            </a: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из семейства, 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но с разной доменной архитектурой</a:t>
            </a: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Придумайте эволюционный сценарий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наблюдаемого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4. В выравнивании </a:t>
            </a: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семейства 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выделите на основании сходства две подгруппы доменов 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Pfam</a:t>
            </a:r>
            <a:endParaRPr lang="ru-RU" sz="1400" b="1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 ответе - выравнивание, содержащее обе подгруппы и обоснование различий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подгрупп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5. Сохраните таблицу со всеми белками из 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Uniprot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семейства </a:t>
            </a:r>
            <a:r>
              <a:rPr lang="ru-RU" sz="1400" b="1" dirty="0" err="1" smtClean="0">
                <a:solidFill>
                  <a:srgbClr val="666666"/>
                </a:solidFill>
                <a:latin typeface="Verdana" panose="020B0604030504040204" pitchFamily="34" charset="0"/>
              </a:rPr>
              <a:t>Pfam</a:t>
            </a:r>
            <a:endParaRPr lang="ru-RU" sz="1400" b="1" dirty="0">
              <a:solidFill>
                <a:srgbClr val="666666"/>
              </a:solidFill>
              <a:latin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03" y="0"/>
            <a:ext cx="8572157" cy="8716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1. Задание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</a:rPr>
              <a:t>по теме "гомология и выравнивание"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37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4" y="79377"/>
            <a:ext cx="8429626" cy="739774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Гомология в молекулярной биологии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2336" y="691387"/>
            <a:ext cx="8394192" cy="568007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 </a:t>
            </a:r>
            <a:r>
              <a:rPr lang="ru-RU" sz="2400" dirty="0" smtClean="0"/>
              <a:t>гомологии белков судят по сходству их последовательностей</a:t>
            </a:r>
          </a:p>
          <a:p>
            <a:r>
              <a:rPr lang="ru-RU" sz="2400" dirty="0"/>
              <a:t> ГОМОЛОГИЧНЫЕ </a:t>
            </a:r>
            <a:r>
              <a:rPr lang="ru-RU" sz="2400" dirty="0" smtClean="0"/>
              <a:t>белки, давно разошедшиеся от общего предка, МОГУТ  иметь </a:t>
            </a:r>
            <a:r>
              <a:rPr lang="ru-RU" sz="2400" dirty="0" smtClean="0"/>
              <a:t>отличающиеся </a:t>
            </a:r>
            <a:r>
              <a:rPr lang="ru-RU" sz="2400" dirty="0" smtClean="0"/>
              <a:t>функции </a:t>
            </a:r>
            <a:endParaRPr lang="ru-RU" sz="2400" dirty="0" smtClean="0"/>
          </a:p>
          <a:p>
            <a:r>
              <a:rPr lang="ru-RU" sz="2400" dirty="0" smtClean="0"/>
              <a:t>ГОМОЛОГИЯ </a:t>
            </a:r>
            <a:r>
              <a:rPr lang="ru-RU" sz="2400" b="1" dirty="0">
                <a:sym typeface="Symbol" panose="05050102010706020507" pitchFamily="18" charset="2"/>
              </a:rPr>
              <a:t></a:t>
            </a:r>
            <a:r>
              <a:rPr lang="ru-RU" sz="2400" dirty="0">
                <a:sym typeface="Symbol" panose="05050102010706020507" pitchFamily="18" charset="2"/>
              </a:rPr>
              <a:t> </a:t>
            </a:r>
            <a:r>
              <a:rPr lang="ru-RU" sz="2400" dirty="0" smtClean="0">
                <a:sym typeface="Symbol" panose="05050102010706020507" pitchFamily="18" charset="2"/>
              </a:rPr>
              <a:t>СХОДСТВО последовательностей</a:t>
            </a:r>
          </a:p>
          <a:p>
            <a:pPr lvl="1"/>
            <a:r>
              <a:rPr lang="ru-RU" sz="2000" dirty="0" smtClean="0">
                <a:sym typeface="Symbol" panose="05050102010706020507" pitchFamily="18" charset="2"/>
              </a:rPr>
              <a:t>последовательности  </a:t>
            </a:r>
            <a:r>
              <a:rPr lang="ru-RU" sz="2000" dirty="0">
                <a:sym typeface="Symbol" panose="05050102010706020507" pitchFamily="18" charset="2"/>
              </a:rPr>
              <a:t>могли сильно </a:t>
            </a:r>
            <a:r>
              <a:rPr lang="ru-RU" sz="2000" dirty="0" smtClean="0">
                <a:sym typeface="Symbol" panose="05050102010706020507" pitchFamily="18" charset="2"/>
              </a:rPr>
              <a:t>измениться в эволюции от общего предка </a:t>
            </a:r>
            <a:endParaRPr lang="ru-RU" sz="2000" dirty="0" smtClean="0">
              <a:sym typeface="Symbol" panose="05050102010706020507" pitchFamily="18" charset="2"/>
            </a:endParaRPr>
          </a:p>
          <a:p>
            <a:pPr lvl="1"/>
            <a:r>
              <a:rPr lang="ru-RU" sz="2000" dirty="0">
                <a:sym typeface="Symbol" panose="05050102010706020507" pitchFamily="18" charset="2"/>
              </a:rPr>
              <a:t>е</a:t>
            </a:r>
            <a:r>
              <a:rPr lang="ru-RU" sz="2000" dirty="0" smtClean="0">
                <a:sym typeface="Symbol" panose="05050102010706020507" pitchFamily="18" charset="2"/>
              </a:rPr>
              <a:t>сть системы быстрой эволюции белковых последовательностей. Иммуноглобулины у животных и </a:t>
            </a:r>
            <a:r>
              <a:rPr lang="ru-RU" sz="2000" dirty="0" smtClean="0">
                <a:sym typeface="Symbol" panose="05050102010706020507" pitchFamily="18" charset="2"/>
              </a:rPr>
              <a:t/>
            </a:r>
            <a:br>
              <a:rPr lang="ru-RU" sz="2000" dirty="0" smtClean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diversity-generating </a:t>
            </a:r>
            <a:r>
              <a:rPr lang="en-US" sz="2000" dirty="0" err="1" smtClean="0">
                <a:sym typeface="Symbol" panose="05050102010706020507" pitchFamily="18" charset="2"/>
              </a:rPr>
              <a:t>retroelement</a:t>
            </a:r>
            <a:r>
              <a:rPr lang="ru-RU" sz="2000" dirty="0" smtClean="0">
                <a:sym typeface="Symbol" panose="05050102010706020507" pitchFamily="18" charset="2"/>
              </a:rPr>
              <a:t> (</a:t>
            </a:r>
            <a:r>
              <a:rPr lang="en-US" sz="2000" dirty="0" smtClean="0">
                <a:sym typeface="Symbol" panose="05050102010706020507" pitchFamily="18" charset="2"/>
              </a:rPr>
              <a:t>DGR</a:t>
            </a:r>
            <a:r>
              <a:rPr lang="ru-RU" sz="2000" dirty="0" smtClean="0">
                <a:sym typeface="Symbol" panose="05050102010706020507" pitchFamily="18" charset="2"/>
              </a:rPr>
              <a:t>)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ru-RU" sz="2000" dirty="0" smtClean="0">
                <a:sym typeface="Symbol" panose="05050102010706020507" pitchFamily="18" charset="2"/>
              </a:rPr>
              <a:t>у вирусов и бактерий</a:t>
            </a:r>
            <a:endParaRPr lang="ru-RU" sz="2000" dirty="0" smtClean="0">
              <a:sym typeface="Symbol" panose="05050102010706020507" pitchFamily="18" charset="2"/>
            </a:endParaRPr>
          </a:p>
          <a:p>
            <a:pPr lvl="1"/>
            <a:r>
              <a:rPr lang="ru-RU" sz="2000" dirty="0" smtClean="0">
                <a:sym typeface="Symbol" panose="05050102010706020507" pitchFamily="18" charset="2"/>
              </a:rPr>
              <a:t>дольше в эволюции сохраняется сходство </a:t>
            </a:r>
            <a:r>
              <a:rPr lang="en-US" sz="2000" dirty="0" smtClean="0">
                <a:sym typeface="Symbol" panose="05050102010706020507" pitchFamily="18" charset="2"/>
              </a:rPr>
              <a:t>3D </a:t>
            </a:r>
            <a:r>
              <a:rPr lang="ru-RU" sz="2000" dirty="0" smtClean="0">
                <a:sym typeface="Symbol" panose="05050102010706020507" pitchFamily="18" charset="2"/>
              </a:rPr>
              <a:t>структур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(</a:t>
            </a:r>
            <a:r>
              <a:rPr lang="ru-RU" sz="2000" dirty="0" smtClean="0">
                <a:sym typeface="Symbol" panose="05050102010706020507" pitchFamily="18" charset="2"/>
              </a:rPr>
              <a:t>след. Слайд</a:t>
            </a:r>
            <a:r>
              <a:rPr lang="ru-RU" sz="2000" dirty="0" smtClean="0">
                <a:sym typeface="Symbol" panose="05050102010706020507" pitchFamily="18" charset="2"/>
              </a:rPr>
              <a:t>)</a:t>
            </a:r>
            <a:br>
              <a:rPr lang="ru-RU" sz="2000" dirty="0" smtClean="0">
                <a:sym typeface="Symbol" panose="05050102010706020507" pitchFamily="18" charset="2"/>
              </a:rPr>
            </a:br>
            <a:endParaRPr lang="ru-RU" sz="2000" dirty="0"/>
          </a:p>
          <a:p>
            <a:r>
              <a:rPr lang="ru-RU" sz="2400" dirty="0" smtClean="0">
                <a:sym typeface="Symbol" panose="05050102010706020507" pitchFamily="18" charset="2"/>
              </a:rPr>
              <a:t>СХОДСТВО </a:t>
            </a:r>
            <a:r>
              <a:rPr lang="ru-RU" sz="2400" b="1" dirty="0">
                <a:sym typeface="Symbol" panose="05050102010706020507" pitchFamily="18" charset="2"/>
              </a:rPr>
              <a:t></a:t>
            </a:r>
            <a:r>
              <a:rPr lang="ru-RU" sz="2400" dirty="0" smtClean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ru-RU" sz="2400" dirty="0"/>
              <a:t>ГОМОЛОГИЯ  Бывает </a:t>
            </a:r>
            <a:r>
              <a:rPr lang="ru-RU" sz="2400" dirty="0"/>
              <a:t>случайное совпадение </a:t>
            </a:r>
            <a:r>
              <a:rPr lang="ru-RU" sz="2400" dirty="0" smtClean="0"/>
              <a:t>(аналогия). Чем длиннее фрагмент </a:t>
            </a:r>
            <a:r>
              <a:rPr lang="ru-RU" sz="2400" dirty="0" err="1" smtClean="0"/>
              <a:t>послдовательности</a:t>
            </a:r>
            <a:r>
              <a:rPr lang="ru-RU" sz="2400" dirty="0" smtClean="0"/>
              <a:t>, тем менее вероятно случайное совпадение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377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0"/>
            <a:ext cx="8801100" cy="10382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Иммуноглобулиновая</a:t>
            </a:r>
            <a:r>
              <a:rPr lang="ru-RU" dirty="0" smtClean="0"/>
              <a:t> укладка (</a:t>
            </a:r>
            <a:r>
              <a:rPr lang="en-US" dirty="0" err="1" smtClean="0"/>
              <a:t>ImFold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050" name="Picture 2" descr="https://ars.els-cdn.com/content/image/3-s2.0-B9780123749840007725-f00772-01-9780123749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481937"/>
            <a:ext cx="3326683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648" y="1180937"/>
            <a:ext cx="3009900" cy="19329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1648" y="3285241"/>
            <a:ext cx="3859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12121"/>
                </a:solidFill>
                <a:latin typeface="BlinkMacSystemFont"/>
              </a:rPr>
              <a:t>Kim C, </a:t>
            </a:r>
            <a:r>
              <a:rPr lang="en-US" sz="1000" dirty="0" err="1">
                <a:solidFill>
                  <a:srgbClr val="212121"/>
                </a:solidFill>
                <a:latin typeface="BlinkMacSystemFont"/>
              </a:rPr>
              <a:t>Basner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 J, Lee B. Detecting internally symmetric protein structures. BMC Bioinformatics. 2010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575" y="4056789"/>
            <a:ext cx="8359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</a:t>
            </a:r>
            <a:r>
              <a:rPr lang="en-US" dirty="0" err="1" smtClean="0"/>
              <a:t>Fold</a:t>
            </a:r>
            <a:r>
              <a:rPr lang="en-US" dirty="0" smtClean="0"/>
              <a:t> </a:t>
            </a:r>
            <a:r>
              <a:rPr lang="ru-RU" dirty="0" smtClean="0"/>
              <a:t>встречается во многих белках  одного организма, связанных с иммунитетом и не только, </a:t>
            </a:r>
            <a:r>
              <a:rPr lang="en-US" dirty="0" smtClean="0"/>
              <a:t> </a:t>
            </a:r>
            <a:r>
              <a:rPr lang="ru-RU" dirty="0" smtClean="0"/>
              <a:t>и у всех животных</a:t>
            </a:r>
          </a:p>
          <a:p>
            <a:endParaRPr lang="ru-RU" dirty="0"/>
          </a:p>
          <a:p>
            <a:r>
              <a:rPr lang="ru-RU" dirty="0" smtClean="0"/>
              <a:t>Последовательности </a:t>
            </a:r>
            <a:r>
              <a:rPr lang="en-US" dirty="0" err="1" smtClean="0"/>
              <a:t>ImFold</a:t>
            </a:r>
            <a:r>
              <a:rPr lang="en-US" dirty="0" smtClean="0"/>
              <a:t> </a:t>
            </a:r>
            <a:r>
              <a:rPr lang="ru-RU" dirty="0" smtClean="0"/>
              <a:t>могут сильно отличаться, </a:t>
            </a:r>
            <a:r>
              <a:rPr lang="ru-RU" dirty="0" smtClean="0"/>
              <a:t>детектируемое сходство </a:t>
            </a:r>
            <a:r>
              <a:rPr lang="ru-RU" dirty="0" smtClean="0"/>
              <a:t>только </a:t>
            </a:r>
            <a:r>
              <a:rPr lang="ru-RU" dirty="0" smtClean="0"/>
              <a:t>на </a:t>
            </a:r>
            <a:r>
              <a:rPr lang="ru-RU" dirty="0" smtClean="0"/>
              <a:t>коротких участках (увидите, когда будете делать упражнение)</a:t>
            </a:r>
          </a:p>
          <a:p>
            <a:endParaRPr lang="ru-RU" dirty="0"/>
          </a:p>
          <a:p>
            <a:r>
              <a:rPr lang="ru-RU" dirty="0" smtClean="0"/>
              <a:t>Ход полипептидной цепи и элементов вторичной структуры очень похожи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Совмещать полипептидные цепи в пространстве научат в последующих курсах </a:t>
            </a:r>
            <a:r>
              <a:rPr lang="en-US" dirty="0" smtClean="0"/>
              <a:t>3D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546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859" y="175477"/>
            <a:ext cx="8410222" cy="978252"/>
          </a:xfrm>
        </p:spPr>
        <p:txBody>
          <a:bodyPr>
            <a:normAutofit fontScale="90000"/>
          </a:bodyPr>
          <a:lstStyle/>
          <a:p>
            <a:r>
              <a:rPr lang="en-US" dirty="0"/>
              <a:t>LUCA – Last Universal Common </a:t>
            </a:r>
            <a:br>
              <a:rPr lang="en-US" dirty="0"/>
            </a:br>
            <a:r>
              <a:rPr lang="en-US" dirty="0" smtClean="0"/>
              <a:t>Ancestor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The physiology and habitat of the last universal comm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9" y="1680228"/>
            <a:ext cx="4757065" cy="422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2637" y="729399"/>
            <a:ext cx="32903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нём эволюционисты задумывались давно</a:t>
            </a:r>
          </a:p>
          <a:p>
            <a:endParaRPr lang="ru-RU" dirty="0" smtClean="0"/>
          </a:p>
          <a:p>
            <a:r>
              <a:rPr lang="ru-RU" dirty="0" smtClean="0"/>
              <a:t>Обоснование </a:t>
            </a:r>
            <a:r>
              <a:rPr lang="ru-RU" dirty="0"/>
              <a:t>н</a:t>
            </a:r>
            <a:r>
              <a:rPr lang="ru-RU" dirty="0" smtClean="0"/>
              <a:t>а молекулярном уровне было сформулировано в начале 2000х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(2002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ref</a:t>
            </a:r>
          </a:p>
          <a:p>
            <a:endParaRPr lang="en-US" dirty="0"/>
          </a:p>
          <a:p>
            <a:r>
              <a:rPr lang="ru-RU" dirty="0" smtClean="0"/>
              <a:t>Были собраны все белки, гомологи которых встречаются во всех таксонах высокого порядка</a:t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Возраст исчисляется миллиардами лет.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Про горизонтальные переносы</a:t>
            </a:r>
            <a:br>
              <a:rPr lang="ru-RU" dirty="0" smtClean="0"/>
            </a:br>
            <a:r>
              <a:rPr lang="ru-RU" dirty="0" smtClean="0"/>
              <a:t>авторы </a:t>
            </a:r>
            <a:r>
              <a:rPr lang="ru-RU" dirty="0" smtClean="0"/>
              <a:t>рисунка забыли</a:t>
            </a:r>
            <a:r>
              <a:rPr lang="ru-RU" dirty="0" smtClean="0"/>
              <a:t>. </a:t>
            </a:r>
            <a:r>
              <a:rPr lang="ru-RU" dirty="0" smtClean="0"/>
              <a:t>ИСПРАВЛЕНО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7244" y="6023685"/>
            <a:ext cx="6686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СЛЕДУЕТ ДУМАТЬ, </a:t>
            </a:r>
            <a:r>
              <a:rPr lang="ru-RU" dirty="0" smtClean="0"/>
              <a:t>что </a:t>
            </a:r>
            <a:r>
              <a:rPr lang="en-US" dirty="0" smtClean="0"/>
              <a:t>LUCA </a:t>
            </a:r>
            <a:r>
              <a:rPr lang="ru-RU" dirty="0" smtClean="0"/>
              <a:t>БЫЛ  чем-то одним</a:t>
            </a:r>
            <a:r>
              <a:rPr lang="en-US" dirty="0" smtClean="0"/>
              <a:t>.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Всё выжившее – сложно устроено и </a:t>
            </a:r>
            <a:r>
              <a:rPr lang="ru-RU" dirty="0" smtClean="0"/>
              <a:t>обязательно </a:t>
            </a:r>
            <a:r>
              <a:rPr lang="ru-RU" dirty="0" smtClean="0"/>
              <a:t>разнообразно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040163" y="3259858"/>
            <a:ext cx="3814059" cy="2631"/>
          </a:xfrm>
          <a:prstGeom prst="straightConnector1">
            <a:avLst/>
          </a:prstGeom>
          <a:ln w="53975">
            <a:solidFill>
              <a:srgbClr val="00B050">
                <a:alpha val="58000"/>
              </a:srgb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325511" y="4021859"/>
            <a:ext cx="1310303" cy="8274"/>
          </a:xfrm>
          <a:prstGeom prst="straightConnector1">
            <a:avLst/>
          </a:prstGeom>
          <a:ln w="53975">
            <a:solidFill>
              <a:srgbClr val="00B050">
                <a:alpha val="58000"/>
              </a:srgb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474785" y="2404533"/>
            <a:ext cx="3085926" cy="18848"/>
          </a:xfrm>
          <a:prstGeom prst="straightConnector1">
            <a:avLst/>
          </a:prstGeom>
          <a:ln w="53975">
            <a:solidFill>
              <a:srgbClr val="00B050">
                <a:alpha val="58000"/>
              </a:srgb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20622" y="4556632"/>
            <a:ext cx="496711" cy="0"/>
          </a:xfrm>
          <a:prstGeom prst="straightConnector1">
            <a:avLst/>
          </a:prstGeom>
          <a:ln w="53975">
            <a:solidFill>
              <a:srgbClr val="00B050">
                <a:alpha val="58000"/>
              </a:srgb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3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0"/>
            <a:ext cx="7886700" cy="977899"/>
          </a:xfrm>
        </p:spPr>
        <p:txBody>
          <a:bodyPr>
            <a:normAutofit/>
          </a:bodyPr>
          <a:lstStyle/>
          <a:p>
            <a:r>
              <a:rPr lang="en-US" dirty="0"/>
              <a:t>Descendants of Queen Victoria </a:t>
            </a:r>
          </a:p>
        </p:txBody>
      </p:sp>
      <p:pic>
        <p:nvPicPr>
          <p:cNvPr id="2050" name="Picture 2" descr="Descendants of Queen Victori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77899"/>
            <a:ext cx="47625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0075" y="5929807"/>
            <a:ext cx="480730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02122"/>
                </a:solidFill>
                <a:latin typeface="Arial" panose="020B0604020202020204" pitchFamily="34" charset="0"/>
              </a:rPr>
              <a:t>The Prince and Princess of Wales with their children Left to right, standing: Prince George; Alexandra, Princess of Wales; the Prince of Wales; Princess Victoria of Wales. Seated: Princess Maud, with small dog on her lap; Prince Albert Victor; Princess Louise. Highland dress</a:t>
            </a:r>
            <a:r>
              <a:rPr lang="en-US" sz="105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5522976" y="977899"/>
            <a:ext cx="3063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 </a:t>
            </a:r>
            <a:r>
              <a:rPr lang="ru-RU" dirty="0" smtClean="0"/>
              <a:t>гомологичных частей у всех  потомков.</a:t>
            </a:r>
          </a:p>
          <a:p>
            <a:r>
              <a:rPr lang="ru-RU" dirty="0" smtClean="0"/>
              <a:t>Руки, ноги, лицо – общее можно найти, </a:t>
            </a:r>
            <a:r>
              <a:rPr lang="ru-RU" i="1" dirty="0" smtClean="0"/>
              <a:t>кроме принца Уэльского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Очевидна дихотомия – мужчины, женщины. Половое размножение вносит своё в анализ </a:t>
            </a:r>
            <a:r>
              <a:rPr lang="ru-RU" dirty="0" err="1" smtClean="0"/>
              <a:t>гомологичности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Видимы и другие признаки, разделяющие потомков. </a:t>
            </a:r>
            <a:br>
              <a:rPr lang="ru-RU" dirty="0" smtClean="0"/>
            </a:br>
            <a:r>
              <a:rPr lang="ru-RU" dirty="0" smtClean="0"/>
              <a:t>Клетчатая юбка. Тоже не всё однозначно)))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73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47732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12121"/>
                </a:solidFill>
                <a:latin typeface="BlinkMacSystemFont"/>
              </a:rPr>
              <a:t>Aravind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L</a:t>
            </a:r>
            <a:r>
              <a:rPr lang="ru-RU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et al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.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, </a:t>
            </a:r>
            <a:r>
              <a:rPr lang="en-US" dirty="0" err="1" smtClean="0">
                <a:solidFill>
                  <a:srgbClr val="212121"/>
                </a:solidFill>
                <a:latin typeface="BlinkMacSystemFont"/>
              </a:rPr>
              <a:t>Monophyly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of class I aminoacyl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tRNA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synthetase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, USPA, ETFP, photolyase, and PP-ATPase nucleotide-binding domains: implications for protein evolution in the RNA. Proteins. 2002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03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4698</TotalTime>
  <Words>2694</Words>
  <Application>Microsoft Office PowerPoint</Application>
  <PresentationFormat>Экран (4:3)</PresentationFormat>
  <Paragraphs>344</Paragraphs>
  <Slides>46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9" baseType="lpstr">
      <vt:lpstr>Arial</vt:lpstr>
      <vt:lpstr>Arial Unicode MS</vt:lpstr>
      <vt:lpstr>BlinkMacSystemFont</vt:lpstr>
      <vt:lpstr>Calibri</vt:lpstr>
      <vt:lpstr>Calibri Light</vt:lpstr>
      <vt:lpstr>Cambria</vt:lpstr>
      <vt:lpstr>Courier New</vt:lpstr>
      <vt:lpstr>Roboto</vt:lpstr>
      <vt:lpstr>Symbol</vt:lpstr>
      <vt:lpstr>Times New Roman</vt:lpstr>
      <vt:lpstr>Verdana</vt:lpstr>
      <vt:lpstr>Wingdings</vt:lpstr>
      <vt:lpstr>Тема Office</vt:lpstr>
      <vt:lpstr>Гомология                  и     выравнивание</vt:lpstr>
      <vt:lpstr>I. Гомология и сходство</vt:lpstr>
      <vt:lpstr>1. Общность происхождения. Эволюция</vt:lpstr>
      <vt:lpstr>Гомология в молекулярной биологии</vt:lpstr>
      <vt:lpstr>Гомология в молекулярной биологии</vt:lpstr>
      <vt:lpstr>Иммуноглобулиновая укладка (ImFold)</vt:lpstr>
      <vt:lpstr>LUCA – Last Universal Common  Ancestor.</vt:lpstr>
      <vt:lpstr>Descendants of Queen Victoria </vt:lpstr>
      <vt:lpstr>Презентация PowerPoint</vt:lpstr>
      <vt:lpstr>2. Эволюция  геномов бактерий</vt:lpstr>
      <vt:lpstr>Эволюция белков</vt:lpstr>
      <vt:lpstr>Гомологию  белков выводят из сходства их последовательностей</vt:lpstr>
      <vt:lpstr>II. Эволюционное выравнивание</vt:lpstr>
      <vt:lpstr>Выравнивание последовательностей потомков относительно предка</vt:lpstr>
      <vt:lpstr>Идеальное выравнивание потомков относительно общего предка</vt:lpstr>
      <vt:lpstr>Единовременные крупные изменения в последовательности белка. Длина кратна 3 или нет.</vt:lpstr>
      <vt:lpstr>4. Множественное выравнивание последовательностей гомологичных белков  (анализ результата выравнивания, построенного программой)</vt:lpstr>
      <vt:lpstr>Смысл выравнивния последовательностей гомологичных белков</vt:lpstr>
      <vt:lpstr> Биологический смысл выравнивания </vt:lpstr>
      <vt:lpstr>Презентация PowerPoint</vt:lpstr>
      <vt:lpstr>Почему такая неоднородность качества колонок в выравнивании?</vt:lpstr>
      <vt:lpstr> Биологический смысл выравнивания хорошее выравнивание </vt:lpstr>
      <vt:lpstr>Презентация PowerPoint</vt:lpstr>
      <vt:lpstr>Выравнивание другой программой и раскраска по а.к.о.</vt:lpstr>
      <vt:lpstr>Консервативное значит важное</vt:lpstr>
      <vt:lpstr>Презентация PowerPoint</vt:lpstr>
      <vt:lpstr>Презентация PowerPoint</vt:lpstr>
      <vt:lpstr>В выраниваниях белков –то же самое:  Сохраняющееся в эволюции  (консервативное)  важно</vt:lpstr>
      <vt:lpstr>РНК зависимая РНК полимераза (RdRP), консервативные участки</vt:lpstr>
      <vt:lpstr>Множественное даёт аргументы, опровергающие оптимальное парное выравнивание. Пример.</vt:lpstr>
      <vt:lpstr>III. Домены белков</vt:lpstr>
      <vt:lpstr>Эволюционные домены в белке изображают так</vt:lpstr>
      <vt:lpstr>Домены Pfam часто, но не всегда соответствуют структурным доменам SCOP</vt:lpstr>
      <vt:lpstr>Эволюционные домены</vt:lpstr>
      <vt:lpstr>Наблюдаемый результат крупных перестроек генома</vt:lpstr>
      <vt:lpstr>  ДВА ДОМЕНА гомеобелков: гомеодомен и OAR домен</vt:lpstr>
      <vt:lpstr>Домены принято изображать так</vt:lpstr>
      <vt:lpstr>Гомеодомен является ДОМЕНОМ</vt:lpstr>
      <vt:lpstr>Как выровнять эти две последовательности?</vt:lpstr>
      <vt:lpstr>Лучшее парное выравнивание: (выдача BLAST – набор парных выравниваний. </vt:lpstr>
      <vt:lpstr>JalView – редактор выравниваний</vt:lpstr>
      <vt:lpstr>Список умений в Jalview</vt:lpstr>
      <vt:lpstr>Презентация PowerPoint</vt:lpstr>
      <vt:lpstr>КОНЕЦ ПРЕЗЕНТАЦИИ</vt:lpstr>
      <vt:lpstr>Упражнения  Выполняются в классе Можно просить подсказать</vt:lpstr>
      <vt:lpstr>1. Задание по теме "гомология и выравнивание"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Гомология и выравнивание</dc:title>
  <dc:creator>aba</dc:creator>
  <cp:lastModifiedBy>aba</cp:lastModifiedBy>
  <cp:revision>206</cp:revision>
  <dcterms:created xsi:type="dcterms:W3CDTF">2022-04-21T14:06:05Z</dcterms:created>
  <dcterms:modified xsi:type="dcterms:W3CDTF">2024-04-22T18:38:14Z</dcterms:modified>
</cp:coreProperties>
</file>