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272" r:id="rId2"/>
    <p:sldId id="334" r:id="rId3"/>
    <p:sldId id="341" r:id="rId4"/>
    <p:sldId id="345" r:id="rId5"/>
    <p:sldId id="344" r:id="rId6"/>
    <p:sldId id="363" r:id="rId7"/>
    <p:sldId id="343" r:id="rId8"/>
    <p:sldId id="349" r:id="rId9"/>
    <p:sldId id="355" r:id="rId10"/>
    <p:sldId id="350" r:id="rId11"/>
    <p:sldId id="356" r:id="rId12"/>
    <p:sldId id="357" r:id="rId13"/>
    <p:sldId id="365" r:id="rId14"/>
    <p:sldId id="351" r:id="rId15"/>
    <p:sldId id="367" r:id="rId16"/>
    <p:sldId id="368" r:id="rId17"/>
    <p:sldId id="369" r:id="rId18"/>
    <p:sldId id="370" r:id="rId19"/>
    <p:sldId id="372" r:id="rId20"/>
    <p:sldId id="371" r:id="rId21"/>
    <p:sldId id="353" r:id="rId22"/>
    <p:sldId id="354" r:id="rId23"/>
    <p:sldId id="373" r:id="rId24"/>
    <p:sldId id="374" r:id="rId25"/>
    <p:sldId id="375" r:id="rId26"/>
    <p:sldId id="376" r:id="rId27"/>
    <p:sldId id="342" r:id="rId28"/>
    <p:sldId id="322" r:id="rId29"/>
    <p:sldId id="346" r:id="rId30"/>
    <p:sldId id="335" r:id="rId31"/>
    <p:sldId id="364" r:id="rId32"/>
    <p:sldId id="336" r:id="rId33"/>
    <p:sldId id="337" r:id="rId34"/>
    <p:sldId id="338" r:id="rId35"/>
    <p:sldId id="361" r:id="rId36"/>
    <p:sldId id="362" r:id="rId37"/>
    <p:sldId id="347" r:id="rId38"/>
    <p:sldId id="323" r:id="rId39"/>
    <p:sldId id="330" r:id="rId40"/>
    <p:sldId id="331" r:id="rId41"/>
    <p:sldId id="332" r:id="rId42"/>
    <p:sldId id="333" r:id="rId43"/>
    <p:sldId id="358" r:id="rId44"/>
    <p:sldId id="377" r:id="rId45"/>
    <p:sldId id="378" r:id="rId46"/>
    <p:sldId id="379" r:id="rId47"/>
    <p:sldId id="380" r:id="rId48"/>
    <p:sldId id="277" r:id="rId49"/>
    <p:sldId id="294" r:id="rId50"/>
    <p:sldId id="296" r:id="rId51"/>
    <p:sldId id="297" r:id="rId52"/>
    <p:sldId id="291" r:id="rId53"/>
    <p:sldId id="302" r:id="rId54"/>
    <p:sldId id="266" r:id="rId55"/>
    <p:sldId id="285" r:id="rId56"/>
    <p:sldId id="319" r:id="rId57"/>
    <p:sldId id="320" r:id="rId58"/>
    <p:sldId id="284" r:id="rId59"/>
    <p:sldId id="288" r:id="rId60"/>
    <p:sldId id="307" r:id="rId61"/>
    <p:sldId id="318" r:id="rId62"/>
    <p:sldId id="264" r:id="rId63"/>
    <p:sldId id="317" r:id="rId64"/>
    <p:sldId id="29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1B9D77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 autoAdjust="0"/>
    <p:restoredTop sz="93923" autoAdjust="0"/>
  </p:normalViewPr>
  <p:slideViewPr>
    <p:cSldViewPr snapToGrid="0">
      <p:cViewPr varScale="1">
        <p:scale>
          <a:sx n="105" d="100"/>
          <a:sy n="105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276E-F908-4B8B-961F-67B7E10BB9EA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BCBF-20AE-49CC-BBBF-022286B41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5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Выравнивание – это гипотеза о </a:t>
            </a:r>
            <a:r>
              <a:rPr lang="ru-RU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остатков; аминокислотные остатки из одной колонки считаются гомологичными. Колонка </a:t>
            </a:r>
            <a:r>
              <a:rPr lang="en-US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Совпадают ли четыре выравнивания тех же последовательностей?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3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9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dirty="0" smtClean="0"/>
            </a:br>
            <a:r>
              <a:rPr lang="ru-RU" dirty="0" smtClean="0"/>
              <a:t>Значит, все эти 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8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89B4-C750-47A1-A0AC-23C8A78C64C9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93AD-3B85-4E76-9A23-357F879B8A74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7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D35-C579-4B9C-917A-F609ED520354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9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8BEB-D82B-49AF-A1AE-58C9BE89333E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834E-DBF1-441A-B671-7B6AFBD302B2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14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3A43-DDA3-488B-B448-3E4A21C2F576}" type="datetime1">
              <a:rPr lang="en-US" smtClean="0"/>
              <a:t>2024-05-07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09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1B0D-EA5F-4DBA-84AC-4FBEBF4B1282}" type="datetime1">
              <a:rPr lang="en-US" smtClean="0"/>
              <a:t>2024-05-07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5519-81BD-496D-90DC-3198860EE5E2}" type="datetime1">
              <a:rPr lang="en-US" smtClean="0"/>
              <a:t>2024-05-07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9506-AB86-46C0-A0A5-AAFD8BD31429}" type="datetime1">
              <a:rPr lang="en-US" smtClean="0"/>
              <a:t>2024-05-07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F0BB-A151-4CB2-9865-7CB32BE907B3}" type="datetime1">
              <a:rPr lang="en-US" smtClean="0"/>
              <a:t>2024-05-07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DC2E-D6F8-492A-93F7-A71397628101}" type="datetime1">
              <a:rPr lang="en-US" smtClean="0"/>
              <a:t>2024-05-07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1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1E13-7E1A-43FF-983F-1FCBC08F51D6}" type="datetime1">
              <a:rPr lang="en-US" smtClean="0"/>
              <a:t>2024-05-07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protocol/10.1007/978-1-0716-1036-7_17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i.vu.nl/programs/veralignwww/VerAlign.pdf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.wikipedia.org/wiki/Homeobox#cite_note-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am.xfam.org/protein/A0A1I7GYG0_9CLOT" TargetMode="External"/><Relationship Id="rId4" Type="http://schemas.openxmlformats.org/officeDocument/2006/relationships/hyperlink" Target="https://pfam.xfam.org/protein/A0A2Z5QVW5_9MICC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470756"/>
            <a:ext cx="8493480" cy="2852737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Программы множественного выравнивания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8209394" cy="598762"/>
          </a:xfrm>
        </p:spPr>
        <p:txBody>
          <a:bodyPr/>
          <a:lstStyle/>
          <a:p>
            <a:r>
              <a:rPr lang="ru-RU" dirty="0" smtClean="0"/>
              <a:t>На материале последовательностей гомологичных белков.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5101"/>
            <a:ext cx="819380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множественного выравнивания последовательностей гомологичных доменов или белков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673224"/>
            <a:ext cx="8355727" cy="4899025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Реконструкция эволюции белков от общего предка. </a:t>
            </a:r>
            <a:br>
              <a:rPr lang="ru-RU" sz="2200" dirty="0" smtClean="0"/>
            </a:br>
            <a:r>
              <a:rPr lang="ru-RU" sz="2200" dirty="0" smtClean="0"/>
              <a:t>А именно, в колонке выравнивания стоят аминокислотные остатки (</a:t>
            </a:r>
            <a:r>
              <a:rPr lang="ru-RU" sz="2200" dirty="0" err="1" smtClean="0"/>
              <a:t>ако</a:t>
            </a:r>
            <a:r>
              <a:rPr lang="ru-RU" sz="2200" dirty="0" smtClean="0"/>
              <a:t>), унаследованные от </a:t>
            </a:r>
            <a:r>
              <a:rPr lang="ru-RU" sz="2200" dirty="0" err="1" smtClean="0"/>
              <a:t>ако</a:t>
            </a:r>
            <a:r>
              <a:rPr lang="ru-RU" sz="2200" dirty="0" smtClean="0"/>
              <a:t> общего предка всех этих белков. </a:t>
            </a:r>
            <a:br>
              <a:rPr lang="ru-RU" sz="2200" dirty="0" smtClean="0"/>
            </a:br>
            <a:r>
              <a:rPr lang="ru-RU" sz="2200" i="1" dirty="0" smtClean="0"/>
              <a:t>Наследуются ДНК гена, т.е. кодоны, это подразумевается.</a:t>
            </a:r>
          </a:p>
          <a:p>
            <a:r>
              <a:rPr lang="ru-RU" sz="2200" dirty="0" smtClean="0"/>
              <a:t>Основа для установления гомологии – сходство последовательностей. Оно неравномерно на разных участках (слайд +1)</a:t>
            </a:r>
          </a:p>
          <a:p>
            <a:r>
              <a:rPr lang="ru-RU" sz="2200" dirty="0" smtClean="0"/>
              <a:t>Достигнута ли цель практически </a:t>
            </a:r>
            <a:r>
              <a:rPr lang="en-US" sz="2200" dirty="0" smtClean="0"/>
              <a:t>- </a:t>
            </a:r>
            <a:r>
              <a:rPr lang="ru-RU" sz="2200" dirty="0" smtClean="0"/>
              <a:t>не проверяемо (не считая парочки долговременных экспериментов (Ленский – </a:t>
            </a:r>
            <a:r>
              <a:rPr lang="en-US" sz="2200" dirty="0" smtClean="0"/>
              <a:t>E.coli</a:t>
            </a:r>
            <a:r>
              <a:rPr lang="ru-RU" sz="2200" dirty="0" smtClean="0"/>
              <a:t>, Кондрашов</a:t>
            </a:r>
            <a:r>
              <a:rPr lang="en-US" sz="2200" dirty="0" smtClean="0"/>
              <a:t> - </a:t>
            </a:r>
            <a:r>
              <a:rPr lang="en-US" sz="2200" dirty="0" err="1"/>
              <a:t>Schizophyllum</a:t>
            </a:r>
            <a:r>
              <a:rPr lang="en-US" sz="2200" dirty="0"/>
              <a:t> commune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На практике стремятся к этой цели, но следует понимать, что она недостижима. Разные программы</a:t>
            </a:r>
            <a:r>
              <a:rPr lang="en-US" sz="2200" dirty="0" smtClean="0"/>
              <a:t> </a:t>
            </a:r>
            <a:r>
              <a:rPr lang="ru-RU" sz="2200" dirty="0" smtClean="0"/>
              <a:t>множественного выравнивания  используют разные алгоритмы и разные эвристики.</a:t>
            </a:r>
            <a:endParaRPr lang="en-US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/>
          <a:lstStyle/>
          <a:p>
            <a:r>
              <a:rPr lang="ru-RU" dirty="0" smtClean="0"/>
              <a:t>Как сравнивать программы?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47776"/>
            <a:ext cx="7886700" cy="4648200"/>
          </a:xfrm>
        </p:spPr>
        <p:txBody>
          <a:bodyPr/>
          <a:lstStyle/>
          <a:p>
            <a:r>
              <a:rPr lang="ru-RU" sz="2400" dirty="0" smtClean="0"/>
              <a:t>Нужны БД  </a:t>
            </a:r>
            <a:r>
              <a:rPr lang="en-US" sz="2400" dirty="0" smtClean="0"/>
              <a:t>“</a:t>
            </a:r>
            <a:r>
              <a:rPr lang="ru-RU" sz="2400" dirty="0" smtClean="0"/>
              <a:t>идеальных</a:t>
            </a:r>
            <a:r>
              <a:rPr lang="en-US" sz="2400" dirty="0" smtClean="0"/>
              <a:t>”</a:t>
            </a:r>
            <a:r>
              <a:rPr lang="ru-RU" sz="2400" dirty="0" smtClean="0"/>
              <a:t> выравниваний </a:t>
            </a:r>
            <a:r>
              <a:rPr lang="en-US" sz="2400" dirty="0" smtClean="0"/>
              <a:t>(Alignment Benchmarks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Наиболее признанной является </a:t>
            </a:r>
            <a:r>
              <a:rPr lang="en-US" sz="2400" dirty="0" err="1" smtClean="0"/>
              <a:t>BAliBASE</a:t>
            </a:r>
            <a:r>
              <a:rPr lang="ru-RU" sz="2400" dirty="0" smtClean="0"/>
              <a:t> </a:t>
            </a:r>
            <a:r>
              <a:rPr lang="en-US" sz="2400" dirty="0" smtClean="0"/>
              <a:t>(Benchmark</a:t>
            </a:r>
            <a:r>
              <a:rPr lang="ru-RU" sz="2400" dirty="0" smtClean="0"/>
              <a:t> </a:t>
            </a:r>
            <a:r>
              <a:rPr lang="en-US" sz="2400" dirty="0" smtClean="0"/>
              <a:t>Alignment</a:t>
            </a:r>
            <a:r>
              <a:rPr lang="ru-RU" sz="2400" dirty="0" smtClean="0"/>
              <a:t> </a:t>
            </a:r>
            <a:r>
              <a:rPr lang="en-US" sz="2400" dirty="0" err="1" smtClean="0"/>
              <a:t>dataBASE</a:t>
            </a:r>
            <a:r>
              <a:rPr lang="en-US" sz="2400" dirty="0" smtClean="0"/>
              <a:t>)</a:t>
            </a:r>
          </a:p>
          <a:p>
            <a:r>
              <a:rPr lang="ru-RU" sz="2400" dirty="0" smtClean="0"/>
              <a:t>Есть и другие </a:t>
            </a:r>
            <a:r>
              <a:rPr lang="en-US" sz="2400" dirty="0"/>
              <a:t>Alignment </a:t>
            </a:r>
            <a:r>
              <a:rPr lang="en-US" sz="2400" dirty="0" smtClean="0"/>
              <a:t>Benchmarks:</a:t>
            </a:r>
          </a:p>
          <a:p>
            <a:pPr lvl="1"/>
            <a:r>
              <a:rPr lang="en-US" dirty="0" err="1"/>
              <a:t>SABMark</a:t>
            </a:r>
            <a:r>
              <a:rPr lang="en-US" dirty="0"/>
              <a:t>(</a:t>
            </a:r>
            <a:r>
              <a:rPr lang="en-US" dirty="0" err="1"/>
              <a:t>SequenceAlignmentBenchMark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OXBench</a:t>
            </a:r>
            <a:r>
              <a:rPr lang="en-US" dirty="0" smtClean="0"/>
              <a:t>(</a:t>
            </a:r>
            <a:r>
              <a:rPr lang="en-US" dirty="0" err="1" smtClean="0"/>
              <a:t>OXfordBenchmark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SMART(</a:t>
            </a:r>
            <a:r>
              <a:rPr lang="en-US" dirty="0" err="1" smtClean="0"/>
              <a:t>SimpleModularArchitectureResearchTool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PREFAB(</a:t>
            </a:r>
            <a:r>
              <a:rPr lang="en-US" dirty="0" err="1" smtClean="0"/>
              <a:t>ProteinREFerenceAlignmentBenchmark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QuanTest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52524" y="5895975"/>
            <a:ext cx="705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12121"/>
                </a:solidFill>
                <a:latin typeface="BlinkMacSystemFont"/>
              </a:rPr>
              <a:t>[1] Zhang 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Y, </a:t>
            </a:r>
            <a:r>
              <a:rPr lang="en-US" sz="1600" dirty="0" smtClean="0">
                <a:solidFill>
                  <a:srgbClr val="212121"/>
                </a:solidFill>
                <a:latin typeface="BlinkMacSystemFont"/>
              </a:rPr>
              <a:t>et al. 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A survey on the algorithm and development of multiple sequence alignment. Brief </a:t>
            </a:r>
            <a:r>
              <a:rPr lang="en-US" sz="1600" dirty="0" err="1">
                <a:solidFill>
                  <a:srgbClr val="212121"/>
                </a:solidFill>
                <a:latin typeface="BlinkMacSystemFont"/>
              </a:rPr>
              <a:t>Bioinform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. 2022 May 13;23(3):bbac069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059572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Результаты сравнения программ на </a:t>
            </a:r>
            <a:r>
              <a:rPr lang="en-US" sz="3200" dirty="0" err="1" smtClean="0"/>
              <a:t>BaliBase</a:t>
            </a:r>
            <a:r>
              <a:rPr lang="en-US" sz="3200" dirty="0" smtClean="0"/>
              <a:t> [1]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22923"/>
              </p:ext>
            </p:extLst>
          </p:nvPr>
        </p:nvGraphicFramePr>
        <p:xfrm>
          <a:off x="228598" y="781046"/>
          <a:ext cx="8486776" cy="517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597">
                  <a:extLst>
                    <a:ext uri="{9D8B030D-6E8A-4147-A177-3AD203B41FA5}">
                      <a16:colId xmlns:a16="http://schemas.microsoft.com/office/drawing/2014/main" val="1957128835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405106618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902662263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4058919007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567528513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714339621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2078597820"/>
                    </a:ext>
                  </a:extLst>
                </a:gridCol>
                <a:gridCol w="857539">
                  <a:extLst>
                    <a:ext uri="{9D8B030D-6E8A-4147-A177-3AD203B41FA5}">
                      <a16:colId xmlns:a16="http://schemas.microsoft.com/office/drawing/2014/main" val="417476800"/>
                    </a:ext>
                  </a:extLst>
                </a:gridCol>
                <a:gridCol w="880406">
                  <a:extLst>
                    <a:ext uri="{9D8B030D-6E8A-4147-A177-3AD203B41FA5}">
                      <a16:colId xmlns:a16="http://schemas.microsoft.com/office/drawing/2014/main" val="1003357313"/>
                    </a:ext>
                  </a:extLst>
                </a:gridCol>
              </a:tblGrid>
              <a:tr h="1264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Program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R1-1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R1-2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R5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AvgScore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Tottime(s)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vert="vert270" anchor="b"/>
                </a:tc>
                <a:extLst>
                  <a:ext uri="{0D108BD9-81ED-4DB2-BD59-A6C34878D82A}">
                    <a16:rowId xmlns:a16="http://schemas.microsoft.com/office/drawing/2014/main" val="1930791591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MSAProbs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0.441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0.865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0.464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0.607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0.622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0.608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0.607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12382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046864071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Probalign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0.453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0.862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</a:rPr>
                        <a:t>0.439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0.566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0.603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0.549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0.589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10095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660625923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MAFFT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0.439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0.831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0.450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0.581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0.605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0.591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0.588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1475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424655226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Probcons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0.417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0.855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0.406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0.544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0.532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0.573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0.558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13086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994762213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ClustalOmega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0.358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0.789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0.450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0.575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0.579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0.533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0.554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539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022685900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T-Coffee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0.410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0.848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0.402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0.491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0.545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0.587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0.551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81041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863998297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Kalign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0.365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0.790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0.360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0.476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0.504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0.435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0.501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u="none" strike="noStrike" dirty="0">
                          <a:effectLst/>
                        </a:rPr>
                        <a:t>21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INAIG K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616147356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MUSCLE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0.318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0.804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0.350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0.409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0.450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0.460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0.475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789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54450765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FSA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0.270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0.818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0.187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0.259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0.474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0.398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0.419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53648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588066347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DiAlign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0.265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0.696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0.292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0.312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0.441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0.425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0.415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3977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572928795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PRANK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0.223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0.680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0.257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0.321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0.360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0.356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0.376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128355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90718042"/>
                  </a:ext>
                </a:extLst>
              </a:tr>
              <a:tr h="32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ClustalW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0.227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0.712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0.220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0.272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0.396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0.308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</a:rPr>
                        <a:t>0.374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766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INAIG L+ Caecilia LT Std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51587898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23" y="5934670"/>
            <a:ext cx="862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INAIG L+ Caecilia LT Std"/>
              </a:rPr>
              <a:t>Колонки 2-7 – разные наборы тестовых выравниваний. Указан </a:t>
            </a:r>
            <a:r>
              <a:rPr lang="en-US" sz="1600" dirty="0" smtClean="0">
                <a:solidFill>
                  <a:srgbClr val="000000"/>
                </a:solidFill>
                <a:latin typeface="INAIG L+ Caecilia LT Std"/>
              </a:rPr>
              <a:t>TC </a:t>
            </a:r>
            <a:r>
              <a:rPr lang="ru-RU" sz="1600" dirty="0" smtClean="0">
                <a:solidFill>
                  <a:srgbClr val="000000"/>
                </a:solidFill>
                <a:latin typeface="INAIG L+ Caecilia LT Std"/>
              </a:rPr>
              <a:t>вес сравнения с </a:t>
            </a:r>
            <a:r>
              <a:rPr lang="ru-RU" sz="1600" dirty="0" err="1" smtClean="0">
                <a:solidFill>
                  <a:srgbClr val="000000"/>
                </a:solidFill>
                <a:latin typeface="INAIG L+ Caecilia LT Std"/>
              </a:rPr>
              <a:t>референсным</a:t>
            </a:r>
            <a:r>
              <a:rPr lang="ru-RU" sz="1600" dirty="0" smtClean="0">
                <a:solidFill>
                  <a:srgbClr val="000000"/>
                </a:solidFill>
                <a:latin typeface="INAIG L+ Caecilia LT Std"/>
              </a:rPr>
              <a:t> выравниванием. Значения от 0 до 1, чем больше – тем более похоже выравнивание на </a:t>
            </a:r>
            <a:r>
              <a:rPr lang="ru-RU" sz="1600" dirty="0" err="1" smtClean="0">
                <a:solidFill>
                  <a:srgbClr val="000000"/>
                </a:solidFill>
                <a:latin typeface="INAIG L+ Caecilia LT Std"/>
              </a:rPr>
              <a:t>референсное</a:t>
            </a:r>
            <a:r>
              <a:rPr lang="ru-RU" sz="1600" dirty="0" smtClean="0">
                <a:solidFill>
                  <a:srgbClr val="000000"/>
                </a:solidFill>
                <a:latin typeface="INAIG L+ Caecilia LT Std"/>
              </a:rPr>
              <a:t>. Последняя колонка – время работы программы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73840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740" y="531650"/>
            <a:ext cx="86271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vPS2AA1"/>
              </a:rPr>
              <a:t>Table 1. </a:t>
            </a:r>
            <a:r>
              <a:rPr lang="en-US" sz="2000" dirty="0">
                <a:latin typeface="AdvPS2A83"/>
              </a:rPr>
              <a:t>The prediction accuracy for alignments of 200 sequences</a:t>
            </a:r>
          </a:p>
          <a:p>
            <a:r>
              <a:rPr lang="en-US" sz="2000" dirty="0">
                <a:latin typeface="AdvPS2A83"/>
              </a:rPr>
              <a:t>for 238 </a:t>
            </a:r>
            <a:r>
              <a:rPr lang="en-US" sz="2000" dirty="0" err="1">
                <a:latin typeface="AdvPS2A83"/>
              </a:rPr>
              <a:t>Pfam</a:t>
            </a:r>
            <a:r>
              <a:rPr lang="en-US" sz="2000" dirty="0">
                <a:latin typeface="AdvPS2A83"/>
              </a:rPr>
              <a:t> </a:t>
            </a:r>
            <a:r>
              <a:rPr lang="en-US" sz="2000" dirty="0" smtClean="0">
                <a:latin typeface="AdvPS2A83"/>
              </a:rPr>
              <a:t>families. </a:t>
            </a:r>
            <a:r>
              <a:rPr lang="en-US" sz="2000" dirty="0" smtClean="0">
                <a:latin typeface="AdvPSSAB-R"/>
              </a:rPr>
              <a:t>Aligner </a:t>
            </a:r>
            <a:r>
              <a:rPr lang="en-US" sz="2000" dirty="0">
                <a:latin typeface="AdvPSSAB-R"/>
              </a:rPr>
              <a:t>settings Prediction Accuracy (in %)</a:t>
            </a:r>
          </a:p>
          <a:p>
            <a:r>
              <a:rPr lang="en-US" sz="2000" dirty="0">
                <a:latin typeface="AdvPSSAB-R"/>
              </a:rPr>
              <a:t>MAFFT L-INS-</a:t>
            </a:r>
            <a:r>
              <a:rPr lang="en-US" sz="2000" dirty="0" err="1">
                <a:latin typeface="AdvPSSAB-R"/>
              </a:rPr>
              <a:t>i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	78.94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smtClean="0">
                <a:latin typeface="AdvPSSAB-R"/>
              </a:rPr>
              <a:t>MAFFT—Default				 </a:t>
            </a:r>
            <a:r>
              <a:rPr lang="en-US" sz="2000" dirty="0">
                <a:latin typeface="AdvPSSAB-R"/>
              </a:rPr>
              <a:t>78.19</a:t>
            </a:r>
          </a:p>
          <a:p>
            <a:r>
              <a:rPr lang="en-US" sz="2000" dirty="0">
                <a:latin typeface="AdvPSSAB-R"/>
              </a:rPr>
              <a:t>MAFFT—Fast </a:t>
            </a:r>
            <a:r>
              <a:rPr lang="en-US" sz="2000" dirty="0" smtClean="0">
                <a:latin typeface="AdvPSSAB-R"/>
              </a:rPr>
              <a:t>Mode			 </a:t>
            </a:r>
            <a:r>
              <a:rPr lang="en-US" sz="2000" dirty="0">
                <a:latin typeface="AdvPSSAB-R"/>
              </a:rPr>
              <a:t>77.53 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Omega—2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78.36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Omega—1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78.56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Omega—Default			 </a:t>
            </a:r>
            <a:r>
              <a:rPr lang="en-US" sz="2000" dirty="0">
                <a:latin typeface="AdvPSSAB-R"/>
              </a:rPr>
              <a:t>78.63</a:t>
            </a:r>
          </a:p>
          <a:p>
            <a:r>
              <a:rPr lang="en-US" sz="2000" dirty="0">
                <a:latin typeface="AdvPSSAB-R"/>
              </a:rPr>
              <a:t>MUSCLE—2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78.17</a:t>
            </a:r>
            <a:endParaRPr lang="en-US" sz="2000" dirty="0">
              <a:latin typeface="AdvPSSAB-R"/>
            </a:endParaRPr>
          </a:p>
          <a:p>
            <a:r>
              <a:rPr lang="en-US" sz="2000" dirty="0" smtClean="0">
                <a:latin typeface="AdvPSSAB-R"/>
              </a:rPr>
              <a:t>MUSCLE—Default				 </a:t>
            </a:r>
            <a:r>
              <a:rPr lang="en-US" sz="2000" dirty="0">
                <a:latin typeface="AdvPSSAB-R"/>
              </a:rPr>
              <a:t>78.13</a:t>
            </a:r>
          </a:p>
          <a:p>
            <a:r>
              <a:rPr lang="en-US" sz="2000" dirty="0">
                <a:latin typeface="AdvPSSAB-R"/>
              </a:rPr>
              <a:t>MUSCLE—1 </a:t>
            </a:r>
            <a:r>
              <a:rPr lang="en-US" sz="2000" dirty="0" err="1">
                <a:latin typeface="AdvPSSAB-R"/>
              </a:rPr>
              <a:t>iter</a:t>
            </a:r>
            <a:r>
              <a:rPr lang="en-US" sz="2000" dirty="0">
                <a:latin typeface="AdvPSSAB-R"/>
              </a:rPr>
              <a:t> </a:t>
            </a:r>
            <a:r>
              <a:rPr lang="en-US" sz="2000" dirty="0" smtClean="0">
                <a:latin typeface="AdvPSSAB-R"/>
              </a:rPr>
              <a:t>				77.29 </a:t>
            </a:r>
            <a:r>
              <a:rPr lang="en-US" sz="2000" dirty="0">
                <a:latin typeface="AdvPSSAB-R"/>
              </a:rPr>
              <a:t>*</a:t>
            </a:r>
          </a:p>
          <a:p>
            <a:r>
              <a:rPr lang="en-US" sz="2000" dirty="0">
                <a:latin typeface="AdvPSSAB-R"/>
              </a:rPr>
              <a:t>PASTA—Default </a:t>
            </a:r>
            <a:r>
              <a:rPr lang="en-US" sz="2000" dirty="0" smtClean="0">
                <a:latin typeface="AdvPSSAB-R"/>
              </a:rPr>
              <a:t>				78.70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T-Coffee—Default </a:t>
            </a:r>
            <a:r>
              <a:rPr lang="en-US" sz="2000" dirty="0" smtClean="0">
                <a:latin typeface="AdvPSSAB-R"/>
              </a:rPr>
              <a:t>				78.45</a:t>
            </a:r>
            <a:endParaRPr lang="en-US" sz="2000" dirty="0">
              <a:latin typeface="AdvPSSAB-R"/>
            </a:endParaRPr>
          </a:p>
          <a:p>
            <a:r>
              <a:rPr lang="en-US" sz="2000" dirty="0" err="1">
                <a:latin typeface="AdvPSSAB-R"/>
              </a:rPr>
              <a:t>Kalign</a:t>
            </a:r>
            <a:r>
              <a:rPr lang="en-US" sz="2000" dirty="0">
                <a:latin typeface="AdvPSSAB-R"/>
              </a:rPr>
              <a:t> 2—Default </a:t>
            </a:r>
            <a:r>
              <a:rPr lang="en-US" sz="2000" dirty="0" smtClean="0">
                <a:latin typeface="AdvPSSAB-R"/>
              </a:rPr>
              <a:t>				77.93</a:t>
            </a:r>
            <a:endParaRPr lang="en-US" sz="2000" dirty="0">
              <a:latin typeface="AdvPSSAB-R"/>
            </a:endParaRPr>
          </a:p>
          <a:p>
            <a:r>
              <a:rPr lang="en-US" sz="2000" dirty="0" err="1">
                <a:latin typeface="AdvPSSAB-R"/>
              </a:rPr>
              <a:t>Clustal</a:t>
            </a:r>
            <a:r>
              <a:rPr lang="en-US" sz="2000" dirty="0">
                <a:latin typeface="AdvPSSAB-R"/>
              </a:rPr>
              <a:t> W2—Default </a:t>
            </a:r>
            <a:r>
              <a:rPr lang="en-US" sz="2000" dirty="0" smtClean="0">
                <a:latin typeface="AdvPSSAB-R"/>
              </a:rPr>
              <a:t>			77.13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HMMER—Default </a:t>
            </a:r>
            <a:r>
              <a:rPr lang="en-US" sz="2000" dirty="0" smtClean="0">
                <a:latin typeface="AdvPSSAB-R"/>
              </a:rPr>
              <a:t>				77.86</a:t>
            </a:r>
            <a:endParaRPr lang="en-US" sz="2000" dirty="0">
              <a:latin typeface="AdvPSSAB-R"/>
            </a:endParaRPr>
          </a:p>
          <a:p>
            <a:r>
              <a:rPr lang="en-US" sz="2000" dirty="0">
                <a:latin typeface="AdvPSSAB-R"/>
              </a:rPr>
              <a:t>For aligner settings from the same aligner, the sign (*) signifies that the</a:t>
            </a:r>
          </a:p>
          <a:p>
            <a:r>
              <a:rPr lang="en-US" sz="2000" dirty="0">
                <a:latin typeface="AdvPSSAB-R"/>
              </a:rPr>
              <a:t>score is significantly different (higher or lower) from the default score with</a:t>
            </a:r>
          </a:p>
          <a:p>
            <a:r>
              <a:rPr lang="en-US" sz="2000" dirty="0">
                <a:latin typeface="AdvPS595D"/>
              </a:rPr>
              <a:t>P</a:t>
            </a:r>
            <a:r>
              <a:rPr lang="en-US" sz="2000" dirty="0">
                <a:latin typeface="AdvP4C4E51"/>
              </a:rPr>
              <a:t>&lt;</a:t>
            </a:r>
            <a:r>
              <a:rPr lang="en-US" sz="2000" dirty="0">
                <a:latin typeface="AdvPSSAB-R"/>
              </a:rPr>
              <a:t>0.01 using the Wilcoxon signed rank test.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893" y="96770"/>
            <a:ext cx="7886700" cy="559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et al., 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7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70021"/>
            <a:ext cx="9067800" cy="6205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Классификация алгоритмов из того же обзора </a:t>
            </a:r>
            <a:r>
              <a:rPr lang="en-US" sz="3200" dirty="0" smtClean="0"/>
              <a:t>[1]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41" y="790575"/>
            <a:ext cx="4869058" cy="59468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691" y="2401729"/>
            <a:ext cx="335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 не будем углубляться в алгоритмы – чтобы не утонуть)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805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161DD-3DA8-E5CC-5EB1-A66AB20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191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dirty="0"/>
              <a:t>Прогрессивное выравнивание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1EC63-AFA8-16BC-C52D-2F708F20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ru-RU" sz="2800" dirty="0"/>
              <a:t>Основная идея: </a:t>
            </a:r>
            <a:r>
              <a:rPr lang="ru-RU" sz="2800" i="1" u="sng" dirty="0"/>
              <a:t>выравнивание двух выравниваний</a:t>
            </a:r>
            <a:r>
              <a:rPr lang="ru-RU" sz="2800" dirty="0"/>
              <a:t> с помощью динамического программирования</a:t>
            </a:r>
          </a:p>
          <a:p>
            <a:r>
              <a:rPr lang="ru-RU" dirty="0"/>
              <a:t>Этапы:</a:t>
            </a:r>
          </a:p>
          <a:p>
            <a:pPr lvl="1"/>
            <a:r>
              <a:rPr lang="ru-RU" dirty="0"/>
              <a:t>Построить дерево родственности всех последовательностей – направляющее дерево</a:t>
            </a:r>
          </a:p>
          <a:p>
            <a:pPr lvl="1"/>
            <a:r>
              <a:rPr lang="ru-RU" dirty="0"/>
              <a:t>Выравниваем стопки выровненных последовательностей</a:t>
            </a:r>
            <a:r>
              <a:rPr lang="en-US" dirty="0"/>
              <a:t> </a:t>
            </a:r>
            <a:r>
              <a:rPr lang="ru-RU" dirty="0"/>
              <a:t>от листьев до корня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BC08E-3036-B918-8EB0-2EBF6AF1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67311"/>
            <a:ext cx="7388877" cy="144746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80291-18E6-E78C-05E3-B56FD56C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703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/>
          </a:bodyPr>
          <a:lstStyle/>
          <a:p>
            <a:r>
              <a:rPr lang="ru-RU" sz="3600" dirty="0"/>
              <a:t>Построение направляющего дерева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65" y="1596549"/>
            <a:ext cx="5890137" cy="5127171"/>
          </a:xfrm>
        </p:spPr>
        <p:txBody>
          <a:bodyPr>
            <a:noAutofit/>
          </a:bodyPr>
          <a:lstStyle/>
          <a:p>
            <a:r>
              <a:rPr lang="ru-RU" sz="2200" dirty="0"/>
              <a:t>Для ВСЕХ ПАР последовательностей строится парное выравнивание.</a:t>
            </a:r>
          </a:p>
          <a:p>
            <a:r>
              <a:rPr lang="ru-RU" sz="2200" dirty="0"/>
              <a:t>Вес парного выравнивания пересчитывается в расстояние между последовательностями:</a:t>
            </a:r>
            <a:r>
              <a:rPr lang="en-US" sz="2200" dirty="0"/>
              <a:t> </a:t>
            </a:r>
          </a:p>
          <a:p>
            <a:pPr lvl="1"/>
            <a:r>
              <a:rPr lang="ru-RU" sz="2200" dirty="0"/>
              <a:t>чем больше вес, тем меньше расстояние; </a:t>
            </a:r>
            <a:endParaRPr lang="en-US" sz="2200" dirty="0"/>
          </a:p>
          <a:p>
            <a:pPr lvl="1"/>
            <a:r>
              <a:rPr lang="ru-RU" sz="2200" dirty="0"/>
              <a:t>расстояние между совпадающими</a:t>
            </a:r>
            <a:r>
              <a:rPr lang="en-US" sz="2200" dirty="0"/>
              <a:t> </a:t>
            </a:r>
            <a:r>
              <a:rPr lang="ru-RU" sz="2200" dirty="0"/>
              <a:t>последовательностями равно 0.</a:t>
            </a:r>
            <a:endParaRPr lang="en-US" sz="2200" dirty="0"/>
          </a:p>
          <a:p>
            <a:r>
              <a:rPr lang="ru-RU" sz="2200" dirty="0"/>
              <a:t>Получается матрица расстояний между послед-ми</a:t>
            </a:r>
          </a:p>
          <a:p>
            <a:r>
              <a:rPr lang="ru-RU" sz="2200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sz="2200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01B449-6462-D668-8ED5-723CB384D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596549"/>
            <a:ext cx="1370585" cy="44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91CF-7B06-F654-FDF0-1CF52D8A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прогрессивного выравнивания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3506A-4705-45E5-3C3D-2A164DBF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360612"/>
            <a:ext cx="19034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AGDESFK</a:t>
            </a:r>
          </a:p>
          <a:p>
            <a:r>
              <a:rPr lang="en-US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AGDESHFK</a:t>
            </a:r>
          </a:p>
          <a:p>
            <a:endParaRPr lang="en-US" altLang="ru-RU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ALDESFQ</a:t>
            </a:r>
          </a:p>
          <a:p>
            <a:r>
              <a:rPr lang="en-US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ALDESHFH</a:t>
            </a:r>
            <a:endParaRPr lang="ru-RU" altLang="ru-RU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41E36B8-F33B-B0A5-25E4-7E2EE69DE42A}"/>
              </a:ext>
            </a:extLst>
          </p:cNvPr>
          <p:cNvGrpSpPr>
            <a:grpSpLocks/>
          </p:cNvGrpSpPr>
          <p:nvPr/>
        </p:nvGrpSpPr>
        <p:grpSpPr bwMode="auto">
          <a:xfrm>
            <a:off x="2620963" y="2373312"/>
            <a:ext cx="2959100" cy="954088"/>
            <a:chOff x="2743200" y="3060918"/>
            <a:chExt cx="2959234" cy="954107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99E995D-A80D-0D7D-B665-70C3350D0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547" y="3060918"/>
              <a:ext cx="2117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AGDEWS</a:t>
              </a:r>
              <a:r>
                <a:rPr lang="en-US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FK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AGDEWSHFK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901975F-66DA-1125-9095-199951C24F60}"/>
                </a:ext>
              </a:extLst>
            </p:cNvPr>
            <p:cNvCxnSpPr/>
            <p:nvPr/>
          </p:nvCxnSpPr>
          <p:spPr>
            <a:xfrm>
              <a:off x="2743200" y="3276822"/>
              <a:ext cx="762035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D669AFE5-94EA-656C-DA15-680280436B01}"/>
                </a:ext>
              </a:extLst>
            </p:cNvPr>
            <p:cNvCxnSpPr/>
            <p:nvPr/>
          </p:nvCxnSpPr>
          <p:spPr>
            <a:xfrm flipV="1">
              <a:off x="2819403" y="3505427"/>
              <a:ext cx="685831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93476C2-9DB6-4509-8D9C-B94B9E4778B8}"/>
              </a:ext>
            </a:extLst>
          </p:cNvPr>
          <p:cNvGrpSpPr>
            <a:grpSpLocks/>
          </p:cNvGrpSpPr>
          <p:nvPr/>
        </p:nvGrpSpPr>
        <p:grpSpPr bwMode="auto">
          <a:xfrm>
            <a:off x="5440362" y="2552703"/>
            <a:ext cx="3216274" cy="2784477"/>
            <a:chOff x="5562600" y="3239631"/>
            <a:chExt cx="3217045" cy="2784634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82B13CB-B728-D2D8-6681-3E4A9C7EAE32}"/>
                </a:ext>
              </a:extLst>
            </p:cNvPr>
            <p:cNvCxnSpPr/>
            <p:nvPr/>
          </p:nvCxnSpPr>
          <p:spPr>
            <a:xfrm>
              <a:off x="5562600" y="3580962"/>
              <a:ext cx="838401" cy="5334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F642FD8-CC81-78A2-01E6-1D7BFAF654B0}"/>
                </a:ext>
              </a:extLst>
            </p:cNvPr>
            <p:cNvCxnSpPr/>
            <p:nvPr/>
          </p:nvCxnSpPr>
          <p:spPr>
            <a:xfrm flipV="1">
              <a:off x="5562600" y="4114393"/>
              <a:ext cx="838401" cy="6858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5AB560D5-522F-5C54-1FBE-063CBB437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513" y="3239631"/>
              <a:ext cx="2117887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AGDEWS-FK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AGDEWSHFK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ALDE</a:t>
              </a:r>
              <a:r>
                <a:rPr lang="ru-RU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S-FQ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ALDE</a:t>
              </a:r>
              <a:r>
                <a:rPr lang="ru-RU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SHFH</a:t>
              </a:r>
              <a:endParaRPr lang="ru-RU" altLang="ru-RU" sz="28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670B23C2-6B6A-B5B1-12CA-0BBB4FF5FDDD}"/>
                </a:ext>
              </a:extLst>
            </p:cNvPr>
            <p:cNvCxnSpPr/>
            <p:nvPr/>
          </p:nvCxnSpPr>
          <p:spPr>
            <a:xfrm flipV="1">
              <a:off x="7468056" y="5028845"/>
              <a:ext cx="0" cy="4572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378AD923-E409-5A22-3970-3941375CA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562600"/>
              <a:ext cx="2607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400"/>
                <a:t>Гэп в целой стопке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D57E8DA-56A0-5F9C-EB87-41BE2B070D1B}"/>
              </a:ext>
            </a:extLst>
          </p:cNvPr>
          <p:cNvGrpSpPr>
            <a:grpSpLocks/>
          </p:cNvGrpSpPr>
          <p:nvPr/>
        </p:nvGrpSpPr>
        <p:grpSpPr bwMode="auto">
          <a:xfrm>
            <a:off x="2620963" y="3695696"/>
            <a:ext cx="2743200" cy="954086"/>
            <a:chOff x="2743200" y="4382631"/>
            <a:chExt cx="2743200" cy="95410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CE9986A-BC2B-9B1A-1B12-6FB2249D39C0}"/>
                </a:ext>
              </a:extLst>
            </p:cNvPr>
            <p:cNvCxnSpPr/>
            <p:nvPr/>
          </p:nvCxnSpPr>
          <p:spPr>
            <a:xfrm>
              <a:off x="2743200" y="4571547"/>
              <a:ext cx="762000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4E12B00-96FE-283A-305D-3A273E48629C}"/>
                </a:ext>
              </a:extLst>
            </p:cNvPr>
            <p:cNvCxnSpPr/>
            <p:nvPr/>
          </p:nvCxnSpPr>
          <p:spPr>
            <a:xfrm flipV="1">
              <a:off x="2819400" y="4800152"/>
              <a:ext cx="685800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5D51DBF5-D10B-0DBA-E60E-EA98F2688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315" y="4382631"/>
              <a:ext cx="190308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ALDES</a:t>
              </a:r>
              <a:r>
                <a:rPr lang="en-US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FQ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ALDESHFH</a:t>
              </a:r>
              <a:endParaRPr lang="ru-RU" altLang="ru-RU" sz="28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C860A7-5700-99B4-95BF-B2826A92512C}"/>
              </a:ext>
            </a:extLst>
          </p:cNvPr>
          <p:cNvSpPr txBox="1"/>
          <p:nvPr/>
        </p:nvSpPr>
        <p:spPr>
          <a:xfrm>
            <a:off x="5194300" y="6413500"/>
            <a:ext cx="345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 из презентации </a:t>
            </a:r>
            <a:r>
              <a:rPr lang="ru-RU" dirty="0" err="1"/>
              <a:t>С.А.Спирина</a:t>
            </a:r>
            <a:endParaRPr lang="ru-RU" dirty="0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AE70CC44-FEA8-0BE4-408F-4A0DF949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366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A7175-BA82-0141-4D88-9EEB93E1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Проблема: если ошиблись, то ошибка никуда не денется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2DF40-5985-7327-DD69-F0A1931F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" y="2366963"/>
            <a:ext cx="23320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ABCDEFD</a:t>
            </a:r>
          </a:p>
          <a:p>
            <a:r>
              <a:rPr lang="en-US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ABCDLFDEF</a:t>
            </a:r>
          </a:p>
          <a:p>
            <a:endParaRPr lang="en-US" alt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ABCDGFDEFD</a:t>
            </a:r>
            <a:endParaRPr lang="ru-RU" alt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3F05296-4077-B9F2-1F24-88E1744A9F00}"/>
              </a:ext>
            </a:extLst>
          </p:cNvPr>
          <p:cNvGrpSpPr>
            <a:grpSpLocks/>
          </p:cNvGrpSpPr>
          <p:nvPr/>
        </p:nvGrpSpPr>
        <p:grpSpPr bwMode="auto">
          <a:xfrm>
            <a:off x="2512219" y="2379663"/>
            <a:ext cx="2959100" cy="954088"/>
            <a:chOff x="2743200" y="3060918"/>
            <a:chExt cx="2959234" cy="954107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490742E4-C8D1-A9EA-A72D-6BB6542E0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547" y="3060918"/>
              <a:ext cx="2117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ABCD</a:t>
              </a:r>
              <a:r>
                <a:rPr lang="en-US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FD--</a:t>
              </a:r>
            </a:p>
            <a:p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ABCD</a:t>
              </a:r>
              <a:r>
                <a:rPr lang="en-US" altLang="ru-RU" sz="2800" b="1"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  <a:r>
                <a:rPr lang="en-US" altLang="ru-RU" sz="2800">
                  <a:latin typeface="Courier New" panose="02070309020205020404" pitchFamily="49" charset="0"/>
                  <a:cs typeface="Courier New" panose="02070309020205020404" pitchFamily="49" charset="0"/>
                </a:rPr>
                <a:t>FDEF</a:t>
              </a: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E37DA34-63A9-2DA9-0A50-BFF3B9628C4F}"/>
                </a:ext>
              </a:extLst>
            </p:cNvPr>
            <p:cNvCxnSpPr/>
            <p:nvPr/>
          </p:nvCxnSpPr>
          <p:spPr>
            <a:xfrm>
              <a:off x="2743200" y="3276822"/>
              <a:ext cx="762035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BF7313D-CF55-CBBD-0335-ED558158EC61}"/>
                </a:ext>
              </a:extLst>
            </p:cNvPr>
            <p:cNvCxnSpPr/>
            <p:nvPr/>
          </p:nvCxnSpPr>
          <p:spPr>
            <a:xfrm flipV="1">
              <a:off x="2819403" y="3505427"/>
              <a:ext cx="685831" cy="228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1FA2282-E99C-2BDC-6E3B-3B7CFE6AD8A4}"/>
              </a:ext>
            </a:extLst>
          </p:cNvPr>
          <p:cNvGrpSpPr>
            <a:grpSpLocks/>
          </p:cNvGrpSpPr>
          <p:nvPr/>
        </p:nvGrpSpPr>
        <p:grpSpPr bwMode="auto">
          <a:xfrm>
            <a:off x="2817019" y="2559046"/>
            <a:ext cx="5700713" cy="1816097"/>
            <a:chOff x="3048000" y="3239631"/>
            <a:chExt cx="5701203" cy="1815882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B4BFAC8-96C8-F68E-5C25-3B7F9B439C24}"/>
                </a:ext>
              </a:extLst>
            </p:cNvPr>
            <p:cNvCxnSpPr/>
            <p:nvPr/>
          </p:nvCxnSpPr>
          <p:spPr>
            <a:xfrm>
              <a:off x="5562816" y="3580902"/>
              <a:ext cx="838272" cy="1523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6982EE2-8314-C290-9CF7-EAAAE7367171}"/>
                </a:ext>
              </a:extLst>
            </p:cNvPr>
            <p:cNvCxnSpPr/>
            <p:nvPr/>
          </p:nvCxnSpPr>
          <p:spPr>
            <a:xfrm flipV="1">
              <a:off x="3048000" y="3733284"/>
              <a:ext cx="3353088" cy="8380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9B8352-5E2B-7DB8-F25E-A99D06308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513" y="3239631"/>
              <a:ext cx="233269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ABCDEFD---</a:t>
              </a:r>
            </a:p>
            <a:p>
              <a:r>
                <a:rPr lang="en-US" altLang="ru-RU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ABCDLFDEF-</a:t>
              </a:r>
            </a:p>
            <a:p>
              <a:r>
                <a:rPr lang="en-US" altLang="ru-RU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ABCDGFDEFD</a:t>
              </a:r>
            </a:p>
            <a:p>
              <a:endPara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EBECEDD-5714-B81E-451C-FC9DA913ED51}"/>
              </a:ext>
            </a:extLst>
          </p:cNvPr>
          <p:cNvGrpSpPr>
            <a:grpSpLocks/>
          </p:cNvGrpSpPr>
          <p:nvPr/>
        </p:nvGrpSpPr>
        <p:grpSpPr bwMode="auto">
          <a:xfrm>
            <a:off x="6169819" y="2062163"/>
            <a:ext cx="2646363" cy="4114800"/>
            <a:chOff x="6400800" y="2743200"/>
            <a:chExt cx="2646237" cy="41148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C92B208-6993-AEDE-D6BE-3D86BE7C0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4876800"/>
              <a:ext cx="2646237" cy="1981200"/>
              <a:chOff x="6400800" y="4876800"/>
              <a:chExt cx="2646237" cy="1981200"/>
            </a:xfrm>
          </p:grpSpPr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4AD840FA-45F3-BE9C-BDCD-39BB11C3E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5473005"/>
                <a:ext cx="233269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2800">
                    <a:latin typeface="Courier New" panose="02070309020205020404" pitchFamily="49" charset="0"/>
                    <a:cs typeface="Courier New" panose="02070309020205020404" pitchFamily="49" charset="0"/>
                  </a:rPr>
                  <a:t>ABC---DEFD</a:t>
                </a:r>
              </a:p>
              <a:p>
                <a:r>
                  <a:rPr lang="en-US" altLang="ru-RU" sz="2800">
                    <a:latin typeface="Courier New" panose="02070309020205020404" pitchFamily="49" charset="0"/>
                    <a:cs typeface="Courier New" panose="02070309020205020404" pitchFamily="49" charset="0"/>
                  </a:rPr>
                  <a:t>ABCDLFDEF-</a:t>
                </a:r>
              </a:p>
              <a:p>
                <a:r>
                  <a:rPr lang="en-US" altLang="ru-RU" sz="2800">
                    <a:latin typeface="Courier New" panose="02070309020205020404" pitchFamily="49" charset="0"/>
                    <a:cs typeface="Courier New" panose="02070309020205020404" pitchFamily="49" charset="0"/>
                  </a:rPr>
                  <a:t>ABCDGFDEFD</a:t>
                </a:r>
                <a:endParaRPr lang="ru-RU" altLang="ru-RU" sz="2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" name="TextBox 26">
                <a:extLst>
                  <a:ext uri="{FF2B5EF4-FFF2-40B4-BE49-F238E27FC236}">
                    <a16:creationId xmlns:a16="http://schemas.microsoft.com/office/drawing/2014/main" id="{CC26D502-51B8-B293-86C1-569E1A965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4876800"/>
                <a:ext cx="26462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2400" b="1"/>
                  <a:t>А хотелось бы так:</a:t>
                </a:r>
              </a:p>
            </p:txBody>
          </p:sp>
        </p:grp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237C4A5D-B19F-41A1-F015-12602300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743200"/>
              <a:ext cx="1775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400" b="1"/>
                <a:t>Получилось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992007A-0CF9-A07B-1E3E-F3DFB8FA96E1}"/>
              </a:ext>
            </a:extLst>
          </p:cNvPr>
          <p:cNvGrpSpPr>
            <a:grpSpLocks/>
          </p:cNvGrpSpPr>
          <p:nvPr/>
        </p:nvGrpSpPr>
        <p:grpSpPr bwMode="auto">
          <a:xfrm>
            <a:off x="2817019" y="2443165"/>
            <a:ext cx="3163888" cy="2582865"/>
            <a:chOff x="3048000" y="3124200"/>
            <a:chExt cx="3164071" cy="258359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2D45B3C-7911-46D8-6CEF-C5848D3A3231}"/>
                </a:ext>
              </a:extLst>
            </p:cNvPr>
            <p:cNvSpPr/>
            <p:nvPr/>
          </p:nvSpPr>
          <p:spPr>
            <a:xfrm>
              <a:off x="4267271" y="3124200"/>
              <a:ext cx="914453" cy="3811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DDE53744-2DB9-ED7A-3D89-6C67C0101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4876800"/>
              <a:ext cx="31640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400"/>
                <a:t>Но уже поздно </a:t>
              </a:r>
            </a:p>
            <a:p>
              <a:r>
                <a:rPr lang="ru-RU" altLang="ru-RU" sz="2400"/>
                <a:t>передвигать  этот блок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A05ACB74-5833-81B2-B0A8-E37EF72189A8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4630830" y="3657752"/>
              <a:ext cx="17463" cy="12195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F5F631-218B-E56C-A554-9ACD7F0EB7EB}"/>
              </a:ext>
            </a:extLst>
          </p:cNvPr>
          <p:cNvSpPr txBox="1"/>
          <p:nvPr/>
        </p:nvSpPr>
        <p:spPr>
          <a:xfrm>
            <a:off x="5194300" y="6413500"/>
            <a:ext cx="345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 из презентации </a:t>
            </a:r>
            <a:r>
              <a:rPr lang="ru-RU" dirty="0" err="1"/>
              <a:t>С.А.Спирина</a:t>
            </a: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03249B35-EAE6-E0B9-0FE4-B3827203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356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502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пргрессивных</a:t>
            </a:r>
            <a:r>
              <a:rPr lang="ru-RU" dirty="0" smtClean="0"/>
              <a:t> выравниваний – </a:t>
            </a:r>
            <a:r>
              <a:rPr lang="ru-RU" dirty="0" err="1" smtClean="0"/>
              <a:t>гэп</a:t>
            </a:r>
            <a:r>
              <a:rPr lang="ru-RU" dirty="0" smtClean="0"/>
              <a:t>, появившийся в начальных выравниваниях например, парных) сохраняется до конца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Из-за этого необходим последний этап – улучшение выравнивания (</a:t>
            </a:r>
            <a:r>
              <a:rPr lang="en-US" dirty="0" smtClean="0"/>
              <a:t>refinement)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71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7886700" cy="740193"/>
          </a:xfrm>
        </p:spPr>
        <p:txBody>
          <a:bodyPr/>
          <a:lstStyle/>
          <a:p>
            <a:r>
              <a:rPr lang="ru-RU" dirty="0" smtClean="0"/>
              <a:t>Задания</a:t>
            </a:r>
            <a:r>
              <a:rPr lang="en-US" dirty="0" smtClean="0"/>
              <a:t> </a:t>
            </a:r>
            <a:r>
              <a:rPr lang="ru-RU" dirty="0" smtClean="0"/>
              <a:t>на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05318"/>
            <a:ext cx="7886700" cy="561615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(*) Написать программу для сравнения двух выравниваний одних и тех же последовательностей. </a:t>
            </a:r>
            <a:r>
              <a:rPr lang="en-US" dirty="0" smtClean="0"/>
              <a:t> </a:t>
            </a:r>
            <a:r>
              <a:rPr lang="ru-RU" sz="2400" i="1" dirty="0" smtClean="0"/>
              <a:t>Продемонстрируйте чему вас научили в программировании!!! (</a:t>
            </a:r>
            <a:r>
              <a:rPr lang="en-US" sz="2400" i="1" dirty="0" smtClean="0"/>
              <a:t>*) </a:t>
            </a:r>
            <a:r>
              <a:rPr lang="ru-RU" sz="2400" i="1" dirty="0" smtClean="0"/>
              <a:t>потому, что не уверен, что все справятся.</a:t>
            </a:r>
            <a:r>
              <a:rPr lang="en-US" sz="2400" i="1" dirty="0" smtClean="0"/>
              <a:t>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dirty="0" smtClean="0"/>
              <a:t>Сравните выравнивания двух пар программ.</a:t>
            </a:r>
            <a:br>
              <a:rPr lang="ru-RU" dirty="0" smtClean="0"/>
            </a:br>
            <a:r>
              <a:rPr lang="ru-RU" sz="2400" i="1" dirty="0" smtClean="0"/>
              <a:t>Вручную или с использованием программ, можно, написанных коллегами (со ссылкой)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Постройте выравнивание по совмещению полипептидных цепей трёх доменов из одного семейства </a:t>
            </a:r>
            <a:r>
              <a:rPr lang="en-US" dirty="0" err="1" smtClean="0"/>
              <a:t>Pfam</a:t>
            </a:r>
            <a:r>
              <a:rPr lang="en-US" dirty="0" smtClean="0"/>
              <a:t>. </a:t>
            </a:r>
            <a:r>
              <a:rPr lang="ru-RU" dirty="0" smtClean="0"/>
              <a:t>Сравните с выравниванием построенным программой выравнивания последовательностей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Коротко опишите одну программу множественного выравнивания.</a:t>
            </a:r>
            <a:br>
              <a:rPr lang="ru-RU" dirty="0" smtClean="0"/>
            </a:br>
            <a:r>
              <a:rPr lang="ru-RU" sz="2400" i="1" dirty="0" smtClean="0"/>
              <a:t>Литературное задание. </a:t>
            </a:r>
            <a:r>
              <a:rPr lang="en-US" sz="2400" i="1" dirty="0" smtClean="0"/>
              <a:t>Google </a:t>
            </a:r>
            <a:r>
              <a:rPr lang="ru-RU" sz="2400" i="1" dirty="0" smtClean="0"/>
              <a:t>и </a:t>
            </a:r>
            <a:r>
              <a:rPr lang="en-US" sz="2400" i="1" dirty="0" err="1" smtClean="0"/>
              <a:t>Pubmed</a:t>
            </a:r>
            <a:r>
              <a:rPr lang="en-US" sz="2400" i="1" dirty="0" smtClean="0"/>
              <a:t> </a:t>
            </a:r>
            <a:r>
              <a:rPr lang="ru-RU" sz="2400" i="1" dirty="0" smtClean="0"/>
              <a:t>вам в руки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D4AE1-E5DD-73B0-68EB-2D90B184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Итеративное рафинирование выравнивания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4DFA4-923B-C5F8-CB60-86639D8A5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ru-RU" sz="2800" dirty="0"/>
              <a:t>Построить множественное выравнивание</a:t>
            </a:r>
          </a:p>
          <a:p>
            <a:pPr marL="571500" indent="-571500">
              <a:buFont typeface="+mj-lt"/>
              <a:buAutoNum type="romanLcPeriod"/>
            </a:pPr>
            <a:r>
              <a:rPr lang="ru-RU" dirty="0"/>
              <a:t>Разделить его на две группы</a:t>
            </a:r>
          </a:p>
          <a:p>
            <a:pPr marL="571500" indent="-571500">
              <a:buFont typeface="+mj-lt"/>
              <a:buAutoNum type="romanLcPeriod"/>
            </a:pPr>
            <a:r>
              <a:rPr lang="ru-RU" sz="2800" dirty="0" err="1"/>
              <a:t>Перевыровнять</a:t>
            </a:r>
            <a:r>
              <a:rPr lang="ru-RU" sz="2800" dirty="0"/>
              <a:t> две группы. </a:t>
            </a:r>
            <a:r>
              <a:rPr lang="ru-RU" dirty="0"/>
              <a:t>Повторить </a:t>
            </a:r>
            <a:r>
              <a:rPr lang="en-US" dirty="0"/>
              <a:t>ii</a:t>
            </a:r>
            <a:r>
              <a:rPr lang="en-US" sz="2800" dirty="0"/>
              <a:t/>
            </a:r>
            <a:br>
              <a:rPr lang="en-US" sz="2800" dirty="0"/>
            </a:br>
            <a:endParaRPr lang="ru-RU" dirty="0"/>
          </a:p>
        </p:txBody>
      </p:sp>
      <p:pic>
        <p:nvPicPr>
          <p:cNvPr id="2050" name="Picture 2" descr="MAFFT: Iterative Refinement and Additional Methods | SpringerLink">
            <a:extLst>
              <a:ext uri="{FF2B5EF4-FFF2-40B4-BE49-F238E27FC236}">
                <a16:creationId xmlns:a16="http://schemas.microsoft.com/office/drawing/2014/main" id="{0089D03A-002A-32A5-ED46-1F69ACEF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7" y="3443288"/>
            <a:ext cx="673218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3350D9-2618-A604-C9B2-E111D74B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732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Прогрессивные = иерархические алгоритмы выравнивания многих последовательностей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108399"/>
            <a:ext cx="6926580" cy="3394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Основная идея: </a:t>
            </a:r>
            <a:r>
              <a:rPr lang="ru-RU" sz="2400" i="1" u="sng" dirty="0" smtClean="0"/>
              <a:t>выравнивание двух выравниваний</a:t>
            </a:r>
            <a:r>
              <a:rPr lang="ru-RU" sz="2400" dirty="0" smtClean="0"/>
              <a:t> с помощью динамического программирования</a:t>
            </a:r>
          </a:p>
          <a:p>
            <a:r>
              <a:rPr lang="ru-RU" sz="2400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sz="2400" dirty="0" smtClean="0"/>
              <a:t>Результат – ГЛОБАЛЬНОЕ множественное выравнивание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7288870" y="1617434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9976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Построение направляющего дерева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676026"/>
            <a:ext cx="8694058" cy="4680325"/>
          </a:xfrm>
        </p:spPr>
        <p:txBody>
          <a:bodyPr>
            <a:noAutofit/>
          </a:bodyPr>
          <a:lstStyle/>
          <a:p>
            <a:r>
              <a:rPr lang="ru-RU" sz="2400" dirty="0"/>
              <a:t>Для ВСЕХ ПАР последовательностей строится парное выравнивание.</a:t>
            </a:r>
          </a:p>
          <a:p>
            <a:r>
              <a:rPr lang="ru-RU" sz="2400" dirty="0"/>
              <a:t>Вес парного выравнивания пересчитывается в расстояние между последовательностями:</a:t>
            </a:r>
            <a:r>
              <a:rPr lang="en-US" sz="2400" dirty="0"/>
              <a:t> </a:t>
            </a:r>
          </a:p>
          <a:p>
            <a:pPr lvl="1"/>
            <a:r>
              <a:rPr lang="ru-RU" dirty="0"/>
              <a:t>чем больше вес, тем меньше расстояние; </a:t>
            </a:r>
            <a:endParaRPr lang="en-US" dirty="0"/>
          </a:p>
          <a:p>
            <a:pPr lvl="1"/>
            <a:r>
              <a:rPr lang="ru-RU" dirty="0"/>
              <a:t>расстояние между совпадающими</a:t>
            </a:r>
            <a:r>
              <a:rPr lang="en-US" dirty="0"/>
              <a:t> </a:t>
            </a:r>
            <a:r>
              <a:rPr lang="ru-RU" dirty="0"/>
              <a:t>последовательностями равно 0.</a:t>
            </a:r>
            <a:endParaRPr lang="en-US" dirty="0"/>
          </a:p>
          <a:p>
            <a:r>
              <a:rPr lang="ru-RU" sz="2400" dirty="0" smtClean="0"/>
              <a:t>Получается </a:t>
            </a:r>
            <a:r>
              <a:rPr lang="ru-RU" sz="2400" dirty="0"/>
              <a:t>матрица расстояний между послед-ми</a:t>
            </a:r>
          </a:p>
          <a:p>
            <a:r>
              <a:rPr lang="ru-RU" sz="2400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7252437" y="611326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9120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784" y="15851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Книга </a:t>
            </a:r>
            <a:br>
              <a:rPr lang="ru-RU" sz="5300" dirty="0"/>
            </a:br>
            <a:r>
              <a:rPr lang="en-US" sz="5300" dirty="0"/>
              <a:t>Multiple Sequence Alignment</a:t>
            </a:r>
            <a:r>
              <a:rPr lang="ru-RU" sz="5300" dirty="0"/>
              <a:t> </a:t>
            </a:r>
            <a:r>
              <a:rPr lang="en-US" sz="5300" dirty="0"/>
              <a:t>Methods and Protocols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984" y="2691183"/>
            <a:ext cx="6858000" cy="22389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Edited by</a:t>
            </a:r>
            <a:r>
              <a:rPr lang="ru-RU" dirty="0"/>
              <a:t> </a:t>
            </a:r>
            <a:r>
              <a:rPr lang="en-US" dirty="0" err="1"/>
              <a:t>Kazutaka</a:t>
            </a:r>
            <a:r>
              <a:rPr lang="en-US" dirty="0"/>
              <a:t> </a:t>
            </a:r>
            <a:r>
              <a:rPr lang="en-US" dirty="0" err="1"/>
              <a:t>Katoh</a:t>
            </a:r>
            <a:endParaRPr lang="en-US" dirty="0"/>
          </a:p>
          <a:p>
            <a:pPr algn="l"/>
            <a:r>
              <a:rPr lang="en-US" dirty="0"/>
              <a:t>Research Institute for Microbial Disease, Osaka University, Osaka, Japan</a:t>
            </a:r>
            <a:endParaRPr lang="ru-RU" dirty="0"/>
          </a:p>
          <a:p>
            <a:pPr algn="l"/>
            <a:r>
              <a:rPr lang="en-US" dirty="0">
                <a:hlinkClick r:id="rId2"/>
              </a:rPr>
              <a:t>https://link.springer.com/protocol/10.1007/978-1-0716-1036-7_17</a:t>
            </a:r>
            <a:endParaRPr lang="ru-RU" dirty="0"/>
          </a:p>
          <a:p>
            <a:pPr algn="l"/>
            <a:r>
              <a:rPr lang="en-US" dirty="0"/>
              <a:t>Free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6718" y="5715000"/>
            <a:ext cx="531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Слайды +1, +2, +3 – выдержки из книги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3315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Алгоритмы и программы</a:t>
            </a:r>
            <a:r>
              <a:rPr lang="en-US" sz="4800" dirty="0"/>
              <a:t> MSA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837" y="1484183"/>
            <a:ext cx="77735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dvP81CC"/>
              </a:rPr>
              <a:t>Progressive Method </a:t>
            </a:r>
            <a:r>
              <a:rPr lang="ru-RU" sz="2000" b="1" dirty="0">
                <a:solidFill>
                  <a:srgbClr val="000000"/>
                </a:solidFill>
                <a:latin typeface="AdvP81CC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AdvP81CC"/>
              </a:rPr>
            </a:br>
            <a:r>
              <a:rPr lang="en-US" sz="2000" dirty="0">
                <a:solidFill>
                  <a:srgbClr val="000000"/>
                </a:solidFill>
                <a:latin typeface="AdvP97CA"/>
              </a:rPr>
              <a:t>A reasonable and widely used heuristic is the progressive method [2–4].</a:t>
            </a:r>
          </a:p>
          <a:p>
            <a:endParaRPr lang="ru-RU" sz="2000" dirty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>
                <a:solidFill>
                  <a:srgbClr val="000000"/>
                </a:solidFill>
                <a:latin typeface="AdvP97CA"/>
              </a:rPr>
              <a:t>In this strategy, a tentative tree, called a “guide tree,” is built based on an all-to-all approximate</a:t>
            </a:r>
            <a:r>
              <a:rPr lang="ru-RU" sz="2000" dirty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comparison. Then, the sequences are aligned from the leaves to the root on the tree, in</a:t>
            </a:r>
            <a:r>
              <a:rPr lang="ru-RU" sz="2000" dirty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a group-to-group manner. </a:t>
            </a:r>
            <a:endParaRPr lang="ru-RU" sz="2000" dirty="0">
              <a:solidFill>
                <a:srgbClr val="000000"/>
              </a:solidFill>
              <a:latin typeface="AdvP97CA"/>
            </a:endParaRPr>
          </a:p>
          <a:p>
            <a:endParaRPr lang="ru-RU" sz="2000" dirty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>
                <a:solidFill>
                  <a:srgbClr val="000000"/>
                </a:solidFill>
                <a:latin typeface="AdvP97CA"/>
              </a:rPr>
              <a:t>When the calculation reaches the root, the full MSA is obtained.</a:t>
            </a:r>
          </a:p>
          <a:p>
            <a:endParaRPr lang="ru-RU" sz="2000" dirty="0">
              <a:solidFill>
                <a:srgbClr val="000000"/>
              </a:solidFill>
              <a:latin typeface="AdvP97CA"/>
            </a:endParaRPr>
          </a:p>
          <a:p>
            <a:r>
              <a:rPr lang="en-US" sz="2000" dirty="0">
                <a:solidFill>
                  <a:srgbClr val="000000"/>
                </a:solidFill>
                <a:latin typeface="AdvP97CA"/>
              </a:rPr>
              <a:t>Many MSA programs use the progressive method as a part of the calculation. Among them,</a:t>
            </a:r>
            <a:r>
              <a:rPr lang="ru-RU" sz="2000" dirty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PRANK (Chapter </a:t>
            </a:r>
            <a:r>
              <a:rPr lang="en-US" sz="2000" dirty="0">
                <a:solidFill>
                  <a:srgbClr val="0000FF"/>
                </a:solidFill>
                <a:latin typeface="AdvP97C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) has a notable point that it rigorously considers insertions and deletions</a:t>
            </a:r>
            <a:r>
              <a:rPr lang="ru-RU" sz="2000" dirty="0">
                <a:solidFill>
                  <a:srgbClr val="000000"/>
                </a:solidFill>
                <a:latin typeface="AdvP97C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dvP97CA"/>
              </a:rPr>
              <a:t>on the guide tree.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5FAD65-041F-9059-C1FE-7222AF13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Алгоритмы и программы</a:t>
            </a:r>
            <a:r>
              <a:rPr lang="en-US" sz="4800" dirty="0"/>
              <a:t> MSA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837" y="1484183"/>
            <a:ext cx="77735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Iterative Refinement </a:t>
            </a:r>
          </a:p>
          <a:p>
            <a:r>
              <a:rPr lang="en-US" sz="2000" dirty="0"/>
              <a:t>The progressive method has a well-known problem that errors can occur</a:t>
            </a:r>
          </a:p>
          <a:p>
            <a:r>
              <a:rPr lang="en-US" sz="2000" dirty="0"/>
              <a:t>in early steps (i.e., close to a leaf) of the guide tree, and those errors remain in the final step (the root of the guide tree).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One effective solution is to correct this type of mistake is</a:t>
            </a:r>
          </a:p>
          <a:p>
            <a:r>
              <a:rPr lang="en-US" sz="2000" dirty="0"/>
              <a:t>iterative refinement [5–7]. The procedure is: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construct an initial MSA; </a:t>
            </a:r>
            <a:br>
              <a:rPr lang="en-US" sz="2000" dirty="0"/>
            </a:br>
            <a:r>
              <a:rPr lang="en-US" sz="2000" dirty="0"/>
              <a:t>(ii) divide the MSA into two groups; (iii) re-align the two groups; </a:t>
            </a:r>
            <a:br>
              <a:rPr lang="en-US" sz="2000" dirty="0"/>
            </a:br>
            <a:r>
              <a:rPr lang="en-US" sz="2000" dirty="0"/>
              <a:t>repeat (ii) and (iii). This technique is used in Prrn5 (Chapter 5), </a:t>
            </a:r>
            <a:r>
              <a:rPr lang="en-US" sz="2000" dirty="0" err="1"/>
              <a:t>Clustal</a:t>
            </a:r>
            <a:r>
              <a:rPr lang="en-US" sz="2000" dirty="0"/>
              <a:t> Omega (Chapter 1), MAFFT (Chapter 11), and </a:t>
            </a:r>
            <a:r>
              <a:rPr lang="en-US" sz="2000" dirty="0" err="1"/>
              <a:t>MSAProbs</a:t>
            </a:r>
            <a:endParaRPr lang="en-US" sz="2000" dirty="0"/>
          </a:p>
          <a:p>
            <a:r>
              <a:rPr lang="en-US" sz="2000" dirty="0"/>
              <a:t>(Chapter 3).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6CE870-D5FB-D4C0-9E93-99ECF114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4" y="15862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Алгоритмы и программы</a:t>
            </a:r>
            <a:r>
              <a:rPr lang="en-US" sz="4800" dirty="0"/>
              <a:t> MSA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704" y="1148281"/>
            <a:ext cx="77735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Consistency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Another important idea to overcome the limitations of the progressive method is consistency [8, 9]. In the tree-based consistency transformation technique, proposed first in </a:t>
            </a:r>
            <a:r>
              <a:rPr lang="en-US" sz="2000" dirty="0" err="1"/>
              <a:t>Notredame</a:t>
            </a:r>
            <a:r>
              <a:rPr lang="en-US" sz="2000" dirty="0"/>
              <a:t> et al. [10], when aligning two sequences (A and B), other sequences (e.g., C)</a:t>
            </a:r>
          </a:p>
          <a:p>
            <a:r>
              <a:rPr lang="en-US" sz="2000" dirty="0"/>
              <a:t>in the dataset are also used. </a:t>
            </a:r>
            <a:br>
              <a:rPr lang="en-US" sz="2000" dirty="0"/>
            </a:br>
            <a:r>
              <a:rPr lang="en-US" sz="2000" dirty="0"/>
              <a:t>That is, in addition to direct alignment between A and B, an</a:t>
            </a:r>
          </a:p>
          <a:p>
            <a:r>
              <a:rPr lang="en-US" sz="2000" dirty="0"/>
              <a:t>alternative alignment between A and B is synthesized by using alignments AC and BC.</a:t>
            </a:r>
          </a:p>
          <a:p>
            <a:r>
              <a:rPr lang="en-US" sz="2000" dirty="0"/>
              <a:t>Alignment AB is recalculated by considering such alternative alignments and used in the progressive alignment step. As a result, alignment errors in early steps are efficiently suppressed.</a:t>
            </a:r>
          </a:p>
          <a:p>
            <a:r>
              <a:rPr lang="en-US" sz="2000" dirty="0"/>
              <a:t>This method was further elaborated to use probabilistic pairwise alignments by a pair hidden Markov model in </a:t>
            </a:r>
            <a:r>
              <a:rPr lang="en-US" sz="2000" dirty="0" err="1"/>
              <a:t>ProbCons</a:t>
            </a:r>
            <a:r>
              <a:rPr lang="en-US" sz="2000" dirty="0"/>
              <a:t> [11]. </a:t>
            </a:r>
            <a:r>
              <a:rPr lang="en-US" sz="2000" dirty="0" err="1"/>
              <a:t>MSAprobs</a:t>
            </a:r>
            <a:r>
              <a:rPr lang="en-US" sz="2000" dirty="0"/>
              <a:t> (Chapter 3) represents this type of MSA method and gives highly accurate MSAs.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1566A5-1DBB-A15B-CD18-008C5A5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. Сравнение разных </a:t>
            </a:r>
            <a:r>
              <a:rPr lang="ru-RU" dirty="0" err="1" smtClean="0"/>
              <a:t>выравнивний</a:t>
            </a:r>
            <a:r>
              <a:rPr lang="ru-RU" dirty="0" smtClean="0"/>
              <a:t> тех же последовательностей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Построенных разными программами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6023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5101"/>
            <a:ext cx="819380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множественного выравнивания последовательностей гомологичных доменов или белков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673224"/>
            <a:ext cx="8355727" cy="4899025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Реконструкция эволюции белков от общего предка. </a:t>
            </a:r>
            <a:br>
              <a:rPr lang="ru-RU" sz="2200" dirty="0" smtClean="0"/>
            </a:br>
            <a:r>
              <a:rPr lang="ru-RU" sz="2200" dirty="0" smtClean="0"/>
              <a:t>А именно, в колонке выравнивания стоят аминокислотные остатки (</a:t>
            </a:r>
            <a:r>
              <a:rPr lang="ru-RU" sz="2200" dirty="0" err="1" smtClean="0"/>
              <a:t>ако</a:t>
            </a:r>
            <a:r>
              <a:rPr lang="ru-RU" sz="2200" dirty="0" smtClean="0"/>
              <a:t>), унаследованные от </a:t>
            </a:r>
            <a:r>
              <a:rPr lang="ru-RU" sz="2200" dirty="0" err="1" smtClean="0"/>
              <a:t>ако</a:t>
            </a:r>
            <a:r>
              <a:rPr lang="ru-RU" sz="2200" dirty="0" smtClean="0"/>
              <a:t> общего предка всех этих белков. </a:t>
            </a:r>
            <a:br>
              <a:rPr lang="ru-RU" sz="2200" dirty="0" smtClean="0"/>
            </a:br>
            <a:r>
              <a:rPr lang="ru-RU" sz="2200" i="1" dirty="0" smtClean="0"/>
              <a:t>Наследуются ДНК гена, т.е. кодоны, это подразумевается.</a:t>
            </a:r>
          </a:p>
          <a:p>
            <a:r>
              <a:rPr lang="ru-RU" sz="2200" dirty="0" smtClean="0"/>
              <a:t>Основа для установления гомологии – сходство последовательностей. Оно неравномерно на разных участках (слайд +1)</a:t>
            </a:r>
          </a:p>
          <a:p>
            <a:r>
              <a:rPr lang="ru-RU" sz="2200" dirty="0" smtClean="0"/>
              <a:t>Достигнута ли цель практически </a:t>
            </a:r>
            <a:r>
              <a:rPr lang="en-US" sz="2200" dirty="0" smtClean="0"/>
              <a:t>- </a:t>
            </a:r>
            <a:r>
              <a:rPr lang="ru-RU" sz="2200" dirty="0" smtClean="0"/>
              <a:t>не проверяемо (не считая парочки долговременных экспериментов (Ленский – </a:t>
            </a:r>
            <a:r>
              <a:rPr lang="en-US" sz="2200" dirty="0" smtClean="0"/>
              <a:t>E.coli</a:t>
            </a:r>
            <a:r>
              <a:rPr lang="ru-RU" sz="2200" dirty="0" smtClean="0"/>
              <a:t>, Кондрашов</a:t>
            </a:r>
            <a:r>
              <a:rPr lang="en-US" sz="2200" dirty="0" smtClean="0"/>
              <a:t> - </a:t>
            </a:r>
            <a:r>
              <a:rPr lang="en-US" sz="2200" dirty="0" err="1"/>
              <a:t>Schizophyllum</a:t>
            </a:r>
            <a:r>
              <a:rPr lang="en-US" sz="2200" dirty="0"/>
              <a:t> commune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На практике стремятся к этой цели, но следует понимать, что она недостижима. Разные программы</a:t>
            </a:r>
            <a:r>
              <a:rPr lang="en-US" sz="2200" dirty="0" smtClean="0"/>
              <a:t> </a:t>
            </a:r>
            <a:r>
              <a:rPr lang="ru-RU" sz="2200" dirty="0" smtClean="0"/>
              <a:t>множественного выравнивания  используют разные алгоритмы и разные эвристики.</a:t>
            </a:r>
            <a:endParaRPr lang="en-US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7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b="18207"/>
          <a:stretch/>
        </p:blipFill>
        <p:spPr>
          <a:xfrm>
            <a:off x="214858" y="3481034"/>
            <a:ext cx="4271417" cy="2567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341273"/>
            <a:ext cx="85090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РНК зависимая РНК полимераза (</a:t>
            </a:r>
            <a:r>
              <a:rPr lang="en-US" sz="3600" dirty="0" err="1" smtClean="0"/>
              <a:t>RdRP</a:t>
            </a:r>
            <a:r>
              <a:rPr lang="en-US" sz="3600" dirty="0" smtClean="0"/>
              <a:t>)</a:t>
            </a:r>
            <a:r>
              <a:rPr lang="ru-RU" sz="3600" dirty="0" smtClean="0"/>
              <a:t>, консервативные участки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742"/>
            <a:ext cx="9144000" cy="154525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 rot="21386962">
            <a:off x="2075652" y="4325883"/>
            <a:ext cx="777125" cy="551351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3744736" y="4948807"/>
            <a:ext cx="1583462" cy="612648"/>
          </a:xfrm>
          <a:prstGeom prst="borderCallout1">
            <a:avLst>
              <a:gd name="adj1" fmla="val 18750"/>
              <a:gd name="adj2" fmla="val -8333"/>
              <a:gd name="adj3" fmla="val -40901"/>
              <a:gd name="adj4" fmla="val -62015"/>
            </a:avLst>
          </a:prstGeom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 центр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37742" y="3656017"/>
            <a:ext cx="341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каких участках выравнивание</a:t>
            </a:r>
          </a:p>
          <a:p>
            <a:r>
              <a:rPr lang="ru-RU" dirty="0" smtClean="0"/>
              <a:t>правильное – </a:t>
            </a:r>
            <a:br>
              <a:rPr lang="ru-RU" dirty="0" smtClean="0"/>
            </a:br>
            <a:r>
              <a:rPr lang="ru-RU" dirty="0" smtClean="0"/>
              <a:t>совпадает с эволюционным?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2321"/>
            <a:ext cx="77724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1</a:t>
            </a:r>
            <a:r>
              <a:rPr lang="ru-RU" dirty="0" smtClean="0"/>
              <a:t>. Выравнивание последовательностей </a:t>
            </a:r>
            <a:r>
              <a:rPr lang="ru-RU" dirty="0"/>
              <a:t>гомологичных </a:t>
            </a:r>
            <a:r>
              <a:rPr lang="ru-RU" dirty="0" smtClean="0"/>
              <a:t>белков </a:t>
            </a:r>
            <a:r>
              <a:rPr lang="ru-RU" dirty="0"/>
              <a:t>отражает </a:t>
            </a:r>
            <a:r>
              <a:rPr lang="ru-RU" i="1" dirty="0"/>
              <a:t>непрерывную эволюцию </a:t>
            </a:r>
            <a:r>
              <a:rPr lang="ru-RU" i="1" dirty="0" smtClean="0"/>
              <a:t>гена белка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52565" y="4626969"/>
            <a:ext cx="6858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176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Точное сравнение двух выравниваний.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выравнивания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 </a:t>
            </a:r>
            <a:r>
              <a:rPr lang="ru-RU" dirty="0" smtClean="0"/>
              <a:t>тех же последовательностей совпадают если в каждой колонке </a:t>
            </a:r>
            <a:r>
              <a:rPr lang="en-US" dirty="0" err="1"/>
              <a:t>i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= 1, 2, …, N)</a:t>
            </a:r>
            <a:br>
              <a:rPr lang="en-US" dirty="0" smtClean="0"/>
            </a:br>
            <a:r>
              <a:rPr lang="ru-RU" dirty="0" smtClean="0"/>
              <a:t>выравниваний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 </a:t>
            </a:r>
            <a:r>
              <a:rPr lang="ru-RU" dirty="0" smtClean="0"/>
              <a:t>стоят те же самые буквы. Буквы не в смысле </a:t>
            </a:r>
            <a:r>
              <a:rPr lang="ru-RU" dirty="0" err="1" smtClean="0"/>
              <a:t>а.к.о</a:t>
            </a:r>
            <a:r>
              <a:rPr lang="ru-RU" dirty="0" smtClean="0"/>
              <a:t>., а в смысле номера буквы в последовательности (рис. 1.)</a:t>
            </a:r>
          </a:p>
          <a:p>
            <a:r>
              <a:rPr lang="ru-RU" dirty="0" smtClean="0"/>
              <a:t>Различие выравниваний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 </a:t>
            </a:r>
            <a:r>
              <a:rPr lang="ru-RU" dirty="0" smtClean="0"/>
              <a:t>определяется числом колонок, для которых это не так и их расположением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365"/>
            <a:ext cx="8904278" cy="1150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выравнивания тех </a:t>
            </a:r>
            <a:r>
              <a:rPr lang="ru-RU" sz="3200" dirty="0"/>
              <a:t>же </a:t>
            </a:r>
            <a:r>
              <a:rPr lang="ru-RU" sz="3200" dirty="0" smtClean="0"/>
              <a:t>последовательностей  совпадают?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9976" y="3730868"/>
            <a:ext cx="3888018" cy="1384995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902" y="3749152"/>
            <a:ext cx="3836307" cy="1384995"/>
          </a:xfrm>
          <a:prstGeom prst="rect">
            <a:avLst/>
          </a:prstGeom>
          <a:solidFill>
            <a:srgbClr val="92D05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MKFR-SSHYAS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MKYR-RSHYAS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31" y="1604281"/>
            <a:ext cx="3836308" cy="1472708"/>
          </a:xfrm>
          <a:prstGeom prst="rect">
            <a:avLst/>
          </a:prstGeom>
          <a:solidFill>
            <a:srgbClr val="FF0000">
              <a:alpha val="6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MKFR-SSHYA-S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MKYRRS-HYA-S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633" y="1686687"/>
            <a:ext cx="241540" cy="127238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909902" y="1625869"/>
            <a:ext cx="3621504" cy="1384995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MKF-RSSHYAS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MKYRRS-HYAS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4312" y="1717438"/>
            <a:ext cx="241540" cy="124220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1698738" y="1223296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1 2 3 4 5 6 7 8 9 10 11 12 13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4718" y="130054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9332" y="338194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1  2  3  4 5   6 7  8  9 101112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50722" y="3329752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1 2 3 4 5  6 7  8  9 10111213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270" y="5535851"/>
            <a:ext cx="8314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Колонка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72" y="45642"/>
            <a:ext cx="8649478" cy="8973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ПРИМЕР. На рис. выравнивания совпадают на двух выделенных зеленым  участках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392" t="12822" r="19738" b="28575"/>
          <a:stretch/>
        </p:blipFill>
        <p:spPr>
          <a:xfrm>
            <a:off x="94472" y="1690689"/>
            <a:ext cx="8955055" cy="44815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76375" y="4026695"/>
            <a:ext cx="2143124" cy="326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5101" y="4045745"/>
            <a:ext cx="1047750" cy="326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0451" y="1959770"/>
            <a:ext cx="1047750" cy="326229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95425" y="1978820"/>
            <a:ext cx="2143124" cy="326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494" y="1046441"/>
            <a:ext cx="88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Ещё есть совпадения не на всех, а на подмножествах последовательностей. НАЙДИТЕ!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58201" y="2279014"/>
            <a:ext cx="238125" cy="552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96350" y="646709"/>
            <a:ext cx="238125" cy="5521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10476" y="4374514"/>
            <a:ext cx="238125" cy="552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00951" y="5326696"/>
            <a:ext cx="238125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48676" y="3240403"/>
            <a:ext cx="238125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953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74" t="17869" r="30114" b="32839"/>
          <a:stretch/>
        </p:blipFill>
        <p:spPr>
          <a:xfrm>
            <a:off x="246394" y="1581150"/>
            <a:ext cx="8825430" cy="4448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Продолжение. Разметьте самостоятельно!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528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022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Take home message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95351"/>
            <a:ext cx="7886700" cy="5743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To compare alignments I and II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Sort sequences by ID in both alignments.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uk-UA" sz="2400" dirty="0" err="1" smtClean="0"/>
              <a:t>Если</a:t>
            </a:r>
            <a:r>
              <a:rPr lang="uk-UA" sz="2400" dirty="0" smtClean="0"/>
              <a:t> в </a:t>
            </a:r>
            <a:r>
              <a:rPr lang="uk-UA" sz="2400" dirty="0" err="1" smtClean="0"/>
              <a:t>двух</a:t>
            </a:r>
            <a:r>
              <a:rPr lang="uk-UA" sz="2400" dirty="0" smtClean="0"/>
              <a:t> блоках без </a:t>
            </a:r>
            <a:r>
              <a:rPr lang="uk-UA" sz="2400" dirty="0" err="1" smtClean="0"/>
              <a:t>гэпов</a:t>
            </a:r>
            <a:r>
              <a:rPr lang="uk-UA" sz="2400" dirty="0" smtClean="0"/>
              <a:t> </a:t>
            </a:r>
            <a:r>
              <a:rPr lang="uk-UA" sz="2400" dirty="0" err="1" smtClean="0"/>
              <a:t>есть</a:t>
            </a:r>
            <a:r>
              <a:rPr lang="uk-UA" sz="2400" dirty="0" smtClean="0"/>
              <a:t> </a:t>
            </a:r>
            <a:r>
              <a:rPr lang="uk-UA" sz="2400" dirty="0" err="1" smtClean="0"/>
              <a:t>хотя</a:t>
            </a:r>
            <a:r>
              <a:rPr lang="uk-UA" sz="2400" dirty="0" smtClean="0"/>
              <a:t> </a:t>
            </a:r>
            <a:r>
              <a:rPr lang="uk-UA" sz="2400" dirty="0" err="1" smtClean="0"/>
              <a:t>бы</a:t>
            </a:r>
            <a:r>
              <a:rPr lang="uk-UA" sz="2400" dirty="0" smtClean="0"/>
              <a:t> одна </a:t>
            </a:r>
            <a:r>
              <a:rPr lang="uk-UA" sz="2400" dirty="0" err="1" smtClean="0"/>
              <a:t>одинаково</a:t>
            </a:r>
            <a:r>
              <a:rPr lang="uk-UA" sz="2400" dirty="0" smtClean="0"/>
              <a:t> выровненная </a:t>
            </a:r>
            <a:r>
              <a:rPr lang="uk-UA" sz="2400" dirty="0" err="1" smtClean="0"/>
              <a:t>позиция</a:t>
            </a:r>
            <a:r>
              <a:rPr lang="uk-UA" sz="2400" dirty="0" smtClean="0"/>
              <a:t>,  то блоки </a:t>
            </a:r>
            <a:r>
              <a:rPr lang="uk-UA" sz="2400" dirty="0" err="1" smtClean="0"/>
              <a:t>выровнены</a:t>
            </a:r>
            <a:r>
              <a:rPr lang="uk-UA" sz="2400" dirty="0" smtClean="0"/>
              <a:t> </a:t>
            </a:r>
            <a:r>
              <a:rPr lang="uk-UA" sz="2400" dirty="0" err="1" smtClean="0"/>
              <a:t>одинаково</a:t>
            </a:r>
            <a:endParaRPr lang="uk-UA" sz="2400" dirty="0" smtClean="0"/>
          </a:p>
          <a:p>
            <a:pPr marL="514350" indent="-514350">
              <a:buAutoNum type="arabicPeriod"/>
            </a:pPr>
            <a:r>
              <a:rPr lang="uk-UA" sz="2400" dirty="0" smtClean="0"/>
              <a:t> Алгоритм </a:t>
            </a:r>
            <a:r>
              <a:rPr lang="uk-UA" sz="2400" dirty="0" err="1" smtClean="0"/>
              <a:t>сравнения</a:t>
            </a:r>
            <a:endParaRPr lang="uk-UA" sz="2400" dirty="0" smtClean="0"/>
          </a:p>
          <a:p>
            <a:pPr marL="457200" lvl="1" indent="0">
              <a:buNone/>
            </a:pPr>
            <a:r>
              <a:rPr lang="en-US" dirty="0" smtClean="0"/>
              <a:t>1) </a:t>
            </a:r>
            <a:r>
              <a:rPr lang="uk-UA" dirty="0" smtClean="0"/>
              <a:t>Для </a:t>
            </a:r>
            <a:r>
              <a:rPr lang="uk-UA" dirty="0" err="1" smtClean="0"/>
              <a:t>каждого</a:t>
            </a:r>
            <a:r>
              <a:rPr lang="uk-UA" dirty="0" smtClean="0"/>
              <a:t> </a:t>
            </a:r>
            <a:r>
              <a:rPr lang="uk-UA" dirty="0" err="1" smtClean="0"/>
              <a:t>выравнивания</a:t>
            </a:r>
            <a:r>
              <a:rPr lang="uk-UA" dirty="0" smtClean="0"/>
              <a:t> </a:t>
            </a:r>
            <a:r>
              <a:rPr lang="uk-UA" dirty="0" err="1" smtClean="0"/>
              <a:t>идём</a:t>
            </a:r>
            <a:r>
              <a:rPr lang="uk-UA" dirty="0" smtClean="0"/>
              <a:t> по колонкам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 = 1,2,3,…</a:t>
            </a:r>
            <a:r>
              <a:rPr lang="uk-UA" dirty="0" smtClean="0"/>
              <a:t> и </a:t>
            </a:r>
            <a:r>
              <a:rPr lang="uk-UA" dirty="0" err="1" smtClean="0"/>
              <a:t>составляем</a:t>
            </a:r>
            <a:r>
              <a:rPr lang="uk-UA" dirty="0" smtClean="0"/>
              <a:t> вектор</a:t>
            </a:r>
            <a:r>
              <a:rPr lang="en-US" dirty="0" smtClean="0"/>
              <a:t> S</a:t>
            </a:r>
            <a:r>
              <a:rPr lang="uk-UA" dirty="0" smtClean="0"/>
              <a:t>: </a:t>
            </a:r>
            <a:br>
              <a:rPr lang="uk-UA" dirty="0" smtClean="0"/>
            </a:br>
            <a:r>
              <a:rPr lang="en-US" dirty="0" smtClean="0"/>
              <a:t>N:</a:t>
            </a:r>
            <a:r>
              <a:rPr lang="uk-UA" dirty="0" smtClean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(N) = s1,s2,…., </a:t>
            </a:r>
            <a:r>
              <a:rPr lang="en-US" dirty="0" err="1" smtClean="0"/>
              <a:t>s_n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s1 –</a:t>
            </a:r>
            <a:r>
              <a:rPr lang="ru-RU" dirty="0" smtClean="0"/>
              <a:t> номер буквы в первой последовательности</a:t>
            </a:r>
            <a:br>
              <a:rPr lang="ru-RU" dirty="0" smtClean="0"/>
            </a:br>
            <a:r>
              <a:rPr lang="en-US" dirty="0" smtClean="0"/>
              <a:t>s</a:t>
            </a:r>
            <a:r>
              <a:rPr lang="ru-RU" dirty="0" smtClean="0"/>
              <a:t>2</a:t>
            </a:r>
            <a:r>
              <a:rPr lang="en-US" dirty="0" smtClean="0"/>
              <a:t> –</a:t>
            </a:r>
            <a:r>
              <a:rPr lang="ru-RU" dirty="0" smtClean="0"/>
              <a:t> номер буквы во второй последовательности</a:t>
            </a:r>
            <a:br>
              <a:rPr lang="ru-RU" dirty="0" smtClean="0"/>
            </a:br>
            <a:r>
              <a:rPr lang="ru-RU" dirty="0" smtClean="0"/>
              <a:t>……… </a:t>
            </a:r>
            <a:br>
              <a:rPr lang="ru-RU" dirty="0" smtClean="0"/>
            </a:br>
            <a:r>
              <a:rPr lang="ru-RU" dirty="0" smtClean="0"/>
              <a:t>Если в последовательности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ru-RU" dirty="0" smtClean="0"/>
              <a:t>стоит </a:t>
            </a:r>
            <a:r>
              <a:rPr lang="ru-RU" dirty="0" err="1" smtClean="0"/>
              <a:t>гэп</a:t>
            </a:r>
            <a:r>
              <a:rPr lang="ru-RU" dirty="0" smtClean="0"/>
              <a:t>, то  </a:t>
            </a:r>
            <a:r>
              <a:rPr lang="en-US" dirty="0" err="1" smtClean="0"/>
              <a:t>si</a:t>
            </a:r>
            <a:r>
              <a:rPr lang="en-US" dirty="0" smtClean="0"/>
              <a:t> = “-”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ru-RU" dirty="0" smtClean="0"/>
              <a:t>Если </a:t>
            </a:r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US" dirty="0"/>
              <a:t>(N</a:t>
            </a:r>
            <a:r>
              <a:rPr lang="en-US" dirty="0" smtClean="0"/>
              <a:t>) = S</a:t>
            </a:r>
            <a:r>
              <a:rPr lang="en-US" baseline="-25000" dirty="0" smtClean="0"/>
              <a:t>II</a:t>
            </a:r>
            <a:r>
              <a:rPr lang="en-US" dirty="0" smtClean="0"/>
              <a:t>(N’), </a:t>
            </a:r>
            <a:r>
              <a:rPr lang="ru-RU" dirty="0" smtClean="0"/>
              <a:t>то колонка </a:t>
            </a:r>
            <a:r>
              <a:rPr lang="en-US" dirty="0" smtClean="0"/>
              <a:t>N </a:t>
            </a:r>
            <a:r>
              <a:rPr lang="ru-RU" dirty="0" smtClean="0"/>
              <a:t>выравнивания </a:t>
            </a:r>
            <a:r>
              <a:rPr lang="en-US" dirty="0" smtClean="0"/>
              <a:t>I</a:t>
            </a:r>
            <a:r>
              <a:rPr lang="ru-RU" dirty="0" smtClean="0"/>
              <a:t> выровнена одинаково с колонкой </a:t>
            </a:r>
            <a:r>
              <a:rPr lang="en-US" dirty="0" smtClean="0"/>
              <a:t>N’ </a:t>
            </a:r>
            <a:r>
              <a:rPr lang="ru-RU" dirty="0" smtClean="0"/>
              <a:t>выравнивания </a:t>
            </a:r>
            <a:r>
              <a:rPr lang="en-US" dirty="0" smtClean="0"/>
              <a:t>II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</a:t>
            </a:r>
            <a:r>
              <a:rPr lang="ru-RU" dirty="0" smtClean="0"/>
              <a:t>Последовательно идущие в обеих выравниваниях одинаково выровненные колонки объявляются блоком одинаково выровненных фрагментов 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13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10525" cy="21780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Для ручного сравнения 2х выравниваний тех же последовательностей удобно использовать сервис 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35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52450" y="262006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VerAlign</a:t>
            </a:r>
            <a:r>
              <a:rPr lang="en-US" sz="2400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: a multiple sequence alignment assessment tool</a:t>
            </a:r>
            <a:endParaRPr lang="en-US" sz="2400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0226197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52402"/>
            <a:ext cx="7886700" cy="47307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VerAlign</a:t>
            </a:r>
            <a:r>
              <a:rPr lang="en-US" sz="2400" dirty="0" smtClean="0"/>
              <a:t> </a:t>
            </a:r>
            <a:r>
              <a:rPr lang="ru-RU" sz="2400" dirty="0" smtClean="0"/>
              <a:t>раскрашивает 2е выравнивание цветами первого. Это облегчает поиск неодинаково выровненных столбцов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724" t="7488" r="8726" b="5096"/>
          <a:stretch/>
        </p:blipFill>
        <p:spPr>
          <a:xfrm>
            <a:off x="187984" y="818623"/>
            <a:ext cx="8846306" cy="55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462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2804"/>
            <a:ext cx="7772400" cy="2927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Выравнивание последовательностей по пространственной структуре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этого, как минимум, пространственные структуры сравниваемых последовательностей должны быть решены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2331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06710"/>
            <a:ext cx="8181975" cy="9981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Выравнивание, построенное по совмещению полипептидных цепей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" y="981124"/>
            <a:ext cx="8940102" cy="47906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8879" y="5894686"/>
            <a:ext cx="5575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212121"/>
                </a:solidFill>
                <a:latin typeface="Roboto"/>
              </a:rPr>
              <a:t>Younas</a:t>
            </a:r>
            <a:r>
              <a:rPr lang="en-US" sz="1200" dirty="0" smtClean="0">
                <a:solidFill>
                  <a:srgbClr val="212121"/>
                </a:solidFill>
                <a:latin typeface="Roboto"/>
              </a:rPr>
              <a:t> et al.,. </a:t>
            </a:r>
            <a:r>
              <a:rPr lang="en-US" sz="1200" dirty="0" err="1">
                <a:solidFill>
                  <a:srgbClr val="212121"/>
                </a:solidFill>
                <a:latin typeface="Roboto"/>
              </a:rPr>
              <a:t>Int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 J </a:t>
            </a:r>
            <a:r>
              <a:rPr lang="en-US" sz="1200" dirty="0" err="1">
                <a:solidFill>
                  <a:srgbClr val="212121"/>
                </a:solidFill>
                <a:latin typeface="Roboto"/>
              </a:rPr>
              <a:t>Biol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 Sci. </a:t>
            </a:r>
            <a:r>
              <a:rPr lang="en-US" sz="1200" dirty="0" smtClean="0">
                <a:solidFill>
                  <a:srgbClr val="212121"/>
                </a:solidFill>
                <a:latin typeface="Roboto"/>
              </a:rPr>
              <a:t>2018</a:t>
            </a:r>
            <a:r>
              <a:rPr lang="ru-RU" sz="1200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US" sz="1200" dirty="0" smtClean="0">
                <a:solidFill>
                  <a:srgbClr val="212121"/>
                </a:solidFill>
                <a:latin typeface="Roboto"/>
              </a:rPr>
              <a:t>A </a:t>
            </a:r>
            <a:r>
              <a:rPr lang="en-US" sz="1200" dirty="0">
                <a:solidFill>
                  <a:srgbClr val="212121"/>
                </a:solidFill>
                <a:latin typeface="Roboto"/>
              </a:rPr>
              <a:t>chemosensory protein MsepCSP5 involved in chemoreception of oriental armyworm </a:t>
            </a:r>
            <a:r>
              <a:rPr lang="en-US" sz="1200" i="1" dirty="0" err="1">
                <a:solidFill>
                  <a:srgbClr val="212121"/>
                </a:solidFill>
                <a:latin typeface="Roboto"/>
              </a:rPr>
              <a:t>Mythimna</a:t>
            </a:r>
            <a:r>
              <a:rPr lang="en-US" sz="1200" i="1" dirty="0">
                <a:solidFill>
                  <a:srgbClr val="212121"/>
                </a:solidFill>
                <a:latin typeface="Roboto"/>
              </a:rPr>
              <a:t> </a:t>
            </a:r>
            <a:r>
              <a:rPr lang="en-US" sz="1200" i="1" dirty="0" err="1">
                <a:solidFill>
                  <a:srgbClr val="212121"/>
                </a:solidFill>
                <a:latin typeface="Roboto"/>
              </a:rPr>
              <a:t>separata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45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Multiple Sequence Alignment of </a:t>
            </a:r>
            <a:r>
              <a:rPr sz="28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2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</a:t>
            </a:r>
            <a: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against Plant CPs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C:\Users\Sadaf\Pictures\msa2.png"/>
          <p:cNvPicPr/>
          <p:nvPr/>
        </p:nvPicPr>
        <p:blipFill>
          <a:blip r:embed="rId2"/>
          <a:srcRect l="-2993"/>
          <a:stretch>
            <a:fillRect/>
          </a:stretch>
        </p:blipFill>
        <p:spPr bwMode="auto">
          <a:xfrm>
            <a:off x="457200" y="1295400"/>
            <a:ext cx="6172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81800" y="1371600"/>
            <a:ext cx="220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1B076F"/>
                </a:solidFill>
              </a:rPr>
              <a:t>-- </a:t>
            </a:r>
            <a:r>
              <a:rPr lang="en-US" sz="1400" b="1" dirty="0" smtClean="0">
                <a:solidFill>
                  <a:srgbClr val="1B076F"/>
                </a:solidFill>
              </a:rPr>
              <a:t>Conserved</a:t>
            </a:r>
          </a:p>
          <a:p>
            <a:r>
              <a:rPr lang="en-US" sz="2400" b="1" dirty="0" smtClean="0">
                <a:solidFill>
                  <a:srgbClr val="30F047"/>
                </a:solidFill>
              </a:rPr>
              <a:t>-- </a:t>
            </a:r>
            <a:r>
              <a:rPr lang="en-US" sz="1400" b="1" dirty="0" smtClean="0">
                <a:solidFill>
                  <a:srgbClr val="30F047"/>
                </a:solidFill>
              </a:rPr>
              <a:t>Catalytic</a:t>
            </a:r>
          </a:p>
          <a:p>
            <a:r>
              <a:rPr lang="en-US" sz="2400" b="1" dirty="0" smtClean="0">
                <a:solidFill>
                  <a:srgbClr val="BD1DB5"/>
                </a:solidFill>
              </a:rPr>
              <a:t>-- </a:t>
            </a:r>
            <a:r>
              <a:rPr lang="en-US" sz="1400" b="1" dirty="0" smtClean="0">
                <a:solidFill>
                  <a:srgbClr val="BD1DB5"/>
                </a:solidFill>
              </a:rPr>
              <a:t>Active site</a:t>
            </a:r>
            <a:endParaRPr lang="en-US" sz="1400" b="1" dirty="0">
              <a:solidFill>
                <a:srgbClr val="BD1DB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2133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i="1" dirty="0" smtClean="0">
                <a:solidFill>
                  <a:schemeClr val="tx1"/>
                </a:solidFill>
              </a:rPr>
              <a:t>3U8E</a:t>
            </a:r>
            <a:r>
              <a:rPr lang="en-US" sz="900" dirty="0" smtClean="0">
                <a:solidFill>
                  <a:schemeClr val="tx1"/>
                </a:solidFill>
              </a:rPr>
              <a:t> (</a:t>
            </a:r>
            <a:r>
              <a:rPr lang="en-US" sz="900" i="1" dirty="0" smtClean="0">
                <a:solidFill>
                  <a:schemeClr val="tx1"/>
                </a:solidFill>
              </a:rPr>
              <a:t>Crocus </a:t>
            </a:r>
            <a:r>
              <a:rPr lang="en-US" sz="900" i="1" dirty="0" err="1" smtClean="0">
                <a:solidFill>
                  <a:schemeClr val="tx1"/>
                </a:solidFill>
              </a:rPr>
              <a:t>sativus</a:t>
            </a:r>
            <a:r>
              <a:rPr lang="en-US" sz="700" i="1" dirty="0" smtClean="0">
                <a:solidFill>
                  <a:schemeClr val="tx1"/>
                </a:solidFill>
              </a:rPr>
              <a:t>)</a:t>
            </a:r>
            <a:endParaRPr lang="en-US" sz="900" i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1S4V (</a:t>
            </a:r>
            <a:r>
              <a:rPr lang="en-US" sz="900" i="1" dirty="0" err="1" smtClean="0">
                <a:solidFill>
                  <a:schemeClr val="tx1"/>
                </a:solidFill>
              </a:rPr>
              <a:t>Ricinus</a:t>
            </a:r>
            <a:r>
              <a:rPr lang="en-US" sz="900" i="1" dirty="0" smtClean="0">
                <a:solidFill>
                  <a:schemeClr val="tx1"/>
                </a:solidFill>
              </a:rPr>
              <a:t> </a:t>
            </a:r>
            <a:r>
              <a:rPr lang="en-US" sz="900" i="1" dirty="0" err="1" smtClean="0">
                <a:solidFill>
                  <a:schemeClr val="tx1"/>
                </a:solidFill>
              </a:rPr>
              <a:t>communis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1CQD (</a:t>
            </a:r>
            <a:r>
              <a:rPr lang="en-US" sz="900" i="1" dirty="0" err="1" smtClean="0"/>
              <a:t>Zingiber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officinale</a:t>
            </a:r>
            <a:r>
              <a:rPr lang="en-US" sz="900" dirty="0" smtClean="0"/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1IWD (</a:t>
            </a:r>
            <a:r>
              <a:rPr lang="en-US" sz="900" dirty="0" err="1" smtClean="0"/>
              <a:t>Ervatamin</a:t>
            </a:r>
            <a:r>
              <a:rPr lang="en-US" sz="900" dirty="0" smtClean="0"/>
              <a:t> B)</a:t>
            </a: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-- </a:t>
            </a:r>
            <a:r>
              <a:rPr lang="en-US" sz="900" dirty="0" smtClean="0">
                <a:solidFill>
                  <a:schemeClr val="tx1"/>
                </a:solidFill>
              </a:rPr>
              <a:t>1POP (</a:t>
            </a:r>
            <a:r>
              <a:rPr lang="en-US" sz="900" i="1" dirty="0" smtClean="0">
                <a:solidFill>
                  <a:schemeClr val="tx1"/>
                </a:solidFill>
              </a:rPr>
              <a:t>Carica papaya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5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98843" y="924447"/>
            <a:ext cx="7692014" cy="2240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5557" y="160775"/>
            <a:ext cx="7855300" cy="2325250"/>
          </a:xfrm>
        </p:spPr>
        <p:txBody>
          <a:bodyPr>
            <a:noAutofit/>
          </a:bodyPr>
          <a:lstStyle/>
          <a:p>
            <a:pPr marL="0" indent="0" algn="l"/>
            <a:r>
              <a:rPr lang="ru-RU" sz="3200" dirty="0"/>
              <a:t>Непрерывная эволюция – это небольшие   изменения последовательности белка, вызванные локальными небольшими локальными изменениями в последовательности гена белка.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10" y="2856666"/>
            <a:ext cx="3391475" cy="2770411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35556" y="3101020"/>
            <a:ext cx="4921182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А потом бац </a:t>
            </a:r>
          </a:p>
          <a:p>
            <a:pPr algn="l"/>
            <a:r>
              <a:rPr lang="ru-RU" dirty="0" err="1" smtClean="0"/>
              <a:t>электоавто</a:t>
            </a:r>
            <a:r>
              <a:rPr lang="ru-RU" dirty="0" smtClean="0"/>
              <a:t> – крупная перестройка</a:t>
            </a:r>
          </a:p>
          <a:p>
            <a:pPr algn="l"/>
            <a:r>
              <a:rPr lang="ru-RU" dirty="0" smtClean="0"/>
              <a:t>Самокаты </a:t>
            </a:r>
            <a:r>
              <a:rPr lang="ru-RU" dirty="0"/>
              <a:t>–</a:t>
            </a:r>
            <a:r>
              <a:rPr lang="ru-RU" dirty="0" smtClean="0"/>
              <a:t>  крупная перестройка путем </a:t>
            </a:r>
            <a:r>
              <a:rPr lang="ru-RU" dirty="0" err="1" smtClean="0"/>
              <a:t>делеции</a:t>
            </a:r>
            <a:r>
              <a:rPr lang="ru-RU" dirty="0" smtClean="0"/>
              <a:t> двух колес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Scooterson представила умный электросамокат Rolley+ с толстыми шинами |  Техкуль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93" y="5001136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05149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daf\Pictures\insertion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6172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15200" y="2209800"/>
            <a:ext cx="1600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--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3U8E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Crocus </a:t>
            </a:r>
            <a:r>
              <a:rPr lang="en-US" sz="1400" b="1" i="1" dirty="0" err="1" smtClean="0">
                <a:solidFill>
                  <a:schemeClr val="bg2">
                    <a:lumMod val="50000"/>
                  </a:schemeClr>
                </a:solidFill>
              </a:rPr>
              <a:t>sativus</a:t>
            </a:r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B2B2B2"/>
                </a:solidFill>
              </a:rPr>
              <a:t>-- </a:t>
            </a:r>
            <a:r>
              <a:rPr lang="en-US" sz="1400" b="1" dirty="0" smtClean="0">
                <a:solidFill>
                  <a:srgbClr val="B2B2B2"/>
                </a:solidFill>
              </a:rPr>
              <a:t>1S4V (</a:t>
            </a:r>
            <a:r>
              <a:rPr lang="en-US" sz="1400" b="1" i="1" dirty="0" err="1" smtClean="0">
                <a:solidFill>
                  <a:srgbClr val="B2B2B2"/>
                </a:solidFill>
              </a:rPr>
              <a:t>Ricinus</a:t>
            </a:r>
            <a:r>
              <a:rPr lang="en-US" sz="1400" b="1" i="1" dirty="0" smtClean="0">
                <a:solidFill>
                  <a:srgbClr val="B2B2B2"/>
                </a:solidFill>
              </a:rPr>
              <a:t> </a:t>
            </a:r>
            <a:r>
              <a:rPr lang="en-US" sz="1400" b="1" i="1" dirty="0" err="1" smtClean="0">
                <a:solidFill>
                  <a:srgbClr val="B2B2B2"/>
                </a:solidFill>
              </a:rPr>
              <a:t>communis</a:t>
            </a:r>
            <a:r>
              <a:rPr lang="en-US" sz="1400" b="1" dirty="0" smtClean="0">
                <a:solidFill>
                  <a:srgbClr val="B2B2B2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BD1DB5"/>
                </a:solidFill>
              </a:rPr>
              <a:t>-- </a:t>
            </a:r>
            <a:r>
              <a:rPr lang="en-US" sz="1400" b="1" dirty="0" smtClean="0">
                <a:solidFill>
                  <a:srgbClr val="BD1DB5"/>
                </a:solidFill>
              </a:rPr>
              <a:t>1POP (</a:t>
            </a:r>
            <a:r>
              <a:rPr lang="en-US" sz="1400" b="1" i="1" dirty="0" smtClean="0">
                <a:solidFill>
                  <a:srgbClr val="BD1DB5"/>
                </a:solidFill>
              </a:rPr>
              <a:t>Carica papaya</a:t>
            </a:r>
            <a:r>
              <a:rPr lang="en-US" sz="1400" b="1" dirty="0" smtClean="0">
                <a:solidFill>
                  <a:srgbClr val="BD1DB5"/>
                </a:solidFill>
              </a:rPr>
              <a:t>)</a:t>
            </a:r>
            <a:endParaRPr lang="en-US" sz="1400" b="1" dirty="0">
              <a:solidFill>
                <a:srgbClr val="BD1DB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Autofit/>
          </a:bodyPr>
          <a:lstStyle/>
          <a:p>
            <a: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Conserved Structure of </a:t>
            </a:r>
            <a:r>
              <a:rPr sz="28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2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</a:t>
            </a:r>
            <a: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Superimposition with Plant CPs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173349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</a:rPr>
              <a:t>-- </a:t>
            </a:r>
            <a:r>
              <a:rPr lang="en-US" sz="1600" b="1" dirty="0" smtClean="0">
                <a:solidFill>
                  <a:srgbClr val="FFFF00"/>
                </a:solidFill>
              </a:rPr>
              <a:t>insertion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597223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Alpha C RMSD = 0.91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44109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3200" y="1981200"/>
            <a:ext cx="2438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--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Inactive Form</a:t>
            </a:r>
          </a:p>
          <a:p>
            <a:r>
              <a:rPr lang="en-US" sz="2400" b="1" dirty="0" smtClean="0">
                <a:solidFill>
                  <a:srgbClr val="B2B2B2"/>
                </a:solidFill>
              </a:rPr>
              <a:t>-- </a:t>
            </a:r>
            <a:r>
              <a:rPr lang="en-US" sz="1400" b="1" dirty="0" smtClean="0">
                <a:solidFill>
                  <a:srgbClr val="B2B2B2"/>
                </a:solidFill>
              </a:rPr>
              <a:t>Active Form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sz="3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Overall Topology of </a:t>
            </a:r>
            <a:r>
              <a:rPr sz="3200" i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</a:t>
            </a:r>
            <a:r>
              <a:rPr sz="3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CP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 descr="C:\Users\Sadaf\Pictures\cp_1s4v2.tif"/>
          <p:cNvPicPr/>
          <p:nvPr/>
        </p:nvPicPr>
        <p:blipFill>
          <a:blip r:embed="rId2" cstate="print"/>
          <a:srcRect t="8497" b="5229"/>
          <a:stretch>
            <a:fillRect/>
          </a:stretch>
        </p:blipFill>
        <p:spPr bwMode="auto">
          <a:xfrm>
            <a:off x="533400" y="1371600"/>
            <a:ext cx="594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553200" y="3886200"/>
            <a:ext cx="2364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Catalytic Triad: </a:t>
            </a:r>
          </a:p>
          <a:p>
            <a:r>
              <a:rPr lang="en-GB" sz="1400" b="1" dirty="0" smtClean="0"/>
              <a:t>C25</a:t>
            </a:r>
            <a:r>
              <a:rPr lang="en-GB" sz="1400" dirty="0" smtClean="0"/>
              <a:t>, </a:t>
            </a:r>
            <a:r>
              <a:rPr lang="en-GB" sz="1400" b="1" dirty="0" smtClean="0"/>
              <a:t>H162</a:t>
            </a:r>
            <a:r>
              <a:rPr lang="en-GB" sz="1400" dirty="0" smtClean="0"/>
              <a:t>, and </a:t>
            </a:r>
            <a:r>
              <a:rPr lang="en-GB" sz="1400" b="1" dirty="0" smtClean="0"/>
              <a:t>N183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(Active Site Cleft)</a:t>
            </a:r>
          </a:p>
          <a:p>
            <a:endParaRPr lang="en-GB" sz="1400" dirty="0" smtClean="0"/>
          </a:p>
          <a:p>
            <a:r>
              <a:rPr lang="en-GB" sz="1400" b="1" dirty="0" smtClean="0"/>
              <a:t>Inactive Form:</a:t>
            </a:r>
          </a:p>
          <a:p>
            <a:r>
              <a:rPr lang="en-GB" sz="1400" dirty="0" smtClean="0"/>
              <a:t>C25 bridged with C22</a:t>
            </a:r>
          </a:p>
          <a:p>
            <a:endParaRPr lang="en-GB" sz="1400" dirty="0" smtClean="0"/>
          </a:p>
          <a:p>
            <a:r>
              <a:rPr lang="en-GB" sz="1400" b="1" dirty="0" smtClean="0"/>
              <a:t>Active Form:</a:t>
            </a:r>
          </a:p>
          <a:p>
            <a:r>
              <a:rPr lang="en-GB" sz="1400" dirty="0" smtClean="0"/>
              <a:t>C22 bridged with C64</a:t>
            </a:r>
          </a:p>
          <a:p>
            <a:r>
              <a:rPr lang="en-GB" sz="1400" dirty="0" smtClean="0"/>
              <a:t>C25 is free</a:t>
            </a:r>
          </a:p>
          <a:p>
            <a:r>
              <a:rPr lang="en-GB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045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KEY Findings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…. 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Identification of S</a:t>
            </a:r>
            <a:r>
              <a:rPr sz="2800" baseline="-250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  <a:r>
              <a:rPr sz="28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Pocket Residues of CSCP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C:\Users\Sadaf\Pictures\CP_1ATK.tif"/>
          <p:cNvPicPr/>
          <p:nvPr/>
        </p:nvPicPr>
        <p:blipFill>
          <a:blip r:embed="rId2">
            <a:lum bright="-10000" contrast="10000"/>
          </a:blip>
          <a:srcRect l="22094" r="7472"/>
          <a:stretch>
            <a:fillRect/>
          </a:stretch>
        </p:blipFill>
        <p:spPr bwMode="auto">
          <a:xfrm>
            <a:off x="381000" y="2209800"/>
            <a:ext cx="3810000" cy="34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Sadaf\Pictures\1AEC_CP.tif"/>
          <p:cNvPicPr/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5624633" y="2209800"/>
            <a:ext cx="329076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160020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Cathepsin</a:t>
            </a:r>
            <a:r>
              <a:rPr lang="en-US" i="1" dirty="0" smtClean="0"/>
              <a:t> K-E64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1611868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Actinidin-E64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53552" y="3124200"/>
            <a:ext cx="1295400" cy="1066800"/>
          </a:xfrm>
          <a:prstGeom prst="rect">
            <a:avLst/>
          </a:prstGeom>
          <a:solidFill>
            <a:schemeClr val="accent3">
              <a:tint val="75000"/>
              <a:satMod val="17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--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Others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--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Cs</a:t>
            </a:r>
            <a:r>
              <a:rPr lang="en-US" sz="1400" b="1" dirty="0" err="1" smtClean="0">
                <a:solidFill>
                  <a:srgbClr val="FFFF00"/>
                </a:solidFill>
              </a:rPr>
              <a:t>CP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48" y="109539"/>
            <a:ext cx="7886700" cy="2852737"/>
          </a:xfrm>
        </p:spPr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154680"/>
            <a:ext cx="7886700" cy="29169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Задание для работы в классе.</a:t>
            </a:r>
            <a:r>
              <a:rPr lang="en-US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Дано</a:t>
            </a:r>
            <a:r>
              <a:rPr lang="ru-RU" dirty="0" smtClean="0"/>
              <a:t> два выравнивания </a:t>
            </a:r>
            <a:r>
              <a:rPr lang="en-US" dirty="0" smtClean="0"/>
              <a:t>pf00145_seed.fasta </a:t>
            </a:r>
            <a:r>
              <a:rPr lang="ru-RU" dirty="0" smtClean="0"/>
              <a:t> и </a:t>
            </a:r>
          </a:p>
          <a:p>
            <a:r>
              <a:rPr lang="en-US" dirty="0" smtClean="0"/>
              <a:t>pf00145_seed</a:t>
            </a:r>
            <a:r>
              <a:rPr lang="ru-RU" dirty="0" smtClean="0"/>
              <a:t>-</a:t>
            </a:r>
            <a:r>
              <a:rPr lang="en-US" dirty="0" err="1" smtClean="0"/>
              <a:t>tcoffee.fasta</a:t>
            </a:r>
            <a:r>
              <a:rPr lang="en-US" dirty="0" smtClean="0"/>
              <a:t> </a:t>
            </a:r>
            <a:r>
              <a:rPr lang="ru-RU" dirty="0" smtClean="0"/>
              <a:t>одних и тех же 31 последовательностей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Найти 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ru-RU" dirty="0" smtClean="0"/>
              <a:t> блок одинаково выровненных колонок в  двух выравниваниях</a:t>
            </a:r>
          </a:p>
          <a:p>
            <a:r>
              <a:rPr lang="ru-RU" dirty="0" smtClean="0"/>
              <a:t>(</a:t>
            </a:r>
            <a:r>
              <a:rPr lang="en-US" dirty="0" smtClean="0"/>
              <a:t>ii) </a:t>
            </a:r>
            <a:r>
              <a:rPr lang="ru-RU" dirty="0" smtClean="0"/>
              <a:t>участок, на котором выравнивания полностью различны</a:t>
            </a:r>
          </a:p>
          <a:p>
            <a:r>
              <a:rPr lang="ru-RU" dirty="0" smtClean="0"/>
              <a:t>(</a:t>
            </a:r>
            <a:r>
              <a:rPr lang="en-US" dirty="0" smtClean="0"/>
              <a:t>iii) </a:t>
            </a:r>
            <a:r>
              <a:rPr lang="ru-RU" dirty="0" smtClean="0"/>
              <a:t>Результаты сохранить в форме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828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4</a:t>
            </a:r>
            <a:r>
              <a:rPr lang="en-US" sz="4800" dirty="0" smtClean="0"/>
              <a:t>. </a:t>
            </a:r>
            <a:r>
              <a:rPr lang="ru-RU" sz="4800" dirty="0"/>
              <a:t>Проект блочного </a:t>
            </a:r>
            <a:r>
              <a:rPr lang="en-US" sz="4800" dirty="0"/>
              <a:t>MSA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Определение</a:t>
            </a:r>
            <a:r>
              <a:rPr lang="ru-RU" dirty="0"/>
              <a:t>. </a:t>
            </a:r>
            <a:r>
              <a:rPr lang="en-US" dirty="0"/>
              <a:t>MSA = </a:t>
            </a:r>
            <a:r>
              <a:rPr lang="ru-RU" dirty="0"/>
              <a:t>набор блоков достоверного выравнивания во всех или части последовательностей</a:t>
            </a:r>
            <a:r>
              <a:rPr lang="en-US" dirty="0"/>
              <a:t>.                                           </a:t>
            </a:r>
            <a:r>
              <a:rPr lang="ru-RU" dirty="0" smtClean="0"/>
              <a:t>А</a:t>
            </a:r>
            <a:r>
              <a:rPr lang="en-US" dirty="0" smtClean="0"/>
              <a:t>a</a:t>
            </a:r>
            <a:r>
              <a:rPr lang="ru-RU" dirty="0" smtClean="0"/>
              <a:t>л</a:t>
            </a:r>
            <a:endParaRPr lang="en-US" dirty="0" smtClean="0"/>
          </a:p>
          <a:p>
            <a:r>
              <a:rPr lang="ru-RU" dirty="0" smtClean="0"/>
              <a:t>Этап </a:t>
            </a:r>
            <a:r>
              <a:rPr lang="en-US" dirty="0" smtClean="0"/>
              <a:t>I</a:t>
            </a:r>
            <a:r>
              <a:rPr lang="en-US" dirty="0" smtClean="0"/>
              <a:t>: </a:t>
            </a:r>
            <a:r>
              <a:rPr lang="ru-RU" dirty="0"/>
              <a:t>во входном </a:t>
            </a:r>
            <a:r>
              <a:rPr lang="ru-RU" dirty="0" smtClean="0"/>
              <a:t>выравнивании</a:t>
            </a:r>
            <a:r>
              <a:rPr lang="en-US" dirty="0" smtClean="0"/>
              <a:t> </a:t>
            </a:r>
            <a:r>
              <a:rPr lang="ru-RU" dirty="0" smtClean="0"/>
              <a:t>найти достоверные  блоки специфичные для ветвей входного филогенетического дерева</a:t>
            </a:r>
            <a:endParaRPr lang="en-US" dirty="0"/>
          </a:p>
          <a:p>
            <a:r>
              <a:rPr lang="ru-RU" dirty="0"/>
              <a:t>Этап </a:t>
            </a:r>
            <a:r>
              <a:rPr lang="en-US" dirty="0" smtClean="0"/>
              <a:t>II</a:t>
            </a:r>
            <a:r>
              <a:rPr lang="en-US" dirty="0"/>
              <a:t>: </a:t>
            </a:r>
            <a:r>
              <a:rPr lang="ru-RU" dirty="0"/>
              <a:t>во входном выравнивании найти все блоки достоверного выравнивания.</a:t>
            </a:r>
          </a:p>
          <a:p>
            <a:r>
              <a:rPr lang="ru-RU" dirty="0"/>
              <a:t>Этап </a:t>
            </a:r>
            <a:r>
              <a:rPr lang="en-US" dirty="0" smtClean="0"/>
              <a:t>III</a:t>
            </a:r>
            <a:r>
              <a:rPr lang="en-US" dirty="0"/>
              <a:t>: </a:t>
            </a:r>
            <a:r>
              <a:rPr lang="ru-RU" dirty="0"/>
              <a:t>найти все блоки достоверного выравнивания во входном множестве последовательностей</a:t>
            </a:r>
          </a:p>
          <a:p>
            <a:r>
              <a:rPr lang="ru-RU" dirty="0"/>
              <a:t>Этап </a:t>
            </a:r>
            <a:r>
              <a:rPr lang="en-US" dirty="0" smtClean="0"/>
              <a:t>IV: </a:t>
            </a:r>
            <a:r>
              <a:rPr lang="ru-RU" dirty="0"/>
              <a:t>создать сервис</a:t>
            </a:r>
            <a:r>
              <a:rPr lang="en-US" dirty="0"/>
              <a:t> </a:t>
            </a:r>
            <a:r>
              <a:rPr lang="ru-RU" dirty="0"/>
              <a:t>для блочного </a:t>
            </a:r>
            <a:r>
              <a:rPr lang="en-US" dirty="0"/>
              <a:t>MSA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938751-B5D3-70F0-54F2-944ACAB7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Пример: блочное выравнивание геномов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Борис Нагаев </a:t>
            </a:r>
            <a:r>
              <a:rPr lang="en-US" sz="2800" dirty="0" err="1"/>
              <a:t>NPGexplorer</a:t>
            </a:r>
            <a:r>
              <a:rPr lang="en-US" sz="2800" dirty="0"/>
              <a:t> 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A7312-E01D-899F-3277-32C0B7E1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9953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931" y="307933"/>
            <a:ext cx="8763674" cy="1034796"/>
          </a:xfrm>
        </p:spPr>
        <p:txBody>
          <a:bodyPr>
            <a:noAutofit/>
          </a:bodyPr>
          <a:lstStyle/>
          <a:p>
            <a:r>
              <a:rPr lang="ru-RU" sz="3200" dirty="0"/>
              <a:t>Визуализация выравнивания 17 геномов </a:t>
            </a:r>
            <a:r>
              <a:rPr lang="ru-RU" sz="3200" dirty="0" err="1"/>
              <a:t>бруцелл</a:t>
            </a:r>
            <a:r>
              <a:rPr lang="ru-RU" sz="3200" dirty="0"/>
              <a:t> (рис. из работы </a:t>
            </a:r>
            <a:r>
              <a:rPr lang="ru-RU" sz="3200" dirty="0" err="1"/>
              <a:t>К.Худяковой</a:t>
            </a:r>
            <a:r>
              <a:rPr lang="ru-RU" sz="3200" dirty="0"/>
              <a:t>)</a:t>
            </a:r>
          </a:p>
        </p:txBody>
      </p:sp>
      <p:pic>
        <p:nvPicPr>
          <p:cNvPr id="7" name="Рисунок 5" descr="fig_1-4.png"/>
          <p:cNvPicPr>
            <a:picLocks noChangeAspect="1" noChangeArrowheads="1"/>
          </p:cNvPicPr>
          <p:nvPr/>
        </p:nvPicPr>
        <p:blipFill>
          <a:blip r:embed="rId2" cstate="print"/>
          <a:srcRect r="2036" b="4111"/>
          <a:stretch>
            <a:fillRect/>
          </a:stretch>
        </p:blipFill>
        <p:spPr bwMode="auto">
          <a:xfrm>
            <a:off x="48551" y="1342729"/>
            <a:ext cx="9065905" cy="5252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DA4B39-7C49-F958-B728-7319EBF1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5435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28" y="429863"/>
            <a:ext cx="8957884" cy="1042888"/>
          </a:xfrm>
        </p:spPr>
        <p:txBody>
          <a:bodyPr>
            <a:normAutofit/>
          </a:bodyPr>
          <a:lstStyle/>
          <a:p>
            <a:r>
              <a:rPr lang="ru-RU" sz="3200" dirty="0"/>
              <a:t>Каждая ДНК представляется последовательностью блоков</a:t>
            </a:r>
            <a:endParaRPr lang="ru-RU" sz="3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2" y="1529395"/>
            <a:ext cx="7886699" cy="3849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932" y="5743838"/>
            <a:ext cx="528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 типы блоков следующий  слайд</a:t>
            </a:r>
          </a:p>
        </p:txBody>
      </p:sp>
      <p:sp>
        <p:nvSpPr>
          <p:cNvPr id="4" name="Овал 3"/>
          <p:cNvSpPr/>
          <p:nvPr/>
        </p:nvSpPr>
        <p:spPr>
          <a:xfrm>
            <a:off x="7129083" y="1586039"/>
            <a:ext cx="1488934" cy="558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D87B34-29DA-9089-E96A-AC7CCBA1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8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62541"/>
            <a:ext cx="8873067" cy="9026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Множественное даёт аргументы, опровергающие </a:t>
            </a:r>
            <a:r>
              <a:rPr lang="ru-RU" sz="3200" u="sng" dirty="0" smtClean="0"/>
              <a:t>оптимальное</a:t>
            </a:r>
            <a:r>
              <a:rPr lang="ru-RU" sz="3200" dirty="0" smtClean="0"/>
              <a:t> парное выравнивание. Пример.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t="33364" r="821" b="-1393"/>
          <a:stretch/>
        </p:blipFill>
        <p:spPr bwMode="auto">
          <a:xfrm>
            <a:off x="135466" y="1046480"/>
            <a:ext cx="8172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0933" b="-29078"/>
          <a:stretch/>
        </p:blipFill>
        <p:spPr>
          <a:xfrm>
            <a:off x="371770" y="4488479"/>
            <a:ext cx="7800230" cy="154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81252" y="5027757"/>
            <a:ext cx="2250997" cy="443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5450" y="2961943"/>
            <a:ext cx="1977933" cy="373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770" y="5493833"/>
            <a:ext cx="8873067" cy="12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красном овале во множественном выравнивании – одна </a:t>
            </a:r>
            <a:r>
              <a:rPr lang="ru-RU" sz="2000" dirty="0" err="1" smtClean="0"/>
              <a:t>делеция</a:t>
            </a:r>
            <a:r>
              <a:rPr lang="ru-RU" sz="2000" dirty="0" smtClean="0"/>
              <a:t>  между консервативными позициями.</a:t>
            </a:r>
            <a:br>
              <a:rPr lang="ru-RU" sz="2000" dirty="0" smtClean="0"/>
            </a:br>
            <a:r>
              <a:rPr lang="ru-RU" sz="2000" dirty="0" smtClean="0"/>
              <a:t>В оптимальном парном  выравнивании первых двух последовательностей в красном овале – четыре </a:t>
            </a:r>
            <a:r>
              <a:rPr lang="ru-RU" sz="2000" dirty="0" err="1" smtClean="0"/>
              <a:t>делеции</a:t>
            </a:r>
            <a:r>
              <a:rPr lang="ru-RU" sz="2000" dirty="0" smtClean="0"/>
              <a:t>. Участки те же.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40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43839" y="1"/>
            <a:ext cx="8651863" cy="82295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ДВА ДОМЕНА </a:t>
            </a:r>
            <a:r>
              <a:rPr lang="ru-RU" sz="2800" dirty="0" err="1" smtClean="0">
                <a:latin typeface="+mn-lt"/>
              </a:rPr>
              <a:t>гомеобелков</a:t>
            </a:r>
            <a:r>
              <a:rPr lang="en-US" sz="2800" dirty="0" smtClean="0">
                <a:latin typeface="+mn-lt"/>
              </a:rPr>
              <a:t>: </a:t>
            </a:r>
            <a:r>
              <a:rPr lang="ru-RU" sz="2800" dirty="0" err="1" smtClean="0">
                <a:latin typeface="+mn-lt"/>
              </a:rPr>
              <a:t>гомеодомен</a:t>
            </a:r>
            <a:r>
              <a:rPr lang="ru-RU" sz="2800" dirty="0" smtClean="0">
                <a:latin typeface="+mn-lt"/>
              </a:rPr>
              <a:t> и </a:t>
            </a:r>
            <a:r>
              <a:rPr lang="en-US" sz="2800" dirty="0" smtClean="0">
                <a:latin typeface="+mn-lt"/>
              </a:rPr>
              <a:t>OAR </a:t>
            </a:r>
            <a:r>
              <a:rPr lang="ru-RU" sz="2800" dirty="0" smtClean="0">
                <a:latin typeface="+mn-lt"/>
              </a:rPr>
              <a:t>домен</a:t>
            </a:r>
            <a:endParaRPr lang="ru-RU" sz="2800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6544" y="822960"/>
            <a:ext cx="8519159" cy="5882640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602" y="174208"/>
            <a:ext cx="7886700" cy="24484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Много доменные белки в эволюции образуются в результате последовательных единовременных крупных перестроек в генах белков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602" y="3023429"/>
            <a:ext cx="7886700" cy="105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Домен белка – единица непрерывной эволюции белков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8983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+mn-lt"/>
              </a:rPr>
              <a:t>Гомеодомен</a:t>
            </a:r>
            <a:r>
              <a:rPr lang="ru-RU" dirty="0" smtClean="0">
                <a:latin typeface="+mn-lt"/>
              </a:rPr>
              <a:t> является ДОМЕНОМ</a:t>
            </a:r>
            <a:br>
              <a:rPr lang="ru-RU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Доказательство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479301"/>
            <a:ext cx="429768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Выравнивание,  со сходством, свидетельствующим о </a:t>
            </a:r>
            <a:r>
              <a:rPr lang="ru-RU" sz="2400" dirty="0" err="1" smtClean="0"/>
              <a:t>гомологичности</a:t>
            </a:r>
            <a:r>
              <a:rPr lang="ru-RU" sz="2400" dirty="0" smtClean="0"/>
              <a:t> последовательностей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Представленность домена </a:t>
            </a:r>
            <a:br>
              <a:rPr lang="ru-RU" sz="2400" dirty="0" smtClean="0"/>
            </a:br>
            <a:r>
              <a:rPr lang="ru-RU" sz="2400" u="sng" dirty="0" smtClean="0"/>
              <a:t>в  негомологичных белках</a:t>
            </a:r>
            <a:r>
              <a:rPr lang="ru-RU" sz="2400" dirty="0" smtClean="0"/>
              <a:t> (обычно, но не обязательно)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09" y="662781"/>
            <a:ext cx="3118907" cy="384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37" y="4575810"/>
            <a:ext cx="2225649" cy="22821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123"/>
          </a:xfrm>
        </p:spPr>
        <p:txBody>
          <a:bodyPr/>
          <a:lstStyle/>
          <a:p>
            <a:pPr algn="ctr"/>
            <a:r>
              <a:rPr lang="ru-RU" dirty="0" smtClean="0"/>
              <a:t>Эволюционные 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3123"/>
            <a:ext cx="3943350" cy="4851083"/>
          </a:xfrm>
        </p:spPr>
        <p:txBody>
          <a:bodyPr/>
          <a:lstStyle/>
          <a:p>
            <a:r>
              <a:rPr lang="ru-RU" dirty="0"/>
              <a:t>Имеют определенную функцию (не всегда известна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2000" dirty="0" smtClean="0"/>
              <a:t>DUF – Domain of Unknown Function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Часто совпадают со структурными доменами </a:t>
            </a:r>
            <a:br>
              <a:rPr lang="ru-RU" dirty="0" smtClean="0"/>
            </a:br>
            <a:r>
              <a:rPr lang="ru-RU" dirty="0" smtClean="0"/>
              <a:t>(но не всегда)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5312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Гомеодомен</a:t>
            </a:r>
            <a:r>
              <a:rPr lang="ru-RU" sz="2400" dirty="0" smtClean="0"/>
              <a:t> – ДНК связывающий домен</a:t>
            </a:r>
          </a:p>
          <a:p>
            <a:endParaRPr lang="en-US" sz="1400" dirty="0"/>
          </a:p>
          <a:p>
            <a:r>
              <a:rPr lang="en-US" sz="1400" dirty="0" smtClean="0"/>
              <a:t>Homeodomain </a:t>
            </a:r>
            <a:r>
              <a:rPr lang="en-US" sz="1400" dirty="0"/>
              <a:t>proteins regulate gene expression and cell differentiation during early embryonic development, thus mutations in </a:t>
            </a:r>
            <a:r>
              <a:rPr lang="en-US" sz="1400" dirty="0" err="1"/>
              <a:t>homeobox</a:t>
            </a:r>
            <a:r>
              <a:rPr lang="en-US" sz="1400" dirty="0"/>
              <a:t> genes can cause developmental disorders.</a:t>
            </a:r>
            <a:r>
              <a:rPr lang="en-US" sz="1400" baseline="30000" dirty="0">
                <a:hlinkClick r:id="rId2"/>
              </a:rPr>
              <a:t>[1]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3005361"/>
            <a:ext cx="2841625" cy="33840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87784"/>
            <a:ext cx="7050228" cy="58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4926588"/>
            <a:ext cx="7890981" cy="615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99" y="1576119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9 sequences with the following architecture: MethyltransfD12, N6_N4_Mtase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4"/>
              </a:rPr>
              <a:t>A0A2Z5QVW5_9MICC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598" y="3757091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5 sequences with the following architecture: N6_N4_Mtase, MethyltransfD12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5"/>
              </a:rPr>
              <a:t>A0A1I7GYG0_9CLOT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 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883" y="156388"/>
            <a:ext cx="8717109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выровнять эти две последовательности?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7997" y="5951823"/>
            <a:ext cx="713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такое может возникнуть?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" y="79900"/>
            <a:ext cx="8495931" cy="1491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Лучшее парное выравнивание:</a:t>
            </a:r>
            <a:br>
              <a:rPr lang="ru-RU" sz="3200" dirty="0" smtClean="0"/>
            </a:br>
            <a:r>
              <a:rPr lang="ru-RU" sz="3200" dirty="0" smtClean="0"/>
              <a:t>алгоритм множественных локальных выравниваний. </a:t>
            </a:r>
            <a:endParaRPr lang="en-US" sz="3200" dirty="0"/>
          </a:p>
        </p:txBody>
      </p:sp>
      <p:pic>
        <p:nvPicPr>
          <p:cNvPr id="3074" name="Picture 2" descr="https://blast.ncbi.nlm.nih.gov/hitmatrix/hit_matrix.cgi?rid=6CZF2AB5114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0" y="1691749"/>
            <a:ext cx="7765743" cy="3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847" y="6294821"/>
            <a:ext cx="58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Программа </a:t>
            </a:r>
            <a:r>
              <a:rPr lang="en-US" sz="2400" dirty="0" err="1" smtClean="0"/>
              <a:t>BLASTp</a:t>
            </a:r>
            <a:r>
              <a:rPr lang="en-US" sz="2400" dirty="0" smtClean="0"/>
              <a:t>. </a:t>
            </a:r>
            <a:r>
              <a:rPr lang="ru-RU" sz="2400" dirty="0"/>
              <a:t>Визуализация </a:t>
            </a:r>
            <a:r>
              <a:rPr lang="en-US" sz="2400" dirty="0"/>
              <a:t>Dot Plot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2468" y="5892099"/>
            <a:ext cx="174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  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74197" y="3656868"/>
            <a:ext cx="177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4424" y="5522767"/>
            <a:ext cx="779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1=================================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576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927722" y="323519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==============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539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707222"/>
            <a:ext cx="8263102" cy="474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/>
              <a:t>Крупные </a:t>
            </a:r>
            <a:r>
              <a:rPr lang="ru-RU" sz="2400" dirty="0" smtClean="0"/>
              <a:t>- единовременные изменения в геномах:</a:t>
            </a:r>
          </a:p>
          <a:p>
            <a:r>
              <a:rPr lang="ru-RU" sz="2400" dirty="0" err="1" smtClean="0"/>
              <a:t>Делеция</a:t>
            </a:r>
            <a:r>
              <a:rPr lang="ru-RU" sz="2400" dirty="0" smtClean="0"/>
              <a:t> большого участка (многие сотни, тысячи и миллионы пар нуклеотидов)</a:t>
            </a:r>
          </a:p>
          <a:p>
            <a:r>
              <a:rPr lang="ru-RU" sz="2400" dirty="0" smtClean="0"/>
              <a:t>Дупликация </a:t>
            </a:r>
            <a:r>
              <a:rPr lang="ru-RU" sz="2400" dirty="0"/>
              <a:t>большого </a:t>
            </a:r>
            <a:r>
              <a:rPr lang="ru-RU" sz="2400" dirty="0" smtClean="0"/>
              <a:t>участка</a:t>
            </a:r>
          </a:p>
          <a:p>
            <a:r>
              <a:rPr lang="ru-RU" sz="2400" dirty="0" smtClean="0"/>
              <a:t>Горизонтальный перенос, т.е. вставка большого участка из чужого генома</a:t>
            </a:r>
          </a:p>
          <a:p>
            <a:r>
              <a:rPr lang="ru-RU" sz="2400" dirty="0" smtClean="0"/>
              <a:t> Инверсия большого участка</a:t>
            </a:r>
          </a:p>
          <a:p>
            <a:r>
              <a:rPr lang="ru-RU" sz="2400" dirty="0" err="1" smtClean="0"/>
              <a:t>Транслокация</a:t>
            </a:r>
            <a:r>
              <a:rPr lang="ru-RU" sz="2400" dirty="0" smtClean="0"/>
              <a:t> </a:t>
            </a:r>
            <a:r>
              <a:rPr lang="ru-RU" sz="2400" dirty="0"/>
              <a:t>большого участка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14885" y="1287606"/>
            <a:ext cx="8240572" cy="4022861"/>
            <a:chOff x="722893" y="989221"/>
            <a:chExt cx="8240572" cy="4022861"/>
          </a:xfrm>
        </p:grpSpPr>
        <p:pic>
          <p:nvPicPr>
            <p:cNvPr id="1026" name="Picture 2" descr="https://blast.ncbi.nlm.nih.gov/hitmatrix/hit_matrix.cgi?rid=6AD8XNRY11N&amp;width=600&amp;height=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93" y="989221"/>
              <a:ext cx="8045722" cy="402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 rot="5340000">
              <a:off x="7137133" y="1160246"/>
              <a:ext cx="136785" cy="9148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 rot="14520000">
              <a:off x="6185802" y="1037395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7080000">
              <a:off x="3937470" y="805127"/>
              <a:ext cx="226175" cy="448889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4520000">
              <a:off x="1678238" y="3379748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4520000">
              <a:off x="7974498" y="487147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 rot="14520000">
            <a:off x="1127267" y="5084841"/>
            <a:ext cx="227559" cy="175037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7080000">
            <a:off x="4558789" y="4562325"/>
            <a:ext cx="170493" cy="31041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 rot="5340000">
            <a:off x="7711877" y="5426222"/>
            <a:ext cx="136785" cy="9148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254" y="211325"/>
            <a:ext cx="8970745" cy="5424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Карта локального сходства двух геномов родственных штаммов бактерий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254" y="5871310"/>
            <a:ext cx="27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Сходство прямых цепочек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66184" y="5640508"/>
            <a:ext cx="384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Инверсия - сходство прямой цепочки</a:t>
            </a:r>
            <a:br>
              <a:rPr lang="ru-RU" dirty="0" smtClean="0"/>
            </a:br>
            <a:r>
              <a:rPr lang="ru-RU" dirty="0" smtClean="0"/>
              <a:t>с комплементарной второго генома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81221" y="5917507"/>
            <a:ext cx="19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/ вставка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15510" y="125683"/>
            <a:ext cx="8221602" cy="398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Объяснение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ы локального сходства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/>
          </p:nvPr>
        </p:nvGraphicFramePr>
        <p:xfrm>
          <a:off x="543464" y="820692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1822502" y="5269994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2646269" y="471584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5082169" y="352093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5827569" y="2856433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6633244" y="235729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7471890" y="1779446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1824134" y="237988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6695165" y="524087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1323703" y="6001905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1436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7530988" y="4062978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3479228" y="3969930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/>
          </p:nvPr>
        </p:nvGraphicFramePr>
        <p:xfrm>
          <a:off x="701186" y="718116"/>
          <a:ext cx="7765486" cy="5705980"/>
        </p:xfrm>
        <a:graphic>
          <a:graphicData uri="http://schemas.openxmlformats.org/drawingml/2006/table">
            <a:tbl>
              <a:tblPr/>
              <a:tblGrid>
                <a:gridCol w="72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15510" y="125684"/>
            <a:ext cx="8336838" cy="47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447" name="CustomShape 4"/>
          <p:cNvSpPr/>
          <p:nvPr/>
        </p:nvSpPr>
        <p:spPr>
          <a:xfrm>
            <a:off x="1455526" y="5834087"/>
            <a:ext cx="6801784" cy="5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48" name="CustomShape 5"/>
          <p:cNvSpPr/>
          <p:nvPr/>
        </p:nvSpPr>
        <p:spPr>
          <a:xfrm flipH="1">
            <a:off x="650298" y="713435"/>
            <a:ext cx="46347" cy="5172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8"/>
          <p:cNvSpPr/>
          <p:nvPr/>
        </p:nvSpPr>
        <p:spPr>
          <a:xfrm flipV="1">
            <a:off x="1921166" y="2142838"/>
            <a:ext cx="627286" cy="390375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9"/>
          <p:cNvSpPr/>
          <p:nvPr/>
        </p:nvSpPr>
        <p:spPr>
          <a:xfrm flipH="1">
            <a:off x="1921166" y="441498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10058" y="713435"/>
            <a:ext cx="445956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  <a:endParaRPr lang="en-US" sz="3200" b="1" dirty="0"/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14" name="CustomShape 4"/>
          <p:cNvSpPr/>
          <p:nvPr/>
        </p:nvSpPr>
        <p:spPr>
          <a:xfrm flipV="1">
            <a:off x="1482743" y="598842"/>
            <a:ext cx="54864" cy="51937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16" name="Line 9"/>
          <p:cNvSpPr/>
          <p:nvPr/>
        </p:nvSpPr>
        <p:spPr>
          <a:xfrm>
            <a:off x="5014926" y="3356466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9"/>
          <p:cNvSpPr/>
          <p:nvPr/>
        </p:nvSpPr>
        <p:spPr>
          <a:xfrm>
            <a:off x="5790300" y="3896941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9"/>
          <p:cNvSpPr/>
          <p:nvPr/>
        </p:nvSpPr>
        <p:spPr>
          <a:xfrm>
            <a:off x="6589200" y="447963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9"/>
          <p:cNvSpPr/>
          <p:nvPr/>
        </p:nvSpPr>
        <p:spPr>
          <a:xfrm>
            <a:off x="7340583" y="5069204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9"/>
          <p:cNvSpPr/>
          <p:nvPr/>
        </p:nvSpPr>
        <p:spPr>
          <a:xfrm>
            <a:off x="7355691" y="2766458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9"/>
          <p:cNvSpPr/>
          <p:nvPr/>
        </p:nvSpPr>
        <p:spPr>
          <a:xfrm flipH="1">
            <a:off x="5038608" y="326474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/>
          <p:cNvSpPr/>
          <p:nvPr/>
        </p:nvSpPr>
        <p:spPr>
          <a:xfrm flipH="1">
            <a:off x="5818522" y="2703028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9"/>
          <p:cNvSpPr/>
          <p:nvPr/>
        </p:nvSpPr>
        <p:spPr>
          <a:xfrm flipH="1">
            <a:off x="6598436" y="2141314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 flipH="1">
            <a:off x="7378350" y="157960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9"/>
          <p:cNvSpPr/>
          <p:nvPr/>
        </p:nvSpPr>
        <p:spPr>
          <a:xfrm flipH="1">
            <a:off x="7385674" y="384973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9"/>
          <p:cNvSpPr/>
          <p:nvPr/>
        </p:nvSpPr>
        <p:spPr>
          <a:xfrm>
            <a:off x="1910835" y="2226127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9"/>
          <p:cNvSpPr/>
          <p:nvPr/>
        </p:nvSpPr>
        <p:spPr>
          <a:xfrm>
            <a:off x="1913972" y="447131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2823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ast.ncbi.nlm.nih.gov/hitmatrix/hit_matrix.cgi?rid=6A29XREK11N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26" y="232552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видим на этой карте?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oinf.comav.upv.es/courses/biotech3/static/duplicacion_dot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1" y="179435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Дупликация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24"/>
            <a:ext cx="7886700" cy="7054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Домены белков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733098"/>
            <a:ext cx="8473440" cy="1932327"/>
          </a:xfrm>
        </p:spPr>
        <p:txBody>
          <a:bodyPr>
            <a:noAutofit/>
          </a:bodyPr>
          <a:lstStyle/>
          <a:p>
            <a:r>
              <a:rPr lang="en-US" dirty="0"/>
              <a:t>[</a:t>
            </a:r>
            <a:r>
              <a:rPr lang="ru-RU" dirty="0" smtClean="0"/>
              <a:t>Длинные</a:t>
            </a:r>
            <a:r>
              <a:rPr lang="en-US" dirty="0" smtClean="0"/>
              <a:t>]</a:t>
            </a:r>
            <a:r>
              <a:rPr lang="ru-RU" dirty="0" smtClean="0"/>
              <a:t> гомологичные участки из разных белков, которые эволюционируют только по типу локальных мутаций,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 максимальной длины, с сохранением этого свойства, </a:t>
            </a:r>
            <a:r>
              <a:rPr lang="ru-RU" dirty="0" smtClean="0"/>
              <a:t>называются  </a:t>
            </a:r>
            <a:br>
              <a:rPr lang="ru-RU" dirty="0" smtClean="0"/>
            </a:br>
            <a:r>
              <a:rPr lang="ru-RU" dirty="0" smtClean="0"/>
              <a:t>                        ЭВОЛЮЦИОННЫМИ ДОМЕНАМИ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5280" y="2797888"/>
            <a:ext cx="847344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Терминологическая проблема.</a:t>
            </a:r>
          </a:p>
          <a:p>
            <a:r>
              <a:rPr lang="ru-RU" dirty="0" smtClean="0"/>
              <a:t>ДОМЕН – набор фрагментов последовательностей и их выравнивание. Имеет короткое название. Например, </a:t>
            </a:r>
            <a:r>
              <a:rPr lang="en-US" dirty="0" smtClean="0"/>
              <a:t>RdRP_1</a:t>
            </a:r>
            <a:endParaRPr lang="ru-RU" dirty="0" smtClean="0"/>
          </a:p>
          <a:p>
            <a:r>
              <a:rPr lang="ru-RU" dirty="0" smtClean="0"/>
              <a:t>ДОМЕН белка – фрагмент последовательности, входящий в определенный домен, например, в </a:t>
            </a:r>
            <a:r>
              <a:rPr lang="en-US" dirty="0" smtClean="0"/>
              <a:t>RdRP_1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ДОМЕННАЯ АРХИТЕКТУРА – последовательность  доменов в белке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белков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1060704"/>
            <a:ext cx="7886700" cy="474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/>
              <a:t>Локальная</a:t>
            </a:r>
            <a:r>
              <a:rPr lang="ru-RU" dirty="0"/>
              <a:t>  - небольшие изменения </a:t>
            </a:r>
            <a:r>
              <a:rPr lang="ru-RU" dirty="0" smtClean="0"/>
              <a:t>в гене </a:t>
            </a:r>
            <a:br>
              <a:rPr lang="ru-RU" dirty="0" smtClean="0"/>
            </a:br>
            <a:r>
              <a:rPr lang="ru-RU" dirty="0" smtClean="0"/>
              <a:t>(Замены </a:t>
            </a:r>
            <a:r>
              <a:rPr lang="ru-RU" dirty="0" err="1" smtClean="0"/>
              <a:t>а.к</a:t>
            </a:r>
            <a:r>
              <a:rPr lang="ru-RU" dirty="0" smtClean="0"/>
              <a:t>. </a:t>
            </a:r>
            <a:r>
              <a:rPr lang="ru-RU" dirty="0" err="1" smtClean="0"/>
              <a:t>Делеции</a:t>
            </a:r>
            <a:r>
              <a:rPr lang="ru-RU" dirty="0" smtClean="0"/>
              <a:t> Вставки)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u="sng" dirty="0" smtClean="0"/>
              <a:t>Большие   изменения</a:t>
            </a:r>
            <a:r>
              <a:rPr lang="ru-RU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Накопленные небольшие изменения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Небольшие изменения гена ведущие к большим изменениям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стоп кодона =</a:t>
            </a:r>
            <a:r>
              <a:rPr lang="en-US" dirty="0" smtClean="0"/>
              <a:t>&gt; </a:t>
            </a:r>
            <a:r>
              <a:rPr lang="ru-RU" dirty="0" smtClean="0"/>
              <a:t>удлинение последовательности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кодона на стоп кодон </a:t>
            </a:r>
            <a:endParaRPr lang="ru-RU" dirty="0"/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гибель белка = </a:t>
            </a:r>
            <a:r>
              <a:rPr lang="ru-RU" dirty="0" err="1" smtClean="0"/>
              <a:t>псевдогенизация</a:t>
            </a:r>
            <a:r>
              <a:rPr lang="ru-RU" dirty="0" smtClean="0"/>
              <a:t> или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Укорочение  последовательности белка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err="1" smtClean="0"/>
              <a:t>Программруемый</a:t>
            </a:r>
            <a:r>
              <a:rPr lang="ru-RU" dirty="0" smtClean="0"/>
              <a:t> сдвиг рамки считывания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в сайте инициации (начала) трансляции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Крупные  перестройки генома, затрагивающие гены!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Овал 3"/>
          <p:cNvSpPr/>
          <p:nvPr/>
        </p:nvSpPr>
        <p:spPr>
          <a:xfrm rot="7260000">
            <a:off x="5195265" y="2264583"/>
            <a:ext cx="179660" cy="194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1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95" y="1"/>
            <a:ext cx="7886700" cy="955964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6" y="138790"/>
            <a:ext cx="8772808" cy="6850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Эволюционные домены в белке изображают так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132" t="18430" r="24850" b="16205"/>
          <a:stretch/>
        </p:blipFill>
        <p:spPr>
          <a:xfrm>
            <a:off x="285750" y="823865"/>
            <a:ext cx="6590198" cy="49197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50" y="6350715"/>
            <a:ext cx="8672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12121"/>
                </a:solidFill>
                <a:latin typeface="BlinkMacSystemFont"/>
              </a:rPr>
              <a:t>Vass LR,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Branscum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KM,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Bourret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RB, Foster CA. Generalizable strategy to analyze domains in the context of parent protein architecture: A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CheW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case study. Proteins. 2022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6592885" y="552111"/>
            <a:ext cx="24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ru-RU" dirty="0" smtClean="0"/>
              <a:t>белки участвуют в хемотаксисе бактерий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5750" y="5642829"/>
            <a:ext cx="3905249" cy="707886"/>
            <a:chOff x="285751" y="5449103"/>
            <a:chExt cx="390524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85751" y="5449103"/>
              <a:ext cx="3905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Доменные архитектуры белков</a:t>
              </a:r>
              <a:r>
                <a:rPr lang="ru-RU" sz="2000" dirty="0" smtClean="0"/>
                <a:t>, </a:t>
              </a:r>
              <a:br>
                <a:rPr lang="ru-RU" sz="2000" dirty="0" smtClean="0"/>
              </a:br>
              <a:r>
                <a:rPr lang="ru-RU" sz="2000" dirty="0" smtClean="0"/>
                <a:t>содержащих домен</a:t>
              </a:r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52700" y="5783094"/>
              <a:ext cx="1139030" cy="369332"/>
            </a:xfrm>
            <a:prstGeom prst="rect">
              <a:avLst/>
            </a:prstGeom>
            <a:solidFill>
              <a:srgbClr val="1B9D77"/>
            </a:solidFill>
          </p:spPr>
          <p:txBody>
            <a:bodyPr wrap="none">
              <a:spAutoFit/>
            </a:bodyPr>
            <a:lstStyle/>
            <a:p>
              <a:r>
                <a:rPr lang="en-US" dirty="0" err="1"/>
                <a:t>CheW</a:t>
              </a:r>
              <a:r>
                <a:rPr lang="en-US" dirty="0"/>
                <a:t>-like</a:t>
              </a:r>
              <a:endParaRPr lang="ru-RU" dirty="0"/>
            </a:p>
          </p:txBody>
        </p:sp>
      </p:grpSp>
      <p:sp>
        <p:nvSpPr>
          <p:cNvPr id="16" name="Стрелка вниз 15"/>
          <p:cNvSpPr/>
          <p:nvPr/>
        </p:nvSpPr>
        <p:spPr>
          <a:xfrm>
            <a:off x="4923536" y="3116351"/>
            <a:ext cx="115190" cy="5412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526609" y="4364869"/>
            <a:ext cx="1417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H="1">
            <a:off x="8202279" y="4812143"/>
            <a:ext cx="194489" cy="4953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143455" y="1731874"/>
            <a:ext cx="1741337" cy="1753809"/>
            <a:chOff x="7143455" y="1143784"/>
            <a:chExt cx="1741337" cy="1753809"/>
          </a:xfrm>
        </p:grpSpPr>
        <p:sp>
          <p:nvSpPr>
            <p:cNvPr id="13" name="TextBox 12"/>
            <p:cNvSpPr txBox="1"/>
            <p:nvPr/>
          </p:nvSpPr>
          <p:spPr>
            <a:xfrm>
              <a:off x="8115671" y="1516412"/>
              <a:ext cx="769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CheV.I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3456" y="1143784"/>
              <a:ext cx="842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CheW.I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455" y="1792578"/>
              <a:ext cx="900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CheW.II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4274" y="2528261"/>
              <a:ext cx="958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CheW.III</a:t>
              </a:r>
              <a:endParaRPr lang="ru-RU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7561485" y="1436644"/>
              <a:ext cx="89427" cy="42260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7609110" y="2084344"/>
              <a:ext cx="89427" cy="42260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18401754">
              <a:off x="8024138" y="1301556"/>
              <a:ext cx="209563" cy="392148"/>
            </a:xfrm>
            <a:prstGeom prst="downArrow">
              <a:avLst>
                <a:gd name="adj1" fmla="val 22484"/>
                <a:gd name="adj2" fmla="val 498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78997" y="1322117"/>
            <a:ext cx="241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Крупные  перестройки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931397" y="3531917"/>
            <a:ext cx="221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предложите варианты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77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2925"/>
            <a:ext cx="7772400" cy="272891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2. </a:t>
            </a:r>
            <a:r>
              <a:rPr lang="ru-RU" sz="4400" dirty="0" smtClean="0"/>
              <a:t>Программы множественного в</a:t>
            </a:r>
            <a:r>
              <a:rPr lang="ru-RU" sz="4400" dirty="0"/>
              <a:t>ы</a:t>
            </a:r>
            <a:r>
              <a:rPr lang="ru-RU" sz="4400" dirty="0" smtClean="0"/>
              <a:t>равнивания последовательностей </a:t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en-US" sz="4400" dirty="0" smtClean="0"/>
              <a:t>MSA</a:t>
            </a:r>
            <a:r>
              <a:rPr lang="ru-RU" sz="4400" dirty="0" smtClean="0"/>
              <a:t> = </a:t>
            </a:r>
            <a:r>
              <a:rPr lang="en-US" sz="4400" dirty="0"/>
              <a:t>Multiple Sequence </a:t>
            </a:r>
            <a:r>
              <a:rPr lang="en-US" sz="4400" dirty="0" smtClean="0"/>
              <a:t>Alignment)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Их много с разными алгоритмами, использующих разные эвристики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6909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27001"/>
            <a:ext cx="8296275" cy="9588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популярных программ </a:t>
            </a:r>
            <a:r>
              <a:rPr lang="en-US" dirty="0" smtClean="0"/>
              <a:t>MSA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0708"/>
              </p:ext>
            </p:extLst>
          </p:nvPr>
        </p:nvGraphicFramePr>
        <p:xfrm>
          <a:off x="561974" y="1044572"/>
          <a:ext cx="7353302" cy="5353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2894438508"/>
                    </a:ext>
                  </a:extLst>
                </a:gridCol>
                <a:gridCol w="529968">
                  <a:extLst>
                    <a:ext uri="{9D8B030D-6E8A-4147-A177-3AD203B41FA5}">
                      <a16:colId xmlns:a16="http://schemas.microsoft.com/office/drawing/2014/main" val="1483924946"/>
                    </a:ext>
                  </a:extLst>
                </a:gridCol>
                <a:gridCol w="914193">
                  <a:extLst>
                    <a:ext uri="{9D8B030D-6E8A-4147-A177-3AD203B41FA5}">
                      <a16:colId xmlns:a16="http://schemas.microsoft.com/office/drawing/2014/main" val="792133333"/>
                    </a:ext>
                  </a:extLst>
                </a:gridCol>
                <a:gridCol w="779084">
                  <a:extLst>
                    <a:ext uri="{9D8B030D-6E8A-4147-A177-3AD203B41FA5}">
                      <a16:colId xmlns:a16="http://schemas.microsoft.com/office/drawing/2014/main" val="3644252506"/>
                    </a:ext>
                  </a:extLst>
                </a:gridCol>
                <a:gridCol w="4149617">
                  <a:extLst>
                    <a:ext uri="{9D8B030D-6E8A-4147-A177-3AD203B41FA5}">
                      <a16:colId xmlns:a16="http://schemas.microsoft.com/office/drawing/2014/main" val="1713573634"/>
                    </a:ext>
                  </a:extLst>
                </a:gridCol>
              </a:tblGrid>
              <a:tr h="935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Программа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Год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в </a:t>
                      </a:r>
                      <a:r>
                        <a:rPr lang="en-US" sz="1500" u="none" strike="noStrike">
                          <a:effectLst/>
                        </a:rPr>
                        <a:t>Jalview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на </a:t>
                      </a:r>
                      <a:r>
                        <a:rPr lang="en-US" sz="1500" u="none" strike="noStrike">
                          <a:effectLst/>
                        </a:rPr>
                        <a:t>kodomo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Website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vert="vert270" anchor="b"/>
                </a:tc>
                <a:extLst>
                  <a:ext uri="{0D108BD9-81ED-4DB2-BD59-A6C34878D82A}">
                    <a16:rowId xmlns:a16="http://schemas.microsoft.com/office/drawing/2014/main" val="150601234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ClustalO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https://www.ebi.ac.uk/jdispatcher/msa/clustalo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71951892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ClustalW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1994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http://www.clustal.org/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095927036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MAFFT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https://mafft.cbrc.jp/alignment/software/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075733081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MSAProbs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http://msaprobs.sourceforge.net/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62671080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MUSCLE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http://www.drive5.com/muscle/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785673151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ProbCons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http://probcons.stanford.edu/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32671318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T-Coffee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http://tcoffee.crg.cat/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7431378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Glprobs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2015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400313921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DiAlign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1998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http://dialign.gobics.de/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969519934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FAME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http://github.com/naznoosh/msa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654856401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Kalign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https://www.ebi.ac.uk/Tools/msa/kalign/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224569072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NX4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2019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https://www.nx.io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414492089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PRANK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http://wasabiapp.org/software/prank/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1641641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Probalign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2006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http://probalign.njit.edu/standalone.html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32009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4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4611</TotalTime>
  <Words>3302</Words>
  <Application>Microsoft Office PowerPoint</Application>
  <PresentationFormat>Экран (4:3)</PresentationFormat>
  <Paragraphs>703</Paragraphs>
  <Slides>64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87" baseType="lpstr">
      <vt:lpstr>AdvP4C4E51</vt:lpstr>
      <vt:lpstr>AdvP81CC</vt:lpstr>
      <vt:lpstr>AdvP97CA</vt:lpstr>
      <vt:lpstr>AdvPS2A83</vt:lpstr>
      <vt:lpstr>AdvPS2AA1</vt:lpstr>
      <vt:lpstr>AdvPS595D</vt:lpstr>
      <vt:lpstr>AdvPSSAB-R</vt:lpstr>
      <vt:lpstr>-apple-system</vt:lpstr>
      <vt:lpstr>Arial</vt:lpstr>
      <vt:lpstr>Arial</vt:lpstr>
      <vt:lpstr>BlinkMacSystemFont</vt:lpstr>
      <vt:lpstr>Calibri</vt:lpstr>
      <vt:lpstr>Calibri Light</vt:lpstr>
      <vt:lpstr>Century Schoolbook L</vt:lpstr>
      <vt:lpstr>Courier New</vt:lpstr>
      <vt:lpstr>DejaVu Sans</vt:lpstr>
      <vt:lpstr>INAIG K+ Caecilia LT Std</vt:lpstr>
      <vt:lpstr>INAIG L+ Caecilia LT Std</vt:lpstr>
      <vt:lpstr>Roboto</vt:lpstr>
      <vt:lpstr>Times New Roman</vt:lpstr>
      <vt:lpstr>Verdana</vt:lpstr>
      <vt:lpstr>Wingdings</vt:lpstr>
      <vt:lpstr>Тема Office</vt:lpstr>
      <vt:lpstr>Программы множественного выравнивания</vt:lpstr>
      <vt:lpstr>Задания на дом</vt:lpstr>
      <vt:lpstr>1. Выравнивание последовательностей гомологичных белков отражает непрерывную эволюцию гена белка</vt:lpstr>
      <vt:lpstr>Непрерывная эволюция – это небольшие   изменения последовательности белка, вызванные локальными небольшими локальными изменениями в последовательности гена белка.</vt:lpstr>
      <vt:lpstr>Много доменные белки в эволюции образуются в результате последовательных единовременных крупных перестроек в генах белков</vt:lpstr>
      <vt:lpstr>Домены белков</vt:lpstr>
      <vt:lpstr>Эволюционные домены в белке изображают так</vt:lpstr>
      <vt:lpstr>2. Программы множественного выравнивания последовательностей  (MSA = Multiple Sequence Alignment)</vt:lpstr>
      <vt:lpstr>Список популярных программ MSA</vt:lpstr>
      <vt:lpstr>Цель множественного выравнивания последовательностей гомологичных доменов или белков: </vt:lpstr>
      <vt:lpstr>Как сравнивать программы?</vt:lpstr>
      <vt:lpstr>Результаты сравнения программ на BaliBase [1]</vt:lpstr>
      <vt:lpstr>Le et al., 2016</vt:lpstr>
      <vt:lpstr>Классификация алгоритмов из того же обзора [1]</vt:lpstr>
      <vt:lpstr>Прогрессивное выравнивание</vt:lpstr>
      <vt:lpstr>Построение направляющего дерева</vt:lpstr>
      <vt:lpstr>Пример прогрессивного выравнивания</vt:lpstr>
      <vt:lpstr>Проблема: если ошиблись, то ошибка никуда не денется</vt:lpstr>
      <vt:lpstr>Проблема пргрессивных выравниваний – гэп, появившийся в начальных выравниваниях например, парных) сохраняется до конца  Из-за этого необходим последний этап – улучшение выравнивания (refinement)</vt:lpstr>
      <vt:lpstr>Итеративное рафинирование выравнивания</vt:lpstr>
      <vt:lpstr> Прогрессивные = иерархические алгоритмы выравнивания многих последовательностей</vt:lpstr>
      <vt:lpstr>Построение направляющего дерева</vt:lpstr>
      <vt:lpstr>Книга  Multiple Sequence Alignment Methods and Protocols</vt:lpstr>
      <vt:lpstr>Алгоритмы и программы MSA</vt:lpstr>
      <vt:lpstr>Алгоритмы и программы MSA</vt:lpstr>
      <vt:lpstr>Алгоритмы и программы MSA</vt:lpstr>
      <vt:lpstr>3. Сравнение разных выравнивний тех же последовательностей</vt:lpstr>
      <vt:lpstr>Цель множественного выравнивания последовательностей гомологичных доменов или белков: </vt:lpstr>
      <vt:lpstr>РНК зависимая РНК полимераза (RdRP), консервативные участки</vt:lpstr>
      <vt:lpstr>Точное сравнение двух выравниваний.</vt:lpstr>
      <vt:lpstr>Какие выравнивания тех же последовательностей  совпадают?</vt:lpstr>
      <vt:lpstr>ПРИМЕР. На рис. выравнивания совпадают на двух выделенных зеленым  участках</vt:lpstr>
      <vt:lpstr>Продолжение. Разметьте самостоятельно!</vt:lpstr>
      <vt:lpstr>Take home message</vt:lpstr>
      <vt:lpstr>Для ручного сравнения 2х выравниваний тех же последовательностей удобно использовать сервис </vt:lpstr>
      <vt:lpstr>VerAlign раскрашивает 2е выравнивание цветами первого. Это облегчает поиск неодинаково выровненных столбцов</vt:lpstr>
      <vt:lpstr>3. Выравнивание последовательностей по пространственной структуре</vt:lpstr>
      <vt:lpstr>Выравнивание, построенное по совмещению полипептидных цепей</vt:lpstr>
      <vt:lpstr>Multiple Sequence Alignment of CsCP against Plant CPs</vt:lpstr>
      <vt:lpstr>Conserved Structure of CsCP  Superimposition with Plant CPs</vt:lpstr>
      <vt:lpstr>Overall Topology of CsCP </vt:lpstr>
      <vt:lpstr>KEY Findings …. Identification of S2 Pocket Residues of CSCP</vt:lpstr>
      <vt:lpstr>Конец презентации</vt:lpstr>
      <vt:lpstr>4. Проект блочного MSA</vt:lpstr>
      <vt:lpstr>Пример: блочное выравнивание геномов</vt:lpstr>
      <vt:lpstr>Визуализация выравнивания 17 геномов бруцелл (рис. из работы К.Худяковой)</vt:lpstr>
      <vt:lpstr>Каждая ДНК представляется последовательностью блоков</vt:lpstr>
      <vt:lpstr>Множественное даёт аргументы, опровергающие оптимальное парное выравнивание. Пример.</vt:lpstr>
      <vt:lpstr>  ДВА ДОМЕНА гомеобелков: гомеодомен и OAR домен</vt:lpstr>
      <vt:lpstr>Гомеодомен является ДОМЕНОМ Доказательство </vt:lpstr>
      <vt:lpstr>Эволюционные домены</vt:lpstr>
      <vt:lpstr>Как выровнять эти две последовательности?</vt:lpstr>
      <vt:lpstr>Лучшее парное выравнивание: алгоритм множественных локальных выравниваний. </vt:lpstr>
      <vt:lpstr>Эволюция  геномов бактерий</vt:lpstr>
      <vt:lpstr>Карта локального сходства двух геномов родственных штаммов бактерий</vt:lpstr>
      <vt:lpstr>Презентация PowerPoint</vt:lpstr>
      <vt:lpstr>Презентация PowerPoint</vt:lpstr>
      <vt:lpstr>Что видим на этой карте?</vt:lpstr>
      <vt:lpstr>Дупликация </vt:lpstr>
      <vt:lpstr>КОНЕЦ ПРЕЗЕНТАЦИИ</vt:lpstr>
      <vt:lpstr>Презентация PowerPoint</vt:lpstr>
      <vt:lpstr>Эволюция  белков</vt:lpstr>
      <vt:lpstr>Презентация PowerPoint</vt:lpstr>
      <vt:lpstr>ВЫРАВНИВАНИЕ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Гомология и выравнивание</dc:title>
  <dc:creator>aba</dc:creator>
  <cp:lastModifiedBy>aba</cp:lastModifiedBy>
  <cp:revision>181</cp:revision>
  <dcterms:created xsi:type="dcterms:W3CDTF">2022-04-21T14:06:05Z</dcterms:created>
  <dcterms:modified xsi:type="dcterms:W3CDTF">2024-05-07T08:44:39Z</dcterms:modified>
</cp:coreProperties>
</file>