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96" r:id="rId1"/>
  </p:sldMasterIdLst>
  <p:notesMasterIdLst>
    <p:notesMasterId r:id="rId67"/>
  </p:notesMasterIdLst>
  <p:sldIdLst>
    <p:sldId id="444" r:id="rId2"/>
    <p:sldId id="432" r:id="rId3"/>
    <p:sldId id="260" r:id="rId4"/>
    <p:sldId id="288" r:id="rId5"/>
    <p:sldId id="290" r:id="rId6"/>
    <p:sldId id="291" r:id="rId7"/>
    <p:sldId id="436" r:id="rId8"/>
    <p:sldId id="292" r:id="rId9"/>
    <p:sldId id="293" r:id="rId10"/>
    <p:sldId id="369" r:id="rId11"/>
    <p:sldId id="360" r:id="rId12"/>
    <p:sldId id="278" r:id="rId13"/>
    <p:sldId id="351" r:id="rId14"/>
    <p:sldId id="352" r:id="rId15"/>
    <p:sldId id="389" r:id="rId16"/>
    <p:sldId id="437" r:id="rId17"/>
    <p:sldId id="390" r:id="rId18"/>
    <p:sldId id="353" r:id="rId19"/>
    <p:sldId id="354" r:id="rId20"/>
    <p:sldId id="355" r:id="rId21"/>
    <p:sldId id="446" r:id="rId22"/>
    <p:sldId id="356" r:id="rId23"/>
    <p:sldId id="357" r:id="rId24"/>
    <p:sldId id="358" r:id="rId25"/>
    <p:sldId id="279" r:id="rId26"/>
    <p:sldId id="281" r:id="rId27"/>
    <p:sldId id="282" r:id="rId28"/>
    <p:sldId id="385" r:id="rId29"/>
    <p:sldId id="384" r:id="rId30"/>
    <p:sldId id="387" r:id="rId31"/>
    <p:sldId id="386" r:id="rId32"/>
    <p:sldId id="414" r:id="rId33"/>
    <p:sldId id="415" r:id="rId34"/>
    <p:sldId id="391" r:id="rId35"/>
    <p:sldId id="392" r:id="rId36"/>
    <p:sldId id="393" r:id="rId37"/>
    <p:sldId id="395" r:id="rId38"/>
    <p:sldId id="394" r:id="rId39"/>
    <p:sldId id="396" r:id="rId40"/>
    <p:sldId id="397" r:id="rId41"/>
    <p:sldId id="398" r:id="rId42"/>
    <p:sldId id="399" r:id="rId43"/>
    <p:sldId id="401" r:id="rId44"/>
    <p:sldId id="417" r:id="rId45"/>
    <p:sldId id="400" r:id="rId46"/>
    <p:sldId id="416" r:id="rId47"/>
    <p:sldId id="345" r:id="rId48"/>
    <p:sldId id="348" r:id="rId49"/>
    <p:sldId id="346" r:id="rId50"/>
    <p:sldId id="419" r:id="rId51"/>
    <p:sldId id="439" r:id="rId52"/>
    <p:sldId id="421" r:id="rId53"/>
    <p:sldId id="422" r:id="rId54"/>
    <p:sldId id="423" r:id="rId55"/>
    <p:sldId id="424" r:id="rId56"/>
    <p:sldId id="426" r:id="rId57"/>
    <p:sldId id="427" r:id="rId58"/>
    <p:sldId id="425" r:id="rId59"/>
    <p:sldId id="428" r:id="rId60"/>
    <p:sldId id="429" r:id="rId61"/>
    <p:sldId id="438" r:id="rId62"/>
    <p:sldId id="441" r:id="rId63"/>
    <p:sldId id="445" r:id="rId64"/>
    <p:sldId id="442" r:id="rId65"/>
    <p:sldId id="443" r:id="rId66"/>
  </p:sldIdLst>
  <p:sldSz cx="12192000" cy="6858000"/>
  <p:notesSz cx="6858000" cy="9144000"/>
  <p:embeddedFontLst>
    <p:embeddedFont>
      <p:font typeface="Calibri Light" panose="020F0302020204030204" pitchFamily="34" charset="0"/>
      <p:regular r:id="rId68"/>
      <p: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IBM Plex Mono" panose="020B0604020202020204" charset="-52"/>
      <p:regular r:id="rId74"/>
      <p:bold r:id="rId75"/>
      <p:italic r:id="rId76"/>
      <p:boldItalic r:id="rId77"/>
    </p:embeddedFont>
    <p:embeddedFont>
      <p:font typeface="Arial Unicode MS" panose="020B0604020202020204" charset="-128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25866E"/>
    <a:srgbClr val="FFFFFF"/>
    <a:srgbClr val="F5F5F5"/>
    <a:srgbClr val="2A2A2A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8031" autoAdjust="0"/>
  </p:normalViewPr>
  <p:slideViewPr>
    <p:cSldViewPr snapToGrid="0">
      <p:cViewPr varScale="1">
        <p:scale>
          <a:sx n="89" d="100"/>
          <a:sy n="89" d="100"/>
        </p:scale>
        <p:origin x="14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8ED24-B623-430F-9CAD-641EDA3F308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5896A-D0A0-4605-BC73-FA4B30683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58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dirty="0"/>
              <a:t>На отмеченных участках последовательности настолько сходны, что выравнивание скорее всего правильное (то есть любые два остатка в одной колонке </a:t>
            </a:r>
            <a:r>
              <a:rPr lang="ru-RU" sz="1200" dirty="0" err="1"/>
              <a:t>гомологичны</a:t>
            </a:r>
            <a:r>
              <a:rPr lang="ru-RU" sz="1200" dirty="0"/>
              <a:t>). </a:t>
            </a:r>
            <a:br>
              <a:rPr lang="ru-RU" sz="1200" dirty="0"/>
            </a:br>
            <a:r>
              <a:rPr lang="ru-RU" sz="1200" dirty="0"/>
              <a:t>     Вероятность найти настолько же похожий участок в случайной последовательности очень мала. </a:t>
            </a:r>
          </a:p>
          <a:p>
            <a:pPr marL="0" indent="0">
              <a:buNone/>
            </a:pPr>
            <a:r>
              <a:rPr lang="ru-RU" sz="1200" dirty="0"/>
              <a:t>     Значит,  появление таких участков в этих белках неслучайно. </a:t>
            </a:r>
          </a:p>
          <a:p>
            <a:pPr marL="0" indent="0">
              <a:buNone/>
            </a:pPr>
            <a:r>
              <a:rPr lang="ru-RU" sz="1200" dirty="0"/>
              <a:t>     Это можно объяснить тем, что был общий предок – белок с похожими последовательностями участков.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896A-D0A0-4605-BC73-FA4B30683B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53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Между двумя блоками выравнивания отличаются. Какая программа права?</a:t>
            </a:r>
          </a:p>
          <a:p>
            <a:r>
              <a:rPr lang="ru-RU" dirty="0"/>
              <a:t>Да никакая! Эти участки настолько непохожи, что </a:t>
            </a:r>
            <a:r>
              <a:rPr lang="ru-RU" b="1" dirty="0"/>
              <a:t>гарантировать построение правильного выравнивания технически невозможно.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896A-D0A0-4605-BC73-FA4B30683B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8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 красном овале во множественном выравнивании – одна делеция  между консервативными позициями.</a:t>
            </a:r>
            <a:br>
              <a:rPr lang="ru-RU" sz="1200" dirty="0"/>
            </a:br>
            <a:r>
              <a:rPr lang="ru-RU" sz="1200" dirty="0"/>
              <a:t>В оптимальном парном  выравнивании первых двух последовательностей в красном овале – четыре делеции. Участки те же.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5896A-D0A0-4605-BC73-FA4B30683B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4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896A-D0A0-4605-BC73-FA4B30683B9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6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374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9142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4408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2175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453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457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4934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018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643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90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7654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21 ноября 2024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Юлия Алешина, ФББ МГУ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4E74E-F66F-405C-9D32-4819BC9EF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5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Множественное выравнивание последовательностей белков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2860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Практикум 11</a:t>
            </a:r>
            <a:r>
              <a:rPr lang="en-US" dirty="0" smtClean="0"/>
              <a:t>:</a:t>
            </a:r>
            <a:r>
              <a:rPr lang="ru-RU" dirty="0" smtClean="0"/>
              <a:t> парное выравнивание – карта локального сходства. Обязательная для зачёта КР по рассказанному!</a:t>
            </a:r>
          </a:p>
          <a:p>
            <a:r>
              <a:rPr lang="ru-RU" dirty="0" smtClean="0"/>
              <a:t>Гомология и сходство последовательностей</a:t>
            </a:r>
          </a:p>
          <a:p>
            <a:r>
              <a:rPr lang="en-US" dirty="0" err="1" smtClean="0"/>
              <a:t>Jalview</a:t>
            </a:r>
            <a:r>
              <a:rPr lang="en-US" dirty="0" smtClean="0"/>
              <a:t>  - </a:t>
            </a:r>
            <a:r>
              <a:rPr lang="ru-RU" dirty="0" smtClean="0"/>
              <a:t>редактор выравниваний. </a:t>
            </a:r>
            <a:r>
              <a:rPr lang="ru-RU" smtClean="0"/>
              <a:t>приёмы</a:t>
            </a:r>
            <a:endParaRPr lang="ru-RU" dirty="0" smtClean="0"/>
          </a:p>
          <a:p>
            <a:r>
              <a:rPr lang="ru-RU" dirty="0" smtClean="0"/>
              <a:t>Блоки достоверного выравнивания как замена карты локального </a:t>
            </a:r>
          </a:p>
          <a:p>
            <a:r>
              <a:rPr lang="ru-RU" dirty="0" smtClean="0"/>
              <a:t>сходства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1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E7457-C902-21CF-3DA7-CE4BC9DE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BLAST </a:t>
            </a:r>
            <a:r>
              <a:rPr lang="ru-RU" sz="4000" dirty="0"/>
              <a:t>двух последовательностей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D5642-5134-9D1A-D578-A39DBCE59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9EDE4A-AD77-7CA9-94B1-FB18FB4C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10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F87FFC-01CC-2DD8-E8ED-5C78481A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203" y="1286525"/>
            <a:ext cx="7493601" cy="54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51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0E884-F253-93D4-F641-0D776567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5702"/>
            <a:ext cx="10515600" cy="1325563"/>
          </a:xfrm>
        </p:spPr>
        <p:txBody>
          <a:bodyPr/>
          <a:lstStyle/>
          <a:p>
            <a:r>
              <a:rPr lang="ru-RU" dirty="0"/>
              <a:t>Гомология и сходство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DBA768-9355-A510-9ED2-D998172C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4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7A1AA-EA09-E3E0-4C37-AAEAB5E0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095"/>
            <a:ext cx="10515600" cy="1538344"/>
          </a:xfrm>
        </p:spPr>
        <p:txBody>
          <a:bodyPr>
            <a:normAutofit fontScale="90000"/>
          </a:bodyPr>
          <a:lstStyle/>
          <a:p>
            <a:r>
              <a:rPr lang="ru-RU" sz="3600" dirty="0" err="1"/>
              <a:t>Гомоло́гия</a:t>
            </a:r>
            <a:r>
              <a:rPr lang="ru-RU" sz="3600" dirty="0"/>
              <a:t> (в биологии) – </a:t>
            </a:r>
            <a:br>
              <a:rPr lang="ru-RU" sz="3600" dirty="0"/>
            </a:br>
            <a:r>
              <a:rPr lang="ru-RU" sz="3600" dirty="0"/>
              <a:t>сопоставимость частей сравниваемых биологических объектов, обусловленная общностью </a:t>
            </a:r>
            <a:r>
              <a:rPr lang="ru-RU" sz="3600" dirty="0" smtClean="0"/>
              <a:t>происхождения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7D9C0-82E5-3C23-F28A-106C9167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2" descr="https://pikuco.ru/upload/test_stable/d59/d594db044c9988351a66366741056e36.jpg">
            <a:extLst>
              <a:ext uri="{FF2B5EF4-FFF2-40B4-BE49-F238E27FC236}">
                <a16:creationId xmlns:a16="http://schemas.microsoft.com/office/drawing/2014/main" id="{903E416D-4462-AFB4-E860-E7538EB86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2" b="18698"/>
          <a:stretch/>
        </p:blipFill>
        <p:spPr bwMode="auto">
          <a:xfrm>
            <a:off x="1881024" y="2438627"/>
            <a:ext cx="5032139" cy="33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57F86-CAA2-6201-A071-C880595DD975}"/>
              </a:ext>
            </a:extLst>
          </p:cNvPr>
          <p:cNvSpPr txBox="1"/>
          <p:nvPr/>
        </p:nvSpPr>
        <p:spPr>
          <a:xfrm>
            <a:off x="1881024" y="5750802"/>
            <a:ext cx="606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Последний общий предок </a:t>
            </a:r>
            <a:r>
              <a:rPr lang="ru-RU" sz="2400" dirty="0"/>
              <a:t>ныне живущих</a:t>
            </a:r>
            <a:r>
              <a:rPr lang="en-US" sz="2400" dirty="0"/>
              <a:t> </a:t>
            </a:r>
            <a:r>
              <a:rPr lang="ru-RU" sz="2400" dirty="0"/>
              <a:t>обезьян. </a:t>
            </a:r>
            <a:endParaRPr lang="en-US" sz="2400" dirty="0"/>
          </a:p>
        </p:txBody>
      </p:sp>
      <p:pic>
        <p:nvPicPr>
          <p:cNvPr id="1026" name="Picture 2" descr="Топ 10 самых больших насекомых в мире на Земле | New-Science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16769" r="9733" b="7103"/>
          <a:stretch/>
        </p:blipFill>
        <p:spPr bwMode="auto">
          <a:xfrm>
            <a:off x="7368987" y="3158395"/>
            <a:ext cx="3593055" cy="217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00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EF8B5-71B6-07AC-5344-F797B920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90"/>
            <a:ext cx="10515600" cy="1325563"/>
          </a:xfrm>
        </p:spPr>
        <p:txBody>
          <a:bodyPr/>
          <a:lstStyle/>
          <a:p>
            <a:r>
              <a:rPr lang="ru-RU" dirty="0"/>
              <a:t>Общность происхождения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4961D7-6E1D-33B1-FC74-618ED3BE3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8668CC-EE2C-BE56-0090-02659C3E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6E968C2C-FD69-4053-5505-EC192427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18" y="1182696"/>
            <a:ext cx="5301143" cy="37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68FB89-C258-FE89-10A1-35F46CD70E5D}"/>
              </a:ext>
            </a:extLst>
          </p:cNvPr>
          <p:cNvSpPr txBox="1"/>
          <p:nvPr/>
        </p:nvSpPr>
        <p:spPr>
          <a:xfrm>
            <a:off x="725713" y="5336493"/>
            <a:ext cx="1051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Термин гомология употребляют для частей организмов.</a:t>
            </a:r>
          </a:p>
          <a:p>
            <a:r>
              <a:rPr lang="ru-RU" sz="2400" dirty="0"/>
              <a:t>Для целых организмов термин «гомология» не употребляют!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455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6FC28-F4DF-2CF4-9B90-0ADEEE07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30"/>
            <a:ext cx="10515600" cy="39059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Гомология в молекулярной биологии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E8A387-D06B-E06F-317D-AD353844E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0667"/>
            <a:ext cx="10515600" cy="4960127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/>
              <a:t>Гомология того, что закодировано в геномах – генов, белков, РНК и просто участков ДНК</a:t>
            </a:r>
          </a:p>
          <a:p>
            <a:r>
              <a:rPr lang="ru-RU" sz="2600" dirty="0"/>
              <a:t>Белки </a:t>
            </a:r>
            <a:r>
              <a:rPr lang="ru-RU" sz="2600" dirty="0" err="1"/>
              <a:t>гомологичны</a:t>
            </a:r>
            <a:r>
              <a:rPr lang="ru-RU" sz="2600" dirty="0"/>
              <a:t>, если их гены произошли из гена их общего предка.</a:t>
            </a:r>
          </a:p>
          <a:p>
            <a:r>
              <a:rPr lang="ru-RU" sz="2600" dirty="0"/>
              <a:t>При каждом делении клетки ген дочерней клетки – копия гена материнской клетки</a:t>
            </a:r>
          </a:p>
          <a:p>
            <a:r>
              <a:rPr lang="ru-RU" sz="2600" dirty="0"/>
              <a:t>Ошибки – мутации – в ДНК случаются. Самая распространенная мутация: из пары </a:t>
            </a:r>
            <a:r>
              <a:rPr lang="ru-RU" sz="2600" dirty="0" err="1"/>
              <a:t>mC</a:t>
            </a:r>
            <a:r>
              <a:rPr lang="ru-RU" sz="2600" dirty="0"/>
              <a:t>-G получается пара T-G (</a:t>
            </a:r>
            <a:r>
              <a:rPr lang="ru-RU" sz="2600" dirty="0" err="1"/>
              <a:t>mC</a:t>
            </a:r>
            <a:r>
              <a:rPr lang="ru-RU" sz="2600" dirty="0"/>
              <a:t> – </a:t>
            </a:r>
            <a:r>
              <a:rPr lang="ru-RU" sz="2600" dirty="0" err="1"/>
              <a:t>метилированный</a:t>
            </a:r>
            <a:r>
              <a:rPr lang="ru-RU" sz="2600" dirty="0"/>
              <a:t> цитозин). Такие неправильно спаренные основания возникают в процессе репликации.</a:t>
            </a:r>
          </a:p>
          <a:p>
            <a:r>
              <a:rPr lang="ru-RU" sz="2600" dirty="0"/>
              <a:t>Пары T-G </a:t>
            </a:r>
            <a:r>
              <a:rPr lang="ru-RU" sz="2600" dirty="0" err="1"/>
              <a:t>репарируются</a:t>
            </a:r>
            <a:r>
              <a:rPr lang="ru-RU" sz="2600" dirty="0"/>
              <a:t> системой репарации неправильно спаренных </a:t>
            </a:r>
            <a:r>
              <a:rPr lang="ru-RU" sz="2600" dirty="0" smtClean="0"/>
              <a:t>оснований, иногда неправильно)))</a:t>
            </a:r>
          </a:p>
          <a:p>
            <a:r>
              <a:rPr lang="ru-RU" sz="2600" dirty="0" smtClean="0"/>
              <a:t>ВАЖНО – Мутации происходят  случайно и в </a:t>
            </a:r>
            <a:r>
              <a:rPr lang="ru-RU" sz="2600" dirty="0" err="1" smtClean="0"/>
              <a:t>лучайных</a:t>
            </a:r>
            <a:r>
              <a:rPr lang="ru-RU" sz="2600" dirty="0" smtClean="0"/>
              <a:t> местах генома. Они не знают где гены, где сигналы управляющие экспрессией генов.</a:t>
            </a:r>
          </a:p>
          <a:p>
            <a:r>
              <a:rPr lang="ru-RU" sz="2600" dirty="0" smtClean="0"/>
              <a:t>Отбор удаляет вредные мутации, </a:t>
            </a:r>
            <a:r>
              <a:rPr lang="ru-RU" sz="2600" dirty="0" err="1" smtClean="0"/>
              <a:t>слабовредные</a:t>
            </a:r>
            <a:r>
              <a:rPr lang="ru-RU" sz="2600" dirty="0" smtClean="0"/>
              <a:t>, оставляет нейтральные мутации и полезные, это нечасто но бывает.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777E9-D6D0-1A5D-EA89-2735CA6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1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FC9A1-9529-E9BE-EC72-19EB57EA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14" y="132900"/>
            <a:ext cx="10515600" cy="1325563"/>
          </a:xfrm>
        </p:spPr>
        <p:txBody>
          <a:bodyPr/>
          <a:lstStyle/>
          <a:p>
            <a:r>
              <a:rPr lang="ru-RU" dirty="0"/>
              <a:t>Эволюция </a:t>
            </a:r>
            <a:r>
              <a:rPr lang="en-US" dirty="0"/>
              <a:t> </a:t>
            </a:r>
            <a:r>
              <a:rPr lang="ru-RU" dirty="0"/>
              <a:t>геномов (бактерий)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9E28A2-226E-6D7E-4BD6-C7A56232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Мутации – наследственное изменение в нуклеотидной последовательности генома организма:</a:t>
            </a:r>
          </a:p>
          <a:p>
            <a:r>
              <a:rPr lang="ru-RU" dirty="0"/>
              <a:t>Точечные – замена, делеция, вставка 1 нуклеотида</a:t>
            </a:r>
          </a:p>
          <a:p>
            <a:r>
              <a:rPr lang="ru-RU" dirty="0"/>
              <a:t>Локальные – одновременное изменение короткого участка (делеция 5 </a:t>
            </a:r>
            <a:r>
              <a:rPr lang="ru-RU" dirty="0" err="1"/>
              <a:t>нт</a:t>
            </a:r>
            <a:r>
              <a:rPr lang="ru-RU" dirty="0"/>
              <a:t>, замена 2 </a:t>
            </a:r>
            <a:r>
              <a:rPr lang="ru-RU" dirty="0" err="1"/>
              <a:t>нт</a:t>
            </a:r>
            <a:r>
              <a:rPr lang="ru-RU" dirty="0"/>
              <a:t> рядом, вставка 6 </a:t>
            </a:r>
            <a:r>
              <a:rPr lang="ru-RU" dirty="0" err="1"/>
              <a:t>нт</a:t>
            </a:r>
            <a:r>
              <a:rPr lang="ru-RU" dirty="0"/>
              <a:t>)</a:t>
            </a:r>
          </a:p>
          <a:p>
            <a:r>
              <a:rPr lang="ru-RU" dirty="0"/>
              <a:t>Крупные – </a:t>
            </a:r>
            <a:r>
              <a:rPr lang="ru-RU" dirty="0" err="1"/>
              <a:t>делеции</a:t>
            </a:r>
            <a:r>
              <a:rPr lang="ru-RU" dirty="0" smtClean="0"/>
              <a:t>, вставки в </a:t>
            </a:r>
            <a:r>
              <a:rPr lang="ru-RU" dirty="0" err="1" smtClean="0"/>
              <a:t>результта</a:t>
            </a:r>
            <a:r>
              <a:rPr lang="ru-RU" dirty="0" smtClean="0"/>
              <a:t> </a:t>
            </a:r>
            <a:r>
              <a:rPr lang="ru-RU" dirty="0" err="1" smtClean="0"/>
              <a:t>горизонтльного</a:t>
            </a:r>
            <a:r>
              <a:rPr lang="ru-RU" dirty="0" smtClean="0"/>
              <a:t> переноса ДНК, </a:t>
            </a:r>
            <a:r>
              <a:rPr lang="ru-RU" dirty="0"/>
              <a:t>дупликации, </a:t>
            </a:r>
            <a:r>
              <a:rPr lang="ru-RU" dirty="0" err="1" smtClean="0"/>
              <a:t>транслокации</a:t>
            </a:r>
            <a:r>
              <a:rPr lang="ru-RU" dirty="0" smtClean="0"/>
              <a:t>, инверсии</a:t>
            </a:r>
            <a:endParaRPr lang="ru-RU" dirty="0"/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70D0E4-94C1-D896-38B7-4C4CFB5F0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3138E-DB0D-01FB-6AA7-E369F1A5D51A}"/>
              </a:ext>
            </a:extLst>
          </p:cNvPr>
          <p:cNvSpPr txBox="1"/>
          <p:nvPr/>
        </p:nvSpPr>
        <p:spPr>
          <a:xfrm>
            <a:off x="365555" y="1049102"/>
            <a:ext cx="406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Половое размножение отсутствует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39686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2A771-DAFF-E2AB-95EE-63367B82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72" y="2"/>
            <a:ext cx="10515600" cy="1325563"/>
          </a:xfrm>
        </p:spPr>
        <p:txBody>
          <a:bodyPr/>
          <a:lstStyle/>
          <a:p>
            <a:r>
              <a:rPr lang="ru-RU" dirty="0"/>
              <a:t>Эволюция </a:t>
            </a:r>
            <a:r>
              <a:rPr lang="en-US" dirty="0"/>
              <a:t> </a:t>
            </a:r>
            <a:r>
              <a:rPr lang="ru-RU" dirty="0"/>
              <a:t>геномов (бактерий)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DE6BC-E0AC-173B-5286-76E4C1126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458"/>
            <a:ext cx="10515600" cy="4894942"/>
          </a:xfrm>
        </p:spPr>
        <p:txBody>
          <a:bodyPr>
            <a:normAutofit/>
          </a:bodyPr>
          <a:lstStyle/>
          <a:p>
            <a:r>
              <a:rPr lang="ru-RU" dirty="0"/>
              <a:t>Мутации </a:t>
            </a:r>
          </a:p>
          <a:p>
            <a:pPr marL="685800" lvl="2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Происходят случайно. С разной частотой</a:t>
            </a:r>
            <a:r>
              <a:rPr lang="ru-RU" sz="2400" baseline="30000" dirty="0"/>
              <a:t>*</a:t>
            </a:r>
            <a:endParaRPr lang="ru-RU" dirty="0"/>
          </a:p>
          <a:p>
            <a:pPr marL="685800" lvl="2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На мутации действует отбор:</a:t>
            </a:r>
          </a:p>
          <a:p>
            <a:pPr marL="1143000" lvl="3">
              <a:spcBef>
                <a:spcPts val="1000"/>
              </a:spcBef>
            </a:pPr>
            <a:r>
              <a:rPr lang="ru-RU" sz="2000" dirty="0"/>
              <a:t>Носители вредных и слабо вредных мутации удаляются из популяции</a:t>
            </a:r>
          </a:p>
          <a:p>
            <a:pPr marL="1143000" lvl="3">
              <a:spcBef>
                <a:spcPts val="1000"/>
              </a:spcBef>
            </a:pPr>
            <a:r>
              <a:rPr lang="ru-RU" sz="2000" dirty="0"/>
              <a:t>Полезные мутации чрезвычайно редки</a:t>
            </a:r>
          </a:p>
          <a:p>
            <a:r>
              <a:rPr lang="ru-RU" dirty="0"/>
              <a:t>Локальные изменения накапливаются от поколения к поколению</a:t>
            </a:r>
          </a:p>
          <a:p>
            <a:pPr marL="685800" lvl="2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Пытаются по числу локальных изменений измерять время от потомков до последнего общего предка</a:t>
            </a:r>
          </a:p>
          <a:p>
            <a:pPr marL="685800" lvl="2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Крупные единовременные изменения закрепляются редко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930E7-3FF1-810A-E58B-9DD790149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273D9-3CAD-1EF0-A2FD-55B0820504AF}"/>
              </a:ext>
            </a:extLst>
          </p:cNvPr>
          <p:cNvSpPr txBox="1"/>
          <p:nvPr/>
        </p:nvSpPr>
        <p:spPr>
          <a:xfrm>
            <a:off x="365555" y="962017"/>
            <a:ext cx="406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Половое размножение отсутствует</a:t>
            </a:r>
            <a:endParaRPr lang="en-US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1DE02-9CB1-EA6F-3A2B-144B2F9AA2B4}"/>
              </a:ext>
            </a:extLst>
          </p:cNvPr>
          <p:cNvSpPr txBox="1"/>
          <p:nvPr/>
        </p:nvSpPr>
        <p:spPr>
          <a:xfrm>
            <a:off x="3861828" y="6367722"/>
            <a:ext cx="544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aseline="30000" dirty="0"/>
              <a:t>*) </a:t>
            </a:r>
            <a:r>
              <a:rPr lang="ru-RU" dirty="0"/>
              <a:t>У </a:t>
            </a:r>
            <a:r>
              <a:rPr lang="en-US" i="1" dirty="0" err="1"/>
              <a:t>Deinococcus</a:t>
            </a:r>
            <a:r>
              <a:rPr lang="en-US" i="1" dirty="0"/>
              <a:t> </a:t>
            </a:r>
            <a:r>
              <a:rPr lang="en-US" i="1" dirty="0" err="1"/>
              <a:t>radiodurans</a:t>
            </a:r>
            <a:r>
              <a:rPr lang="en-US" i="1" dirty="0"/>
              <a:t> </a:t>
            </a:r>
            <a:r>
              <a:rPr lang="ru-RU" dirty="0"/>
              <a:t>частота повыше.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3881188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052B5-6AF1-05CA-047B-7B6FB22B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"/>
            <a:ext cx="10515600" cy="1325563"/>
          </a:xfrm>
        </p:spPr>
        <p:txBody>
          <a:bodyPr/>
          <a:lstStyle/>
          <a:p>
            <a:r>
              <a:rPr lang="ru-RU" dirty="0"/>
              <a:t>Эволюция </a:t>
            </a:r>
            <a:r>
              <a:rPr lang="en-US" dirty="0"/>
              <a:t> </a:t>
            </a:r>
            <a:r>
              <a:rPr lang="ru-RU" dirty="0"/>
              <a:t>белков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5D1C6-0364-BADC-02CB-96948C845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231900"/>
            <a:ext cx="10515600" cy="5422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u="sng" dirty="0"/>
              <a:t>Локальные изменения</a:t>
            </a:r>
            <a:r>
              <a:rPr lang="ru-RU" sz="2400" dirty="0"/>
              <a:t>  </a:t>
            </a:r>
            <a:r>
              <a:rPr lang="ru-RU" sz="2000" dirty="0"/>
              <a:t>- результат небольших изменений в гене (замены аминокислот, делеции, вставки)</a:t>
            </a:r>
            <a:endParaRPr lang="en-US" sz="2000" dirty="0"/>
          </a:p>
          <a:p>
            <a:pPr marL="0" indent="0">
              <a:buNone/>
            </a:pPr>
            <a:r>
              <a:rPr lang="ru-RU" sz="2400" u="sng" dirty="0"/>
              <a:t>Большие   изменения:</a:t>
            </a:r>
            <a:endParaRPr lang="ru-RU" sz="2400" dirty="0"/>
          </a:p>
          <a:p>
            <a:r>
              <a:rPr lang="ru-RU" sz="2200" dirty="0"/>
              <a:t>Накопленные небольшие изменения</a:t>
            </a:r>
          </a:p>
          <a:p>
            <a:r>
              <a:rPr lang="ru-RU" sz="2200" dirty="0"/>
              <a:t>Небольшие изменения гена ведущие к большим изменениям белка</a:t>
            </a:r>
          </a:p>
          <a:p>
            <a:pPr lvl="1"/>
            <a:r>
              <a:rPr lang="ru-RU" sz="2000" dirty="0"/>
              <a:t>Мутация стоп кодона =</a:t>
            </a:r>
            <a:r>
              <a:rPr lang="en-US" sz="2000" dirty="0"/>
              <a:t>&gt; </a:t>
            </a:r>
            <a:r>
              <a:rPr lang="ru-RU" sz="2000" dirty="0"/>
              <a:t>удлинение последовательности белка</a:t>
            </a:r>
          </a:p>
          <a:p>
            <a:pPr lvl="1"/>
            <a:r>
              <a:rPr lang="ru-RU" sz="2000" dirty="0"/>
              <a:t>Мутация кодона на стоп кодон </a:t>
            </a:r>
          </a:p>
          <a:p>
            <a:pPr lvl="2"/>
            <a:r>
              <a:rPr lang="ru-RU" dirty="0"/>
              <a:t>Гибель белка = </a:t>
            </a:r>
            <a:r>
              <a:rPr lang="ru-RU" dirty="0" err="1"/>
              <a:t>псевдогенизация</a:t>
            </a:r>
            <a:endParaRPr lang="ru-RU" dirty="0"/>
          </a:p>
          <a:p>
            <a:pPr lvl="2"/>
            <a:r>
              <a:rPr lang="ru-RU" dirty="0"/>
              <a:t>Укорочение  последовательности белка</a:t>
            </a:r>
          </a:p>
          <a:p>
            <a:pPr lvl="2"/>
            <a:r>
              <a:rPr lang="ru-RU" dirty="0"/>
              <a:t>Программируемый сдвиг рамки считывания</a:t>
            </a:r>
          </a:p>
          <a:p>
            <a:pPr lvl="1"/>
            <a:r>
              <a:rPr lang="ru-RU" sz="2000" dirty="0"/>
              <a:t>Мутация в сайте инициации (начала) трансляции – приобретение нового-старт-кодона</a:t>
            </a:r>
          </a:p>
          <a:p>
            <a:pPr lvl="1"/>
            <a:r>
              <a:rPr lang="ru-RU" sz="2000" dirty="0"/>
              <a:t>Делеция или вставка, некратная 3 </a:t>
            </a:r>
            <a:r>
              <a:rPr lang="en-US" sz="2000" dirty="0"/>
              <a:t>=&gt; </a:t>
            </a:r>
            <a:r>
              <a:rPr lang="ru-RU" sz="2000" dirty="0"/>
              <a:t>сдвиг рамки считывания</a:t>
            </a:r>
          </a:p>
          <a:p>
            <a:r>
              <a:rPr lang="ru-RU" sz="2200" dirty="0"/>
              <a:t>Крупные  перестройки генома, затрагивающие гены (инверсии, транслокации, большие делеции или вставки)</a:t>
            </a:r>
          </a:p>
          <a:p>
            <a:r>
              <a:rPr lang="ru-RU" sz="2200" dirty="0"/>
              <a:t>Закодированные в геноме перестройки для быстрого изменения  последовательности белка (</a:t>
            </a:r>
            <a:r>
              <a:rPr lang="en-US" sz="2200" dirty="0"/>
              <a:t>Ig, DGR</a:t>
            </a:r>
            <a:r>
              <a:rPr lang="ru-RU" sz="2200" dirty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DA935-E50E-B15A-96C4-78E45587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41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3E3B4-5BDF-428E-D850-DB8A9A3A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Гомология в молекулярной биологии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ACD40-A973-B9F6-268A-5251A8D3C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 гомологии белков судят по сходству их последовательностей</a:t>
            </a:r>
          </a:p>
          <a:p>
            <a:r>
              <a:rPr lang="ru-RU" dirty="0"/>
              <a:t>ГОМОЛОГИЧНЫЕ белки МОГУТ иметь отличающиеся функции</a:t>
            </a:r>
          </a:p>
          <a:p>
            <a:r>
              <a:rPr lang="ru-RU" dirty="0"/>
              <a:t>Гомология              Сходство последовательностей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3672C-DFFF-B46F-65DA-2BB3C9DF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18</a:t>
            </a:fld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B1323C-C327-0BC4-80C6-C21C659DC0A8}"/>
              </a:ext>
            </a:extLst>
          </p:cNvPr>
          <p:cNvSpPr/>
          <p:nvPr/>
        </p:nvSpPr>
        <p:spPr>
          <a:xfrm>
            <a:off x="3439886" y="4209147"/>
            <a:ext cx="1132114" cy="4644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819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24E65-83BD-4C4B-B7F2-1389582E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Гомология в молекулярной биологии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F1A826-F4EF-35A5-4CA0-A1EF423CD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Гомология              Сходство последовательностей</a:t>
            </a:r>
          </a:p>
          <a:p>
            <a:pPr lvl="1"/>
            <a:r>
              <a:rPr lang="ru-RU" sz="2800" dirty="0">
                <a:sym typeface="Symbol" panose="05050102010706020507" pitchFamily="18" charset="2"/>
              </a:rPr>
              <a:t>Последовательности  могли сильно измениться в эволюции от общего предка</a:t>
            </a:r>
          </a:p>
          <a:p>
            <a:pPr lvl="1"/>
            <a:r>
              <a:rPr lang="ru-RU" sz="2800" dirty="0">
                <a:sym typeface="Symbol" panose="05050102010706020507" pitchFamily="18" charset="2"/>
              </a:rPr>
              <a:t>Есть системы быстрой эволюции белковых последовательностей (Иммуноглобулины, </a:t>
            </a:r>
            <a:r>
              <a:rPr lang="en-US" sz="2800" dirty="0">
                <a:sym typeface="Symbol" panose="05050102010706020507" pitchFamily="18" charset="2"/>
              </a:rPr>
              <a:t>Diversity-generating retroelement </a:t>
            </a:r>
            <a:r>
              <a:rPr lang="ru-RU" sz="2800" dirty="0">
                <a:sym typeface="Symbol" panose="05050102010706020507" pitchFamily="18" charset="2"/>
              </a:rPr>
              <a:t>(</a:t>
            </a:r>
            <a:r>
              <a:rPr lang="en-US" sz="2800" dirty="0">
                <a:sym typeface="Symbol" panose="05050102010706020507" pitchFamily="18" charset="2"/>
              </a:rPr>
              <a:t>DGR</a:t>
            </a:r>
            <a:r>
              <a:rPr lang="ru-RU" sz="2800" dirty="0">
                <a:sym typeface="Symbol" panose="05050102010706020507" pitchFamily="18" charset="2"/>
              </a:rPr>
              <a:t>)</a:t>
            </a:r>
            <a:r>
              <a:rPr lang="en-US" sz="2800" dirty="0">
                <a:sym typeface="Symbol" panose="05050102010706020507" pitchFamily="18" charset="2"/>
              </a:rPr>
              <a:t> </a:t>
            </a:r>
            <a:r>
              <a:rPr lang="ru-RU" sz="2800" dirty="0">
                <a:sym typeface="Symbol" panose="05050102010706020507" pitchFamily="18" charset="2"/>
              </a:rPr>
              <a:t>у вирусов и бактерий)</a:t>
            </a:r>
          </a:p>
          <a:p>
            <a:pPr lvl="1"/>
            <a:r>
              <a:rPr lang="ru-RU" sz="2800" dirty="0">
                <a:sym typeface="Symbol" panose="05050102010706020507" pitchFamily="18" charset="2"/>
              </a:rPr>
              <a:t>Дольше в эволюции сохраняется сходство пространственных</a:t>
            </a:r>
            <a:r>
              <a:rPr lang="en-US" sz="2800" dirty="0">
                <a:sym typeface="Symbol" panose="05050102010706020507" pitchFamily="18" charset="2"/>
              </a:rPr>
              <a:t> </a:t>
            </a:r>
            <a:r>
              <a:rPr lang="ru-RU" sz="2800" dirty="0">
                <a:sym typeface="Symbol" panose="05050102010706020507" pitchFamily="18" charset="2"/>
              </a:rPr>
              <a:t>структур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2C304C-698E-E271-AD64-095D6290E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19</a:t>
            </a:fld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49FE6A-D016-5021-EB31-3D59591D3029}"/>
              </a:ext>
            </a:extLst>
          </p:cNvPr>
          <p:cNvSpPr/>
          <p:nvPr/>
        </p:nvSpPr>
        <p:spPr>
          <a:xfrm>
            <a:off x="3472543" y="1838783"/>
            <a:ext cx="1132114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FF"/>
                </a:solidFill>
                <a:sym typeface="Symbol" panose="05050102010706020507" pitchFamily="18" charset="2"/>
              </a:rPr>
              <a:t></a:t>
            </a:r>
            <a:endParaRPr lang="ru-RU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0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19127F-E771-2360-595E-7565A069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4DAF3-FCF0-8427-45AD-8B8168A29515}"/>
              </a:ext>
            </a:extLst>
          </p:cNvPr>
          <p:cNvSpPr txBox="1"/>
          <p:nvPr/>
        </p:nvSpPr>
        <p:spPr>
          <a:xfrm>
            <a:off x="4342934" y="5299252"/>
            <a:ext cx="4267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1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   GTATAGTC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|| ||||</a:t>
            </a: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2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   GT-TAGTA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40772" y="1094031"/>
            <a:ext cx="10224590" cy="4345366"/>
            <a:chOff x="733196" y="351753"/>
            <a:chExt cx="10224590" cy="4345366"/>
          </a:xfrm>
        </p:grpSpPr>
        <p:graphicFrame>
          <p:nvGraphicFramePr>
            <p:cNvPr id="5" name="Таблица 5">
              <a:extLst>
                <a:ext uri="{FF2B5EF4-FFF2-40B4-BE49-F238E27FC236}">
                  <a16:creationId xmlns:a16="http://schemas.microsoft.com/office/drawing/2014/main" id="{60BDEEC7-38AE-FFF7-1F96-3D370DD8D2C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53444620"/>
                </p:ext>
              </p:extLst>
            </p:nvPr>
          </p:nvGraphicFramePr>
          <p:xfrm>
            <a:off x="1512903" y="351753"/>
            <a:ext cx="3735370" cy="3657600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415042">
                    <a:extLst>
                      <a:ext uri="{9D8B030D-6E8A-4147-A177-3AD203B41FA5}">
                        <a16:colId xmlns:a16="http://schemas.microsoft.com/office/drawing/2014/main" val="711750613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96673698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3935386927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3772266132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4150832044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919014562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686462162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1566493701"/>
                      </a:ext>
                    </a:extLst>
                  </a:gridCol>
                  <a:gridCol w="415041">
                    <a:extLst>
                      <a:ext uri="{9D8B030D-6E8A-4147-A177-3AD203B41FA5}">
                        <a16:colId xmlns:a16="http://schemas.microsoft.com/office/drawing/2014/main" val="1692506581"/>
                      </a:ext>
                    </a:extLst>
                  </a:gridCol>
                </a:tblGrid>
                <a:tr h="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A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776981318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T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24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a:t>T</a:t>
                        </a:r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485647547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G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24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a:t>G</a:t>
                        </a:r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584384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A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a:t>A</a:t>
                        </a:r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219153161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T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24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a:t>T</a:t>
                        </a:r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521300749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T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24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a:t>T</a:t>
                        </a:r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091399639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G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24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a:t>G</a:t>
                        </a:r>
                        <a:endPara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>
                          <a:solidFill>
                            <a:schemeClr val="bg2">
                              <a:lumMod val="90000"/>
                            </a:schemeClr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ru-RU" sz="2400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845875090"/>
                    </a:ext>
                  </a:extLst>
                </a:tr>
                <a:tr h="370840">
                  <a:tc>
                    <a:txBody>
                      <a:bodyPr/>
                      <a:lstStyle/>
                      <a:p>
                        <a:pPr algn="ctr"/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G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T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A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T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A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G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T</a:t>
                        </a:r>
                        <a:endParaRPr lang="ru-RU" sz="2400" b="1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/>
                          <a:t>C</a:t>
                        </a:r>
                        <a:endParaRPr lang="ru-RU" sz="2400" b="1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2239016962"/>
                    </a:ext>
                  </a:extLst>
                </a:tr>
              </a:tbl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010C77-60DB-5A22-A96E-DE12F7B13EE8}"/>
                </a:ext>
              </a:extLst>
            </p:cNvPr>
            <p:cNvSpPr txBox="1"/>
            <p:nvPr/>
          </p:nvSpPr>
          <p:spPr>
            <a:xfrm rot="16200000">
              <a:off x="531057" y="2492682"/>
              <a:ext cx="865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Seq 2</a:t>
              </a:r>
              <a:endParaRPr lang="ru-RU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5832AE-8CD6-75D3-44F6-007F0D712566}"/>
                </a:ext>
              </a:extLst>
            </p:cNvPr>
            <p:cNvSpPr txBox="1"/>
            <p:nvPr/>
          </p:nvSpPr>
          <p:spPr>
            <a:xfrm>
              <a:off x="2755904" y="4235454"/>
              <a:ext cx="865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Seq 1</a:t>
              </a:r>
              <a:endParaRPr lang="ru-RU" sz="2400" dirty="0"/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8391D941-F864-41BE-0EAD-745826D60DE3}"/>
                </a:ext>
              </a:extLst>
            </p:cNvPr>
            <p:cNvCxnSpPr>
              <a:cxnSpLocks/>
            </p:cNvCxnSpPr>
            <p:nvPr/>
          </p:nvCxnSpPr>
          <p:spPr>
            <a:xfrm>
              <a:off x="2755904" y="2590464"/>
              <a:ext cx="42420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1"/>
            <p:cNvGrpSpPr/>
            <p:nvPr/>
          </p:nvGrpSpPr>
          <p:grpSpPr>
            <a:xfrm>
              <a:off x="7222416" y="640536"/>
              <a:ext cx="3735370" cy="3825750"/>
              <a:chOff x="7157870" y="871370"/>
              <a:chExt cx="3735370" cy="3959349"/>
            </a:xfrm>
          </p:grpSpPr>
          <p:graphicFrame>
            <p:nvGraphicFramePr>
              <p:cNvPr id="11" name="Таблица 5">
                <a:extLst>
                  <a:ext uri="{FF2B5EF4-FFF2-40B4-BE49-F238E27FC236}">
                    <a16:creationId xmlns:a16="http://schemas.microsoft.com/office/drawing/2014/main" id="{DCAEB052-236C-9EF4-AE40-F0ACCD70E5F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23920620"/>
                  </p:ext>
                </p:extLst>
              </p:nvPr>
            </p:nvGraphicFramePr>
            <p:xfrm>
              <a:off x="7157870" y="871370"/>
              <a:ext cx="3735370" cy="395934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15042">
                      <a:extLst>
                        <a:ext uri="{9D8B030D-6E8A-4147-A177-3AD203B41FA5}">
                          <a16:colId xmlns:a16="http://schemas.microsoft.com/office/drawing/2014/main" val="711750613"/>
                        </a:ext>
                      </a:extLst>
                    </a:gridCol>
                    <a:gridCol w="415041">
                      <a:extLst>
                        <a:ext uri="{9D8B030D-6E8A-4147-A177-3AD203B41FA5}">
                          <a16:colId xmlns:a16="http://schemas.microsoft.com/office/drawing/2014/main" val="96673698"/>
                        </a:ext>
                      </a:extLst>
                    </a:gridCol>
                    <a:gridCol w="415041">
                      <a:extLst>
                        <a:ext uri="{9D8B030D-6E8A-4147-A177-3AD203B41FA5}">
                          <a16:colId xmlns:a16="http://schemas.microsoft.com/office/drawing/2014/main" val="3935386927"/>
                        </a:ext>
                      </a:extLst>
                    </a:gridCol>
                    <a:gridCol w="415041">
                      <a:extLst>
                        <a:ext uri="{9D8B030D-6E8A-4147-A177-3AD203B41FA5}">
                          <a16:colId xmlns:a16="http://schemas.microsoft.com/office/drawing/2014/main" val="3772266132"/>
                        </a:ext>
                      </a:extLst>
                    </a:gridCol>
                    <a:gridCol w="415041">
                      <a:extLst>
                        <a:ext uri="{9D8B030D-6E8A-4147-A177-3AD203B41FA5}">
                          <a16:colId xmlns:a16="http://schemas.microsoft.com/office/drawing/2014/main" val="4150832044"/>
                        </a:ext>
                      </a:extLst>
                    </a:gridCol>
                    <a:gridCol w="415041">
                      <a:extLst>
                        <a:ext uri="{9D8B030D-6E8A-4147-A177-3AD203B41FA5}">
                          <a16:colId xmlns:a16="http://schemas.microsoft.com/office/drawing/2014/main" val="919014562"/>
                        </a:ext>
                      </a:extLst>
                    </a:gridCol>
                    <a:gridCol w="415041">
                      <a:extLst>
                        <a:ext uri="{9D8B030D-6E8A-4147-A177-3AD203B41FA5}">
                          <a16:colId xmlns:a16="http://schemas.microsoft.com/office/drawing/2014/main" val="686462162"/>
                        </a:ext>
                      </a:extLst>
                    </a:gridCol>
                    <a:gridCol w="422112">
                      <a:extLst>
                        <a:ext uri="{9D8B030D-6E8A-4147-A177-3AD203B41FA5}">
                          <a16:colId xmlns:a16="http://schemas.microsoft.com/office/drawing/2014/main" val="1566493701"/>
                        </a:ext>
                      </a:extLst>
                    </a:gridCol>
                    <a:gridCol w="407970">
                      <a:extLst>
                        <a:ext uri="{9D8B030D-6E8A-4147-A177-3AD203B41FA5}">
                          <a16:colId xmlns:a16="http://schemas.microsoft.com/office/drawing/2014/main" val="1692506581"/>
                        </a:ext>
                      </a:extLst>
                    </a:gridCol>
                  </a:tblGrid>
                  <a:tr h="62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A</a:t>
                          </a:r>
                          <a:endParaRPr lang="ru-RU" sz="2400" b="1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76981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T</a:t>
                          </a:r>
                          <a:endParaRPr lang="ru-RU" sz="2400" b="1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T</a:t>
                          </a:r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856475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G</a:t>
                          </a:r>
                          <a:endParaRPr lang="ru-RU" sz="2400" b="1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G</a:t>
                          </a:r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843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A</a:t>
                          </a:r>
                          <a:endParaRPr lang="ru-RU" sz="2400" b="1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A</a:t>
                          </a:r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191531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T</a:t>
                          </a:r>
                          <a:endParaRPr lang="ru-RU" sz="2400" b="1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T</a:t>
                          </a:r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213007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T</a:t>
                          </a:r>
                          <a:endParaRPr lang="ru-RU" sz="2400" b="1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T</a:t>
                          </a:r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091399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G</a:t>
                          </a:r>
                          <a:endParaRPr lang="ru-RU" sz="2400" b="1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G</a:t>
                          </a:r>
                          <a:endParaRPr lang="ru-RU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458750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ru-RU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G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T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A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T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A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G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T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C</a:t>
                          </a:r>
                          <a:endParaRPr lang="ru-RU" sz="2400" b="1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239016962"/>
                      </a:ext>
                    </a:extLst>
                  </a:tr>
                </a:tbl>
              </a:graphicData>
            </a:graphic>
          </p:graphicFrame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CAE5ACB3-2D19-8B44-3908-0C30AB9DA2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97965" y="3633929"/>
                <a:ext cx="790575" cy="72390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6F488D6B-F1D9-9FB3-7F7D-6F3C7CB80C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8635" y="2144855"/>
                <a:ext cx="1660525" cy="148907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Стрелка: вправо 18">
              <a:extLst>
                <a:ext uri="{FF2B5EF4-FFF2-40B4-BE49-F238E27FC236}">
                  <a16:creationId xmlns:a16="http://schemas.microsoft.com/office/drawing/2014/main" id="{F4CC0103-5EBB-F307-9108-34B00C71D1E6}"/>
                </a:ext>
              </a:extLst>
            </p:cNvPr>
            <p:cNvSpPr/>
            <p:nvPr/>
          </p:nvSpPr>
          <p:spPr>
            <a:xfrm>
              <a:off x="5473700" y="2311400"/>
              <a:ext cx="1371600" cy="8636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16D8FDB-64A7-F60C-B071-C6492BA5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71" y="51092"/>
            <a:ext cx="10515600" cy="87479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Парное выравнивание </a:t>
            </a:r>
            <a:r>
              <a:rPr lang="ru-RU" sz="3600" dirty="0"/>
              <a:t>как </a:t>
            </a:r>
            <a:r>
              <a:rPr lang="ru-RU" sz="3600" dirty="0" smtClean="0"/>
              <a:t>матрица</a:t>
            </a:r>
            <a:r>
              <a:rPr lang="en-US" sz="3600" dirty="0" smtClean="0"/>
              <a:t>. </a:t>
            </a:r>
            <a:r>
              <a:rPr lang="ru-RU" sz="3600" dirty="0" smtClean="0"/>
              <a:t>Карта</a:t>
            </a:r>
            <a:r>
              <a:rPr lang="en-US" sz="3600" dirty="0" smtClean="0"/>
              <a:t> </a:t>
            </a:r>
            <a:r>
              <a:rPr lang="ru-RU" sz="3600" dirty="0" smtClean="0"/>
              <a:t>ЛОКАЛЬНОГО СХОДСТВА </a:t>
            </a:r>
            <a:r>
              <a:rPr lang="en-US" sz="3600" b="1" dirty="0" err="1" smtClean="0"/>
              <a:t>Dotplot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45420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0A454-C09C-6D59-A624-B57EFB0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Иммуноглобулиновая</a:t>
            </a:r>
            <a:r>
              <a:rPr lang="ru-RU" sz="3600" dirty="0"/>
              <a:t> укладка (</a:t>
            </a:r>
            <a:r>
              <a:rPr lang="en-US" sz="3600" dirty="0"/>
              <a:t>Ig-like fold)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8CCB74-4B9A-A294-7B55-940B7E1AA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91" y="2260034"/>
            <a:ext cx="4684939" cy="3526973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Ig-like</a:t>
            </a:r>
            <a:r>
              <a:rPr lang="ru-RU" dirty="0"/>
              <a:t> </a:t>
            </a:r>
            <a:r>
              <a:rPr lang="ru-RU" dirty="0" err="1"/>
              <a:t>Fold</a:t>
            </a:r>
            <a:r>
              <a:rPr lang="ru-RU" dirty="0"/>
              <a:t> встречается во многих белках одного организма, связанных с иммунитетом и не только, и у всех животных</a:t>
            </a:r>
          </a:p>
          <a:p>
            <a:r>
              <a:rPr lang="ru-RU" dirty="0"/>
              <a:t>Последовательности </a:t>
            </a:r>
            <a:r>
              <a:rPr lang="ru-RU" dirty="0" err="1"/>
              <a:t>Ig-like</a:t>
            </a:r>
            <a:r>
              <a:rPr lang="ru-RU" dirty="0"/>
              <a:t> </a:t>
            </a:r>
            <a:r>
              <a:rPr lang="ru-RU" dirty="0" err="1"/>
              <a:t>Fold</a:t>
            </a:r>
            <a:r>
              <a:rPr lang="ru-RU" dirty="0"/>
              <a:t> могут сильно отличаться, детектируемое сходство только на коротких участках </a:t>
            </a:r>
          </a:p>
          <a:p>
            <a:r>
              <a:rPr lang="ru-RU" dirty="0"/>
              <a:t>Ход полипептидной цепи и элементов вторичной структуры очень похожи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33D05-7053-89A3-D5CE-31CEA29C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2" descr="https://ars.els-cdn.com/content/image/3-s2.0-B9780123749840007725-f00772-01-9780123749840.jpg">
            <a:extLst>
              <a:ext uri="{FF2B5EF4-FFF2-40B4-BE49-F238E27FC236}">
                <a16:creationId xmlns:a16="http://schemas.microsoft.com/office/drawing/2014/main" id="{DC5E2C50-A7A9-A331-BFF5-DEEB73A6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94" y="1971172"/>
            <a:ext cx="5294539" cy="291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8725" y="3244334"/>
            <a:ext cx="5614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Сохраняющееся в эволюции (консервативное)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важно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88725" y="3244334"/>
            <a:ext cx="5614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Сохраняющееся в эволюции (консервативное)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важно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322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62" y="1376942"/>
            <a:ext cx="6917854" cy="48708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5359" y="6292056"/>
            <a:ext cx="6224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Wu L et al. Diversity-generating </a:t>
            </a:r>
            <a:r>
              <a:rPr lang="en-US" sz="1200" dirty="0" err="1"/>
              <a:t>retroelements</a:t>
            </a:r>
            <a:r>
              <a:rPr lang="en-US" sz="1200" dirty="0"/>
              <a:t>: natural variation, classification and evolution inferred from a large-scale genomic survey. Nucleic Acids Res. 2018 Jan 9;46(1):11-24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37433" y="512467"/>
            <a:ext cx="713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основе </a:t>
            </a:r>
            <a:r>
              <a:rPr lang="ru-RU" dirty="0" err="1"/>
              <a:t>гипервариабельности</a:t>
            </a:r>
            <a:r>
              <a:rPr lang="ru-RU" dirty="0"/>
              <a:t> (в </a:t>
            </a:r>
            <a:r>
              <a:rPr lang="ru-RU" dirty="0" smtClean="0"/>
              <a:t>известной системе </a:t>
            </a:r>
            <a:r>
              <a:rPr lang="en-US" dirty="0"/>
              <a:t>DGR)</a:t>
            </a:r>
            <a:r>
              <a:rPr lang="ru-RU" dirty="0"/>
              <a:t> лежит </a:t>
            </a:r>
            <a:endParaRPr lang="en-US" dirty="0"/>
          </a:p>
          <a:p>
            <a:r>
              <a:rPr lang="ru-RU" dirty="0"/>
              <a:t>обратная </a:t>
            </a:r>
            <a:r>
              <a:rPr lang="ru-RU" dirty="0" err="1"/>
              <a:t>траскриптаза</a:t>
            </a:r>
            <a:r>
              <a:rPr lang="ru-RU" dirty="0"/>
              <a:t>, делающая ошибки на </a:t>
            </a:r>
            <a:r>
              <a:rPr lang="en-US" dirty="0"/>
              <a:t>A (</a:t>
            </a:r>
            <a:r>
              <a:rPr lang="ru-RU" dirty="0" err="1"/>
              <a:t>аденине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030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08D52-6E5C-F987-3CEE-9BB0856B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Гомология в молекулярной биологии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5C85F-FCA3-B7B3-B776-880E52377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Сходство последовательностей                гомология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A577E8-E9F5-F0B4-4B1C-338CCF05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22</a:t>
            </a:fld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B11BC3-78ED-7639-AE99-C64BD35A7618}"/>
              </a:ext>
            </a:extLst>
          </p:cNvPr>
          <p:cNvSpPr/>
          <p:nvPr/>
        </p:nvSpPr>
        <p:spPr>
          <a:xfrm>
            <a:off x="7311060" y="1709028"/>
            <a:ext cx="1132114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32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12F3B-F4B8-B5F7-A841-3CF4F131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Гомология в молекулярной биологии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4B2F2-15C2-89FD-3C8C-9AFEBD99B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653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Сходство последовательностей                гомология</a:t>
            </a:r>
          </a:p>
          <a:p>
            <a:pPr lvl="1"/>
            <a:r>
              <a:rPr lang="ru-RU" sz="2800" dirty="0"/>
              <a:t>Бывает случайное совпадение – аналогия (повторы, простые участки)</a:t>
            </a:r>
          </a:p>
          <a:p>
            <a:pPr lvl="1"/>
            <a:r>
              <a:rPr lang="ru-RU" sz="2800" dirty="0"/>
              <a:t>Чем длиннее фрагмент последовательности, тем менее вероятно </a:t>
            </a:r>
            <a:r>
              <a:rPr lang="ru-RU" sz="2800" dirty="0" smtClean="0"/>
              <a:t>совпадение</a:t>
            </a:r>
          </a:p>
          <a:p>
            <a:pPr lvl="1"/>
            <a:r>
              <a:rPr lang="ru-RU" sz="2800" dirty="0" smtClean="0"/>
              <a:t>Сходство  последовательностей  белков более значимо, чем последовательностей их генов из-за синонимических мутаций.</a:t>
            </a:r>
            <a:endParaRPr lang="ru-RU" sz="2800" dirty="0" smtClean="0"/>
          </a:p>
          <a:p>
            <a:pPr lvl="1"/>
            <a:r>
              <a:rPr lang="ru-RU" sz="2800" dirty="0"/>
              <a:t>Чем </a:t>
            </a:r>
            <a:r>
              <a:rPr lang="ru-RU" sz="2800" dirty="0" smtClean="0"/>
              <a:t>больше идентичных  или функционально сходных аминокислотных остатков, </a:t>
            </a:r>
            <a:r>
              <a:rPr lang="ru-RU" sz="2800" dirty="0"/>
              <a:t>тем менее вероятно совпадение</a:t>
            </a:r>
          </a:p>
          <a:p>
            <a:pPr lvl="1"/>
            <a:endParaRPr lang="ru-RU" sz="28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01F10C-0F9C-B216-5900-FC333879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23</a:t>
            </a:fld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DDCC95-D9D8-2A4A-9D57-CBFA51447C00}"/>
              </a:ext>
            </a:extLst>
          </p:cNvPr>
          <p:cNvSpPr/>
          <p:nvPr/>
        </p:nvSpPr>
        <p:spPr>
          <a:xfrm>
            <a:off x="7268029" y="1825629"/>
            <a:ext cx="1132114" cy="5683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>
                <a:solidFill>
                  <a:srgbClr val="FFFFFF"/>
                </a:solidFill>
                <a:sym typeface="Symbol" panose="05050102010706020507" pitchFamily="18" charset="2"/>
              </a:rPr>
              <a:t></a:t>
            </a:r>
            <a:endParaRPr lang="ru-RU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22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AE2EF-302F-5489-7477-491ACCD3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LUCA – Last Universal Common</a:t>
            </a:r>
            <a:r>
              <a:rPr lang="ru-RU" sz="4000" dirty="0"/>
              <a:t> </a:t>
            </a:r>
            <a:r>
              <a:rPr lang="en-US" sz="4000" dirty="0"/>
              <a:t>Ancestor</a:t>
            </a:r>
            <a:endParaRPr lang="ru-RU" sz="4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33105A-5D7E-09E9-F942-F2614EEA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 descr="The physiology and habitat of the last universal common ...">
            <a:extLst>
              <a:ext uri="{FF2B5EF4-FFF2-40B4-BE49-F238E27FC236}">
                <a16:creationId xmlns:a16="http://schemas.microsoft.com/office/drawing/2014/main" id="{90595F45-6D7C-C0A6-6F16-713B31F4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36" y="1694319"/>
            <a:ext cx="4757065" cy="42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DC3A2A0-619E-C403-7899-B980212267BE}"/>
              </a:ext>
            </a:extLst>
          </p:cNvPr>
          <p:cNvCxnSpPr/>
          <p:nvPr/>
        </p:nvCxnSpPr>
        <p:spPr>
          <a:xfrm>
            <a:off x="1816243" y="3273951"/>
            <a:ext cx="3814059" cy="2631"/>
          </a:xfrm>
          <a:prstGeom prst="straightConnector1">
            <a:avLst/>
          </a:prstGeom>
          <a:ln w="53975">
            <a:solidFill>
              <a:srgbClr val="00B050">
                <a:alpha val="58000"/>
              </a:srgb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88970F5-9B0B-33A1-8522-813374B4D3A6}"/>
              </a:ext>
            </a:extLst>
          </p:cNvPr>
          <p:cNvCxnSpPr/>
          <p:nvPr/>
        </p:nvCxnSpPr>
        <p:spPr>
          <a:xfrm flipV="1">
            <a:off x="3101591" y="4035948"/>
            <a:ext cx="1310303" cy="8274"/>
          </a:xfrm>
          <a:prstGeom prst="straightConnector1">
            <a:avLst/>
          </a:prstGeom>
          <a:ln w="53975">
            <a:solidFill>
              <a:srgbClr val="00B050">
                <a:alpha val="58000"/>
              </a:srgb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A0E6107-D49F-DC55-AD48-4970201101F0}"/>
              </a:ext>
            </a:extLst>
          </p:cNvPr>
          <p:cNvCxnSpPr/>
          <p:nvPr/>
        </p:nvCxnSpPr>
        <p:spPr>
          <a:xfrm flipV="1">
            <a:off x="2250861" y="2418622"/>
            <a:ext cx="3085926" cy="18848"/>
          </a:xfrm>
          <a:prstGeom prst="straightConnector1">
            <a:avLst/>
          </a:prstGeom>
          <a:ln w="53975">
            <a:solidFill>
              <a:srgbClr val="00B050">
                <a:alpha val="58000"/>
              </a:srgb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3F5D86D-2F08-C1A7-72B2-69A7EDC722E1}"/>
              </a:ext>
            </a:extLst>
          </p:cNvPr>
          <p:cNvCxnSpPr/>
          <p:nvPr/>
        </p:nvCxnSpPr>
        <p:spPr>
          <a:xfrm>
            <a:off x="3496702" y="4570721"/>
            <a:ext cx="496711" cy="0"/>
          </a:xfrm>
          <a:prstGeom prst="straightConnector1">
            <a:avLst/>
          </a:prstGeom>
          <a:ln w="53975">
            <a:solidFill>
              <a:srgbClr val="00B050">
                <a:alpha val="58000"/>
              </a:srgb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EC4F9D8-F683-A2BE-AB24-5C0E3B48E900}"/>
              </a:ext>
            </a:extLst>
          </p:cNvPr>
          <p:cNvSpPr txBox="1"/>
          <p:nvPr/>
        </p:nvSpPr>
        <p:spPr>
          <a:xfrm>
            <a:off x="6248717" y="1690691"/>
            <a:ext cx="57997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Обоснование на молекулярном уровне было сформулировано в начале 2000х  </a:t>
            </a:r>
            <a:r>
              <a:rPr lang="en-US" sz="2000" dirty="0"/>
              <a:t>(Aravind et al, 2002</a:t>
            </a:r>
            <a:r>
              <a:rPr lang="ru-RU" sz="2000" dirty="0"/>
              <a:t>; </a:t>
            </a:r>
            <a:r>
              <a:rPr lang="en-US" sz="2000" dirty="0" err="1"/>
              <a:t>Koonin</a:t>
            </a:r>
            <a:r>
              <a:rPr lang="en-US" sz="2000" dirty="0"/>
              <a:t>, 2003 10.1038/nrmicro751)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Были собраны все белки, гомологи которых встречаются во всех таксонах высокого порядка</a:t>
            </a:r>
            <a:r>
              <a:rPr lang="en-US" sz="2000" dirty="0"/>
              <a:t> (Weiss et al, 2018</a:t>
            </a:r>
            <a:r>
              <a:rPr lang="ru-RU" sz="2000" dirty="0"/>
              <a:t> </a:t>
            </a:r>
            <a:r>
              <a:rPr lang="en-US" sz="2000" dirty="0"/>
              <a:t>10.1038/nmicrobiol.2016.116)</a:t>
            </a:r>
            <a:r>
              <a:rPr lang="ru-RU" sz="2000" dirty="0"/>
              <a:t/>
            </a:r>
            <a:br>
              <a:rPr lang="ru-RU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Возраст исчисляется миллиардами лет.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83D54-EFBA-98D5-4B02-4DF23D87BE32}"/>
              </a:ext>
            </a:extLst>
          </p:cNvPr>
          <p:cNvSpPr txBox="1"/>
          <p:nvPr/>
        </p:nvSpPr>
        <p:spPr>
          <a:xfrm>
            <a:off x="838200" y="5960996"/>
            <a:ext cx="773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 СЛЕДУЕТ ДУМАТЬ,  </a:t>
            </a:r>
            <a:r>
              <a:rPr lang="en-US" dirty="0"/>
              <a:t>LUCA </a:t>
            </a:r>
            <a:r>
              <a:rPr lang="ru-RU" dirty="0"/>
              <a:t>БЫЛ  чем-то одним</a:t>
            </a:r>
          </a:p>
          <a:p>
            <a:r>
              <a:rPr lang="ru-RU" dirty="0"/>
              <a:t>Всё выжившее – сложно устроено и очень разнообразно</a:t>
            </a:r>
          </a:p>
        </p:txBody>
      </p:sp>
    </p:spTree>
    <p:extLst>
      <p:ext uri="{BB962C8B-B14F-4D97-AF65-F5344CB8AC3E}">
        <p14:creationId xmlns:p14="http://schemas.microsoft.com/office/powerpoint/2010/main" val="2198469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8BC8CE1-8B1F-6FFB-4F0C-F325DDBD9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67" y="-2637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Эволюционное выравнивание – выравнивание отражающее эволюцию последовательностей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9F4F2-8E04-C18F-2520-36C90686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4B59C-26EC-7812-532E-0E3E59302AA4}"/>
              </a:ext>
            </a:extLst>
          </p:cNvPr>
          <p:cNvSpPr/>
          <p:nvPr/>
        </p:nvSpPr>
        <p:spPr>
          <a:xfrm>
            <a:off x="2056631" y="1868492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TATGCGAAT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GCCCTGAA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37038-7DAB-E282-D430-CC2EC033E976}"/>
              </a:ext>
            </a:extLst>
          </p:cNvPr>
          <p:cNvSpPr/>
          <p:nvPr/>
        </p:nvSpPr>
        <p:spPr>
          <a:xfrm>
            <a:off x="2056630" y="2395826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GCCCTGAA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57C98A-51A9-83A6-ECE5-0784AA703D51}"/>
              </a:ext>
            </a:extLst>
          </p:cNvPr>
          <p:cNvSpPr/>
          <p:nvPr/>
        </p:nvSpPr>
        <p:spPr>
          <a:xfrm>
            <a:off x="2056630" y="2923161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CTGAA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F5E1F-30CD-2C2D-7A5E-B4209D9EEA8B}"/>
              </a:ext>
            </a:extLst>
          </p:cNvPr>
          <p:cNvSpPr txBox="1"/>
          <p:nvPr/>
        </p:nvSpPr>
        <p:spPr>
          <a:xfrm>
            <a:off x="1004187" y="1916982"/>
            <a:ext cx="91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accent1"/>
                </a:solidFill>
              </a:rPr>
              <a:t>предок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06CD4-30FE-9582-3548-4C0F8710CCB2}"/>
              </a:ext>
            </a:extLst>
          </p:cNvPr>
          <p:cNvSpPr txBox="1"/>
          <p:nvPr/>
        </p:nvSpPr>
        <p:spPr>
          <a:xfrm>
            <a:off x="1357745" y="244431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сын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1695C8-25F9-9E0C-51E8-944DA7AABCED}"/>
              </a:ext>
            </a:extLst>
          </p:cNvPr>
          <p:cNvSpPr txBox="1"/>
          <p:nvPr/>
        </p:nvSpPr>
        <p:spPr>
          <a:xfrm>
            <a:off x="1287213" y="297165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внук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F26E5-C447-F383-6909-A84E6C3C2EC7}"/>
              </a:ext>
            </a:extLst>
          </p:cNvPr>
          <p:cNvSpPr txBox="1"/>
          <p:nvPr/>
        </p:nvSpPr>
        <p:spPr>
          <a:xfrm>
            <a:off x="5072305" y="244431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замена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6E393B-244E-7139-5DA9-4BC352D2D8A7}"/>
              </a:ext>
            </a:extLst>
          </p:cNvPr>
          <p:cNvSpPr txBox="1"/>
          <p:nvPr/>
        </p:nvSpPr>
        <p:spPr>
          <a:xfrm>
            <a:off x="5072305" y="297165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замена</a:t>
            </a:r>
            <a:endParaRPr lang="en-US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41DC026A-580F-E61E-B0C0-F2617D24B022}"/>
              </a:ext>
            </a:extLst>
          </p:cNvPr>
          <p:cNvSpPr/>
          <p:nvPr/>
        </p:nvSpPr>
        <p:spPr>
          <a:xfrm>
            <a:off x="2056630" y="3450495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1E155BFA-BE0B-6D43-6088-BA165E724035}"/>
              </a:ext>
            </a:extLst>
          </p:cNvPr>
          <p:cNvSpPr/>
          <p:nvPr/>
        </p:nvSpPr>
        <p:spPr>
          <a:xfrm>
            <a:off x="2056630" y="3977830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197AF22D-DD55-42F6-630E-040376639629}"/>
              </a:ext>
            </a:extLst>
          </p:cNvPr>
          <p:cNvSpPr/>
          <p:nvPr/>
        </p:nvSpPr>
        <p:spPr>
          <a:xfrm>
            <a:off x="2056630" y="4505164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A2EEFB9A-023B-2FBA-71A7-82E4DCAB4073}"/>
              </a:ext>
            </a:extLst>
          </p:cNvPr>
          <p:cNvSpPr/>
          <p:nvPr/>
        </p:nvSpPr>
        <p:spPr>
          <a:xfrm>
            <a:off x="2056630" y="5032499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0FFC0-144A-02ED-4412-FAEFED7F41DD}"/>
              </a:ext>
            </a:extLst>
          </p:cNvPr>
          <p:cNvSpPr txBox="1"/>
          <p:nvPr/>
        </p:nvSpPr>
        <p:spPr>
          <a:xfrm>
            <a:off x="934553" y="3503285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правнук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37A91-E270-058F-942C-B483FB7DEE58}"/>
              </a:ext>
            </a:extLst>
          </p:cNvPr>
          <p:cNvSpPr txBox="1"/>
          <p:nvPr/>
        </p:nvSpPr>
        <p:spPr>
          <a:xfrm>
            <a:off x="581891" y="402632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праправнук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9AB2CF-40A3-A6D2-C14C-F81B0B2EFA9F}"/>
              </a:ext>
            </a:extLst>
          </p:cNvPr>
          <p:cNvSpPr txBox="1"/>
          <p:nvPr/>
        </p:nvSpPr>
        <p:spPr>
          <a:xfrm>
            <a:off x="229231" y="4549774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прапраправнук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39EE83-8433-1CC1-58F3-958D65914532}"/>
              </a:ext>
            </a:extLst>
          </p:cNvPr>
          <p:cNvSpPr txBox="1"/>
          <p:nvPr/>
        </p:nvSpPr>
        <p:spPr>
          <a:xfrm>
            <a:off x="1559726" y="5080989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...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A39C43-00A6-DF9D-893C-639CF320CA07}"/>
              </a:ext>
            </a:extLst>
          </p:cNvPr>
          <p:cNvSpPr txBox="1"/>
          <p:nvPr/>
        </p:nvSpPr>
        <p:spPr>
          <a:xfrm>
            <a:off x="5072305" y="3494132"/>
            <a:ext cx="150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вставка 1 п.н.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48F749-2434-FBEA-98A6-E879D72E025E}"/>
              </a:ext>
            </a:extLst>
          </p:cNvPr>
          <p:cNvSpPr txBox="1"/>
          <p:nvPr/>
        </p:nvSpPr>
        <p:spPr>
          <a:xfrm>
            <a:off x="5072305" y="402906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замена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F8B7BF-5BE7-0539-E004-5828319D7361}"/>
              </a:ext>
            </a:extLst>
          </p:cNvPr>
          <p:cNvSpPr txBox="1"/>
          <p:nvPr/>
        </p:nvSpPr>
        <p:spPr>
          <a:xfrm>
            <a:off x="5072304" y="4549774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делеция 1 п.н.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51AB28-26CD-68FC-4136-4589448C847F}"/>
              </a:ext>
            </a:extLst>
          </p:cNvPr>
          <p:cNvSpPr txBox="1"/>
          <p:nvPr/>
        </p:nvSpPr>
        <p:spPr>
          <a:xfrm>
            <a:off x="5072305" y="506662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замена</a:t>
            </a:r>
            <a:endParaRPr lang="en-US" dirty="0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AA251D71-A6EE-995B-E1B0-1DF7495DD35D}"/>
              </a:ext>
            </a:extLst>
          </p:cNvPr>
          <p:cNvSpPr/>
          <p:nvPr/>
        </p:nvSpPr>
        <p:spPr>
          <a:xfrm>
            <a:off x="2056630" y="5559833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---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GAA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FB4892-E532-0FE0-C037-72DC5B54465C}"/>
              </a:ext>
            </a:extLst>
          </p:cNvPr>
          <p:cNvSpPr txBox="1"/>
          <p:nvPr/>
        </p:nvSpPr>
        <p:spPr>
          <a:xfrm>
            <a:off x="5217442" y="5591728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делеция 3 п.н.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4F353-A710-DE49-3066-43380D9EE596}"/>
              </a:ext>
            </a:extLst>
          </p:cNvPr>
          <p:cNvSpPr txBox="1"/>
          <p:nvPr/>
        </p:nvSpPr>
        <p:spPr>
          <a:xfrm>
            <a:off x="1559726" y="561572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...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A34076-4AF1-F510-C0D3-1F3C59F32C02}"/>
              </a:ext>
            </a:extLst>
          </p:cNvPr>
          <p:cNvSpPr txBox="1"/>
          <p:nvPr/>
        </p:nvSpPr>
        <p:spPr>
          <a:xfrm>
            <a:off x="7023100" y="1986488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Это эволюционное выравнивание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Гомологичные нуклеотиды расположены друг под другом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Так бывает только в экспериментах по изучению эволюции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5626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95517-D662-1CC4-A718-484CCBF5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34BE9-D00D-7068-A87D-B7C1133493F4}"/>
              </a:ext>
            </a:extLst>
          </p:cNvPr>
          <p:cNvSpPr/>
          <p:nvPr/>
        </p:nvSpPr>
        <p:spPr>
          <a:xfrm>
            <a:off x="4764212" y="727502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TATGCGAATGCCCTGAA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F047E9-5198-40B0-E69D-4DE116C02DA7}"/>
              </a:ext>
            </a:extLst>
          </p:cNvPr>
          <p:cNvSpPr/>
          <p:nvPr/>
        </p:nvSpPr>
        <p:spPr>
          <a:xfrm>
            <a:off x="2618775" y="2353848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GCCCTGAA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34CC10-82B5-A0E0-697F-71AF7963EF75}"/>
              </a:ext>
            </a:extLst>
          </p:cNvPr>
          <p:cNvSpPr/>
          <p:nvPr/>
        </p:nvSpPr>
        <p:spPr>
          <a:xfrm>
            <a:off x="2618775" y="2881183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CTGAA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6129E-F25F-B3DD-B62C-8A72022BD937}"/>
              </a:ext>
            </a:extLst>
          </p:cNvPr>
          <p:cNvSpPr txBox="1"/>
          <p:nvPr/>
        </p:nvSpPr>
        <p:spPr>
          <a:xfrm>
            <a:off x="3711771" y="775992"/>
            <a:ext cx="91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accent1"/>
                </a:solidFill>
              </a:rPr>
              <a:t>предок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EE77B-1951-8B4C-81ED-0ACDEB1BCEC9}"/>
              </a:ext>
            </a:extLst>
          </p:cNvPr>
          <p:cNvSpPr txBox="1"/>
          <p:nvPr/>
        </p:nvSpPr>
        <p:spPr>
          <a:xfrm>
            <a:off x="1919893" y="240233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сын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2467B-9D41-767D-6E13-4FA467E4C0C8}"/>
              </a:ext>
            </a:extLst>
          </p:cNvPr>
          <p:cNvSpPr txBox="1"/>
          <p:nvPr/>
        </p:nvSpPr>
        <p:spPr>
          <a:xfrm>
            <a:off x="1849361" y="292967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внук</a:t>
            </a:r>
            <a:endParaRPr lang="en-US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1640D54-3654-9970-78B7-E5625C7CD38C}"/>
              </a:ext>
            </a:extLst>
          </p:cNvPr>
          <p:cNvSpPr/>
          <p:nvPr/>
        </p:nvSpPr>
        <p:spPr>
          <a:xfrm>
            <a:off x="2618775" y="3408517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2931613-46E6-E3E9-D5CE-FB5FE76F4090}"/>
              </a:ext>
            </a:extLst>
          </p:cNvPr>
          <p:cNvSpPr/>
          <p:nvPr/>
        </p:nvSpPr>
        <p:spPr>
          <a:xfrm>
            <a:off x="2618775" y="3935852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B9CFAA5-6284-3191-C338-49512ED74028}"/>
              </a:ext>
            </a:extLst>
          </p:cNvPr>
          <p:cNvSpPr/>
          <p:nvPr/>
        </p:nvSpPr>
        <p:spPr>
          <a:xfrm>
            <a:off x="2618775" y="4463186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E4E6E3C7-8902-FF2A-F64A-1F7A3C595D51}"/>
              </a:ext>
            </a:extLst>
          </p:cNvPr>
          <p:cNvSpPr/>
          <p:nvPr/>
        </p:nvSpPr>
        <p:spPr>
          <a:xfrm>
            <a:off x="2618775" y="4990521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CGGAA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670326-9870-9F8E-A90E-F921EEF5DCA7}"/>
              </a:ext>
            </a:extLst>
          </p:cNvPr>
          <p:cNvSpPr txBox="1"/>
          <p:nvPr/>
        </p:nvSpPr>
        <p:spPr>
          <a:xfrm>
            <a:off x="1496698" y="3461307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правнук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032518-0631-5D80-0416-D6D0ECBD1BCF}"/>
              </a:ext>
            </a:extLst>
          </p:cNvPr>
          <p:cNvSpPr txBox="1"/>
          <p:nvPr/>
        </p:nvSpPr>
        <p:spPr>
          <a:xfrm>
            <a:off x="1144036" y="3984342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праправнук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9423CD-8700-E53D-C11E-74AE81DE1B56}"/>
              </a:ext>
            </a:extLst>
          </p:cNvPr>
          <p:cNvSpPr txBox="1"/>
          <p:nvPr/>
        </p:nvSpPr>
        <p:spPr>
          <a:xfrm>
            <a:off x="791376" y="450779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прапраправнук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22FA54-3B1E-ADC4-65AF-0EDD5BFFF2D8}"/>
              </a:ext>
            </a:extLst>
          </p:cNvPr>
          <p:cNvSpPr txBox="1"/>
          <p:nvPr/>
        </p:nvSpPr>
        <p:spPr>
          <a:xfrm>
            <a:off x="2121871" y="5039011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...</a:t>
            </a:r>
            <a:endParaRPr lang="en-US" dirty="0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3DC0EBE6-1D48-98F9-4B88-ADBC9829933E}"/>
              </a:ext>
            </a:extLst>
          </p:cNvPr>
          <p:cNvSpPr/>
          <p:nvPr/>
        </p:nvSpPr>
        <p:spPr>
          <a:xfrm>
            <a:off x="2618775" y="5517855"/>
            <a:ext cx="2876552" cy="466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---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GAA</a:t>
            </a: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85167190-CF45-B375-07F1-0785CDF9760F}"/>
              </a:ext>
            </a:extLst>
          </p:cNvPr>
          <p:cNvSpPr/>
          <p:nvPr/>
        </p:nvSpPr>
        <p:spPr>
          <a:xfrm>
            <a:off x="5815817" y="2361350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AATG-CCCTGAA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D31D5647-1C56-5789-B0E6-8EAD0382FDF5}"/>
              </a:ext>
            </a:extLst>
          </p:cNvPr>
          <p:cNvSpPr/>
          <p:nvPr/>
        </p:nvSpPr>
        <p:spPr>
          <a:xfrm>
            <a:off x="5815817" y="2888685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AATG-C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TGAA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0744B580-BD61-E6D7-705D-1657A8E16579}"/>
              </a:ext>
            </a:extLst>
          </p:cNvPr>
          <p:cNvSpPr/>
          <p:nvPr/>
        </p:nvSpPr>
        <p:spPr>
          <a:xfrm>
            <a:off x="5815817" y="3416019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GGAA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0A140AAF-FE6E-2038-A754-3CF8FE88B193}"/>
              </a:ext>
            </a:extLst>
          </p:cNvPr>
          <p:cNvSpPr/>
          <p:nvPr/>
        </p:nvSpPr>
        <p:spPr>
          <a:xfrm>
            <a:off x="5815817" y="3943354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GGAA</a:t>
            </a:r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311C4993-CEF6-5E0B-ADA5-D07ED222096F}"/>
              </a:ext>
            </a:extLst>
          </p:cNvPr>
          <p:cNvSpPr/>
          <p:nvPr/>
        </p:nvSpPr>
        <p:spPr>
          <a:xfrm>
            <a:off x="5815817" y="4470688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53633F40-5241-1FFD-A9AA-38BFA815AB14}"/>
              </a:ext>
            </a:extLst>
          </p:cNvPr>
          <p:cNvSpPr/>
          <p:nvPr/>
        </p:nvSpPr>
        <p:spPr>
          <a:xfrm>
            <a:off x="5815817" y="4998023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E57AE5F7-CF40-2932-85FC-B892D73476CE}"/>
              </a:ext>
            </a:extLst>
          </p:cNvPr>
          <p:cNvSpPr/>
          <p:nvPr/>
        </p:nvSpPr>
        <p:spPr>
          <a:xfrm>
            <a:off x="5815817" y="5525357"/>
            <a:ext cx="2876552" cy="466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--C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AATG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GG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9F767EA4-E8F7-225C-6599-33F6CCD60AD1}"/>
              </a:ext>
            </a:extLst>
          </p:cNvPr>
          <p:cNvSpPr/>
          <p:nvPr/>
        </p:nvSpPr>
        <p:spPr>
          <a:xfrm>
            <a:off x="2618775" y="1741305"/>
            <a:ext cx="2876552" cy="466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TATGCGAAT-GCCCTGAA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3BA722B4-542E-38FC-8125-C66B3C1A9EA4}"/>
              </a:ext>
            </a:extLst>
          </p:cNvPr>
          <p:cNvSpPr/>
          <p:nvPr/>
        </p:nvSpPr>
        <p:spPr>
          <a:xfrm>
            <a:off x="5826325" y="1741305"/>
            <a:ext cx="2876552" cy="466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TATGCGAATG-CCCTGAA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D43D64-ED6D-7731-85B0-3A2ABC71277D}"/>
              </a:ext>
            </a:extLst>
          </p:cNvPr>
          <p:cNvSpPr txBox="1"/>
          <p:nvPr/>
        </p:nvSpPr>
        <p:spPr>
          <a:xfrm>
            <a:off x="-51428" y="5464342"/>
            <a:ext cx="2592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Потомок, которого мы видим</a:t>
            </a:r>
            <a:endParaRPr lang="en-US" dirty="0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id="{317ABF8F-E6B6-6341-942E-D3A00DF3D657}"/>
              </a:ext>
            </a:extLst>
          </p:cNvPr>
          <p:cNvSpPr/>
          <p:nvPr/>
        </p:nvSpPr>
        <p:spPr>
          <a:xfrm rot="7601642">
            <a:off x="4771954" y="1385262"/>
            <a:ext cx="401683" cy="3352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32EF21FC-92B7-5F00-15F9-59519C9EDFCA}"/>
              </a:ext>
            </a:extLst>
          </p:cNvPr>
          <p:cNvSpPr/>
          <p:nvPr/>
        </p:nvSpPr>
        <p:spPr>
          <a:xfrm rot="3291590">
            <a:off x="7187241" y="1363774"/>
            <a:ext cx="401683" cy="3352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43054C36-EA28-D813-CC19-7941D9D55CF2}"/>
              </a:ext>
            </a:extLst>
          </p:cNvPr>
          <p:cNvSpPr/>
          <p:nvPr/>
        </p:nvSpPr>
        <p:spPr>
          <a:xfrm>
            <a:off x="8876517" y="2348650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TATGCCA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TGC-CCTGAA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E87F6D13-EF7B-303B-3F9A-0CB072FE609C}"/>
              </a:ext>
            </a:extLst>
          </p:cNvPr>
          <p:cNvSpPr/>
          <p:nvPr/>
        </p:nvSpPr>
        <p:spPr>
          <a:xfrm>
            <a:off x="8876517" y="2875985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TATGCCA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TGC-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CT</a:t>
            </a:r>
            <a:r>
              <a:rPr lang="en-US" b="1" dirty="0">
                <a:solidFill>
                  <a:srgbClr val="FF0000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</a:t>
            </a: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0DBC756A-9514-8BCB-CC47-5057A61D5E70}"/>
              </a:ext>
            </a:extLst>
          </p:cNvPr>
          <p:cNvSpPr/>
          <p:nvPr/>
        </p:nvSpPr>
        <p:spPr>
          <a:xfrm>
            <a:off x="8876517" y="3403319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TATGCCA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TGC</a:t>
            </a:r>
            <a:r>
              <a:rPr lang="en-US" b="1" dirty="0">
                <a:solidFill>
                  <a:srgbClr val="FF0000"/>
                </a:solidFill>
                <a:latin typeface="IBM Plex Mono" panose="020B0509050203000203" pitchFamily="49" charset="0"/>
              </a:rPr>
              <a:t>A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</a:t>
            </a:r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9A9D1030-2CB8-936B-483A-F8C02536920E}"/>
              </a:ext>
            </a:extLst>
          </p:cNvPr>
          <p:cNvSpPr/>
          <p:nvPr/>
        </p:nvSpPr>
        <p:spPr>
          <a:xfrm>
            <a:off x="8876517" y="3930654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---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CCA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AA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63F6774B-0B8E-54DD-A9C9-BADD1F227F62}"/>
              </a:ext>
            </a:extLst>
          </p:cNvPr>
          <p:cNvSpPr/>
          <p:nvPr/>
        </p:nvSpPr>
        <p:spPr>
          <a:xfrm>
            <a:off x="8876517" y="4457988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---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CCA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T</a:t>
            </a:r>
            <a:endParaRPr lang="en-US" dirty="0">
              <a:solidFill>
                <a:schemeClr val="tx1"/>
              </a:solidFill>
              <a:latin typeface="IBM Plex Mono" panose="020B0509050203000203" pitchFamily="49" charset="0"/>
            </a:endParaRPr>
          </a:p>
        </p:txBody>
      </p:sp>
      <p:sp>
        <p:nvSpPr>
          <p:cNvPr id="45" name="Rectangle 14">
            <a:extLst>
              <a:ext uri="{FF2B5EF4-FFF2-40B4-BE49-F238E27FC236}">
                <a16:creationId xmlns:a16="http://schemas.microsoft.com/office/drawing/2014/main" id="{BEDFEF0A-A5E3-AE2B-9AEE-42B51DC456BB}"/>
              </a:ext>
            </a:extLst>
          </p:cNvPr>
          <p:cNvSpPr/>
          <p:nvPr/>
        </p:nvSpPr>
        <p:spPr>
          <a:xfrm>
            <a:off x="8876517" y="4985323"/>
            <a:ext cx="2876552" cy="46632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---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G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endParaRPr lang="en-US" dirty="0">
              <a:solidFill>
                <a:schemeClr val="tx1"/>
              </a:solidFill>
              <a:latin typeface="IBM Plex Mono" panose="020B0509050203000203" pitchFamily="49" charset="0"/>
            </a:endParaRPr>
          </a:p>
        </p:txBody>
      </p:sp>
      <p:sp>
        <p:nvSpPr>
          <p:cNvPr id="46" name="Rectangle 16">
            <a:extLst>
              <a:ext uri="{FF2B5EF4-FFF2-40B4-BE49-F238E27FC236}">
                <a16:creationId xmlns:a16="http://schemas.microsoft.com/office/drawing/2014/main" id="{864D664F-88ED-89DD-41A2-73F0BC3BF1E1}"/>
              </a:ext>
            </a:extLst>
          </p:cNvPr>
          <p:cNvSpPr/>
          <p:nvPr/>
        </p:nvSpPr>
        <p:spPr>
          <a:xfrm>
            <a:off x="8876517" y="5512657"/>
            <a:ext cx="2876552" cy="466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---G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TGC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ru-RU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CG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endParaRPr lang="en-US" dirty="0">
              <a:solidFill>
                <a:schemeClr val="tx1"/>
              </a:solidFill>
              <a:latin typeface="IBM Plex Mono" panose="020B0509050203000203" pitchFamily="49" charset="0"/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61EB3BFF-9EE9-3C1B-636F-751CFC5A386D}"/>
              </a:ext>
            </a:extLst>
          </p:cNvPr>
          <p:cNvSpPr/>
          <p:nvPr/>
        </p:nvSpPr>
        <p:spPr>
          <a:xfrm>
            <a:off x="8887025" y="1728605"/>
            <a:ext cx="2876552" cy="466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BM Plex Mono" panose="020B0509050203000203" pitchFamily="49" charset="0"/>
              </a:rPr>
              <a:t>TATGCGAATGC-CCTGAA</a:t>
            </a:r>
          </a:p>
        </p:txBody>
      </p:sp>
    </p:spTree>
    <p:extLst>
      <p:ext uri="{BB962C8B-B14F-4D97-AF65-F5344CB8AC3E}">
        <p14:creationId xmlns:p14="http://schemas.microsoft.com/office/powerpoint/2010/main" val="50960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  <p:bldP spid="38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F5558-840D-7E80-D0BC-FD54CBC4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55577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Эволюционное выравнивание – выравнивание отражающее эволюцию последовательностей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E0F05-C508-DEF9-F4B5-71D5A2702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11"/>
            <a:ext cx="10515600" cy="4633232"/>
          </a:xfrm>
        </p:spPr>
        <p:txBody>
          <a:bodyPr>
            <a:normAutofit/>
          </a:bodyPr>
          <a:lstStyle/>
          <a:p>
            <a:r>
              <a:rPr lang="ru-RU" dirty="0"/>
              <a:t>Выровняем последовательности потомков относительно предка: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жизни мы решаем обратную задачу – построить эволюционное выравнивание, зная последовательности потомков</a:t>
            </a:r>
            <a:endParaRPr lang="en-US" dirty="0"/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760858-3AD0-A93B-B475-4E5720B7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27</a:t>
            </a:fld>
            <a:endParaRPr lang="en-US"/>
          </a:p>
        </p:txBody>
      </p:sp>
      <p:sp>
        <p:nvSpPr>
          <p:cNvPr id="15" name="Правая фигурная скобка 14">
            <a:extLst>
              <a:ext uri="{FF2B5EF4-FFF2-40B4-BE49-F238E27FC236}">
                <a16:creationId xmlns:a16="http://schemas.microsoft.com/office/drawing/2014/main" id="{5FFCA97C-ED3B-E324-2B93-BCE391E47057}"/>
              </a:ext>
            </a:extLst>
          </p:cNvPr>
          <p:cNvSpPr/>
          <p:nvPr/>
        </p:nvSpPr>
        <p:spPr>
          <a:xfrm>
            <a:off x="7180943" y="3046026"/>
            <a:ext cx="406400" cy="156754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BBA6A-5511-79D2-1B5A-2EF410943B48}"/>
              </a:ext>
            </a:extLst>
          </p:cNvPr>
          <p:cNvSpPr txBox="1"/>
          <p:nvPr/>
        </p:nvSpPr>
        <p:spPr>
          <a:xfrm>
            <a:off x="7728858" y="3100776"/>
            <a:ext cx="376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Это тоже эволюционное выравнивание!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B4F71723-E9D3-3CD8-A8F7-D5495D31DF6C}"/>
              </a:ext>
            </a:extLst>
          </p:cNvPr>
          <p:cNvSpPr/>
          <p:nvPr/>
        </p:nvSpPr>
        <p:spPr>
          <a:xfrm>
            <a:off x="3607560" y="3163523"/>
            <a:ext cx="3453640" cy="466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TATGC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AT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-C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G-C-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IBM Plex Mono" panose="020B0509050203000203" pitchFamily="49" charset="0"/>
              </a:rPr>
              <a:t>---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GAA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7C4E1EB9-D23B-D74A-D072-8C6931A9857B}"/>
              </a:ext>
            </a:extLst>
          </p:cNvPr>
          <p:cNvSpPr/>
          <p:nvPr/>
        </p:nvSpPr>
        <p:spPr>
          <a:xfrm>
            <a:off x="3607560" y="2662963"/>
            <a:ext cx="3440940" cy="466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TATGCGAAT-G-C-CCTGAA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4F530ACD-9103-8D2D-2DBA-AB041C558CF1}"/>
              </a:ext>
            </a:extLst>
          </p:cNvPr>
          <p:cNvSpPr/>
          <p:nvPr/>
        </p:nvSpPr>
        <p:spPr>
          <a:xfrm>
            <a:off x="3607560" y="3664083"/>
            <a:ext cx="3453640" cy="466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TAT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--C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AAT-G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C-</a:t>
            </a:r>
            <a:r>
              <a:rPr lang="ru-RU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GG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C84FEDEF-BB11-C255-5F05-92ABEA506A25}"/>
              </a:ext>
            </a:extLst>
          </p:cNvPr>
          <p:cNvSpPr/>
          <p:nvPr/>
        </p:nvSpPr>
        <p:spPr>
          <a:xfrm>
            <a:off x="3607560" y="4164642"/>
            <a:ext cx="3453640" cy="466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---G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CA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T-G-C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ru-RU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С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CG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IBM Plex Mono" panose="020B0509050203000203" pitchFamily="49" charset="0"/>
              </a:rPr>
              <a:t>A</a:t>
            </a:r>
            <a:r>
              <a:rPr lang="en-US" sz="2000" b="1" dirty="0">
                <a:solidFill>
                  <a:schemeClr val="tx1"/>
                </a:solidFill>
                <a:latin typeface="IBM Plex Mono" panose="020B0509050203000203" pitchFamily="49" charset="0"/>
              </a:rPr>
              <a:t>T</a:t>
            </a:r>
            <a:endParaRPr lang="en-US" sz="2000" dirty="0">
              <a:solidFill>
                <a:schemeClr val="tx1"/>
              </a:solidFill>
              <a:latin typeface="IBM Plex Mono" panose="020B0509050203000203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632F47-89B5-8A22-CF0F-CE355D76FEB8}"/>
              </a:ext>
            </a:extLst>
          </p:cNvPr>
          <p:cNvSpPr txBox="1"/>
          <p:nvPr/>
        </p:nvSpPr>
        <p:spPr>
          <a:xfrm>
            <a:off x="2413003" y="2667000"/>
            <a:ext cx="970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предок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495AEA-D508-BEE3-4648-6CF64F3ADAA6}"/>
              </a:ext>
            </a:extLst>
          </p:cNvPr>
          <p:cNvSpPr txBox="1"/>
          <p:nvPr/>
        </p:nvSpPr>
        <p:spPr>
          <a:xfrm>
            <a:off x="2095501" y="3170767"/>
            <a:ext cx="129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потомок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B7B532-B98F-E8AE-57A6-A8BF5B1F8605}"/>
              </a:ext>
            </a:extLst>
          </p:cNvPr>
          <p:cNvSpPr txBox="1"/>
          <p:nvPr/>
        </p:nvSpPr>
        <p:spPr>
          <a:xfrm>
            <a:off x="2095501" y="3674534"/>
            <a:ext cx="129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потомок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7ADF30-A4D4-5C42-2803-99D4993E3A8C}"/>
              </a:ext>
            </a:extLst>
          </p:cNvPr>
          <p:cNvSpPr txBox="1"/>
          <p:nvPr/>
        </p:nvSpPr>
        <p:spPr>
          <a:xfrm>
            <a:off x="2070101" y="4178300"/>
            <a:ext cx="129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потомок 3</a:t>
            </a:r>
          </a:p>
        </p:txBody>
      </p:sp>
    </p:spTree>
    <p:extLst>
      <p:ext uri="{BB962C8B-B14F-4D97-AF65-F5344CB8AC3E}">
        <p14:creationId xmlns:p14="http://schemas.microsoft.com/office/powerpoint/2010/main" val="20798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DD4C2-AB99-65C7-B708-14711FB95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Гомологию</a:t>
            </a:r>
            <a:r>
              <a:rPr lang="en-US" sz="3200" dirty="0"/>
              <a:t> </a:t>
            </a:r>
            <a:r>
              <a:rPr lang="ru-RU" sz="3200" dirty="0"/>
              <a:t>последовательностей нуклеотидов и белков выводят из сходства последовательностей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62117B-06F8-AAC1-0FD7-D45B847B9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03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Геномы и белки, как молекулы, определяются </a:t>
            </a:r>
            <a:r>
              <a:rPr lang="en-US" dirty="0"/>
              <a:t>(</a:t>
            </a:r>
            <a:r>
              <a:rPr lang="ru-RU" u="sng" dirty="0"/>
              <a:t>почти</a:t>
            </a:r>
            <a:r>
              <a:rPr lang="ru-RU" baseline="30000" dirty="0"/>
              <a:t> *)</a:t>
            </a:r>
            <a:r>
              <a:rPr lang="ru-RU" dirty="0"/>
              <a:t> однозначно) своей последовательностью</a:t>
            </a:r>
          </a:p>
          <a:p>
            <a:pPr marL="0" indent="0">
              <a:buNone/>
            </a:pPr>
            <a:r>
              <a:rPr lang="ru-RU" dirty="0"/>
              <a:t>Поэтому их гомология определяется похожестью последовательностей</a:t>
            </a:r>
          </a:p>
          <a:p>
            <a:r>
              <a:rPr lang="ru-RU" dirty="0"/>
              <a:t>Высокая </a:t>
            </a:r>
            <a:r>
              <a:rPr lang="ru-RU" strike="sngStrike" dirty="0"/>
              <a:t>гомология</a:t>
            </a:r>
            <a:r>
              <a:rPr lang="ru-RU" dirty="0"/>
              <a:t> последовательностей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НЕТ</a:t>
            </a:r>
          </a:p>
          <a:p>
            <a:pPr marL="0" indent="0">
              <a:buNone/>
            </a:pPr>
            <a:r>
              <a:rPr lang="ru-RU" b="1" dirty="0"/>
              <a:t>У гомологии нет степени, она есть у сходства!</a:t>
            </a:r>
          </a:p>
          <a:p>
            <a:r>
              <a:rPr lang="ru-RU" dirty="0"/>
              <a:t>Высокое сходство последовательностей -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ДА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D64B6-C04D-36EE-330C-C6DA04F5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35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2F28B-D1A2-FCA2-0530-21E32814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Множественное выравнивание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85462F-8D0B-0F6C-E925-3E66032D2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E880C1-513C-B177-0972-3B0D95AB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C6AF5CA-D8F5-DF26-8F56-58B088502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4" t="34604" r="52078" b="32565"/>
          <a:stretch/>
        </p:blipFill>
        <p:spPr bwMode="auto">
          <a:xfrm>
            <a:off x="1807336" y="2452945"/>
            <a:ext cx="7282951" cy="30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6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9C2B-4902-C0AD-24A3-E53669BE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/>
              <a:t>Карта локального </a:t>
            </a:r>
            <a:r>
              <a:rPr lang="ru-RU" sz="3200" dirty="0" smtClean="0"/>
              <a:t>сходства. </a:t>
            </a:r>
            <a:r>
              <a:rPr lang="ru-RU" sz="3200" dirty="0" smtClean="0"/>
              <a:t>У </a:t>
            </a:r>
            <a:r>
              <a:rPr lang="ru-RU" sz="3200" b="1" dirty="0" smtClean="0"/>
              <a:t>выравнивания ДНК </a:t>
            </a:r>
            <a:r>
              <a:rPr lang="ru-RU" sz="3200" dirty="0" smtClean="0"/>
              <a:t>(например, геномов) </a:t>
            </a:r>
            <a:r>
              <a:rPr lang="ru-RU" sz="3200" b="1" dirty="0" smtClean="0"/>
              <a:t>есть отличие от выравнивания  последовательностей белков</a:t>
            </a:r>
            <a:r>
              <a:rPr lang="ru-RU" sz="3200" dirty="0" smtClean="0"/>
              <a:t> из-за двух цепочек 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27F42-FCAD-5FC7-13EC-3475BB828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18737"/>
            <a:ext cx="11128786" cy="1802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Отрезки </a:t>
            </a:r>
            <a:r>
              <a:rPr lang="ru-RU" dirty="0"/>
              <a:t>отображают наличие локального </a:t>
            </a:r>
            <a:r>
              <a:rPr lang="ru-RU" dirty="0" smtClean="0"/>
              <a:t>выравнивания</a:t>
            </a:r>
          </a:p>
          <a:p>
            <a:pPr marL="0" indent="0">
              <a:buNone/>
            </a:pPr>
            <a:r>
              <a:rPr lang="ru-RU" dirty="0" smtClean="0"/>
              <a:t>Как отобразить Сходство прямой цепочки одной последовательности ДНК с комплементарной цепочкой второй последовательности?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У </a:t>
            </a:r>
            <a:r>
              <a:rPr lang="ru-RU" b="1" dirty="0" smtClean="0"/>
              <a:t>белков такого не бывает.</a:t>
            </a: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25DA80-1827-B274-4E2A-38E33931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D03EA-C95B-40A2-9E09-F50E9EC891AB}" type="slidenum">
              <a:rPr lang="ru-RU" smtClean="0"/>
              <a:t>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DD6F9E-A738-AD68-09C2-FFE8EBE2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812" y="1325563"/>
            <a:ext cx="6926375" cy="34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29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2A05E-3B2A-5F0B-4296-78424B2F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Зачем нужно множественное выравнивание?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6B510-35B1-78C4-A8D2-3760D7828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Построение множественных выравниваний — необходимый этап решения многих задач молекулярной биологии</a:t>
            </a:r>
          </a:p>
          <a:p>
            <a:pPr lvl="1"/>
            <a:r>
              <a:rPr lang="ru-RU" altLang="ru-RU" dirty="0"/>
              <a:t>Эволюционные реконструкции</a:t>
            </a:r>
          </a:p>
          <a:p>
            <a:pPr lvl="1"/>
            <a:r>
              <a:rPr lang="ru-RU" altLang="ru-RU" dirty="0"/>
              <a:t>Предсказания функции</a:t>
            </a:r>
          </a:p>
          <a:p>
            <a:pPr lvl="1"/>
            <a:r>
              <a:rPr lang="ru-RU" altLang="ru-RU" dirty="0"/>
              <a:t>Предсказания структуры</a:t>
            </a:r>
          </a:p>
          <a:p>
            <a:pPr lvl="1"/>
            <a:r>
              <a:rPr lang="ru-RU" altLang="ru-RU" dirty="0"/>
              <a:t>Классификация</a:t>
            </a:r>
            <a:endParaRPr lang="en-US" altLang="ru-RU" dirty="0"/>
          </a:p>
          <a:p>
            <a:r>
              <a:rPr lang="ru-RU" altLang="ru-RU" dirty="0"/>
              <a:t>Выравнивают и нуклеотидные, и </a:t>
            </a:r>
            <a:r>
              <a:rPr lang="ru-RU" altLang="ru-RU"/>
              <a:t>аминокислотные последовательности</a:t>
            </a:r>
            <a:endParaRPr lang="ru-RU" altLang="ru-RU" dirty="0"/>
          </a:p>
          <a:p>
            <a:pPr lvl="1"/>
            <a:endParaRPr lang="ru-RU" altLang="ru-RU" dirty="0"/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14A49E-8000-120C-F94B-0C8760F9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48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E7E54-7619-6A3A-D3A7-E342323D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Смысл выравнивания последовательностей гомологичных белков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9DB414-8EAF-EFE4-190D-662421A6D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8"/>
            <a:ext cx="10515600" cy="462597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Некоторые кодоны </a:t>
            </a:r>
            <a:r>
              <a:rPr lang="ru-RU" dirty="0" err="1"/>
              <a:t>а.к.о</a:t>
            </a:r>
            <a:r>
              <a:rPr lang="ru-RU" dirty="0"/>
              <a:t>. гомологичных белков потомков </a:t>
            </a:r>
            <a:r>
              <a:rPr lang="ru-RU" i="1" dirty="0"/>
              <a:t>произошли  из одного кодона последнего общего предка </a:t>
            </a:r>
            <a:r>
              <a:rPr lang="ru-RU" dirty="0"/>
              <a:t>этих белков, или были </a:t>
            </a:r>
            <a:r>
              <a:rPr lang="ru-RU" dirty="0" err="1"/>
              <a:t>делетированы</a:t>
            </a:r>
            <a:r>
              <a:rPr lang="ru-RU" dirty="0"/>
              <a:t> в эволюции, или появились в результате вставки новых кодонов</a:t>
            </a:r>
          </a:p>
          <a:p>
            <a:r>
              <a:rPr lang="ru-RU" dirty="0"/>
              <a:t>Цель программ множественного выравнивания </a:t>
            </a:r>
            <a:r>
              <a:rPr lang="ru-RU" i="1" dirty="0"/>
              <a:t>последовательностей гомологичных белков –  </a:t>
            </a:r>
            <a:r>
              <a:rPr lang="ru-RU" dirty="0"/>
              <a:t>воспроизвести эволюционное выравнивание</a:t>
            </a:r>
          </a:p>
          <a:p>
            <a:r>
              <a:rPr lang="ru-RU" dirty="0"/>
              <a:t>Это не всегда хорошо получается. Есть проблемы</a:t>
            </a:r>
          </a:p>
          <a:p>
            <a:r>
              <a:rPr lang="ru-RU" i="1" dirty="0"/>
              <a:t>Программы выравнивания основываются на сходстве последовательностей</a:t>
            </a:r>
            <a:r>
              <a:rPr lang="ru-RU" dirty="0"/>
              <a:t>, так как последовательности белков обычно подвержены стабилизирующему отбору и потому их последовательности изменяются медленно  </a:t>
            </a:r>
          </a:p>
          <a:p>
            <a:r>
              <a:rPr lang="ru-RU" dirty="0"/>
              <a:t>Сходство может появиться случайно (</a:t>
            </a:r>
            <a:r>
              <a:rPr lang="ru-RU" dirty="0" err="1"/>
              <a:t>теор</a:t>
            </a:r>
            <a:r>
              <a:rPr lang="ru-RU" dirty="0"/>
              <a:t>. вер.)</a:t>
            </a:r>
            <a:endParaRPr lang="ru-RU" sz="2400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Вывод.</a:t>
            </a:r>
            <a:r>
              <a:rPr lang="ru-RU" dirty="0">
                <a:solidFill>
                  <a:srgbClr val="C00000"/>
                </a:solidFill>
              </a:rPr>
              <a:t> Нужно учиться чему верить </a:t>
            </a:r>
            <a:r>
              <a:rPr lang="ru-RU" dirty="0"/>
              <a:t>в выравнивании, а</a:t>
            </a:r>
            <a:r>
              <a:rPr lang="ru-RU" dirty="0">
                <a:solidFill>
                  <a:srgbClr val="C00000"/>
                </a:solidFill>
              </a:rPr>
              <a:t> чему нет!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D7F11D-1551-0476-89DA-B1B97FA2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31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55931-DDBB-7FC5-3D5F-6C0AEEF2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Пример хорошего выравнивания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8FA25-45ED-B4A0-F52D-F63F8A687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0EF749-5436-86AD-EEE1-7C586B15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A17D79-6D68-9E06-6CEC-F1218D5DB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16881" r="35625" b="41559"/>
          <a:stretch/>
        </p:blipFill>
        <p:spPr bwMode="auto">
          <a:xfrm>
            <a:off x="2239347" y="2306217"/>
            <a:ext cx="771330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147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23AB7-B100-387B-2E62-782BECA2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плохого выравнивания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765FA-F76E-3CB9-AF78-8E8964E4B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202FD-2B24-D55A-592F-8B28C513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5E1BF52-ADDF-9EB6-A7E7-A65DE0DBE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12871" r="1607" b="4109"/>
          <a:stretch/>
        </p:blipFill>
        <p:spPr bwMode="auto">
          <a:xfrm>
            <a:off x="1767012" y="1484412"/>
            <a:ext cx="7669088" cy="484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25AB60-1569-858A-B7BD-DE33328FAA17}"/>
              </a:ext>
            </a:extLst>
          </p:cNvPr>
          <p:cNvSpPr txBox="1"/>
          <p:nvPr/>
        </p:nvSpPr>
        <p:spPr>
          <a:xfrm>
            <a:off x="3733804" y="3305179"/>
            <a:ext cx="604748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/>
              <a:t>Программа выровняет всё, что Вы ей дадите</a:t>
            </a:r>
          </a:p>
        </p:txBody>
      </p:sp>
    </p:spTree>
    <p:extLst>
      <p:ext uri="{BB962C8B-B14F-4D97-AF65-F5344CB8AC3E}">
        <p14:creationId xmlns:p14="http://schemas.microsoft.com/office/powerpoint/2010/main" val="3856967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8B17CF-1DCE-B004-8142-6DDEE1E91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F75A1D-C176-A621-422D-D3740369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34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25D772-1DD3-0162-3A68-B38A732E6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241151"/>
            <a:ext cx="8294758" cy="4709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E1B9D8-A04E-341A-8B1E-B54C990DA0C8}"/>
              </a:ext>
            </a:extLst>
          </p:cNvPr>
          <p:cNvSpPr txBox="1"/>
          <p:nvPr/>
        </p:nvSpPr>
        <p:spPr>
          <a:xfrm>
            <a:off x="1612900" y="7424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Arial Unicode MS" panose="020B0604020202020204" pitchFamily="34" charset="-128"/>
              </a:rPr>
              <a:t>DNA (cytosine-5-)-</a:t>
            </a:r>
            <a:r>
              <a:rPr lang="ru-RU" altLang="ru-RU" dirty="0" err="1">
                <a:solidFill>
                  <a:srgbClr val="000000"/>
                </a:solidFill>
                <a:latin typeface="Arial Unicode MS" panose="020B0604020202020204" pitchFamily="34" charset="-128"/>
              </a:rPr>
              <a:t>methyltransferas</a:t>
            </a:r>
            <a:r>
              <a:rPr lang="en-US" altLang="ru-RU" dirty="0">
                <a:solidFill>
                  <a:srgbClr val="000000"/>
                </a:solidFill>
                <a:latin typeface="Arial Unicode MS" panose="020B0604020202020204" pitchFamily="34" charset="-128"/>
              </a:rPr>
              <a:t>es</a:t>
            </a:r>
            <a:endParaRPr lang="ru-RU" altLang="ru-RU" sz="4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65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DB6C053-2468-22FF-31A4-68A8C099B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4ECE32-3021-15C6-235F-4E76F9BB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35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4F7A9F-6C2D-7961-A385-008D5CAB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78" y="807068"/>
            <a:ext cx="9140813" cy="5574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73642-762C-E646-6F4C-08541CC84D5D}"/>
              </a:ext>
            </a:extLst>
          </p:cNvPr>
          <p:cNvSpPr txBox="1"/>
          <p:nvPr/>
        </p:nvSpPr>
        <p:spPr>
          <a:xfrm>
            <a:off x="1638300" y="215900"/>
            <a:ext cx="4234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Продолжение того же выравнивания</a:t>
            </a:r>
          </a:p>
        </p:txBody>
      </p:sp>
    </p:spTree>
    <p:extLst>
      <p:ext uri="{BB962C8B-B14F-4D97-AF65-F5344CB8AC3E}">
        <p14:creationId xmlns:p14="http://schemas.microsoft.com/office/powerpoint/2010/main" val="1063814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0793A-0DFD-4E8D-79B8-867534FE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Почему выравнивание неоднородно?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343AA4F4-5601-1604-78D5-C4A40F83CC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9"/>
            <a:ext cx="10515600" cy="263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Программа построила выравнивание неправильно?</a:t>
            </a:r>
          </a:p>
          <a:p>
            <a:r>
              <a:rPr lang="ru-RU" sz="2400" dirty="0"/>
              <a:t>Неравномерная скорость мутаций в разных местах белка. Почему?</a:t>
            </a:r>
          </a:p>
          <a:p>
            <a:pPr lvl="1"/>
            <a:r>
              <a:rPr lang="ru-RU" sz="2000" dirty="0"/>
              <a:t>Мутации в геноме происходят неравномерно – НЕТ. Мутации  происходят случайно, им всё равно – где (в первом приближении).</a:t>
            </a:r>
          </a:p>
          <a:p>
            <a:pPr lvl="1"/>
            <a:r>
              <a:rPr lang="ru-RU" sz="2000" dirty="0"/>
              <a:t>Отбор решает какие мутации и даже крупные перестройки оставить, а какие запретить.</a:t>
            </a:r>
          </a:p>
          <a:p>
            <a:r>
              <a:rPr lang="ru-RU" sz="2400" dirty="0"/>
              <a:t>Где выравнивание правильное (имеет шанс соответствовать эволюционному), а где - НЕТ</a:t>
            </a:r>
            <a:endParaRPr lang="ru-RU" sz="2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9760F-83EC-6559-59E7-52DE876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4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F200C-3246-6FB9-B1D0-5114E56C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Хорошее выравнивание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4D4FCE-14C5-788E-8CB0-20807355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37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FC6A4F-73D4-F48C-F59B-53D0B060D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532571" y="1268462"/>
            <a:ext cx="8917058" cy="48942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D81DB09-B800-E7AB-5ECD-7FCC33FABA40}"/>
              </a:ext>
            </a:extLst>
          </p:cNvPr>
          <p:cNvSpPr/>
          <p:nvPr/>
        </p:nvSpPr>
        <p:spPr>
          <a:xfrm>
            <a:off x="2057403" y="6180139"/>
            <a:ext cx="2171701" cy="1404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9F8CE3-9B55-5AE5-F66D-151AF79D1F4D}"/>
              </a:ext>
            </a:extLst>
          </p:cNvPr>
          <p:cNvSpPr/>
          <p:nvPr/>
        </p:nvSpPr>
        <p:spPr>
          <a:xfrm>
            <a:off x="5200653" y="6189216"/>
            <a:ext cx="1809751" cy="1682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5646244-14C4-7698-219F-7601845E8ABA}"/>
              </a:ext>
            </a:extLst>
          </p:cNvPr>
          <p:cNvSpPr/>
          <p:nvPr/>
        </p:nvSpPr>
        <p:spPr>
          <a:xfrm>
            <a:off x="7010400" y="6180143"/>
            <a:ext cx="1238250" cy="1821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7917DAA-88E5-C3CB-8F8C-9DEE0DC36C97}"/>
              </a:ext>
            </a:extLst>
          </p:cNvPr>
          <p:cNvSpPr/>
          <p:nvPr/>
        </p:nvSpPr>
        <p:spPr>
          <a:xfrm>
            <a:off x="4229104" y="6196706"/>
            <a:ext cx="971549" cy="1564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E4A15E-D78B-B0A2-756B-CF08A74DC0FC}"/>
              </a:ext>
            </a:extLst>
          </p:cNvPr>
          <p:cNvSpPr/>
          <p:nvPr/>
        </p:nvSpPr>
        <p:spPr>
          <a:xfrm>
            <a:off x="8248653" y="6172132"/>
            <a:ext cx="1200979" cy="1901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012249-C479-B8F9-AA10-1155D6FE1A27}"/>
              </a:ext>
            </a:extLst>
          </p:cNvPr>
          <p:cNvSpPr/>
          <p:nvPr/>
        </p:nvSpPr>
        <p:spPr>
          <a:xfrm>
            <a:off x="1590675" y="6162680"/>
            <a:ext cx="466724" cy="15792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86DB5A-24F8-4B6C-5C64-49580EEB1562}"/>
              </a:ext>
            </a:extLst>
          </p:cNvPr>
          <p:cNvSpPr txBox="1"/>
          <p:nvPr/>
        </p:nvSpPr>
        <p:spPr>
          <a:xfrm>
            <a:off x="9547224" y="2277845"/>
            <a:ext cx="264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Учитываем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Наличие консервативных позиций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Отсутствие гэпов</a:t>
            </a:r>
          </a:p>
        </p:txBody>
      </p:sp>
    </p:spTree>
    <p:extLst>
      <p:ext uri="{BB962C8B-B14F-4D97-AF65-F5344CB8AC3E}">
        <p14:creationId xmlns:p14="http://schemas.microsoft.com/office/powerpoint/2010/main" val="2536872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8FAFE-5D0E-280E-D014-508A4F5B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13E82-2AB3-7D7C-828B-52E2DDBE3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Участки выравнивания (не отдельные колонки), со значительным сходством свидетельствуют об общности происхождения 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9DB57-AFAB-9C98-F3AD-12A57510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3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6A627F-E810-77FC-3E75-8F0DB2C3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39</a:t>
            </a:fld>
            <a:endParaRPr lang="en-US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FA42EBC-B8E1-E968-DF0F-AA33C536F43E}"/>
              </a:ext>
            </a:extLst>
          </p:cNvPr>
          <p:cNvGrpSpPr/>
          <p:nvPr/>
        </p:nvGrpSpPr>
        <p:grpSpPr>
          <a:xfrm>
            <a:off x="1749430" y="58395"/>
            <a:ext cx="8810625" cy="5642402"/>
            <a:chOff x="1" y="969620"/>
            <a:chExt cx="8810625" cy="56424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1D2800-E044-B447-CF9D-DCC4F9F3B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062"/>
            <a:stretch/>
          </p:blipFill>
          <p:spPr>
            <a:xfrm>
              <a:off x="41128" y="969620"/>
              <a:ext cx="8769498" cy="5574891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6DF0231-88FC-6B2F-E16B-915407372FF9}"/>
                </a:ext>
              </a:extLst>
            </p:cNvPr>
            <p:cNvSpPr/>
            <p:nvPr/>
          </p:nvSpPr>
          <p:spPr>
            <a:xfrm>
              <a:off x="1" y="6477000"/>
              <a:ext cx="1609724" cy="13502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9CEA125-D597-321F-BBB7-8D57D8988B55}"/>
                </a:ext>
              </a:extLst>
            </p:cNvPr>
            <p:cNvSpPr/>
            <p:nvPr/>
          </p:nvSpPr>
          <p:spPr>
            <a:xfrm>
              <a:off x="1724025" y="6463002"/>
              <a:ext cx="6572249" cy="14902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004452-447C-B8EF-25F6-C990380608A5}"/>
              </a:ext>
            </a:extLst>
          </p:cNvPr>
          <p:cNvSpPr/>
          <p:nvPr/>
        </p:nvSpPr>
        <p:spPr>
          <a:xfrm>
            <a:off x="6227609" y="3418843"/>
            <a:ext cx="2684616" cy="3371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555DDA-26DD-4646-4F4C-B691A516261D}"/>
              </a:ext>
            </a:extLst>
          </p:cNvPr>
          <p:cNvSpPr/>
          <p:nvPr/>
        </p:nvSpPr>
        <p:spPr>
          <a:xfrm>
            <a:off x="5892801" y="4828842"/>
            <a:ext cx="2533650" cy="3273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7DFCB-DFA5-6AFB-8239-2F9A7B4F6552}"/>
              </a:ext>
            </a:extLst>
          </p:cNvPr>
          <p:cNvSpPr txBox="1"/>
          <p:nvPr/>
        </p:nvSpPr>
        <p:spPr>
          <a:xfrm>
            <a:off x="2159001" y="5778504"/>
            <a:ext cx="7644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Жёлтый – есть выравнивания отдельных последовательностей (блоки)</a:t>
            </a:r>
            <a:r>
              <a:rPr lang="en-US" dirty="0"/>
              <a:t>;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между блоками  подгонка программы, гомологии по </a:t>
            </a:r>
            <a:r>
              <a:rPr lang="ru-RU" dirty="0" err="1"/>
              <a:t>а.к.о</a:t>
            </a:r>
            <a:r>
              <a:rPr lang="ru-RU" dirty="0"/>
              <a:t>. по колонкам нет</a:t>
            </a:r>
          </a:p>
        </p:txBody>
      </p:sp>
    </p:spTree>
    <p:extLst>
      <p:ext uri="{BB962C8B-B14F-4D97-AF65-F5344CB8AC3E}">
        <p14:creationId xmlns:p14="http://schemas.microsoft.com/office/powerpoint/2010/main" val="133265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9C2B-4902-C0AD-24A3-E53669BE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4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Карта локального </a:t>
            </a:r>
            <a:r>
              <a:rPr lang="ru-RU" sz="4000" dirty="0" smtClean="0"/>
              <a:t>сходства ДВУХ маленьких  геномов  одного рода </a:t>
            </a:r>
            <a:r>
              <a:rPr lang="en-US" sz="4000" dirty="0" err="1" smtClean="0"/>
              <a:t>Micoplasma</a:t>
            </a:r>
            <a:r>
              <a:rPr lang="en-US" sz="4000" dirty="0" smtClean="0"/>
              <a:t>.</a:t>
            </a:r>
            <a:endParaRPr lang="ru-RU" sz="4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474ADC-6986-6581-8D2C-F7376EF6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D03EA-C95B-40A2-9E09-F50E9EC891AB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2430D1-0A29-80FD-2A71-29608B8DE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55" y="1325567"/>
            <a:ext cx="8735209" cy="557623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AF92CD-D77A-9230-188A-6D1AA66C6BC4}"/>
              </a:ext>
            </a:extLst>
          </p:cNvPr>
          <p:cNvSpPr/>
          <p:nvPr/>
        </p:nvSpPr>
        <p:spPr>
          <a:xfrm>
            <a:off x="8339584" y="6455352"/>
            <a:ext cx="386499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471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1F25E-46D1-9525-6108-4BAE3929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-155575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/>
              <a:t>Выравнивание тех же белков другой программой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ACAAC6-EF40-68BC-7C6C-F55DDB354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B42D0-2350-0CD2-3E10-0A6E5C02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40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D54C0-839E-9C11-C8B4-41DFC9713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5309" b="2873"/>
          <a:stretch/>
        </p:blipFill>
        <p:spPr>
          <a:xfrm>
            <a:off x="1689101" y="841375"/>
            <a:ext cx="9096506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25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E01A6-6DD5-A695-E1E2-84528BB1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Консервативное значит важное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EACED5-8BC6-4A65-A7C5-1CF2DEF95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Консервативное -  то, что длительно существует в эволюции, с несущественными изменениями</a:t>
            </a:r>
          </a:p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7F04E-07F1-2405-754F-D5597351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54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9692C4-64CB-A97B-0469-AC746D3E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42</a:t>
            </a:fld>
            <a:endParaRPr lang="en-US"/>
          </a:p>
        </p:txBody>
      </p:sp>
      <p:pic>
        <p:nvPicPr>
          <p:cNvPr id="27" name="Picture 16" descr="Классический Американский Большой Современный Автомобиль Грузовик  Транспорта — стоковые фотографии и другие картинки Грузовик - iStock">
            <a:extLst>
              <a:ext uri="{FF2B5EF4-FFF2-40B4-BE49-F238E27FC236}">
                <a16:creationId xmlns:a16="http://schemas.microsoft.com/office/drawing/2014/main" id="{028A21F1-2699-A492-629F-C10CA2CD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72" y="4876236"/>
            <a:ext cx="2530424" cy="16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Эксперты назвали самый популярный люксовый автомобиль 2020 года">
            <a:extLst>
              <a:ext uri="{FF2B5EF4-FFF2-40B4-BE49-F238E27FC236}">
                <a16:creationId xmlns:a16="http://schemas.microsoft.com/office/drawing/2014/main" id="{AE93D4CB-B97B-A8BE-1C88-7CE33254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22" y="4913520"/>
            <a:ext cx="26003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Как выглядит телега. Декоративная телега для сада своими руками: как  сделать и где установить. Современные телеги - сферы использования">
            <a:extLst>
              <a:ext uri="{FF2B5EF4-FFF2-40B4-BE49-F238E27FC236}">
                <a16:creationId xmlns:a16="http://schemas.microsoft.com/office/drawing/2014/main" id="{24E1883F-532F-95D5-D7C0-67B523C9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23" y="4913520"/>
            <a:ext cx="2672177" cy="173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Самый древний автомобиль. / Блог им. burena / Коллективные блоги /  Steampunker.ru - сеть для любителей steampunk'а">
            <a:extLst>
              <a:ext uri="{FF2B5EF4-FFF2-40B4-BE49-F238E27FC236}">
                <a16:creationId xmlns:a16="http://schemas.microsoft.com/office/drawing/2014/main" id="{A2E95B80-0049-7924-8039-23CB6B8B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12" y="2631785"/>
            <a:ext cx="2637359" cy="190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Десять самых старых автомобилей в мире » 1Gai.Ru - Советы и технологии,  автомобили, новости, статьи, фотографии">
            <a:extLst>
              <a:ext uri="{FF2B5EF4-FFF2-40B4-BE49-F238E27FC236}">
                <a16:creationId xmlns:a16="http://schemas.microsoft.com/office/drawing/2014/main" id="{9460B0D6-64E0-0DE9-5334-92F242A9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96" y="2897785"/>
            <a:ext cx="3110132" cy="1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телега — Викисловарь">
            <a:extLst>
              <a:ext uri="{FF2B5EF4-FFF2-40B4-BE49-F238E27FC236}">
                <a16:creationId xmlns:a16="http://schemas.microsoft.com/office/drawing/2014/main" id="{62E3B86F-6343-A5E2-3375-0D0B4D48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34" y="2776760"/>
            <a:ext cx="2494348" cy="175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История создания колеса">
            <a:extLst>
              <a:ext uri="{FF2B5EF4-FFF2-40B4-BE49-F238E27FC236}">
                <a16:creationId xmlns:a16="http://schemas.microsoft.com/office/drawing/2014/main" id="{8478B41E-58B6-EA3A-0D3C-BD24D9FDF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8" y="800486"/>
            <a:ext cx="2454460" cy="16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https://dikon.ru/upload/image/antique_wooden_wheelbarrow_buch_2_3532_1024x521.png">
            <a:extLst>
              <a:ext uri="{FF2B5EF4-FFF2-40B4-BE49-F238E27FC236}">
                <a16:creationId xmlns:a16="http://schemas.microsoft.com/office/drawing/2014/main" id="{21FB61E4-B1F2-8441-9B13-C89F31D5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05" y="878928"/>
            <a:ext cx="2263806" cy="15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Колесница - это... Что такое Колесница?">
            <a:extLst>
              <a:ext uri="{FF2B5EF4-FFF2-40B4-BE49-F238E27FC236}">
                <a16:creationId xmlns:a16="http://schemas.microsoft.com/office/drawing/2014/main" id="{7F94FB82-1676-950E-641D-F47D083BE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24" y="800486"/>
            <a:ext cx="2375415" cy="16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C5729-E3F9-9362-03AC-CA04AB80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Сохраняющееся в эволюции (консервативное)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важно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765CB-2FE3-6CDE-1062-86838A13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6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6728-6074-7913-8E10-E04967DD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Выравнивание РНК зависимая РНК полимераз (</a:t>
            </a:r>
            <a:r>
              <a:rPr lang="ru-RU" sz="4000" dirty="0" err="1"/>
              <a:t>RdRP</a:t>
            </a:r>
            <a:r>
              <a:rPr lang="ru-RU" sz="4000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2E7DD-C3ED-DC5E-2FE3-27BFEB9D0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58C48-6C72-C724-0EAC-4C42AF75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44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E5308D-162B-CD3D-8DE1-2A51955DA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07"/>
          <a:stretch/>
        </p:blipFill>
        <p:spPr>
          <a:xfrm>
            <a:off x="1815062" y="3519138"/>
            <a:ext cx="4271417" cy="25673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67BD78-CA12-DA78-718A-BBD5F5B2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921842"/>
            <a:ext cx="9144000" cy="154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F62688-D047-36CB-807F-EB15FC5CC14F}"/>
              </a:ext>
            </a:extLst>
          </p:cNvPr>
          <p:cNvSpPr txBox="1"/>
          <p:nvPr/>
        </p:nvSpPr>
        <p:spPr>
          <a:xfrm>
            <a:off x="7237946" y="3694117"/>
            <a:ext cx="3410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каких участках выравнивание</a:t>
            </a:r>
          </a:p>
          <a:p>
            <a:r>
              <a:rPr lang="ru-RU" dirty="0"/>
              <a:t>правильное – </a:t>
            </a:r>
            <a:br>
              <a:rPr lang="ru-RU" dirty="0"/>
            </a:br>
            <a:r>
              <a:rPr lang="ru-RU" dirty="0"/>
              <a:t>совпадает с эволюционным?</a:t>
            </a:r>
          </a:p>
        </p:txBody>
      </p:sp>
    </p:spTree>
    <p:extLst>
      <p:ext uri="{BB962C8B-B14F-4D97-AF65-F5344CB8AC3E}">
        <p14:creationId xmlns:p14="http://schemas.microsoft.com/office/powerpoint/2010/main" val="1883436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741FA-BABF-6EA8-3B64-6779140B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4"/>
            <a:ext cx="11112500" cy="1082675"/>
          </a:xfrm>
        </p:spPr>
        <p:txBody>
          <a:bodyPr>
            <a:normAutofit/>
          </a:bodyPr>
          <a:lstStyle/>
          <a:p>
            <a:r>
              <a:rPr lang="ru-RU" sz="2800" dirty="0"/>
              <a:t>Множественное дает больше информации, чем парное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D787D-F119-7B67-8142-0361F5D3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21065-5E45-D218-9CF9-825C04A4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35993C3-ABF6-1A6E-2CEC-1DABB4FD1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3" t="33364" r="821" b="-1393"/>
          <a:stretch/>
        </p:blipFill>
        <p:spPr bwMode="auto">
          <a:xfrm>
            <a:off x="1824566" y="998855"/>
            <a:ext cx="8172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5A162FE-FE51-9E25-5B72-1A590C1F8522}"/>
              </a:ext>
            </a:extLst>
          </p:cNvPr>
          <p:cNvSpPr/>
          <p:nvPr/>
        </p:nvSpPr>
        <p:spPr>
          <a:xfrm>
            <a:off x="4041856" y="5510357"/>
            <a:ext cx="2250997" cy="4436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65FDC45-7DDC-0CD5-BEBC-7552D24AC177}"/>
              </a:ext>
            </a:extLst>
          </p:cNvPr>
          <p:cNvSpPr/>
          <p:nvPr/>
        </p:nvSpPr>
        <p:spPr>
          <a:xfrm>
            <a:off x="3384554" y="2914322"/>
            <a:ext cx="1977933" cy="3737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EB5C92-12BD-E248-F2F0-864062D45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933" b="1288"/>
          <a:stretch/>
        </p:blipFill>
        <p:spPr>
          <a:xfrm>
            <a:off x="2083730" y="4671363"/>
            <a:ext cx="7800230" cy="1411941"/>
          </a:xfrm>
          <a:prstGeom prst="rect">
            <a:avLst/>
          </a:prstGeom>
        </p:spPr>
      </p:pic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id="{9843E5FD-4838-D64F-986C-10C988D936C3}"/>
              </a:ext>
            </a:extLst>
          </p:cNvPr>
          <p:cNvSpPr/>
          <p:nvPr/>
        </p:nvSpPr>
        <p:spPr>
          <a:xfrm>
            <a:off x="3514094" y="5573702"/>
            <a:ext cx="1977933" cy="3737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845AC-A06B-2335-771C-43415E40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12DC3-3E29-335F-0704-18114B0C7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Множественные выравнивания – глобальные</a:t>
            </a:r>
          </a:p>
          <a:p>
            <a:r>
              <a:rPr lang="ru-RU" dirty="0"/>
              <a:t>Для всякого ли множества последовательностей имеет смысл строить такое выравнивание?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EEBF9-F55A-9838-A369-FBEB4D24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85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JalView</a:t>
            </a:r>
            <a:r>
              <a:rPr lang="en-US" dirty="0"/>
              <a:t> – </a:t>
            </a:r>
            <a:r>
              <a:rPr lang="ru-RU" dirty="0"/>
              <a:t>редактор выравниваний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EDEB0DD-9ADA-E163-F9F0-21332B6B2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Демонстрация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408CAE-0C98-9AC9-D62F-5346B277C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 ноября 2024 г.</a:t>
            </a:r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5E06B9-D4BE-5D81-A626-F0B395B5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18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021" y="123967"/>
            <a:ext cx="7886700" cy="388500"/>
          </a:xfrm>
        </p:spPr>
        <p:txBody>
          <a:bodyPr>
            <a:noAutofit/>
          </a:bodyPr>
          <a:lstStyle/>
          <a:p>
            <a:r>
              <a:rPr lang="ru-RU" sz="2800" dirty="0"/>
              <a:t>Полезные умения в </a:t>
            </a:r>
            <a:r>
              <a:rPr lang="en-US" sz="2800" dirty="0" err="1"/>
              <a:t>Jalview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668" y="4592102"/>
            <a:ext cx="7886700" cy="519222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1) Импорт последовательностей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DD7662-57B4-464D-C81C-8E06ED63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994504"/>
              </p:ext>
            </p:extLst>
          </p:nvPr>
        </p:nvGraphicFramePr>
        <p:xfrm>
          <a:off x="781051" y="560095"/>
          <a:ext cx="10091372" cy="5651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111">
                  <a:extLst>
                    <a:ext uri="{9D8B030D-6E8A-4147-A177-3AD203B41FA5}">
                      <a16:colId xmlns:a16="http://schemas.microsoft.com/office/drawing/2014/main" val="2962751034"/>
                    </a:ext>
                  </a:extLst>
                </a:gridCol>
                <a:gridCol w="1348382">
                  <a:extLst>
                    <a:ext uri="{9D8B030D-6E8A-4147-A177-3AD203B41FA5}">
                      <a16:colId xmlns:a16="http://schemas.microsoft.com/office/drawing/2014/main" val="1706768997"/>
                    </a:ext>
                  </a:extLst>
                </a:gridCol>
                <a:gridCol w="1702747">
                  <a:extLst>
                    <a:ext uri="{9D8B030D-6E8A-4147-A177-3AD203B41FA5}">
                      <a16:colId xmlns:a16="http://schemas.microsoft.com/office/drawing/2014/main" val="290833252"/>
                    </a:ext>
                  </a:extLst>
                </a:gridCol>
                <a:gridCol w="1934055">
                  <a:extLst>
                    <a:ext uri="{9D8B030D-6E8A-4147-A177-3AD203B41FA5}">
                      <a16:colId xmlns:a16="http://schemas.microsoft.com/office/drawing/2014/main" val="3189146456"/>
                    </a:ext>
                  </a:extLst>
                </a:gridCol>
                <a:gridCol w="3049077">
                  <a:extLst>
                    <a:ext uri="{9D8B030D-6E8A-4147-A177-3AD203B41FA5}">
                      <a16:colId xmlns:a16="http://schemas.microsoft.com/office/drawing/2014/main" val="2521944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Действие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меню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подменю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варианты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комментарии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881305"/>
                  </a:ext>
                </a:extLst>
              </a:tr>
              <a:tr h="1166279">
                <a:tc>
                  <a:txBody>
                    <a:bodyPr/>
                    <a:lstStyle/>
                    <a:p>
                      <a:r>
                        <a:rPr lang="ru-RU" sz="1600" dirty="0"/>
                        <a:t>Импорт последовательностей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File</a:t>
                      </a:r>
                      <a:r>
                        <a:rPr lang="en-US" sz="1600" baseline="0" dirty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Add sequences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Из</a:t>
                      </a:r>
                      <a:r>
                        <a:rPr lang="ru-RU" sz="1600" baseline="0" dirty="0"/>
                        <a:t> файла</a:t>
                      </a:r>
                      <a:endParaRPr lang="en-US" sz="16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From textbox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err="1"/>
                        <a:t>url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08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Команды</a:t>
                      </a:r>
                      <a:r>
                        <a:rPr lang="ru-RU" sz="1600" baseline="0" dirty="0"/>
                        <a:t> относятся к выделенному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Ctrl-A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86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Выравнивание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Web</a:t>
                      </a:r>
                      <a:r>
                        <a:rPr lang="en-US" sz="1600" baseline="0" dirty="0"/>
                        <a:t> services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Alignment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Выбираете программу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Mafft</a:t>
                      </a:r>
                      <a:r>
                        <a:rPr lang="en-US" sz="1600" baseline="0" dirty="0"/>
                        <a:t> </a:t>
                      </a:r>
                      <a:r>
                        <a:rPr lang="ru-RU" sz="1600" baseline="0" dirty="0"/>
                        <a:t>быстро работает</a:t>
                      </a:r>
                      <a:br>
                        <a:rPr lang="ru-RU" sz="1600" baseline="0" dirty="0"/>
                      </a:br>
                      <a:r>
                        <a:rPr lang="ru-RU" sz="1600" baseline="0" dirty="0"/>
                        <a:t>Результат в новом окне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563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Раскраска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Clustal</a:t>
                      </a:r>
                      <a:r>
                        <a:rPr lang="en-US" sz="1600" dirty="0"/>
                        <a:t> </a:t>
                      </a:r>
                      <a:r>
                        <a:rPr lang="ru-RU" sz="1600" dirty="0"/>
                        <a:t>и</a:t>
                      </a:r>
                      <a:r>
                        <a:rPr lang="ru-RU" sz="1600" baseline="0" dirty="0"/>
                        <a:t> </a:t>
                      </a:r>
                      <a:r>
                        <a:rPr lang="en-US" sz="1600" baseline="0" dirty="0"/>
                        <a:t>By conservation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Conservation threshold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Меняя</a:t>
                      </a:r>
                      <a:r>
                        <a:rPr lang="ru-RU" sz="1600" baseline="0" dirty="0"/>
                        <a:t> порог</a:t>
                      </a:r>
                      <a:r>
                        <a:rPr lang="en-US" sz="1600" baseline="0" dirty="0"/>
                        <a:t>,</a:t>
                      </a:r>
                      <a:r>
                        <a:rPr lang="ru-RU" sz="1600" baseline="0" dirty="0"/>
                        <a:t> можно увидеть консервативные участки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791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Создание групп по выделенным колонкам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Select</a:t>
                      </a: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_______</a:t>
                      </a:r>
                    </a:p>
                    <a:p>
                      <a:r>
                        <a:rPr lang="en-US" sz="1600" dirty="0"/>
                        <a:t>Calculate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Make groups for selection</a:t>
                      </a:r>
                      <a:r>
                        <a:rPr lang="ru-RU" sz="1600" dirty="0"/>
                        <a:t/>
                      </a:r>
                      <a:br>
                        <a:rPr lang="ru-RU" sz="1600" dirty="0"/>
                      </a:br>
                      <a:r>
                        <a:rPr lang="ru-RU" sz="1600" dirty="0"/>
                        <a:t>___________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sort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r>
                        <a:rPr lang="ru-RU" sz="1600" dirty="0"/>
                        <a:t/>
                      </a:r>
                      <a:br>
                        <a:rPr lang="ru-RU" sz="1600" dirty="0"/>
                      </a:br>
                      <a:r>
                        <a:rPr lang="en-US" sz="1600" dirty="0"/>
                        <a:t>by groups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Удобно</a:t>
                      </a:r>
                      <a:r>
                        <a:rPr lang="ru-RU" sz="1600" baseline="0" dirty="0"/>
                        <a:t> для поиска гомологичных последовательностей</a:t>
                      </a:r>
                    </a:p>
                    <a:p>
                      <a:r>
                        <a:rPr lang="ru-RU" sz="1600" baseline="0" dirty="0"/>
                        <a:t>Меньше колонок – больше группы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78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Поиск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select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find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Пишете</a:t>
                      </a:r>
                      <a:r>
                        <a:rPr lang="ru-RU" sz="1600" baseline="0" dirty="0"/>
                        <a:t> посл. Или паттерн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Пример</a:t>
                      </a:r>
                    </a:p>
                    <a:p>
                      <a:r>
                        <a:rPr lang="en-US" sz="1600" dirty="0"/>
                        <a:t>[FY].[GA].{1,2}[GA]</a:t>
                      </a:r>
                    </a:p>
                    <a:p>
                      <a:r>
                        <a:rPr lang="en-US" sz="1600" dirty="0"/>
                        <a:t>“.” – </a:t>
                      </a:r>
                      <a:r>
                        <a:rPr lang="ru-RU" sz="1600" dirty="0"/>
                        <a:t>любая буква </a:t>
                      </a:r>
                      <a:r>
                        <a:rPr lang="en-US" sz="1600" dirty="0"/>
                        <a:t>{</a:t>
                      </a:r>
                      <a:r>
                        <a:rPr lang="ru-RU" sz="1600" dirty="0" err="1"/>
                        <a:t>от,до</a:t>
                      </a:r>
                      <a:r>
                        <a:rPr lang="en-US" sz="1600" dirty="0"/>
                        <a:t>}</a:t>
                      </a:r>
                      <a:r>
                        <a:rPr lang="en-US" sz="1600" baseline="0" dirty="0"/>
                        <a:t> </a:t>
                      </a:r>
                      <a:r>
                        <a:rPr lang="ru-RU" sz="1600" baseline="0" dirty="0"/>
                        <a:t>раз</a:t>
                      </a:r>
                    </a:p>
                    <a:p>
                      <a:r>
                        <a:rPr lang="en-US" sz="1600" baseline="0" dirty="0"/>
                        <a:t>[</a:t>
                      </a:r>
                      <a:r>
                        <a:rPr lang="en-US" sz="1600" baseline="0" dirty="0" smtClean="0"/>
                        <a:t>FY] </a:t>
                      </a:r>
                      <a:r>
                        <a:rPr lang="en-US" sz="1600" baseline="0" dirty="0"/>
                        <a:t>– </a:t>
                      </a:r>
                      <a:r>
                        <a:rPr lang="ru-RU" sz="1600" baseline="0" dirty="0"/>
                        <a:t>и</a:t>
                      </a:r>
                      <a:r>
                        <a:rPr lang="en-US" sz="1600" baseline="0" dirty="0"/>
                        <a:t> F</a:t>
                      </a:r>
                      <a:r>
                        <a:rPr lang="ru-RU" sz="1600" baseline="0" dirty="0"/>
                        <a:t>, и </a:t>
                      </a:r>
                      <a:r>
                        <a:rPr lang="en-US" sz="1600" baseline="0" dirty="0"/>
                        <a:t>Y </a:t>
                      </a:r>
                      <a:r>
                        <a:rPr lang="ru-RU" sz="1600" baseline="0" dirty="0"/>
                        <a:t>годятся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389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451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668" y="4592102"/>
            <a:ext cx="7886700" cy="519222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1) Импорт последовательностей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553583-182B-E416-9335-0018A630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4775" y="150727"/>
          <a:ext cx="11487150" cy="6258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638">
                  <a:extLst>
                    <a:ext uri="{9D8B030D-6E8A-4147-A177-3AD203B41FA5}">
                      <a16:colId xmlns:a16="http://schemas.microsoft.com/office/drawing/2014/main" val="2962751034"/>
                    </a:ext>
                  </a:extLst>
                </a:gridCol>
                <a:gridCol w="2001762">
                  <a:extLst>
                    <a:ext uri="{9D8B030D-6E8A-4147-A177-3AD203B41FA5}">
                      <a16:colId xmlns:a16="http://schemas.microsoft.com/office/drawing/2014/main" val="1706768997"/>
                    </a:ext>
                  </a:extLst>
                </a:gridCol>
                <a:gridCol w="1471381">
                  <a:extLst>
                    <a:ext uri="{9D8B030D-6E8A-4147-A177-3AD203B41FA5}">
                      <a16:colId xmlns:a16="http://schemas.microsoft.com/office/drawing/2014/main" val="290833252"/>
                    </a:ext>
                  </a:extLst>
                </a:gridCol>
                <a:gridCol w="2201562">
                  <a:extLst>
                    <a:ext uri="{9D8B030D-6E8A-4147-A177-3AD203B41FA5}">
                      <a16:colId xmlns:a16="http://schemas.microsoft.com/office/drawing/2014/main" val="3189146456"/>
                    </a:ext>
                  </a:extLst>
                </a:gridCol>
                <a:gridCol w="3470807">
                  <a:extLst>
                    <a:ext uri="{9D8B030D-6E8A-4147-A177-3AD203B41FA5}">
                      <a16:colId xmlns:a16="http://schemas.microsoft.com/office/drawing/2014/main" val="2521944475"/>
                    </a:ext>
                  </a:extLst>
                </a:gridCol>
              </a:tblGrid>
              <a:tr h="346080">
                <a:tc>
                  <a:txBody>
                    <a:bodyPr/>
                    <a:lstStyle/>
                    <a:p>
                      <a:r>
                        <a:rPr lang="ru-RU" dirty="0"/>
                        <a:t>Действие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меню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подменю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варианты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комментарии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881305"/>
                  </a:ext>
                </a:extLst>
              </a:tr>
              <a:tr h="1124759">
                <a:tc>
                  <a:txBody>
                    <a:bodyPr/>
                    <a:lstStyle/>
                    <a:p>
                      <a:r>
                        <a:rPr lang="ru-RU" dirty="0"/>
                        <a:t>Выделение прямоугольного блока в отдельное окно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Мышкой</a:t>
                      </a:r>
                      <a:r>
                        <a:rPr lang="ru-RU" baseline="0" dirty="0"/>
                        <a:t> выделяете прямоугольный блок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Правой кнопкой</a:t>
                      </a:r>
                    </a:p>
                    <a:p>
                      <a:r>
                        <a:rPr lang="en-US" dirty="0"/>
                        <a:t>selection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to text block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Сразу</a:t>
                      </a:r>
                      <a:r>
                        <a:rPr lang="ru-RU" baseline="0" dirty="0"/>
                        <a:t> </a:t>
                      </a:r>
                      <a:r>
                        <a:rPr lang="en-US" baseline="0" dirty="0"/>
                        <a:t>new windows</a:t>
                      </a:r>
                    </a:p>
                    <a:p>
                      <a:r>
                        <a:rPr lang="ru-RU" baseline="0" dirty="0"/>
                        <a:t>Текстовое окно можно закрыть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086785"/>
                  </a:ext>
                </a:extLst>
              </a:tr>
              <a:tr h="86519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Edit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 empty columns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После создания окна из выделенного блока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791103"/>
                  </a:ext>
                </a:extLst>
              </a:tr>
              <a:tr h="6056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Edit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 all gaps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Для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перевыравнивания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78536"/>
                  </a:ext>
                </a:extLst>
              </a:tr>
              <a:tr h="1643878">
                <a:tc>
                  <a:txBody>
                    <a:bodyPr/>
                    <a:lstStyle/>
                    <a:p>
                      <a:r>
                        <a:rPr lang="ru-RU" dirty="0"/>
                        <a:t>Сократить выравнивание за счёт удаления почти идентичных последовательностей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Edit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</a:t>
                      </a:r>
                      <a:r>
                        <a:rPr lang="en-US" baseline="0" dirty="0"/>
                        <a:t> redundancy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Поставить</a:t>
                      </a:r>
                      <a:r>
                        <a:rPr lang="ru-RU" baseline="0" dirty="0"/>
                        <a:t> порог сходства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Из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высокосходных</a:t>
                      </a:r>
                      <a:r>
                        <a:rPr lang="ru-RU" baseline="0" dirty="0"/>
                        <a:t> последовательностей оставить одну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264685"/>
                  </a:ext>
                </a:extLst>
              </a:tr>
              <a:tr h="605639">
                <a:tc>
                  <a:txBody>
                    <a:bodyPr/>
                    <a:lstStyle/>
                    <a:p>
                      <a:r>
                        <a:rPr lang="ru-RU" dirty="0"/>
                        <a:t>Сохранение выравнивания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389615"/>
                  </a:ext>
                </a:extLst>
              </a:tr>
              <a:tr h="865199">
                <a:tc>
                  <a:txBody>
                    <a:bodyPr/>
                    <a:lstStyle/>
                    <a:p>
                      <a:r>
                        <a:rPr lang="ru-RU" dirty="0"/>
                        <a:t>Сохранение проекта со всеми окнами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769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90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9C2B-4902-C0AD-24A3-E53669BE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Делеция или вставка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27F42-FCAD-5FC7-13EC-3475BB82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en-US" sz="2600" dirty="0"/>
              <a:t>https://mummer.sourceforge.net/manual/AlignmentTypes.pdf</a:t>
            </a:r>
            <a:endParaRPr lang="ru-RU" sz="2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474ADC-6986-6581-8D2C-F7376EF6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D03EA-C95B-40A2-9E09-F50E9EC891AB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FEF68F-199C-5584-85A3-FB5F2F783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191" y="2324100"/>
            <a:ext cx="632950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89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3BE70-E2CB-8D71-691F-038083B7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946402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/>
              <a:t>Научимся искать в выравнивании блоки, в которых выравнивание имеет высокий шанс быть эволюционным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CE91278-4B5D-65BA-10B8-CAF077B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985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8E92B-D678-27CB-A12B-83F408C8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279654"/>
            <a:ext cx="10972800" cy="228282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В </a:t>
            </a:r>
            <a:r>
              <a:rPr lang="en-US" sz="3600" dirty="0" err="1">
                <a:latin typeface="+mn-lt"/>
              </a:rPr>
              <a:t>JalView</a:t>
            </a:r>
            <a:r>
              <a:rPr lang="en-US" sz="3600" dirty="0">
                <a:latin typeface="+mn-lt"/>
              </a:rPr>
              <a:t> </a:t>
            </a:r>
            <a:r>
              <a:rPr lang="ru-RU" sz="3600" dirty="0">
                <a:latin typeface="+mn-lt"/>
              </a:rPr>
              <a:t>загружаем выравнивание</a:t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en-US" sz="3100" dirty="0">
                <a:latin typeface="+mn-lt"/>
              </a:rPr>
              <a:t>File =&gt; Fetch Sequence =&gt;</a:t>
            </a:r>
            <a:r>
              <a:rPr lang="ru-RU" sz="3100" dirty="0">
                <a:latin typeface="+mn-lt"/>
              </a:rPr>
              <a:t> Выбираем </a:t>
            </a:r>
            <a:r>
              <a:rPr lang="en-US" sz="3100" dirty="0">
                <a:latin typeface="+mn-lt"/>
              </a:rPr>
              <a:t>PFAM</a:t>
            </a:r>
            <a:r>
              <a:rPr lang="ru-RU" sz="3100" dirty="0">
                <a:latin typeface="+mn-lt"/>
              </a:rPr>
              <a:t> в </a:t>
            </a:r>
            <a:r>
              <a:rPr lang="en-US" sz="3100" dirty="0">
                <a:latin typeface="+mn-lt"/>
              </a:rPr>
              <a:t>Select Database =&gt; </a:t>
            </a:r>
            <a:r>
              <a:rPr lang="ru-RU" sz="3100" dirty="0"/>
              <a:t>PF00284</a:t>
            </a:r>
            <a:r>
              <a:rPr lang="en-US" sz="3600" dirty="0"/>
              <a:t/>
            </a:r>
            <a:br>
              <a:rPr lang="en-US" sz="3600" dirty="0"/>
            </a:br>
            <a:endParaRPr lang="ru-RU" sz="3600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7AB71C-5A88-AA1A-17F8-618B3459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83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C0B67-64C2-15AA-72FB-BD8CCA951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9"/>
            <a:ext cx="10515600" cy="1044575"/>
          </a:xfrm>
        </p:spPr>
        <p:txBody>
          <a:bodyPr>
            <a:normAutofit/>
          </a:bodyPr>
          <a:lstStyle/>
          <a:p>
            <a:r>
              <a:rPr lang="ru-RU" sz="3600" dirty="0"/>
              <a:t>Определения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7F5B9-1ED8-FCEB-DC2D-6EB252E76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543052"/>
            <a:ext cx="6076950" cy="4862513"/>
          </a:xfrm>
        </p:spPr>
        <p:txBody>
          <a:bodyPr>
            <a:normAutofit/>
          </a:bodyPr>
          <a:lstStyle/>
          <a:p>
            <a:r>
              <a:rPr lang="ru-RU" sz="2200" b="1" dirty="0"/>
              <a:t>Блок</a:t>
            </a:r>
            <a:r>
              <a:rPr lang="ru-RU" sz="2200" dirty="0"/>
              <a:t> определяется подмножеством последовательностей и участком от позиции S (</a:t>
            </a:r>
            <a:r>
              <a:rPr lang="ru-RU" sz="2200" dirty="0" err="1"/>
              <a:t>start</a:t>
            </a:r>
            <a:r>
              <a:rPr lang="ru-RU" sz="2200" dirty="0"/>
              <a:t>) до позиции E (</a:t>
            </a:r>
            <a:r>
              <a:rPr lang="ru-RU" sz="2200" dirty="0" err="1"/>
              <a:t>end</a:t>
            </a:r>
            <a:r>
              <a:rPr lang="ru-RU" sz="2200" dirty="0"/>
              <a:t>) выравнивания. </a:t>
            </a:r>
          </a:p>
          <a:p>
            <a:r>
              <a:rPr lang="ru-RU" sz="2200" dirty="0"/>
              <a:t>Блок задаётся:</a:t>
            </a:r>
          </a:p>
          <a:p>
            <a:pPr lvl="1"/>
            <a:r>
              <a:rPr lang="ru-RU" sz="2200" dirty="0"/>
              <a:t>перечислением последовательностей; </a:t>
            </a:r>
          </a:p>
          <a:p>
            <a:pPr lvl="1"/>
            <a:r>
              <a:rPr lang="ru-RU" sz="2200" dirty="0"/>
              <a:t>участком позиции от S-той до E-той подряд.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2339F2-2159-C777-52AB-50DC0E51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52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47345C-2C3C-28A6-184A-D594131B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003"/>
          <a:stretch/>
        </p:blipFill>
        <p:spPr>
          <a:xfrm>
            <a:off x="6895777" y="1723703"/>
            <a:ext cx="4629796" cy="3267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8E50B-07F7-8642-3A25-796985721788}"/>
              </a:ext>
            </a:extLst>
          </p:cNvPr>
          <p:cNvSpPr txBox="1"/>
          <p:nvPr/>
        </p:nvSpPr>
        <p:spPr>
          <a:xfrm>
            <a:off x="6810375" y="1213965"/>
            <a:ext cx="52006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PF00284</a:t>
            </a:r>
            <a:endParaRPr lang="en-US" sz="1400" dirty="0"/>
          </a:p>
          <a:p>
            <a:r>
              <a:rPr lang="en-US" sz="1200" dirty="0" err="1"/>
              <a:t>Lumenal</a:t>
            </a:r>
            <a:r>
              <a:rPr lang="en-US" sz="1200" dirty="0"/>
              <a:t> portion of Cytochrome b559, alpha (gene </a:t>
            </a:r>
            <a:r>
              <a:rPr lang="en-US" sz="1200" dirty="0" err="1"/>
              <a:t>psbE</a:t>
            </a:r>
            <a:r>
              <a:rPr lang="en-US" sz="1200" dirty="0"/>
              <a:t>) subunit</a:t>
            </a:r>
            <a:endParaRPr lang="ru-RU" sz="1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B870B1-B12D-23A9-F542-B239130CE360}"/>
              </a:ext>
            </a:extLst>
          </p:cNvPr>
          <p:cNvSpPr/>
          <p:nvPr/>
        </p:nvSpPr>
        <p:spPr>
          <a:xfrm>
            <a:off x="8001001" y="1905000"/>
            <a:ext cx="1133474" cy="9334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4D3E1-0D7A-76A3-E51D-0C9185B19ACE}"/>
              </a:ext>
            </a:extLst>
          </p:cNvPr>
          <p:cNvSpPr txBox="1"/>
          <p:nvPr/>
        </p:nvSpPr>
        <p:spPr>
          <a:xfrm>
            <a:off x="7715253" y="5172079"/>
            <a:ext cx="258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Последовательности 1-7</a:t>
            </a:r>
          </a:p>
          <a:p>
            <a:r>
              <a:rPr lang="ru-RU" dirty="0"/>
              <a:t>Позиции 1-13</a:t>
            </a:r>
          </a:p>
        </p:txBody>
      </p:sp>
    </p:spTree>
    <p:extLst>
      <p:ext uri="{BB962C8B-B14F-4D97-AF65-F5344CB8AC3E}">
        <p14:creationId xmlns:p14="http://schemas.microsoft.com/office/powerpoint/2010/main" val="900367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89B3-9FDC-16F4-5D2C-E23C52E7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Определения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A0CB6F-6FD4-4AFD-7646-954E6E11B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Блок без гэпов</a:t>
            </a:r>
            <a:r>
              <a:rPr lang="ru-RU" sz="2400" dirty="0"/>
              <a:t> это блок, в выравнивании которого нет </a:t>
            </a:r>
            <a:r>
              <a:rPr lang="ru-RU" sz="2400" b="1" dirty="0"/>
              <a:t>НИ ОДНОГО</a:t>
            </a:r>
            <a:r>
              <a:rPr lang="ru-RU" sz="2400" dirty="0"/>
              <a:t> гэпа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D68565-133E-2558-E52D-2D2D06C3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53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2E9FDE-E53A-A0D5-F124-A0EF9BF8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65" y="3330469"/>
            <a:ext cx="5288334" cy="18384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5AE048-EA80-3FC5-5AE0-5175D0068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816" y="3289186"/>
            <a:ext cx="5099649" cy="191781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3CABC5-D628-25B4-2419-71C85B7B79A1}"/>
              </a:ext>
            </a:extLst>
          </p:cNvPr>
          <p:cNvSpPr/>
          <p:nvPr/>
        </p:nvSpPr>
        <p:spPr>
          <a:xfrm>
            <a:off x="4229104" y="3524253"/>
            <a:ext cx="1790699" cy="128587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570E1A-07A6-DAE3-DFC8-5D2753F7C756}"/>
              </a:ext>
            </a:extLst>
          </p:cNvPr>
          <p:cNvSpPr/>
          <p:nvPr/>
        </p:nvSpPr>
        <p:spPr>
          <a:xfrm>
            <a:off x="10039351" y="3476625"/>
            <a:ext cx="1581150" cy="12382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48EB1C-2E58-0948-165C-BECFE0B09971}"/>
              </a:ext>
            </a:extLst>
          </p:cNvPr>
          <p:cNvSpPr txBox="1"/>
          <p:nvPr/>
        </p:nvSpPr>
        <p:spPr>
          <a:xfrm>
            <a:off x="1872344" y="5326747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Блок с гэпами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00E4915-FD0B-1348-5DBF-328FE4CA7FDA}"/>
              </a:ext>
            </a:extLst>
          </p:cNvPr>
          <p:cNvCxnSpPr/>
          <p:nvPr/>
        </p:nvCxnSpPr>
        <p:spPr>
          <a:xfrm flipV="1">
            <a:off x="5820229" y="4804229"/>
            <a:ext cx="116114" cy="1161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0F5A22-2E8E-C18A-169B-516B21A5FA92}"/>
              </a:ext>
            </a:extLst>
          </p:cNvPr>
          <p:cNvSpPr txBox="1"/>
          <p:nvPr/>
        </p:nvSpPr>
        <p:spPr>
          <a:xfrm>
            <a:off x="5514978" y="5953125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гэп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04695-0791-E141-3F5D-FC3A9419882F}"/>
              </a:ext>
            </a:extLst>
          </p:cNvPr>
          <p:cNvSpPr txBox="1"/>
          <p:nvPr/>
        </p:nvSpPr>
        <p:spPr>
          <a:xfrm>
            <a:off x="8044544" y="5307697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Блок без гэпов</a:t>
            </a:r>
          </a:p>
        </p:txBody>
      </p:sp>
    </p:spTree>
    <p:extLst>
      <p:ext uri="{BB962C8B-B14F-4D97-AF65-F5344CB8AC3E}">
        <p14:creationId xmlns:p14="http://schemas.microsoft.com/office/powerpoint/2010/main" val="2580932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12FFD-8217-DADA-88DC-27E4A2B4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Определения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5B6B3D-7BB9-1CBD-7875-EB0F5A280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6950" cy="4351338"/>
          </a:xfrm>
        </p:spPr>
        <p:txBody>
          <a:bodyPr/>
          <a:lstStyle/>
          <a:p>
            <a:r>
              <a:rPr lang="ru-RU" sz="2400" b="1" dirty="0"/>
              <a:t>Функционально консервативная колонка </a:t>
            </a:r>
            <a:r>
              <a:rPr lang="ru-RU" sz="2400" dirty="0"/>
              <a:t>- все </a:t>
            </a:r>
            <a:r>
              <a:rPr lang="ru-RU" sz="2400" dirty="0" err="1"/>
              <a:t>а.к.о</a:t>
            </a:r>
            <a:r>
              <a:rPr lang="ru-RU" sz="2400" dirty="0"/>
              <a:t>. в колонке принадлежат одной группе по свойствам. </a:t>
            </a:r>
            <a:endParaRPr lang="en-US" sz="2400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226852-785C-5D2A-5EAF-05C767B9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54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64E2C4-0162-B9E1-FE90-228DB66F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9" y="799775"/>
            <a:ext cx="3205345" cy="568803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5497534-EA33-CA16-86BA-7D3D3009ABF3}"/>
              </a:ext>
            </a:extLst>
          </p:cNvPr>
          <p:cNvCxnSpPr/>
          <p:nvPr/>
        </p:nvCxnSpPr>
        <p:spPr>
          <a:xfrm flipV="1">
            <a:off x="8448675" y="6391275"/>
            <a:ext cx="0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90EB738-01A5-EB94-39E8-B29CB016DAD3}"/>
              </a:ext>
            </a:extLst>
          </p:cNvPr>
          <p:cNvCxnSpPr/>
          <p:nvPr/>
        </p:nvCxnSpPr>
        <p:spPr>
          <a:xfrm flipV="1">
            <a:off x="8658225" y="6391275"/>
            <a:ext cx="0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FA1F197-5D8D-5D81-FFA7-E9B3166181AF}"/>
              </a:ext>
            </a:extLst>
          </p:cNvPr>
          <p:cNvCxnSpPr/>
          <p:nvPr/>
        </p:nvCxnSpPr>
        <p:spPr>
          <a:xfrm flipV="1">
            <a:off x="8562975" y="6391275"/>
            <a:ext cx="0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BD395C5-FF48-5AF5-B49D-8863920B3563}"/>
              </a:ext>
            </a:extLst>
          </p:cNvPr>
          <p:cNvCxnSpPr/>
          <p:nvPr/>
        </p:nvCxnSpPr>
        <p:spPr>
          <a:xfrm flipV="1">
            <a:off x="8982075" y="6410325"/>
            <a:ext cx="0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BAE8835-7DCE-FD08-A3D3-3D6CF52A6CC7}"/>
              </a:ext>
            </a:extLst>
          </p:cNvPr>
          <p:cNvCxnSpPr/>
          <p:nvPr/>
        </p:nvCxnSpPr>
        <p:spPr>
          <a:xfrm flipV="1">
            <a:off x="9077325" y="6400800"/>
            <a:ext cx="0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CDBD49E-ABD7-3D5C-7B57-D3DF9683A41E}"/>
              </a:ext>
            </a:extLst>
          </p:cNvPr>
          <p:cNvCxnSpPr/>
          <p:nvPr/>
        </p:nvCxnSpPr>
        <p:spPr>
          <a:xfrm flipV="1">
            <a:off x="9715500" y="6419850"/>
            <a:ext cx="0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198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DC51C-713B-A1C6-5E01-220F0745B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Определения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9D4F87-1EAA-B368-9702-A401C1AA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62076"/>
            <a:ext cx="8886824" cy="51339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/>
              <a:t>Блок достоверный</a:t>
            </a:r>
            <a:r>
              <a:rPr lang="ru-RU" sz="2000" dirty="0"/>
              <a:t>, т.е. можно считать, что выравнивание в нем соответствует эволюционному, если</a:t>
            </a:r>
          </a:p>
          <a:p>
            <a:pPr marL="857250" lvl="1" indent="-514350">
              <a:spcBef>
                <a:spcPts val="225"/>
              </a:spcBef>
              <a:buFont typeface="+mj-lt"/>
              <a:buAutoNum type="arabicPeriod"/>
            </a:pPr>
            <a:r>
              <a:rPr lang="ru-RU" sz="1800" dirty="0"/>
              <a:t>он без гэпов</a:t>
            </a:r>
            <a:endParaRPr lang="en-US" sz="1800" dirty="0"/>
          </a:p>
          <a:p>
            <a:pPr marL="857250" lvl="1" indent="-514350">
              <a:spcBef>
                <a:spcPts val="225"/>
              </a:spcBef>
              <a:buFont typeface="+mj-lt"/>
              <a:buAutoNum type="arabicPeriod"/>
            </a:pPr>
            <a:r>
              <a:rPr lang="ru-RU" sz="1800" dirty="0"/>
              <a:t>первая позиция блока консервативна или функционально консервативна в блоке (а не во всем выравнивании)</a:t>
            </a:r>
            <a:endParaRPr lang="en-US" sz="1800" dirty="0"/>
          </a:p>
          <a:p>
            <a:pPr marL="857250" lvl="1" indent="-514350">
              <a:spcBef>
                <a:spcPts val="225"/>
              </a:spcBef>
              <a:buFont typeface="+mj-lt"/>
              <a:buAutoNum type="arabicPeriod"/>
            </a:pPr>
            <a:r>
              <a:rPr lang="ru-RU" sz="1800" dirty="0"/>
              <a:t>то же условие на последнюю позицию блока</a:t>
            </a:r>
          </a:p>
          <a:p>
            <a:r>
              <a:rPr lang="ru-RU" sz="2000" dirty="0"/>
              <a:t>Чем больше консервативных позиций в блоке, и чем чаще они идут в блоке, тем достоверность блока выше.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DB9DF2-E52A-50C5-A9C1-7514E99D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5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396AAC-8DF2-50EA-3674-CC98BEE6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90C34-2CA4-7A6A-7046-90768E63D8E9}"/>
              </a:ext>
            </a:extLst>
          </p:cNvPr>
          <p:cNvSpPr txBox="1"/>
          <p:nvPr/>
        </p:nvSpPr>
        <p:spPr>
          <a:xfrm>
            <a:off x="7439026" y="1809750"/>
            <a:ext cx="299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достоверного блока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6246C5-CBAF-6A27-4EBF-D1A77714A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" y="552130"/>
            <a:ext cx="5758180" cy="58426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D69E4C1-C87D-389E-C16E-395B0F65AD51}"/>
              </a:ext>
            </a:extLst>
          </p:cNvPr>
          <p:cNvSpPr/>
          <p:nvPr/>
        </p:nvSpPr>
        <p:spPr>
          <a:xfrm>
            <a:off x="2247900" y="781053"/>
            <a:ext cx="3067050" cy="3057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8487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5F81C-79DB-AC24-51E9-C8622D1DD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D5A223-151F-8E85-F427-1C54211F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094BE-050C-B504-0FBB-1B52AEE1FC8C}"/>
              </a:ext>
            </a:extLst>
          </p:cNvPr>
          <p:cNvSpPr txBox="1"/>
          <p:nvPr/>
        </p:nvSpPr>
        <p:spPr>
          <a:xfrm>
            <a:off x="7439026" y="1809750"/>
            <a:ext cx="299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достоверного блока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7B471D-7FF4-AF86-CB06-A1235723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" y="552130"/>
            <a:ext cx="5758180" cy="58426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40C4EE-5369-AEF6-83CF-398C1BF6811D}"/>
              </a:ext>
            </a:extLst>
          </p:cNvPr>
          <p:cNvSpPr/>
          <p:nvPr/>
        </p:nvSpPr>
        <p:spPr>
          <a:xfrm>
            <a:off x="2886075" y="781053"/>
            <a:ext cx="1990726" cy="3057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47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7783F-5CA8-937E-25E9-C2CEC343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48271F-E02F-5291-21F3-85004211B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dirty="0"/>
              <a:t>Достоверный блок </a:t>
            </a:r>
            <a:r>
              <a:rPr lang="ru-RU" b="1" dirty="0"/>
              <a:t>максимален</a:t>
            </a:r>
            <a:r>
              <a:rPr lang="ru-RU" dirty="0"/>
              <a:t> если</a:t>
            </a:r>
          </a:p>
          <a:p>
            <a:pPr lvl="1">
              <a:spcBef>
                <a:spcPts val="225"/>
              </a:spcBef>
            </a:pPr>
            <a:r>
              <a:rPr lang="ru-RU" b="0" i="0" dirty="0">
                <a:effectLst/>
              </a:rPr>
              <a:t>нельзя добавить последовательность к блоку так, чтобы не уменьшить его достоверность</a:t>
            </a:r>
            <a:endParaRPr lang="en-US" b="0" i="0" dirty="0">
              <a:effectLst/>
            </a:endParaRPr>
          </a:p>
          <a:p>
            <a:pPr lvl="1">
              <a:spcBef>
                <a:spcPts val="225"/>
              </a:spcBef>
            </a:pPr>
            <a:r>
              <a:rPr lang="ru-RU" b="0" i="0" dirty="0">
                <a:effectLst/>
              </a:rPr>
              <a:t>нельзя расширить его с N или C конца так, чтобы не уменьшить его достоверность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226F59-3AB0-51E5-C196-E6F5A2B6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89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470F38-A4F5-20D9-950C-7E66302C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59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54F17F-F521-D302-484F-338C2376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" y="552130"/>
            <a:ext cx="5758180" cy="58426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219AD1-2EF0-4F8E-4B88-B6B64277F356}"/>
              </a:ext>
            </a:extLst>
          </p:cNvPr>
          <p:cNvSpPr/>
          <p:nvPr/>
        </p:nvSpPr>
        <p:spPr>
          <a:xfrm>
            <a:off x="2247903" y="771528"/>
            <a:ext cx="3819525" cy="3057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51D72-9A2A-15FA-6BCF-7B1143B8AB26}"/>
              </a:ext>
            </a:extLst>
          </p:cNvPr>
          <p:cNvSpPr txBox="1"/>
          <p:nvPr/>
        </p:nvSpPr>
        <p:spPr>
          <a:xfrm>
            <a:off x="6781801" y="2076450"/>
            <a:ext cx="404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Это максимальный достоверный блок?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81CBB7C-78E9-C919-10D6-9248F93AC3A1}"/>
              </a:ext>
            </a:extLst>
          </p:cNvPr>
          <p:cNvCxnSpPr/>
          <p:nvPr/>
        </p:nvCxnSpPr>
        <p:spPr>
          <a:xfrm flipH="1">
            <a:off x="6057900" y="552454"/>
            <a:ext cx="419100" cy="1619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0461C8-9798-7F08-A90A-D127ED423777}"/>
              </a:ext>
            </a:extLst>
          </p:cNvPr>
          <p:cNvSpPr txBox="1"/>
          <p:nvPr/>
        </p:nvSpPr>
        <p:spPr>
          <a:xfrm>
            <a:off x="6486529" y="352425"/>
            <a:ext cx="5610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Функционально консервативная колонка</a:t>
            </a:r>
          </a:p>
          <a:p>
            <a:r>
              <a:rPr lang="ru-RU" dirty="0"/>
              <a:t>Раскраска 100% консервативности, поэтому она не прокрашена</a:t>
            </a:r>
          </a:p>
        </p:txBody>
      </p:sp>
    </p:spTree>
    <p:extLst>
      <p:ext uri="{BB962C8B-B14F-4D97-AF65-F5344CB8AC3E}">
        <p14:creationId xmlns:p14="http://schemas.microsoft.com/office/powerpoint/2010/main" val="344054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9C2B-4902-C0AD-24A3-E53669BE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500"/>
            <a:ext cx="10515600" cy="1325563"/>
          </a:xfrm>
        </p:spPr>
        <p:txBody>
          <a:bodyPr/>
          <a:lstStyle/>
          <a:p>
            <a:r>
              <a:rPr lang="ru-RU" dirty="0"/>
              <a:t>Инверсия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27F42-FCAD-5FC7-13EC-3475BB82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en-US" sz="2600" dirty="0"/>
              <a:t>https://mummer.sourceforge.net/manual/AlignmentTypes.pdf</a:t>
            </a:r>
            <a:endParaRPr lang="ru-RU" sz="2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474ADC-6986-6581-8D2C-F7376EF6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D03EA-C95B-40A2-9E09-F50E9EC891AB}" type="slidenum">
              <a:rPr lang="ru-RU" smtClean="0"/>
              <a:t>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F4AB84-5692-AB11-67B4-5BCED16C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99" y="2831533"/>
            <a:ext cx="5249666" cy="2443162"/>
          </a:xfrm>
          <a:prstGeom prst="rect">
            <a:avLst/>
          </a:prstGeom>
        </p:spPr>
      </p:pic>
      <p:pic>
        <p:nvPicPr>
          <p:cNvPr id="5" name="Picture 2" descr="Translocation (chromosome mutation) – Radiation Effects ...">
            <a:extLst>
              <a:ext uri="{FF2B5EF4-FFF2-40B4-BE49-F238E27FC236}">
                <a16:creationId xmlns:a16="http://schemas.microsoft.com/office/drawing/2014/main" id="{66B9476C-165E-90C6-1FE9-4AB883F08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4" b="54523"/>
          <a:stretch/>
        </p:blipFill>
        <p:spPr bwMode="auto">
          <a:xfrm>
            <a:off x="1837417" y="3082699"/>
            <a:ext cx="2209800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692F5-7126-5CD8-41B3-2A22E3A3A813}"/>
              </a:ext>
            </a:extLst>
          </p:cNvPr>
          <p:cNvSpPr txBox="1"/>
          <p:nvPr/>
        </p:nvSpPr>
        <p:spPr>
          <a:xfrm>
            <a:off x="818243" y="1705431"/>
            <a:ext cx="1050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Инверсия – кусочек вырезан и вставлен, но прямая и обратная цепочка перепутаны</a:t>
            </a:r>
          </a:p>
        </p:txBody>
      </p:sp>
    </p:spTree>
    <p:extLst>
      <p:ext uri="{BB962C8B-B14F-4D97-AF65-F5344CB8AC3E}">
        <p14:creationId xmlns:p14="http://schemas.microsoft.com/office/powerpoint/2010/main" val="2393573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025C6-3052-438B-4A0B-3E80BE793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36BA9B-AF3E-CAA5-EBE4-02FBB8DB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60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958B1E-1F78-7403-2290-4216E40E6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" y="552130"/>
            <a:ext cx="5758180" cy="58426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48EA69-0877-E2A9-B9EA-EF3494C0D456}"/>
              </a:ext>
            </a:extLst>
          </p:cNvPr>
          <p:cNvSpPr/>
          <p:nvPr/>
        </p:nvSpPr>
        <p:spPr>
          <a:xfrm>
            <a:off x="2247903" y="771528"/>
            <a:ext cx="3162301" cy="3057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8D526-6E10-5063-FA04-844D77D6E5EA}"/>
              </a:ext>
            </a:extLst>
          </p:cNvPr>
          <p:cNvSpPr txBox="1"/>
          <p:nvPr/>
        </p:nvSpPr>
        <p:spPr>
          <a:xfrm>
            <a:off x="6781801" y="2076450"/>
            <a:ext cx="104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Или это?</a:t>
            </a:r>
          </a:p>
        </p:txBody>
      </p:sp>
    </p:spTree>
    <p:extLst>
      <p:ext uri="{BB962C8B-B14F-4D97-AF65-F5344CB8AC3E}">
        <p14:creationId xmlns:p14="http://schemas.microsoft.com/office/powerpoint/2010/main" val="592372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62E7B-7DDB-F3F3-B9C1-CBA6088B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1108ED-D1A5-EBC1-D0F5-77E8BBFF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61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5CCBE-AD25-1431-ABA3-6CEFE726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70" y="895030"/>
            <a:ext cx="5758180" cy="58426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C0A479-2033-A59A-A2FF-0FE4B4D9726C}"/>
              </a:ext>
            </a:extLst>
          </p:cNvPr>
          <p:cNvSpPr/>
          <p:nvPr/>
        </p:nvSpPr>
        <p:spPr>
          <a:xfrm>
            <a:off x="2197103" y="1114428"/>
            <a:ext cx="3060701" cy="3057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5972A174-EDC9-3D64-C30A-A041761D9C36}"/>
              </a:ext>
            </a:extLst>
          </p:cNvPr>
          <p:cNvSpPr/>
          <p:nvPr/>
        </p:nvSpPr>
        <p:spPr>
          <a:xfrm rot="5400000">
            <a:off x="4876804" y="769620"/>
            <a:ext cx="45719" cy="41148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1A435-762D-41D2-F10B-FE2F62742F2B}"/>
              </a:ext>
            </a:extLst>
          </p:cNvPr>
          <p:cNvSpPr txBox="1"/>
          <p:nvPr/>
        </p:nvSpPr>
        <p:spPr>
          <a:xfrm>
            <a:off x="4546959" y="257175"/>
            <a:ext cx="656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 если бы тут было много неконсервативных колонок без гэпов?</a:t>
            </a: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02C3FFAD-FBDD-F872-349D-353DD6438A48}"/>
              </a:ext>
            </a:extLst>
          </p:cNvPr>
          <p:cNvSpPr/>
          <p:nvPr/>
        </p:nvSpPr>
        <p:spPr>
          <a:xfrm>
            <a:off x="4848229" y="666754"/>
            <a:ext cx="200025" cy="2381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733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F:\Common\Education\FBB\Year_04\Term5(06f)\Lectures\Images\picasso_woman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11" y="859013"/>
            <a:ext cx="38600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2276" y="2146936"/>
            <a:ext cx="28860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/>
              <a:t>Как- то так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716372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1346A-1238-B146-895D-76070959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C86DAC-EDF5-E51F-60BC-71DC9796E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17D26-86BE-D200-A234-B90739B2A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63</a:t>
            </a:fld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186FC0-A621-9F67-F4FC-4853CEBB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27705"/>
            <a:ext cx="10450383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45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843EF-038A-B3C3-587E-A504BBA967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000" dirty="0"/>
              <a:t>Выравнивание как матрица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D510C-47AF-EC35-90EE-41CF8AC7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64</a:t>
            </a:fld>
            <a:endParaRPr lang="en-US" dirty="0"/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4701C7AE-2555-B61B-F505-A6EE0FCB995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51000" y="1984375"/>
          <a:ext cx="373537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042">
                  <a:extLst>
                    <a:ext uri="{9D8B030D-6E8A-4147-A177-3AD203B41FA5}">
                      <a16:colId xmlns:a16="http://schemas.microsoft.com/office/drawing/2014/main" val="711750613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96673698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3935386927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377226613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4150832044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91901456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68646216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1566493701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1692506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8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64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15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00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99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7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1696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9724D08-1C38-EDDE-87B8-74766DB5F1CA}"/>
              </a:ext>
            </a:extLst>
          </p:cNvPr>
          <p:cNvSpPr txBox="1"/>
          <p:nvPr/>
        </p:nvSpPr>
        <p:spPr>
          <a:xfrm>
            <a:off x="2122210" y="5789016"/>
            <a:ext cx="3211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  GTATAGTC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|| ||||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2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  GT-TAGTA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81157-7082-EFD7-EED5-80C82CFBB50D}"/>
              </a:ext>
            </a:extLst>
          </p:cNvPr>
          <p:cNvSpPr txBox="1"/>
          <p:nvPr/>
        </p:nvSpPr>
        <p:spPr>
          <a:xfrm>
            <a:off x="-1073150" y="316865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 2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C41AD-497C-3CBC-676E-C3602F3ADEE5}"/>
              </a:ext>
            </a:extLst>
          </p:cNvPr>
          <p:cNvSpPr txBox="1"/>
          <p:nvPr/>
        </p:nvSpPr>
        <p:spPr>
          <a:xfrm>
            <a:off x="3022604" y="4972054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 1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40C1E-DF9B-A60E-878F-3E8D1716D9D5}"/>
              </a:ext>
            </a:extLst>
          </p:cNvPr>
          <p:cNvSpPr txBox="1"/>
          <p:nvPr/>
        </p:nvSpPr>
        <p:spPr>
          <a:xfrm>
            <a:off x="5871030" y="1963965"/>
            <a:ext cx="6001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Любое выравнивание можно визуализировать в виде матрицы, где по одной оси (горизонтальной) будут буквы первой последовательности, </a:t>
            </a:r>
            <a:endParaRPr lang="en-US" sz="2400" dirty="0"/>
          </a:p>
          <a:p>
            <a:r>
              <a:rPr lang="ru-RU" sz="2400" dirty="0"/>
              <a:t>    а по другой (вертикальной) – буквы        второй последовательности.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43CCFB5-CC32-A816-7D3D-27AD118C4524}"/>
              </a:ext>
            </a:extLst>
          </p:cNvPr>
          <p:cNvCxnSpPr>
            <a:cxnSpLocks/>
          </p:cNvCxnSpPr>
          <p:nvPr/>
        </p:nvCxnSpPr>
        <p:spPr>
          <a:xfrm>
            <a:off x="2903853" y="3833567"/>
            <a:ext cx="4242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203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986B0-FF62-339C-11EF-8273D759A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D8FDB-64A7-F60C-B071-C6492BA5A7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000" dirty="0"/>
              <a:t>Выравнивание как матрица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1257AD-7C27-AE3E-A599-FE4102A5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E74E-F66F-405C-9D32-4819BC9EF9B3}" type="slidenum">
              <a:rPr lang="en-US" smtClean="0"/>
              <a:t>65</a:t>
            </a:fld>
            <a:endParaRPr lang="en-US" dirty="0"/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A015963D-16A6-A979-7021-E1A0298B667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51000" y="1984375"/>
          <a:ext cx="373537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042">
                  <a:extLst>
                    <a:ext uri="{9D8B030D-6E8A-4147-A177-3AD203B41FA5}">
                      <a16:colId xmlns:a16="http://schemas.microsoft.com/office/drawing/2014/main" val="711750613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96673698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3935386927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377226613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4150832044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91901456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68646216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1566493701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1692506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8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64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15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00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99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7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1696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64CAFA-8600-282B-F45E-920F81427A1F}"/>
              </a:ext>
            </a:extLst>
          </p:cNvPr>
          <p:cNvSpPr txBox="1"/>
          <p:nvPr/>
        </p:nvSpPr>
        <p:spPr>
          <a:xfrm>
            <a:off x="2692365" y="5454676"/>
            <a:ext cx="3211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1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   GTATAGTC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|| ||||</a:t>
            </a:r>
          </a:p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2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:   GT-TAGTA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32C79-BF19-54C2-EA89-B2A4AB48EB9A}"/>
              </a:ext>
            </a:extLst>
          </p:cNvPr>
          <p:cNvSpPr txBox="1"/>
          <p:nvPr/>
        </p:nvSpPr>
        <p:spPr>
          <a:xfrm>
            <a:off x="1719679" y="1488608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Seq</a:t>
            </a:r>
            <a:r>
              <a:rPr lang="en-US" sz="2400" dirty="0"/>
              <a:t> 1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96378-EED8-D963-AF96-B8ECB82F1506}"/>
              </a:ext>
            </a:extLst>
          </p:cNvPr>
          <p:cNvSpPr txBox="1"/>
          <p:nvPr/>
        </p:nvSpPr>
        <p:spPr>
          <a:xfrm>
            <a:off x="3022604" y="4972054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 1</a:t>
            </a:r>
            <a:endParaRPr lang="ru-RU" sz="2400" dirty="0"/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82D33B1B-0DCB-DEDC-F659-1E64A32229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85000" y="1965325"/>
          <a:ext cx="373537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042">
                  <a:extLst>
                    <a:ext uri="{9D8B030D-6E8A-4147-A177-3AD203B41FA5}">
                      <a16:colId xmlns:a16="http://schemas.microsoft.com/office/drawing/2014/main" val="711750613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96673698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3935386927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377226613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4150832044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91901456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686462162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1566493701"/>
                    </a:ext>
                  </a:extLst>
                </a:gridCol>
                <a:gridCol w="415041">
                  <a:extLst>
                    <a:ext uri="{9D8B030D-6E8A-4147-A177-3AD203B41FA5}">
                      <a16:colId xmlns:a16="http://schemas.microsoft.com/office/drawing/2014/main" val="1692506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8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64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15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00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99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7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169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885ECE5-5EFA-3E3D-DA78-5E0609B8E322}"/>
              </a:ext>
            </a:extLst>
          </p:cNvPr>
          <p:cNvSpPr txBox="1"/>
          <p:nvPr/>
        </p:nvSpPr>
        <p:spPr>
          <a:xfrm>
            <a:off x="6943343" y="1451853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 2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A0FB5-3331-2E2D-D50F-0F1AD79235DC}"/>
              </a:ext>
            </a:extLst>
          </p:cNvPr>
          <p:cNvSpPr txBox="1"/>
          <p:nvPr/>
        </p:nvSpPr>
        <p:spPr>
          <a:xfrm>
            <a:off x="8356604" y="4953004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Seq 1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2C557-8B12-5B71-FE84-D1E3DF9787AF}"/>
              </a:ext>
            </a:extLst>
          </p:cNvPr>
          <p:cNvSpPr txBox="1"/>
          <p:nvPr/>
        </p:nvSpPr>
        <p:spPr>
          <a:xfrm>
            <a:off x="7324677" y="5645688"/>
            <a:ext cx="289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GT-A-TAGTC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|| | ||  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Seq 2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GTTAGTA---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EA72C4B-518F-1B38-DDBF-5C4B54B6AA51}"/>
              </a:ext>
            </a:extLst>
          </p:cNvPr>
          <p:cNvCxnSpPr>
            <a:cxnSpLocks/>
          </p:cNvCxnSpPr>
          <p:nvPr/>
        </p:nvCxnSpPr>
        <p:spPr>
          <a:xfrm>
            <a:off x="2903853" y="3833567"/>
            <a:ext cx="4242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52DE688-089C-3706-F566-5B6E0C644FD1}"/>
              </a:ext>
            </a:extLst>
          </p:cNvPr>
          <p:cNvCxnSpPr>
            <a:cxnSpLocks/>
          </p:cNvCxnSpPr>
          <p:nvPr/>
        </p:nvCxnSpPr>
        <p:spPr>
          <a:xfrm flipV="1">
            <a:off x="8232769" y="3421384"/>
            <a:ext cx="0" cy="4096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04C09F7-DABC-4FE7-AF23-9EEAAF4EC562}"/>
              </a:ext>
            </a:extLst>
          </p:cNvPr>
          <p:cNvCxnSpPr>
            <a:cxnSpLocks/>
          </p:cNvCxnSpPr>
          <p:nvPr/>
        </p:nvCxnSpPr>
        <p:spPr>
          <a:xfrm flipV="1">
            <a:off x="8674729" y="2682244"/>
            <a:ext cx="0" cy="4096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906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741E9-7614-BB20-1FC9-DBEBEF62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987F6-4A1D-7EDB-F47D-968A72A9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Инверсия</a:t>
            </a:r>
            <a:r>
              <a:rPr lang="en-US" sz="4000" dirty="0" smtClean="0"/>
              <a:t>. </a:t>
            </a:r>
            <a:r>
              <a:rPr lang="ru-RU" sz="4000" dirty="0" smtClean="0"/>
              <a:t>Упражнение нарисуйте карту  </a:t>
            </a:r>
            <a:r>
              <a:rPr lang="ru-RU" sz="4000" dirty="0" err="1" smtClean="0"/>
              <a:t>л.с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510F01-E209-AED8-AA1D-B108A335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D03EA-C95B-40A2-9E09-F50E9EC891AB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23" name="Таблица 5">
            <a:extLst>
              <a:ext uri="{FF2B5EF4-FFF2-40B4-BE49-F238E27FC236}">
                <a16:creationId xmlns:a16="http://schemas.microsoft.com/office/drawing/2014/main" id="{D1830F02-91E6-EA03-A876-1158070224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037821"/>
              </p:ext>
            </p:extLst>
          </p:nvPr>
        </p:nvGraphicFramePr>
        <p:xfrm>
          <a:off x="1114252" y="1665574"/>
          <a:ext cx="5072746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7243">
                  <a:extLst>
                    <a:ext uri="{9D8B030D-6E8A-4147-A177-3AD203B41FA5}">
                      <a16:colId xmlns:a16="http://schemas.microsoft.com/office/drawing/2014/main" val="1884474165"/>
                    </a:ext>
                  </a:extLst>
                </a:gridCol>
                <a:gridCol w="497243">
                  <a:extLst>
                    <a:ext uri="{9D8B030D-6E8A-4147-A177-3AD203B41FA5}">
                      <a16:colId xmlns:a16="http://schemas.microsoft.com/office/drawing/2014/main" val="711750613"/>
                    </a:ext>
                  </a:extLst>
                </a:gridCol>
                <a:gridCol w="453140">
                  <a:extLst>
                    <a:ext uri="{9D8B030D-6E8A-4147-A177-3AD203B41FA5}">
                      <a16:colId xmlns:a16="http://schemas.microsoft.com/office/drawing/2014/main" val="96673698"/>
                    </a:ext>
                  </a:extLst>
                </a:gridCol>
                <a:gridCol w="453140">
                  <a:extLst>
                    <a:ext uri="{9D8B030D-6E8A-4147-A177-3AD203B41FA5}">
                      <a16:colId xmlns:a16="http://schemas.microsoft.com/office/drawing/2014/main" val="3935386927"/>
                    </a:ext>
                  </a:extLst>
                </a:gridCol>
                <a:gridCol w="453140">
                  <a:extLst>
                    <a:ext uri="{9D8B030D-6E8A-4147-A177-3AD203B41FA5}">
                      <a16:colId xmlns:a16="http://schemas.microsoft.com/office/drawing/2014/main" val="3772266132"/>
                    </a:ext>
                  </a:extLst>
                </a:gridCol>
                <a:gridCol w="453140">
                  <a:extLst>
                    <a:ext uri="{9D8B030D-6E8A-4147-A177-3AD203B41FA5}">
                      <a16:colId xmlns:a16="http://schemas.microsoft.com/office/drawing/2014/main" val="4150832044"/>
                    </a:ext>
                  </a:extLst>
                </a:gridCol>
                <a:gridCol w="443179">
                  <a:extLst>
                    <a:ext uri="{9D8B030D-6E8A-4147-A177-3AD203B41FA5}">
                      <a16:colId xmlns:a16="http://schemas.microsoft.com/office/drawing/2014/main" val="919014562"/>
                    </a:ext>
                  </a:extLst>
                </a:gridCol>
                <a:gridCol w="463101">
                  <a:extLst>
                    <a:ext uri="{9D8B030D-6E8A-4147-A177-3AD203B41FA5}">
                      <a16:colId xmlns:a16="http://schemas.microsoft.com/office/drawing/2014/main" val="686462162"/>
                    </a:ext>
                  </a:extLst>
                </a:gridCol>
                <a:gridCol w="453140">
                  <a:extLst>
                    <a:ext uri="{9D8B030D-6E8A-4147-A177-3AD203B41FA5}">
                      <a16:colId xmlns:a16="http://schemas.microsoft.com/office/drawing/2014/main" val="1566493701"/>
                    </a:ext>
                  </a:extLst>
                </a:gridCol>
                <a:gridCol w="453140">
                  <a:extLst>
                    <a:ext uri="{9D8B030D-6E8A-4147-A177-3AD203B41FA5}">
                      <a16:colId xmlns:a16="http://schemas.microsoft.com/office/drawing/2014/main" val="1692506581"/>
                    </a:ext>
                  </a:extLst>
                </a:gridCol>
                <a:gridCol w="453140">
                  <a:extLst>
                    <a:ext uri="{9D8B030D-6E8A-4147-A177-3AD203B41FA5}">
                      <a16:colId xmlns:a16="http://schemas.microsoft.com/office/drawing/2014/main" val="25032012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7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14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8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64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15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00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99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7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</a:t>
                      </a:r>
                      <a:r>
                        <a:rPr lang="en-US" sz="2400" b="1" dirty="0" smtClean="0"/>
                        <a:t>’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sz="2400" b="1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ru-RU" sz="2400" b="1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ru-RU" sz="2400" b="1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1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</a:t>
                      </a:r>
                      <a:endParaRPr lang="ru-RU" sz="24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9663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33589" y="5784518"/>
            <a:ext cx="52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3’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18382" y="1203909"/>
            <a:ext cx="521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3’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5993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9C2B-4902-C0AD-24A3-E53669BE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Дупликация. Может оказаться в КР.  Чего не хватает!!!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27F42-FCAD-5FC7-13EC-3475BB82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en-US" dirty="0"/>
              <a:t>https://mummer.sourceforge.net/manual/AlignmentTypes.pdf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474ADC-6986-6581-8D2C-F7376EF6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D03EA-C95B-40A2-9E09-F50E9EC891AB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C88647-6715-751E-27BD-A019758A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95"/>
          <a:stretch/>
        </p:blipFill>
        <p:spPr>
          <a:xfrm>
            <a:off x="2984954" y="2154872"/>
            <a:ext cx="6130018" cy="27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C9C2B-4902-C0AD-24A3-E53669BE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Транслокация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27F42-FCAD-5FC7-13EC-3475BB82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en-US" dirty="0"/>
              <a:t>https://mummer.sourceforge.net/manual/AlignmentTypes.pdf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474ADC-6986-6581-8D2C-F7376EF6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D03EA-C95B-40A2-9E09-F50E9EC891AB}" type="slidenum">
              <a:rPr lang="ru-RU" smtClean="0"/>
              <a:t>9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A5538-A80C-7172-C301-C6CD95479A24}"/>
              </a:ext>
            </a:extLst>
          </p:cNvPr>
          <p:cNvSpPr txBox="1"/>
          <p:nvPr/>
        </p:nvSpPr>
        <p:spPr>
          <a:xfrm>
            <a:off x="522515" y="2195066"/>
            <a:ext cx="54138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Транслокация – перенесение фрагмента в другое место.</a:t>
            </a:r>
          </a:p>
          <a:p>
            <a:endParaRPr lang="ru-RU" sz="2800" dirty="0"/>
          </a:p>
          <a:p>
            <a:r>
              <a:rPr lang="ru-RU" sz="2800" dirty="0"/>
              <a:t>С сохранением ориентации или нет.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2204D9-3FBC-D408-983E-7C438F8C5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090" y="1901513"/>
            <a:ext cx="5443368" cy="33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76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3536</TotalTime>
  <Words>2188</Words>
  <Application>Microsoft Office PowerPoint</Application>
  <PresentationFormat>Широкоэкранный</PresentationFormat>
  <Paragraphs>625</Paragraphs>
  <Slides>65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Calibri Light</vt:lpstr>
      <vt:lpstr>Calibri</vt:lpstr>
      <vt:lpstr>Wingdings</vt:lpstr>
      <vt:lpstr>IBM Plex Mono</vt:lpstr>
      <vt:lpstr>Arial</vt:lpstr>
      <vt:lpstr>Courier New</vt:lpstr>
      <vt:lpstr>Symbol</vt:lpstr>
      <vt:lpstr>Arial Unicode MS</vt:lpstr>
      <vt:lpstr>Office Theme</vt:lpstr>
      <vt:lpstr>Множественное выравнивание последовательностей белков</vt:lpstr>
      <vt:lpstr>Парное выравнивание как матрица. Карта ЛОКАЛЬНОГО СХОДСТВА Dotplot</vt:lpstr>
      <vt:lpstr>Карта локального сходства. У выравнивания ДНК (например, геномов) есть отличие от выравнивания  последовательностей белков из-за двух цепочек </vt:lpstr>
      <vt:lpstr>Карта локального сходства ДВУХ маленьких  геномов  одного рода Micoplasma.</vt:lpstr>
      <vt:lpstr>Делеция или вставка</vt:lpstr>
      <vt:lpstr>Инверсия</vt:lpstr>
      <vt:lpstr>Инверсия. Упражнение нарисуйте карту  л.с.</vt:lpstr>
      <vt:lpstr>Дупликация. Может оказаться в КР.  Чего не хватает!!!</vt:lpstr>
      <vt:lpstr>Транслокация</vt:lpstr>
      <vt:lpstr>BLAST двух последовательностей</vt:lpstr>
      <vt:lpstr>Гомология и сходство</vt:lpstr>
      <vt:lpstr>Гомоло́гия (в биологии) –  сопоставимость частей сравниваемых биологических объектов, обусловленная общностью происхождения</vt:lpstr>
      <vt:lpstr>Общность происхождения</vt:lpstr>
      <vt:lpstr>Гомология в молекулярной биологии</vt:lpstr>
      <vt:lpstr>Эволюция  геномов (бактерий)</vt:lpstr>
      <vt:lpstr>Эволюция  геномов (бактерий)</vt:lpstr>
      <vt:lpstr>Эволюция  белков</vt:lpstr>
      <vt:lpstr>Гомология в молекулярной биологии</vt:lpstr>
      <vt:lpstr>Гомология в молекулярной биологии</vt:lpstr>
      <vt:lpstr>Иммуноглобулиновая укладка (Ig-like fold)</vt:lpstr>
      <vt:lpstr>Презентация PowerPoint</vt:lpstr>
      <vt:lpstr>Гомология в молекулярной биологии</vt:lpstr>
      <vt:lpstr>Гомология в молекулярной биологии</vt:lpstr>
      <vt:lpstr>LUCA – Last Universal Common Ancestor</vt:lpstr>
      <vt:lpstr>Эволюционное выравнивание – выравнивание отражающее эволюцию последовательностей</vt:lpstr>
      <vt:lpstr>Презентация PowerPoint</vt:lpstr>
      <vt:lpstr>Эволюционное выравнивание – выравнивание отражающее эволюцию последовательностей</vt:lpstr>
      <vt:lpstr>Гомологию последовательностей нуклеотидов и белков выводят из сходства последовательностей</vt:lpstr>
      <vt:lpstr>Множественное выравнивание</vt:lpstr>
      <vt:lpstr>Зачем нужно множественное выравнивание?</vt:lpstr>
      <vt:lpstr>Смысл выравнивания последовательностей гомологичных белков</vt:lpstr>
      <vt:lpstr>Пример хорошего выравнивания</vt:lpstr>
      <vt:lpstr>Пример плохого выравнивания</vt:lpstr>
      <vt:lpstr>Презентация PowerPoint</vt:lpstr>
      <vt:lpstr>Презентация PowerPoint</vt:lpstr>
      <vt:lpstr>Почему выравнивание неоднородно?</vt:lpstr>
      <vt:lpstr>Хорошее выравнивание</vt:lpstr>
      <vt:lpstr>Презентация PowerPoint</vt:lpstr>
      <vt:lpstr>Презентация PowerPoint</vt:lpstr>
      <vt:lpstr>Выравнивание тех же белков другой программой</vt:lpstr>
      <vt:lpstr>Консервативное значит важное</vt:lpstr>
      <vt:lpstr>Презентация PowerPoint</vt:lpstr>
      <vt:lpstr>Сохраняющееся в эволюции (консервативное)  важно</vt:lpstr>
      <vt:lpstr>Выравнивание РНК зависимая РНК полимераз (RdRP)</vt:lpstr>
      <vt:lpstr>Множественное дает больше информации, чем парное</vt:lpstr>
      <vt:lpstr>Презентация PowerPoint</vt:lpstr>
      <vt:lpstr>JalView – редактор выравниваний</vt:lpstr>
      <vt:lpstr>Полезные умения в Jalview</vt:lpstr>
      <vt:lpstr>Презентация PowerPoint</vt:lpstr>
      <vt:lpstr>Научимся искать в выравнивании блоки, в которых выравнивание имеет высокий шанс быть эволюционным</vt:lpstr>
      <vt:lpstr>В JalView загружаем выравнивание  File =&gt; Fetch Sequence =&gt; Выбираем PFAM в Select Database =&gt; PF00284 </vt:lpstr>
      <vt:lpstr>Определения</vt:lpstr>
      <vt:lpstr>Определения</vt:lpstr>
      <vt:lpstr>Определения</vt:lpstr>
      <vt:lpstr>Определения</vt:lpstr>
      <vt:lpstr>Презентация PowerPoint</vt:lpstr>
      <vt:lpstr>Презентация PowerPoint</vt:lpstr>
      <vt:lpstr>Определения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Выравнивание как матрица</vt:lpstr>
      <vt:lpstr>Выравнивание как матрица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azk.work</dc:creator>
  <cp:lastModifiedBy>aba</cp:lastModifiedBy>
  <cp:revision>119</cp:revision>
  <cp:lastPrinted>2023-10-05T10:12:13Z</cp:lastPrinted>
  <dcterms:created xsi:type="dcterms:W3CDTF">2023-10-04T11:42:55Z</dcterms:created>
  <dcterms:modified xsi:type="dcterms:W3CDTF">2025-04-22T08:32:19Z</dcterms:modified>
</cp:coreProperties>
</file>