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25" r:id="rId1"/>
  </p:sldMasterIdLst>
  <p:notesMasterIdLst>
    <p:notesMasterId r:id="rId14"/>
  </p:notesMasterIdLst>
  <p:sldIdLst>
    <p:sldId id="439" r:id="rId2"/>
    <p:sldId id="442" r:id="rId3"/>
    <p:sldId id="443" r:id="rId4"/>
    <p:sldId id="444" r:id="rId5"/>
    <p:sldId id="453" r:id="rId6"/>
    <p:sldId id="446" r:id="rId7"/>
    <p:sldId id="447" r:id="rId8"/>
    <p:sldId id="448" r:id="rId9"/>
    <p:sldId id="449" r:id="rId10"/>
    <p:sldId id="450" r:id="rId11"/>
    <p:sldId id="451" r:id="rId12"/>
    <p:sldId id="452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FCCC"/>
    <a:srgbClr val="FF0000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11" autoAdjust="0"/>
    <p:restoredTop sz="84788" autoAdjust="0"/>
  </p:normalViewPr>
  <p:slideViewPr>
    <p:cSldViewPr snapToGrid="0" showGuides="1">
      <p:cViewPr varScale="1">
        <p:scale>
          <a:sx n="104" d="100"/>
          <a:sy n="104" d="100"/>
        </p:scale>
        <p:origin x="2124" y="108"/>
      </p:cViewPr>
      <p:guideLst>
        <p:guide orient="horz" pos="2115"/>
        <p:guide pos="29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83" d="100"/>
          <a:sy n="83" d="100"/>
        </p:scale>
        <p:origin x="-31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69BED9D5-832F-4C8F-A0DE-DC0F2DB5D397}" type="datetimeFigureOut">
              <a:rPr lang="ru-RU"/>
              <a:pPr>
                <a:defRPr/>
              </a:pPr>
              <a:t>01.12.2023</a:t>
            </a:fld>
            <a:endParaRPr lang="ru-RU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4F37114B-66FB-4796-A3B0-CBEA9F242E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7719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7114B-66FB-4796-A3B0-CBEA9F242E67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2648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CEB573-14D6-4DA8-A2E5-F6D6C2E14B9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F0821-3FAB-4220-99F5-F28174A3EC3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FE6060-9FAC-46F0-A847-C054C31455E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6B365C-F2C7-4408-BC00-49AE161B1A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141DA-858F-42F6-A65B-CDA1DBB7C1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56BC5-90EE-4B60-BCB9-637AD53861E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AE1146-3808-4CCD-A304-1C7C4670031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FA4D32-F3F7-4019-BF21-6E7C3A86F83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DEAA9A-7A9A-4315-BBDF-DC5887540D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D293F2-8F90-455C-A784-EF86323DAC0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F1620F-82A7-4CEA-A863-45BC59ECE7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418DA95-9302-4F44-9AE1-F7991FAEED2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Научный текст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Статья в научном журнале</a:t>
            </a:r>
          </a:p>
          <a:p>
            <a:r>
              <a:rPr lang="ru-RU" dirty="0" smtClean="0"/>
              <a:t>Диссертация</a:t>
            </a:r>
          </a:p>
          <a:p>
            <a:r>
              <a:rPr lang="ru-RU" dirty="0" smtClean="0"/>
              <a:t>Диплом </a:t>
            </a:r>
          </a:p>
          <a:p>
            <a:r>
              <a:rPr lang="ru-RU" dirty="0" smtClean="0"/>
              <a:t>Курсовая работа</a:t>
            </a:r>
          </a:p>
          <a:p>
            <a:r>
              <a:rPr lang="ru-RU" dirty="0" smtClean="0"/>
              <a:t>Мини-обзор генома бактерии 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6B365C-F2C7-4408-BC00-49AE161B1A4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DEAA9A-7A9A-4315-BBDF-DC5887540DF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2028" y="524123"/>
            <a:ext cx="6258798" cy="207674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5044" y="2652170"/>
            <a:ext cx="6134956" cy="388674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14707" y="628751"/>
            <a:ext cx="437321" cy="1716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047723" y="2705491"/>
            <a:ext cx="437321" cy="3884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103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DEAA9A-7A9A-4315-BBDF-DC5887540DF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6164" y="689938"/>
            <a:ext cx="6125430" cy="191479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456" y="2985713"/>
            <a:ext cx="8097380" cy="184810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34888" y="689938"/>
            <a:ext cx="437321" cy="17650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7135" y="3068794"/>
            <a:ext cx="437321" cy="29245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8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ВОПРОСЫ?</a:t>
            </a:r>
            <a:endParaRPr lang="ru-RU" b="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DEAA9A-7A9A-4315-BBDF-DC5887540DF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817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Для чего пишется научный текст?</a:t>
            </a:r>
            <a:endParaRPr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Какие варианты!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6B365C-F2C7-4408-BC00-49AE161B1A4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516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Вы не поверите: </a:t>
            </a:r>
            <a:r>
              <a:rPr lang="ru-RU" dirty="0" smtClean="0"/>
              <a:t>научный текст пишется для читателей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Кто читатели мини-обзора? </a:t>
            </a:r>
          </a:p>
          <a:p>
            <a:pPr lvl="1"/>
            <a:r>
              <a:rPr lang="ru-RU" dirty="0" smtClean="0"/>
              <a:t>Преподаватели, аспиранты и студенты, проверяющие вашу работу. </a:t>
            </a:r>
          </a:p>
          <a:p>
            <a:pPr lvl="2"/>
            <a:r>
              <a:rPr lang="ru-RU" dirty="0" smtClean="0"/>
              <a:t>Они скорее всего ничего не знают про вашу бактерию или архею </a:t>
            </a:r>
          </a:p>
          <a:p>
            <a:pPr lvl="2"/>
            <a:r>
              <a:rPr lang="ru-RU" dirty="0" smtClean="0"/>
              <a:t>Из текста им хочется узнать что-то новое и интересное (оценят)</a:t>
            </a:r>
          </a:p>
          <a:p>
            <a:r>
              <a:rPr lang="ru-RU" dirty="0" smtClean="0"/>
              <a:t>Для этого </a:t>
            </a:r>
          </a:p>
          <a:p>
            <a:pPr lvl="1"/>
            <a:r>
              <a:rPr lang="ru-RU" dirty="0" smtClean="0"/>
              <a:t>мини-обзор, должен быть связным сплошным текстом,  как рассказ;     а не нагромождением фраз</a:t>
            </a:r>
          </a:p>
          <a:p>
            <a:pPr lvl="1"/>
            <a:r>
              <a:rPr lang="ru-RU" dirty="0" smtClean="0"/>
              <a:t>Главное – </a:t>
            </a:r>
            <a:r>
              <a:rPr lang="ru-RU" dirty="0" smtClean="0">
                <a:solidFill>
                  <a:srgbClr val="FF0000"/>
                </a:solidFill>
              </a:rPr>
              <a:t>текст должен быть понятен </a:t>
            </a:r>
            <a:r>
              <a:rPr lang="ru-RU" dirty="0" smtClean="0"/>
              <a:t>для постороннего читателя</a:t>
            </a:r>
          </a:p>
          <a:p>
            <a:pPr lvl="1"/>
            <a:r>
              <a:rPr lang="ru-RU" dirty="0" smtClean="0"/>
              <a:t>Таблицы и рисунки помогают читателю понять текст.  </a:t>
            </a:r>
            <a:endParaRPr lang="en-US" dirty="0"/>
          </a:p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6B365C-F2C7-4408-BC00-49AE161B1A4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80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18442"/>
            <a:ext cx="7772400" cy="1470025"/>
          </a:xfrm>
        </p:spPr>
        <p:txBody>
          <a:bodyPr>
            <a:normAutofit/>
          </a:bodyPr>
          <a:lstStyle/>
          <a:p>
            <a:r>
              <a:rPr lang="ru-RU" dirty="0" smtClean="0"/>
              <a:t>Есть некоторые стандарты написания научного текста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type="subTitle" idx="1"/>
          </p:nvPr>
        </p:nvSpPr>
        <p:spPr>
          <a:xfrm>
            <a:off x="1371600" y="2425045"/>
            <a:ext cx="6603476" cy="360811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Стандарты   помогают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авторам </a:t>
            </a:r>
            <a:r>
              <a:rPr lang="ru-RU" dirty="0" smtClean="0"/>
              <a:t>написать научный текст 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читателю</a:t>
            </a:r>
            <a:r>
              <a:rPr lang="ru-RU" dirty="0" smtClean="0"/>
              <a:t> понять написанное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FF0000"/>
                </a:solidFill>
              </a:rPr>
              <a:t>Этим научный текст отличается от художественного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r>
              <a:rPr lang="ru-RU" sz="3300" dirty="0"/>
              <a:t>Отличие чисто </a:t>
            </a:r>
            <a:r>
              <a:rPr lang="ru-RU" sz="3300" dirty="0" smtClean="0"/>
              <a:t>формальное.</a:t>
            </a:r>
          </a:p>
          <a:p>
            <a:r>
              <a:rPr lang="ru-RU" sz="3300" dirty="0" smtClean="0"/>
              <a:t>Как и художественный текст  научный текст (статья, курсовая,  мини-обзор) бывает </a:t>
            </a:r>
          </a:p>
          <a:p>
            <a:r>
              <a:rPr lang="ru-RU" sz="3300" dirty="0" smtClean="0">
                <a:solidFill>
                  <a:srgbClr val="FF0000"/>
                </a:solidFill>
              </a:rPr>
              <a:t>КРАСИВЫЙ</a:t>
            </a:r>
            <a:r>
              <a:rPr lang="ru-RU" sz="3300" dirty="0" smtClean="0"/>
              <a:t> или </a:t>
            </a:r>
          </a:p>
          <a:p>
            <a:r>
              <a:rPr lang="ru-RU" sz="3300" dirty="0" smtClean="0">
                <a:solidFill>
                  <a:schemeClr val="accent1">
                    <a:lumMod val="75000"/>
                  </a:schemeClr>
                </a:solidFill>
              </a:rPr>
              <a:t>БЕЗОБРАЗНЫЙ</a:t>
            </a:r>
            <a:endParaRPr lang="ru-RU" sz="33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6B365C-F2C7-4408-BC00-49AE161B1A4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285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32043" y="16516"/>
            <a:ext cx="5834270" cy="306758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Структура научного текста</a:t>
            </a:r>
            <a:endParaRPr lang="en-US" sz="36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FA4D32-F3F7-4019-BF21-6E7C3A86F83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32719" y="16515"/>
            <a:ext cx="256589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/>
              <a:t>РАЗДЕЛ                        Обязателен </a:t>
            </a:r>
            <a:r>
              <a:rPr lang="ru-RU" sz="1100" dirty="0"/>
              <a:t>в </a:t>
            </a:r>
            <a:r>
              <a:rPr lang="ru-RU" sz="1100" dirty="0" smtClean="0"/>
              <a:t>                     по порядку                      мини-обзоре</a:t>
            </a:r>
            <a:endParaRPr lang="ru-RU" sz="11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039172"/>
              </p:ext>
            </p:extLst>
          </p:nvPr>
        </p:nvGraphicFramePr>
        <p:xfrm>
          <a:off x="101601" y="387663"/>
          <a:ext cx="8959272" cy="64858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53156">
                  <a:extLst>
                    <a:ext uri="{9D8B030D-6E8A-4147-A177-3AD203B41FA5}">
                      <a16:colId xmlns:a16="http://schemas.microsoft.com/office/drawing/2014/main" val="3499628115"/>
                    </a:ext>
                  </a:extLst>
                </a:gridCol>
                <a:gridCol w="436225">
                  <a:extLst>
                    <a:ext uri="{9D8B030D-6E8A-4147-A177-3AD203B41FA5}">
                      <a16:colId xmlns:a16="http://schemas.microsoft.com/office/drawing/2014/main" val="1049225120"/>
                    </a:ext>
                  </a:extLst>
                </a:gridCol>
                <a:gridCol w="6169891">
                  <a:extLst>
                    <a:ext uri="{9D8B030D-6E8A-4147-A177-3AD203B41FA5}">
                      <a16:colId xmlns:a16="http://schemas.microsoft.com/office/drawing/2014/main" val="1040390184"/>
                    </a:ext>
                  </a:extLst>
                </a:gridCol>
              </a:tblGrid>
              <a:tr h="2579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Название (</a:t>
                      </a:r>
                      <a:r>
                        <a:rPr lang="en-US" sz="1600" u="none" strike="noStrike" dirty="0">
                          <a:effectLst/>
                        </a:rPr>
                        <a:t>Title)</a:t>
                      </a:r>
                      <a:endParaRPr lang="en-US" sz="16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13" marR="6535" marT="65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ДА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5" marR="6535" marT="65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Отражает содержание текста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35" marR="6535" marT="6535" marB="0" anchor="ctr"/>
                </a:tc>
                <a:extLst>
                  <a:ext uri="{0D108BD9-81ED-4DB2-BD59-A6C34878D82A}">
                    <a16:rowId xmlns:a16="http://schemas.microsoft.com/office/drawing/2014/main" val="440773130"/>
                  </a:ext>
                </a:extLst>
              </a:tr>
              <a:tr h="4929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Авторы (</a:t>
                      </a:r>
                      <a:r>
                        <a:rPr lang="en-US" sz="1600" u="none" strike="noStrike" dirty="0">
                          <a:effectLst/>
                        </a:rPr>
                        <a:t>Authors)</a:t>
                      </a:r>
                      <a:endParaRPr lang="en-US" sz="16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13" marR="6535" marT="65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ДА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5" marR="6535" marT="653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Без комментариев.  </a:t>
                      </a:r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Плагиат запрещён</a:t>
                      </a:r>
                      <a:r>
                        <a:rPr lang="ru-RU" sz="1600" u="none" strike="noStrike" dirty="0">
                          <a:effectLst/>
                        </a:rPr>
                        <a:t>. </a:t>
                      </a:r>
                      <a:r>
                        <a:rPr lang="ru-RU" sz="1600" b="1" u="none" strike="noStrike" dirty="0">
                          <a:effectLst/>
                        </a:rPr>
                        <a:t>Если </a:t>
                      </a:r>
                      <a:r>
                        <a:rPr lang="ru-RU" sz="1600" b="1" u="none" strike="noStrike" dirty="0" smtClean="0">
                          <a:effectLst/>
                        </a:rPr>
                        <a:t>используете </a:t>
                      </a:r>
                      <a:r>
                        <a:rPr lang="ru-RU" sz="1600" b="1" u="none" strike="noStrike" dirty="0">
                          <a:effectLst/>
                        </a:rPr>
                        <a:t>чужой текст, рисунок или таблицу, то обязательна ссылка на источник</a:t>
                      </a:r>
                      <a:endParaRPr lang="ru-RU" sz="16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35" marR="6535" marT="6535" marB="0" anchor="b"/>
                </a:tc>
                <a:extLst>
                  <a:ext uri="{0D108BD9-81ED-4DB2-BD59-A6C34878D82A}">
                    <a16:rowId xmlns:a16="http://schemas.microsoft.com/office/drawing/2014/main" val="1431179683"/>
                  </a:ext>
                </a:extLst>
              </a:tr>
              <a:tr h="7361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Аннотация или Резюме (</a:t>
                      </a:r>
                      <a:r>
                        <a:rPr lang="en-US" sz="1600" u="none" strike="noStrike" dirty="0">
                          <a:effectLst/>
                        </a:rPr>
                        <a:t>Abstract)</a:t>
                      </a:r>
                      <a:endParaRPr lang="en-US" sz="16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13" marR="6535" marT="65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5" marR="6535" marT="653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Предельно короткое описание предмета изучения и того, что сделано</a:t>
                      </a:r>
                      <a:r>
                        <a:rPr lang="ru-RU" sz="1600" u="none" strike="noStrike" dirty="0">
                          <a:effectLst/>
                        </a:rPr>
                        <a:t>. Читатель прочитав резюме должен понять интересен ли ему текст или нет.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5" marR="6535" marT="6535" marB="0" anchor="b"/>
                </a:tc>
                <a:extLst>
                  <a:ext uri="{0D108BD9-81ED-4DB2-BD59-A6C34878D82A}">
                    <a16:rowId xmlns:a16="http://schemas.microsoft.com/office/drawing/2014/main" val="49326660"/>
                  </a:ext>
                </a:extLst>
              </a:tr>
              <a:tr h="7361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Введение (</a:t>
                      </a:r>
                      <a:r>
                        <a:rPr lang="en-US" sz="1600" u="none" strike="noStrike" dirty="0">
                          <a:effectLst/>
                        </a:rPr>
                        <a:t>Introduction)</a:t>
                      </a:r>
                      <a:endParaRPr lang="en-US" sz="16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13" marR="6535" marT="65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ДА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5" marR="6535" marT="653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smtClean="0">
                          <a:effectLst/>
                        </a:rPr>
                        <a:t>Содержит информацию об объекте изучения со ссылками на литературные источники</a:t>
                      </a:r>
                      <a:r>
                        <a:rPr lang="ru-RU" sz="1600" u="none" strike="noStrike" dirty="0" smtClean="0">
                          <a:effectLst/>
                        </a:rPr>
                        <a:t>. В конце введения пишется </a:t>
                      </a:r>
                      <a:r>
                        <a:rPr lang="ru-RU" sz="1600" b="1" u="none" strike="noStrike" dirty="0" smtClean="0">
                          <a:effectLst/>
                        </a:rPr>
                        <a:t>что исследуется в работе.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5" marR="6535" marT="6535" marB="0" anchor="b"/>
                </a:tc>
                <a:extLst>
                  <a:ext uri="{0D108BD9-81ED-4DB2-BD59-A6C34878D82A}">
                    <a16:rowId xmlns:a16="http://schemas.microsoft.com/office/drawing/2014/main" val="3365542561"/>
                  </a:ext>
                </a:extLst>
              </a:tr>
              <a:tr h="9793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Материалы и методы (</a:t>
                      </a:r>
                      <a:r>
                        <a:rPr lang="en-US" sz="1600" u="none" strike="noStrike" dirty="0">
                          <a:effectLst/>
                        </a:rPr>
                        <a:t>Materials and Methods)</a:t>
                      </a:r>
                      <a:endParaRPr lang="en-US" sz="16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13" marR="6535" marT="65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ДА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5" marR="6535" marT="653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Краткое указание источников данных, использованных в работе</a:t>
                      </a:r>
                      <a:r>
                        <a:rPr lang="ru-RU" sz="1600" u="none" strike="noStrike" dirty="0">
                          <a:effectLst/>
                        </a:rPr>
                        <a:t>; достаточное для того, чтобы читатель мог эти данные </a:t>
                      </a:r>
                      <a:r>
                        <a:rPr lang="ru-RU" sz="1600" u="none" strike="noStrike" dirty="0" smtClean="0">
                          <a:effectLst/>
                        </a:rPr>
                        <a:t>найти сам. </a:t>
                      </a:r>
                      <a:r>
                        <a:rPr lang="ru-RU" sz="1600" u="none" strike="noStrike" dirty="0">
                          <a:effectLst/>
                        </a:rPr>
                        <a:t>Указать </a:t>
                      </a:r>
                      <a:r>
                        <a:rPr lang="ru-RU" sz="1600" b="1" u="none" strike="noStrike" dirty="0">
                          <a:effectLst/>
                        </a:rPr>
                        <a:t>каким методом получен какой результат </a:t>
                      </a:r>
                      <a:r>
                        <a:rPr lang="ru-RU" sz="1600" u="none" strike="noStrike" dirty="0">
                          <a:effectLst/>
                        </a:rPr>
                        <a:t>- чтобы не писать это в результатах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5" marR="6535" marT="6535" marB="0" anchor="b"/>
                </a:tc>
                <a:extLst>
                  <a:ext uri="{0D108BD9-81ED-4DB2-BD59-A6C34878D82A}">
                    <a16:rowId xmlns:a16="http://schemas.microsoft.com/office/drawing/2014/main" val="287129847"/>
                  </a:ext>
                </a:extLst>
              </a:tr>
              <a:tr h="12225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Результаты</a:t>
                      </a:r>
                      <a:endParaRPr lang="ru-RU" sz="16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13" marR="6535" marT="65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ДА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5" marR="6535" marT="653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smtClean="0">
                          <a:effectLst/>
                        </a:rPr>
                        <a:t>Разбиваются </a:t>
                      </a:r>
                      <a:r>
                        <a:rPr lang="ru-RU" sz="1600" b="1" u="none" strike="noStrike" dirty="0">
                          <a:effectLst/>
                        </a:rPr>
                        <a:t>на разделы.</a:t>
                      </a:r>
                      <a:r>
                        <a:rPr lang="ru-RU" sz="1600" u="none" strike="noStrike" dirty="0">
                          <a:effectLst/>
                        </a:rPr>
                        <a:t> Каждый раздел должен быть выделен в тексте, иметь понятное название и содержать один или несколько связанных между собой результатов. </a:t>
                      </a:r>
                      <a:r>
                        <a:rPr lang="ru-RU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Методы получения </a:t>
                      </a:r>
                      <a:r>
                        <a:rPr lang="ru-RU" sz="16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результата </a:t>
                      </a:r>
                      <a:r>
                        <a:rPr lang="ru-RU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в Результатах не описываются</a:t>
                      </a:r>
                      <a:r>
                        <a:rPr lang="ru-RU" sz="1600" u="none" strike="noStrike" dirty="0">
                          <a:effectLst/>
                        </a:rPr>
                        <a:t>. Методам место в секции Материалы и методы.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5" marR="6535" marT="6535" marB="0" anchor="b"/>
                </a:tc>
                <a:extLst>
                  <a:ext uri="{0D108BD9-81ED-4DB2-BD59-A6C34878D82A}">
                    <a16:rowId xmlns:a16="http://schemas.microsoft.com/office/drawing/2014/main" val="3372062072"/>
                  </a:ext>
                </a:extLst>
              </a:tr>
              <a:tr h="4929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Обсуждение (</a:t>
                      </a:r>
                      <a:r>
                        <a:rPr lang="en-US" sz="1600" u="none" strike="noStrike" dirty="0">
                          <a:effectLst/>
                        </a:rPr>
                        <a:t>Discussion)</a:t>
                      </a:r>
                      <a:endParaRPr lang="en-US" sz="16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13" marR="6535" marT="65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5" marR="6535" marT="653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Обсуждение результатов обязательно</a:t>
                      </a:r>
                      <a:r>
                        <a:rPr lang="ru-RU" sz="1600" u="none" strike="noStrike" dirty="0">
                          <a:effectLst/>
                        </a:rPr>
                        <a:t>, но может </a:t>
                      </a:r>
                      <a:r>
                        <a:rPr lang="ru-RU" sz="1600" u="none" strike="noStrike" dirty="0" smtClean="0">
                          <a:effectLst/>
                        </a:rPr>
                        <a:t>быть включено в </a:t>
                      </a:r>
                      <a:r>
                        <a:rPr lang="ru-RU" sz="1600" u="none" strike="noStrike" dirty="0">
                          <a:effectLst/>
                        </a:rPr>
                        <a:t>раздел РЕЗУЛЬТАТЫ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5" marR="6535" marT="6535" marB="0" anchor="b"/>
                </a:tc>
                <a:extLst>
                  <a:ext uri="{0D108BD9-81ED-4DB2-BD59-A6C34878D82A}">
                    <a16:rowId xmlns:a16="http://schemas.microsoft.com/office/drawing/2014/main" val="2523486714"/>
                  </a:ext>
                </a:extLst>
              </a:tr>
              <a:tr h="7361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Сопроводительные материалы (</a:t>
                      </a:r>
                      <a:r>
                        <a:rPr lang="en-US" sz="1600" u="none" strike="noStrike" dirty="0">
                          <a:effectLst/>
                        </a:rPr>
                        <a:t>Supplementary materials)</a:t>
                      </a:r>
                      <a:endParaRPr lang="en-US" sz="16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13" marR="6535" marT="65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ДА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5" marR="6535" marT="653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Содержат </a:t>
                      </a:r>
                      <a:r>
                        <a:rPr lang="ru-RU" sz="1600" u="none" strike="noStrike" dirty="0" smtClean="0">
                          <a:effectLst/>
                        </a:rPr>
                        <a:t>ссылки на материалы</a:t>
                      </a:r>
                      <a:r>
                        <a:rPr lang="ru-RU" sz="1600" u="none" strike="noStrike" dirty="0">
                          <a:effectLst/>
                        </a:rPr>
                        <a:t>, необходимые для понимания результатов, но </a:t>
                      </a:r>
                      <a:r>
                        <a:rPr lang="ru-RU" sz="1600" b="1" u="none" strike="noStrike" dirty="0">
                          <a:effectLst/>
                        </a:rPr>
                        <a:t>не включённые в основной текст (например, из-за большого объёма)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5" marR="6535" marT="6535" marB="0" anchor="b"/>
                </a:tc>
                <a:extLst>
                  <a:ext uri="{0D108BD9-81ED-4DB2-BD59-A6C34878D82A}">
                    <a16:rowId xmlns:a16="http://schemas.microsoft.com/office/drawing/2014/main" val="4219691153"/>
                  </a:ext>
                </a:extLst>
              </a:tr>
              <a:tr h="2497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Литература (</a:t>
                      </a:r>
                      <a:r>
                        <a:rPr lang="en-US" sz="1600" u="none" strike="noStrike" dirty="0">
                          <a:effectLst/>
                        </a:rPr>
                        <a:t>References)</a:t>
                      </a:r>
                      <a:endParaRPr lang="en-US" sz="16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13" marR="6535" marT="65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ДА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5" marR="6535" marT="653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r>
                        <a:rPr lang="ru-RU" sz="1600" b="1" u="none" strike="noStrike" dirty="0" smtClean="0">
                          <a:effectLst/>
                        </a:rPr>
                        <a:t>Нумерованный</a:t>
                      </a:r>
                      <a:r>
                        <a:rPr lang="ru-RU" sz="1600" b="1" u="none" strike="noStrike" baseline="0" dirty="0" smtClean="0">
                          <a:effectLst/>
                        </a:rPr>
                        <a:t> список источников информации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5" marR="6535" marT="6535" marB="0" anchor="b"/>
                </a:tc>
                <a:extLst>
                  <a:ext uri="{0D108BD9-81ED-4DB2-BD59-A6C34878D82A}">
                    <a16:rowId xmlns:a16="http://schemas.microsoft.com/office/drawing/2014/main" val="1336492484"/>
                  </a:ext>
                </a:extLst>
              </a:tr>
              <a:tr h="2497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Выводы или Заключение</a:t>
                      </a:r>
                      <a:endParaRPr lang="ru-RU" sz="16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13" marR="6535" marT="65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5" marR="6535" marT="653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5" marR="6535" marT="6535" marB="0" anchor="b"/>
                </a:tc>
                <a:extLst>
                  <a:ext uri="{0D108BD9-81ED-4DB2-BD59-A6C34878D82A}">
                    <a16:rowId xmlns:a16="http://schemas.microsoft.com/office/drawing/2014/main" val="3218599930"/>
                  </a:ext>
                </a:extLst>
              </a:tr>
              <a:tr h="3169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</a:rPr>
                        <a:t>Благодарности</a:t>
                      </a:r>
                      <a:endParaRPr lang="en-US" sz="16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13" marR="6535" marT="65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5" marR="6535" marT="653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5" marR="6535" marT="6535" marB="0" anchor="b"/>
                </a:tc>
                <a:extLst>
                  <a:ext uri="{0D108BD9-81ED-4DB2-BD59-A6C34878D82A}">
                    <a16:rowId xmlns:a16="http://schemas.microsoft.com/office/drawing/2014/main" val="2461407511"/>
                  </a:ext>
                </a:extLst>
              </a:tr>
            </a:tbl>
          </a:graphicData>
        </a:graphic>
      </p:graphicFrame>
      <p:cxnSp>
        <p:nvCxnSpPr>
          <p:cNvPr id="22" name="Прямая со стрелкой 21"/>
          <p:cNvCxnSpPr/>
          <p:nvPr/>
        </p:nvCxnSpPr>
        <p:spPr>
          <a:xfrm flipH="1">
            <a:off x="2802734" y="95681"/>
            <a:ext cx="4618" cy="303331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1598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6699"/>
            <a:ext cx="8229600" cy="1128380"/>
          </a:xfrm>
        </p:spPr>
        <p:txBody>
          <a:bodyPr>
            <a:normAutofit/>
          </a:bodyPr>
          <a:lstStyle/>
          <a:p>
            <a:r>
              <a:rPr lang="ru-RU" dirty="0" smtClean="0"/>
              <a:t>Пример </a:t>
            </a:r>
            <a:r>
              <a:rPr lang="en-US" dirty="0"/>
              <a:t>mini review</a:t>
            </a:r>
            <a:br>
              <a:rPr lang="en-US" dirty="0"/>
            </a:br>
            <a:r>
              <a:rPr lang="en-US" sz="1100" dirty="0"/>
              <a:t>https://www.ncbi.nlm.nih.gov/pmc/articles/PMC10672435/</a:t>
            </a:r>
            <a:endParaRPr lang="en-US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FA4D32-F3F7-4019-BF21-6E7C3A86F83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178" y="2536666"/>
            <a:ext cx="8373644" cy="389626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84083" y="1059338"/>
            <a:ext cx="681557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Пример демонстрирует оформление мини-обзора.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В вашем мини-обзоре результатов будет меньше, зато будет раздел материалы и методы</a:t>
            </a:r>
          </a:p>
          <a:p>
            <a:endParaRPr lang="en-US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98375" y="4363278"/>
            <a:ext cx="437321" cy="13318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074570" y="2447741"/>
            <a:ext cx="437321" cy="4240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268279" y="3011557"/>
            <a:ext cx="284921" cy="2511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435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FA4D32-F3F7-4019-BF21-6E7C3A86F83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7106" y="192815"/>
            <a:ext cx="6452894" cy="616353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29785" y="192815"/>
            <a:ext cx="437321" cy="59893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22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25551"/>
            <a:ext cx="8229600" cy="908119"/>
          </a:xfrm>
        </p:spPr>
        <p:txBody>
          <a:bodyPr/>
          <a:lstStyle/>
          <a:p>
            <a:r>
              <a:rPr lang="ru-RU" dirty="0" smtClean="0"/>
              <a:t>Оформление таблицы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DEAA9A-7A9A-4315-BBDF-DC5887540DF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99" y="1490392"/>
            <a:ext cx="7706801" cy="387721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53315" y="1490392"/>
            <a:ext cx="437321" cy="3483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53314" y="1947114"/>
            <a:ext cx="437321" cy="209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53313" y="2295462"/>
            <a:ext cx="437321" cy="3489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Выноска 3 8"/>
          <p:cNvSpPr/>
          <p:nvPr/>
        </p:nvSpPr>
        <p:spPr>
          <a:xfrm>
            <a:off x="7046843" y="5943600"/>
            <a:ext cx="1378557" cy="719074"/>
          </a:xfrm>
          <a:prstGeom prst="borderCallout3">
            <a:avLst>
              <a:gd name="adj1" fmla="val -3962"/>
              <a:gd name="adj2" fmla="val 62879"/>
              <a:gd name="adj3" fmla="val -87480"/>
              <a:gd name="adj4" fmla="val 35606"/>
              <a:gd name="adj5" fmla="val -89449"/>
              <a:gd name="adj6" fmla="val 99279"/>
              <a:gd name="adj7" fmla="val -455494"/>
              <a:gd name="adj8" fmla="val 970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Ссылки на литературу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6142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DEAA9A-7A9A-4315-BBDF-DC5887540DF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2380" y="105805"/>
            <a:ext cx="5734733" cy="661567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085059" y="6211957"/>
            <a:ext cx="437321" cy="5095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085059" y="268251"/>
            <a:ext cx="437321" cy="57812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163883" y="268251"/>
            <a:ext cx="16161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Оформление</a:t>
            </a:r>
          </a:p>
          <a:p>
            <a:r>
              <a:rPr lang="ru-RU" dirty="0" smtClean="0"/>
              <a:t>рисунка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89129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7669</TotalTime>
  <Words>444</Words>
  <Application>Microsoft Office PowerPoint</Application>
  <PresentationFormat>Экран (4:3)</PresentationFormat>
  <Paragraphs>80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Arial</vt:lpstr>
      <vt:lpstr>Calibri</vt:lpstr>
      <vt:lpstr>Тема Office</vt:lpstr>
      <vt:lpstr>Научный текст </vt:lpstr>
      <vt:lpstr>Для чего пишется научный текст?</vt:lpstr>
      <vt:lpstr>Вы не поверите: научный текст пишется для читателей </vt:lpstr>
      <vt:lpstr>Есть некоторые стандарты написания научного текста</vt:lpstr>
      <vt:lpstr>Структура научного текста</vt:lpstr>
      <vt:lpstr>Пример mini review https://www.ncbi.nlm.nih.gov/pmc/articles/PMC10672435/</vt:lpstr>
      <vt:lpstr>Презентация PowerPoint</vt:lpstr>
      <vt:lpstr>Оформление таблицы</vt:lpstr>
      <vt:lpstr>Презентация PowerPoint</vt:lpstr>
      <vt:lpstr>Презентация PowerPoint</vt:lpstr>
      <vt:lpstr>Презентация PowerPoint</vt:lpstr>
      <vt:lpstr>ВОПРОСЫ?</vt:lpstr>
    </vt:vector>
  </TitlesOfParts>
  <Company>MSU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Excel</dc:title>
  <dc:creator>Kopylov</dc:creator>
  <cp:lastModifiedBy>aba</cp:lastModifiedBy>
  <cp:revision>427</cp:revision>
  <dcterms:created xsi:type="dcterms:W3CDTF">2002-12-08T20:39:11Z</dcterms:created>
  <dcterms:modified xsi:type="dcterms:W3CDTF">2023-12-01T07:23:00Z</dcterms:modified>
</cp:coreProperties>
</file>