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  <p:sldId id="288" r:id="rId31"/>
    <p:sldId id="287" r:id="rId32"/>
    <p:sldId id="290" r:id="rId33"/>
    <p:sldId id="291" r:id="rId34"/>
    <p:sldId id="292" r:id="rId35"/>
    <p:sldId id="293" r:id="rId36"/>
    <p:sldId id="29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5CC9-3C4F-49BC-9203-ED5932FE0B9E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F18CD-5E96-4A8F-BDCE-05F03C646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0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народ помнит про эволюционные домены (в них</a:t>
            </a:r>
            <a:r>
              <a:rPr lang="ru-RU" baseline="0" dirty="0" smtClean="0"/>
              <a:t> не происходит крупных перестроек, может происходить </a:t>
            </a:r>
            <a:r>
              <a:rPr lang="en-US" baseline="0" dirty="0" smtClean="0"/>
              <a:t>domain shuffling</a:t>
            </a:r>
            <a:r>
              <a:rPr lang="ru-RU" baseline="0" dirty="0" smtClean="0"/>
              <a:t>, иногда совпадают со структурными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18CD-5E96-4A8F-BDCE-05F03C6462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1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ru-RU" dirty="0" smtClean="0"/>
              <a:t>в полном составе</a:t>
            </a:r>
            <a:r>
              <a:rPr lang="ru-RU" baseline="0" dirty="0" smtClean="0"/>
              <a:t> перекочевала в </a:t>
            </a:r>
            <a:r>
              <a:rPr lang="en-US" baseline="0" dirty="0" err="1" smtClean="0"/>
              <a:t>InterPro</a:t>
            </a:r>
            <a:r>
              <a:rPr lang="ru-RU" baseline="0" dirty="0" smtClean="0"/>
              <a:t>, теперь архитектуры смотрим в нём. </a:t>
            </a:r>
            <a:r>
              <a:rPr lang="en-US" baseline="0" dirty="0" err="1" smtClean="0"/>
              <a:t>Pfam</a:t>
            </a:r>
            <a:r>
              <a:rPr lang="en-US" baseline="0" dirty="0" smtClean="0"/>
              <a:t> ID </a:t>
            </a:r>
            <a:r>
              <a:rPr lang="ru-RU" baseline="0" dirty="0" smtClean="0"/>
              <a:t>работают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F18CD-5E96-4A8F-BDCE-05F03C6462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1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81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7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5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6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7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4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8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A67D-BC6C-4831-A98F-FD9BADE9FF8A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05A1F-11E4-4256-9C9C-6A096FE96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3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Л3. Мотивы в последовательностях белков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7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20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15" y="650631"/>
            <a:ext cx="10799885" cy="5526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Записываем сколько последовательностей</a:t>
            </a:r>
          </a:p>
          <a:p>
            <a:pPr marL="0" indent="0">
              <a:buNone/>
            </a:pPr>
            <a:r>
              <a:rPr lang="ru-RU" dirty="0" smtClean="0"/>
              <a:t>Удаляем идентичные или очень похожие последовательности</a:t>
            </a:r>
          </a:p>
          <a:p>
            <a:pPr marL="0" indent="0">
              <a:buNone/>
            </a:pPr>
            <a:r>
              <a:rPr lang="ru-RU" sz="2000" dirty="0" smtClean="0"/>
              <a:t>• </a:t>
            </a:r>
            <a:r>
              <a:rPr lang="ru-RU" sz="2000" dirty="0" err="1" smtClean="0"/>
              <a:t>Edit</a:t>
            </a:r>
            <a:r>
              <a:rPr lang="ru-RU" sz="2000" dirty="0" smtClean="0"/>
              <a:t> =&gt; </a:t>
            </a:r>
            <a:r>
              <a:rPr lang="ru-RU" sz="2000" dirty="0" err="1" smtClean="0"/>
              <a:t>remove</a:t>
            </a:r>
            <a:r>
              <a:rPr lang="ru-RU" sz="2000" dirty="0" smtClean="0"/>
              <a:t> </a:t>
            </a:r>
            <a:r>
              <a:rPr lang="ru-RU" sz="2000" dirty="0" err="1" smtClean="0"/>
              <a:t>redundancy</a:t>
            </a:r>
            <a:r>
              <a:rPr lang="ru-RU" sz="2000" dirty="0" smtClean="0"/>
              <a:t> =&gt; 100% или меньше, например, 90%</a:t>
            </a:r>
          </a:p>
          <a:p>
            <a:pPr marL="0" indent="0">
              <a:buNone/>
            </a:pPr>
            <a:r>
              <a:rPr lang="ru-RU" dirty="0" smtClean="0"/>
              <a:t>Записываем сколько последовательностей осталось</a:t>
            </a:r>
          </a:p>
          <a:p>
            <a:pPr marL="0" indent="0">
              <a:buNone/>
            </a:pPr>
            <a:r>
              <a:rPr lang="ru-RU" dirty="0" smtClean="0"/>
              <a:t>Окраска </a:t>
            </a:r>
            <a:r>
              <a:rPr lang="en-US" dirty="0" err="1" smtClean="0"/>
              <a:t>Clustal</a:t>
            </a:r>
            <a:endParaRPr lang="ru-RU" dirty="0" smtClean="0"/>
          </a:p>
          <a:p>
            <a:r>
              <a:rPr lang="ru-RU" sz="2000" dirty="0" err="1" smtClean="0"/>
              <a:t>Above</a:t>
            </a:r>
            <a:r>
              <a:rPr lang="ru-RU" sz="2000" dirty="0" smtClean="0"/>
              <a:t> </a:t>
            </a:r>
            <a:r>
              <a:rPr lang="ru-RU" sz="2000" dirty="0" err="1" smtClean="0"/>
              <a:t>identity</a:t>
            </a:r>
            <a:r>
              <a:rPr lang="ru-RU" sz="2000" dirty="0" smtClean="0"/>
              <a:t> </a:t>
            </a:r>
            <a:r>
              <a:rPr lang="ru-RU" sz="2000" dirty="0" err="1" smtClean="0"/>
              <a:t>threshold</a:t>
            </a:r>
            <a:r>
              <a:rPr lang="ru-RU" sz="2000" dirty="0" smtClean="0"/>
              <a:t> 100%</a:t>
            </a:r>
            <a:r>
              <a:rPr lang="en-US" sz="2000" dirty="0" smtClean="0"/>
              <a:t> (</a:t>
            </a:r>
            <a:r>
              <a:rPr lang="ru-RU" sz="2000" dirty="0" smtClean="0"/>
              <a:t>можно взять поменьше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r>
              <a:rPr lang="ru-RU" sz="2000" dirty="0" smtClean="0"/>
              <a:t>Изолированные консервативные колонки пока не рассматриваем – могут быть результатом подгонки алгоритма выравнивания</a:t>
            </a:r>
          </a:p>
          <a:p>
            <a:r>
              <a:rPr lang="ru-RU" sz="2000" dirty="0" smtClean="0"/>
              <a:t>Вплотную или рядом расположенные консервативные позиции считаем мотивом</a:t>
            </a:r>
          </a:p>
          <a:p>
            <a:pPr marL="0" indent="0">
              <a:buNone/>
            </a:pPr>
            <a:r>
              <a:rPr lang="ru-RU" dirty="0" smtClean="0"/>
              <a:t>На глаз оцениваем 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97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52" y="392479"/>
            <a:ext cx="11172093" cy="5973152"/>
          </a:xfrm>
        </p:spPr>
        <p:txBody>
          <a:bodyPr/>
          <a:lstStyle/>
          <a:p>
            <a:r>
              <a:rPr lang="ru-RU" dirty="0" smtClean="0"/>
              <a:t>Составляем паттерны найденных мотивов c высоким IC</a:t>
            </a:r>
          </a:p>
          <a:p>
            <a:r>
              <a:rPr lang="en-US" dirty="0" smtClean="0"/>
              <a:t>. – </a:t>
            </a:r>
            <a:r>
              <a:rPr lang="ru-RU" dirty="0" smtClean="0"/>
              <a:t>любая буква</a:t>
            </a:r>
          </a:p>
          <a:p>
            <a:r>
              <a:rPr lang="en-US" dirty="0" smtClean="0"/>
              <a:t>[</a:t>
            </a:r>
            <a:r>
              <a:rPr lang="ru-RU" dirty="0" smtClean="0"/>
              <a:t>АБВ</a:t>
            </a:r>
            <a:r>
              <a:rPr lang="en-US" dirty="0" smtClean="0"/>
              <a:t>]</a:t>
            </a:r>
            <a:r>
              <a:rPr lang="ru-RU" dirty="0" smtClean="0"/>
              <a:t> – Либо А, либо Б, либо В</a:t>
            </a:r>
          </a:p>
          <a:p>
            <a:r>
              <a:rPr lang="en-US" dirty="0" smtClean="0"/>
              <a:t>{3} – </a:t>
            </a:r>
            <a:r>
              <a:rPr lang="ru-RU" dirty="0" smtClean="0"/>
              <a:t>повторить 3 раза </a:t>
            </a:r>
          </a:p>
          <a:p>
            <a:r>
              <a:rPr lang="en-US" dirty="0" smtClean="0"/>
              <a:t>{1, 3} – </a:t>
            </a:r>
            <a:r>
              <a:rPr lang="ru-RU" dirty="0" smtClean="0"/>
              <a:t>повторить от 1 до 3 раз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Пример: </a:t>
            </a:r>
            <a:r>
              <a:rPr lang="en-US" dirty="0" smtClean="0"/>
              <a:t>[DAI].[FH].G[ST]G[ST]</a:t>
            </a:r>
            <a:endParaRPr lang="ru-RU" dirty="0"/>
          </a:p>
          <a:p>
            <a:r>
              <a:rPr lang="ru-RU" dirty="0" smtClean="0"/>
              <a:t>Выполняем поиск по этому паттерну во всем выравнивании. Смотрим, сколько всего нашлось, сколько – на месте, нет ли лишних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43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сразу не нашёлся мотив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Далеко не всегда найдутся 100% консервативные мотивы. В этом случае можно понизить порог </a:t>
            </a:r>
            <a:r>
              <a:rPr lang="ru-RU" dirty="0" err="1" smtClean="0"/>
              <a:t>identity</a:t>
            </a:r>
            <a:r>
              <a:rPr lang="ru-RU" dirty="0" smtClean="0"/>
              <a:t> </a:t>
            </a:r>
            <a:r>
              <a:rPr lang="ru-RU" dirty="0" err="1" smtClean="0"/>
              <a:t>threshold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• Увидеть мотив с высоким IC. </a:t>
            </a:r>
          </a:p>
          <a:p>
            <a:pPr marL="0" indent="0">
              <a:buNone/>
            </a:pPr>
            <a:r>
              <a:rPr lang="ru-RU" dirty="0" smtClean="0"/>
              <a:t>• Отсортировать по позициям мотива: 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Выделить колонки 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Select</a:t>
            </a:r>
            <a:r>
              <a:rPr lang="ru-RU" sz="2400" dirty="0" smtClean="0"/>
              <a:t> =&gt; </a:t>
            </a:r>
            <a:r>
              <a:rPr lang="ru-RU" sz="2400" dirty="0" err="1" smtClean="0"/>
              <a:t>make</a:t>
            </a:r>
            <a:r>
              <a:rPr lang="ru-RU" sz="2400" dirty="0" smtClean="0"/>
              <a:t> </a:t>
            </a:r>
            <a:r>
              <a:rPr lang="ru-RU" sz="2400" dirty="0" err="1" smtClean="0"/>
              <a:t>groups</a:t>
            </a:r>
            <a:r>
              <a:rPr lang="ru-RU" sz="2400" dirty="0" smtClean="0"/>
              <a:t> </a:t>
            </a:r>
            <a:r>
              <a:rPr lang="ru-RU" sz="2400" dirty="0" err="1" smtClean="0"/>
              <a:t>for</a:t>
            </a:r>
            <a:r>
              <a:rPr lang="ru-RU" sz="2400" dirty="0" smtClean="0"/>
              <a:t> </a:t>
            </a:r>
            <a:r>
              <a:rPr lang="ru-RU" sz="2400" dirty="0" err="1" smtClean="0"/>
              <a:t>selection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err="1" smtClean="0"/>
              <a:t>Calculate</a:t>
            </a:r>
            <a:r>
              <a:rPr lang="ru-RU" sz="2400" dirty="0" smtClean="0"/>
              <a:t> =&gt; </a:t>
            </a:r>
            <a:r>
              <a:rPr lang="ru-RU" sz="2400" dirty="0" err="1" smtClean="0"/>
              <a:t>Sort</a:t>
            </a:r>
            <a:r>
              <a:rPr lang="ru-RU" sz="2400" dirty="0" smtClean="0"/>
              <a:t> =&gt; </a:t>
            </a:r>
            <a:r>
              <a:rPr lang="ru-RU" sz="2400" dirty="0" err="1" smtClean="0"/>
              <a:t>By</a:t>
            </a:r>
            <a:r>
              <a:rPr lang="ru-RU" sz="2400" dirty="0" smtClean="0"/>
              <a:t> </a:t>
            </a:r>
            <a:r>
              <a:rPr lang="ru-RU" sz="2400" dirty="0" err="1" smtClean="0"/>
              <a:t>groups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Посмотреть на последовательности, в которых не найден мотив. </a:t>
            </a:r>
          </a:p>
          <a:p>
            <a:pPr marL="0" indent="0">
              <a:buNone/>
            </a:pPr>
            <a:r>
              <a:rPr lang="ru-RU" dirty="0" smtClean="0"/>
              <a:t>• Может мотив можно ослабить </a:t>
            </a:r>
          </a:p>
          <a:p>
            <a:pPr marL="0" indent="0">
              <a:buNone/>
            </a:pPr>
            <a:r>
              <a:rPr lang="ru-RU" dirty="0" smtClean="0"/>
              <a:t>• Может ошибка в выравнивании </a:t>
            </a:r>
          </a:p>
          <a:p>
            <a:pPr marL="0" indent="0">
              <a:buNone/>
            </a:pPr>
            <a:r>
              <a:rPr lang="ru-RU" dirty="0" smtClean="0"/>
              <a:t>• Может этого мотива нет в последовательностях и наличие мотива – объективный признак, разделяющий последовательности на две группы.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4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попробовать самостоятельно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8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искать паттерн в наборе белков?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606" y="1570648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74793"/>
            <a:ext cx="10336412" cy="39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9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731" y="218708"/>
            <a:ext cx="10515600" cy="1325563"/>
          </a:xfrm>
        </p:spPr>
        <p:txBody>
          <a:bodyPr/>
          <a:lstStyle/>
          <a:p>
            <a:r>
              <a:rPr lang="en-US" dirty="0" smtClean="0"/>
              <a:t>PROSITE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31" y="15442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Коллекция белковых семейств и доменов.</a:t>
            </a:r>
          </a:p>
          <a:p>
            <a:pPr marL="0" indent="0">
              <a:buNone/>
            </a:pPr>
            <a:r>
              <a:rPr lang="ru-RU" dirty="0" smtClean="0"/>
              <a:t>Аннотации эволюционных доменов.</a:t>
            </a:r>
          </a:p>
          <a:p>
            <a:pPr marL="0" indent="0">
              <a:buNone/>
            </a:pPr>
            <a:r>
              <a:rPr lang="ru-RU" dirty="0" smtClean="0"/>
              <a:t>Мотивы: функциональные участки и «подписи» семейств </a:t>
            </a:r>
            <a:r>
              <a:rPr lang="ru-RU" dirty="0" err="1" smtClean="0"/>
              <a:t>белковв</a:t>
            </a:r>
            <a:r>
              <a:rPr lang="ru-RU" dirty="0" smtClean="0"/>
              <a:t> виде паттернов и HMM-профилей. Интерфейс (средства поиска, средства </a:t>
            </a:r>
            <a:r>
              <a:rPr lang="ru-RU" dirty="0" err="1" smtClean="0"/>
              <a:t>сохранениявыравниваний</a:t>
            </a:r>
            <a:r>
              <a:rPr lang="ru-RU" dirty="0" smtClean="0"/>
              <a:t> и т. д.)</a:t>
            </a:r>
          </a:p>
          <a:p>
            <a:pPr marL="0" indent="0">
              <a:buNone/>
            </a:pPr>
            <a:r>
              <a:rPr lang="ru-RU" dirty="0" smtClean="0"/>
              <a:t>Можно:</a:t>
            </a:r>
          </a:p>
          <a:p>
            <a:r>
              <a:rPr lang="ru-RU" dirty="0" smtClean="0"/>
              <a:t>1. Искать мотивы из коллекции </a:t>
            </a:r>
            <a:r>
              <a:rPr lang="ru-RU" dirty="0" err="1" smtClean="0"/>
              <a:t>ProSite</a:t>
            </a:r>
            <a:r>
              <a:rPr lang="ru-RU" dirty="0" smtClean="0"/>
              <a:t> в своем белке.</a:t>
            </a:r>
          </a:p>
          <a:p>
            <a:r>
              <a:rPr lang="ru-RU" dirty="0" smtClean="0"/>
              <a:t>2. Искать свой мотив в коллекции последовательностей </a:t>
            </a:r>
            <a:r>
              <a:rPr lang="ru-RU" dirty="0" err="1" smtClean="0"/>
              <a:t>ProSite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Искать свой мотив в своем белке или белках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3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пакет</a:t>
            </a:r>
            <a:r>
              <a:rPr lang="en-US" dirty="0" smtClean="0"/>
              <a:t> EMBOSS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55569" cy="4351338"/>
          </a:xfrm>
        </p:spPr>
        <p:txBody>
          <a:bodyPr/>
          <a:lstStyle/>
          <a:p>
            <a:r>
              <a:rPr lang="ru-RU" dirty="0" err="1" smtClean="0"/>
              <a:t>fuzznuc</a:t>
            </a:r>
            <a:r>
              <a:rPr lang="ru-RU" dirty="0" smtClean="0"/>
              <a:t> для поиска паттернов в нуклеотидных последовательностях </a:t>
            </a:r>
            <a:endParaRPr lang="en-US" dirty="0" smtClean="0"/>
          </a:p>
          <a:p>
            <a:r>
              <a:rPr lang="ru-RU" dirty="0" err="1" smtClean="0"/>
              <a:t>fuzzpro</a:t>
            </a:r>
            <a:r>
              <a:rPr lang="ru-RU" dirty="0" smtClean="0"/>
              <a:t> для поиска паттернов в белковых последовательностях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5960" y="3900112"/>
            <a:ext cx="11386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вход — паттерн и последовательность</a:t>
            </a:r>
            <a:endParaRPr lang="en-US" sz="2800" dirty="0" smtClean="0"/>
          </a:p>
          <a:p>
            <a:r>
              <a:rPr lang="ru-RU" sz="2800" dirty="0" smtClean="0"/>
              <a:t>На</a:t>
            </a:r>
            <a:r>
              <a:rPr lang="en-US" sz="2800" dirty="0" smtClean="0"/>
              <a:t> </a:t>
            </a:r>
            <a:r>
              <a:rPr lang="ru-RU" sz="2800" dirty="0" smtClean="0"/>
              <a:t>выходе — позиция и вес найденных</a:t>
            </a:r>
            <a:r>
              <a:rPr lang="en-US" sz="2800" dirty="0" smtClean="0"/>
              <a:t> </a:t>
            </a:r>
            <a:r>
              <a:rPr lang="ru-RU" sz="2800" dirty="0" smtClean="0"/>
              <a:t>совпадений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8388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PSSM. PSI-BLAST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1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PSSM — </a:t>
            </a:r>
            <a:r>
              <a:rPr lang="ru-RU" dirty="0" err="1" smtClean="0"/>
              <a:t>position-specific</a:t>
            </a:r>
            <a:r>
              <a:rPr lang="ru-RU" dirty="0" smtClean="0"/>
              <a:t> </a:t>
            </a:r>
            <a:r>
              <a:rPr lang="ru-RU" dirty="0" err="1" smtClean="0"/>
              <a:t>scoring</a:t>
            </a:r>
            <a:r>
              <a:rPr lang="ru-RU" dirty="0" smtClean="0"/>
              <a:t> </a:t>
            </a:r>
            <a:r>
              <a:rPr lang="ru-RU" dirty="0" err="1" smtClean="0"/>
              <a:t>matrix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По смыслу PSSM — это то же, что PWM, но термин PWM используется для мотивов в ДНК, а PSSM и для мотивов в белках и для описания семейств родственных белков, т.е. описания длинных участков выравнивания</a:t>
            </a:r>
            <a:endParaRPr lang="en-US" dirty="0" smtClean="0"/>
          </a:p>
          <a:p>
            <a:r>
              <a:rPr lang="ru-RU" b="1" dirty="0" smtClean="0"/>
              <a:t>Можно использовать </a:t>
            </a:r>
            <a:r>
              <a:rPr lang="ru-RU" b="1" dirty="0" err="1" smtClean="0"/>
              <a:t>гэпы</a:t>
            </a:r>
            <a:r>
              <a:rPr lang="ru-RU" b="1" dirty="0" smtClean="0"/>
              <a:t>, учитываются как 21 буква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PSSM применяется так же, как PWM: если вес последовательности белка относительно PSSM выше порога, предсказывается принадлежность белка семейству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0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Мотивы и домены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31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69"/>
            <a:ext cx="8621685" cy="642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2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PSSM применяется взвешивание</a:t>
            </a:r>
            <a:br>
              <a:rPr lang="ru-RU" dirty="0" smtClean="0"/>
            </a:br>
            <a:r>
              <a:rPr lang="ru-RU" dirty="0" smtClean="0"/>
              <a:t>последовательностей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5586762" cy="4689475"/>
          </a:xfrm>
        </p:spPr>
        <p:txBody>
          <a:bodyPr>
            <a:normAutofit/>
          </a:bodyPr>
          <a:lstStyle/>
          <a:p>
            <a:r>
              <a:rPr lang="ru-RU" dirty="0" smtClean="0"/>
              <a:t>Колонка k выглядит так, что в</a:t>
            </a:r>
            <a:r>
              <a:rPr lang="en-US" dirty="0" smtClean="0"/>
              <a:t> </a:t>
            </a:r>
            <a:r>
              <a:rPr lang="ru-RU" dirty="0" smtClean="0"/>
              <a:t>ней предпочтительна буква L</a:t>
            </a:r>
            <a:endParaRPr lang="en-US" dirty="0" smtClean="0"/>
          </a:p>
          <a:p>
            <a:r>
              <a:rPr lang="ru-RU" dirty="0" smtClean="0"/>
              <a:t>Это может случиться из-за того, что много почти совпадающих последовательностей </a:t>
            </a:r>
            <a:r>
              <a:rPr lang="en-US" dirty="0" smtClean="0"/>
              <a:t>(</a:t>
            </a:r>
            <a:r>
              <a:rPr lang="ru-RU" dirty="0" smtClean="0"/>
              <a:t>2</a:t>
            </a:r>
            <a:r>
              <a:rPr lang="en-US" dirty="0" smtClean="0"/>
              <a:t>)</a:t>
            </a:r>
          </a:p>
          <a:p>
            <a:r>
              <a:rPr lang="ru-RU" dirty="0" smtClean="0"/>
              <a:t>Поэтому вес от близкородственных последовательностей следует уменьшить так, чтобы он был близким к весу одной уникальной последовательности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62" y="1825625"/>
            <a:ext cx="5496692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82" y="65727"/>
            <a:ext cx="9154803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4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путаем 2 веса!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 = </a:t>
            </a:r>
            <a:r>
              <a:rPr lang="ru-RU" dirty="0" err="1" smtClean="0"/>
              <a:t>Score</a:t>
            </a:r>
            <a:r>
              <a:rPr lang="ru-RU" dirty="0" smtClean="0"/>
              <a:t>, вес выравнивания двух последовательностей или последовательности относительно профиля (PWM или PSSM или HMM), обычно обозначается S</a:t>
            </a:r>
          </a:p>
          <a:p>
            <a:endParaRPr lang="ru-RU" dirty="0"/>
          </a:p>
          <a:p>
            <a:r>
              <a:rPr lang="ru-RU" dirty="0" smtClean="0"/>
              <a:t>Вес = </a:t>
            </a:r>
            <a:r>
              <a:rPr lang="ru-RU" dirty="0" err="1" smtClean="0"/>
              <a:t>Weight</a:t>
            </a:r>
            <a:r>
              <a:rPr lang="ru-RU" dirty="0" smtClean="0"/>
              <a:t>, вес последовательности, используемый при построении PSSM по множественному выравниванию, обычно обозначается w.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0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19" y="0"/>
            <a:ext cx="8764223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5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2536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Кроме использования аналогично </a:t>
            </a:r>
            <a:r>
              <a:rPr lang="en-US" dirty="0" smtClean="0"/>
              <a:t>PWM, PSSM </a:t>
            </a:r>
            <a:r>
              <a:rPr lang="ru-RU" dirty="0" smtClean="0"/>
              <a:t>также используется программой </a:t>
            </a:r>
            <a:r>
              <a:rPr lang="en-US" dirty="0" smtClean="0"/>
              <a:t>PSI-BLAST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87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PSI-BLAST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0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1956"/>
            <a:ext cx="10515600" cy="16385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PSI-BLAST (</a:t>
            </a:r>
            <a:r>
              <a:rPr lang="ru-RU" dirty="0" err="1" smtClean="0"/>
              <a:t>Position-Specific</a:t>
            </a:r>
            <a:r>
              <a:rPr lang="ru-RU" dirty="0" smtClean="0"/>
              <a:t> </a:t>
            </a:r>
            <a:r>
              <a:rPr lang="ru-RU" dirty="0" err="1" smtClean="0"/>
              <a:t>Iterative</a:t>
            </a:r>
            <a:r>
              <a:rPr lang="ru-RU" dirty="0" smtClean="0"/>
              <a:t> BLAST) — разновидность BLASTP, использующий PSSM, благодаря чему он способен находить дальних родственников заданного белка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6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PSI-BLAST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входе — последовательность и порог по e-</a:t>
            </a:r>
            <a:r>
              <a:rPr lang="ru-RU" dirty="0" err="1" smtClean="0"/>
              <a:t>value</a:t>
            </a:r>
            <a:r>
              <a:rPr lang="ru-RU" dirty="0" smtClean="0"/>
              <a:t>, на выходе — набор найденных последовательностей и построенный по ним PSSM.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1.На первом этапе запускается обычный BLASTP входной последовательности против выбранного банка последовательностей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2.Для находок со значениями e-</a:t>
            </a:r>
            <a:r>
              <a:rPr lang="ru-RU" dirty="0" err="1" smtClean="0"/>
              <a:t>value</a:t>
            </a:r>
            <a:r>
              <a:rPr lang="ru-RU" dirty="0" smtClean="0"/>
              <a:t> лучше заданного порога строится множественное выравнивание.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3.Это выравнивание используется для получения PSSM.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4.На следующем шаге опять происходит запуск BLAST для исходной последовательности против того же банка последовательностей, но вместо матрицы замен остатков используется PSSM, полученная на предыдущем шаге.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5.Повторяем шаги 2-4, пока не перестанут добавляться новые последовательности.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88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27262"/>
            <a:ext cx="10515600" cy="2403475"/>
          </a:xfrm>
        </p:spPr>
        <p:txBody>
          <a:bodyPr/>
          <a:lstStyle/>
          <a:p>
            <a:r>
              <a:rPr lang="ru-RU" dirty="0" smtClean="0"/>
              <a:t>Можно вручную включать/исключать последовательности, которые используются для построения PSSM</a:t>
            </a:r>
            <a:endParaRPr lang="en-US" dirty="0" smtClean="0"/>
          </a:p>
          <a:p>
            <a:r>
              <a:rPr lang="ru-RU" dirty="0" smtClean="0"/>
              <a:t>Можно использовать PSSM, созданную на основе поиска в одном банке, для поиска в другом банке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7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046677" cy="628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522" y="1095069"/>
            <a:ext cx="10515600" cy="4351338"/>
          </a:xfrm>
        </p:spPr>
        <p:txBody>
          <a:bodyPr/>
          <a:lstStyle/>
          <a:p>
            <a:r>
              <a:rPr lang="ru-RU" dirty="0" smtClean="0"/>
              <a:t>На прошлом занятии были разобраны структурные (структурно-функциональные)</a:t>
            </a:r>
            <a:endParaRPr lang="en-US" dirty="0" smtClean="0"/>
          </a:p>
          <a:p>
            <a:r>
              <a:rPr lang="ru-RU" dirty="0" smtClean="0"/>
              <a:t>Можно проанализировать последовательности через </a:t>
            </a:r>
            <a:r>
              <a:rPr lang="en-US" dirty="0" err="1" smtClean="0"/>
              <a:t>Supfam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12286"/>
            <a:ext cx="8966872" cy="39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7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обязательной части!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Недопредставленность</a:t>
            </a:r>
            <a:r>
              <a:rPr lang="ru-RU" dirty="0" smtClean="0"/>
              <a:t> и </a:t>
            </a:r>
            <a:r>
              <a:rPr lang="ru-RU" dirty="0" err="1" smtClean="0"/>
              <a:t>перепредставленность</a:t>
            </a:r>
            <a:r>
              <a:rPr lang="ru-RU" dirty="0" smtClean="0"/>
              <a:t> слов (коротких последовательностей) и паттернов в геноме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ru-RU" dirty="0" smtClean="0"/>
              <a:t>Если вы это читаете, у нас ещё хватит на это времени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58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3561" y="840887"/>
            <a:ext cx="10515600" cy="4351338"/>
          </a:xfrm>
        </p:spPr>
        <p:txBody>
          <a:bodyPr/>
          <a:lstStyle/>
          <a:p>
            <a:r>
              <a:rPr lang="ru-RU" dirty="0" smtClean="0"/>
              <a:t>Если слово значимо </a:t>
            </a:r>
            <a:r>
              <a:rPr lang="ru-RU" dirty="0" err="1" smtClean="0"/>
              <a:t>недопредставлено</a:t>
            </a:r>
            <a:r>
              <a:rPr lang="ru-RU" dirty="0" smtClean="0"/>
              <a:t> или </a:t>
            </a:r>
            <a:r>
              <a:rPr lang="ru-RU" dirty="0" err="1" smtClean="0"/>
              <a:t>перепредставлено</a:t>
            </a:r>
            <a:r>
              <a:rPr lang="ru-RU" dirty="0" smtClean="0"/>
              <a:t>, надо искать биологическую причину отбора, направленного на уменьшение числа слов, или на их увеличение. </a:t>
            </a:r>
          </a:p>
          <a:p>
            <a:r>
              <a:rPr lang="ru-RU" dirty="0" err="1" smtClean="0"/>
              <a:t>Compositional</a:t>
            </a:r>
            <a:r>
              <a:rPr lang="ru-RU" dirty="0" smtClean="0"/>
              <a:t> </a:t>
            </a:r>
            <a:r>
              <a:rPr lang="ru-RU" dirty="0" err="1" smtClean="0"/>
              <a:t>Bias</a:t>
            </a:r>
            <a:r>
              <a:rPr lang="ru-RU" dirty="0" smtClean="0"/>
              <a:t> (CB) паттерна = (наблюдаемое число)/ожидаемое (называют также контрастом)</a:t>
            </a:r>
          </a:p>
          <a:p>
            <a:endParaRPr lang="ru-RU" dirty="0"/>
          </a:p>
          <a:p>
            <a:r>
              <a:rPr lang="ru-RU" dirty="0" smtClean="0"/>
              <a:t>CB &gt;&gt; 1 - слово </a:t>
            </a:r>
            <a:r>
              <a:rPr lang="ru-RU" dirty="0" err="1" smtClean="0"/>
              <a:t>перепредставлено</a:t>
            </a:r>
            <a:endParaRPr lang="ru-RU" dirty="0" smtClean="0"/>
          </a:p>
          <a:p>
            <a:r>
              <a:rPr lang="ru-RU" dirty="0" smtClean="0"/>
              <a:t>CB &lt;&lt; 1 - слово </a:t>
            </a:r>
            <a:r>
              <a:rPr lang="ru-RU" dirty="0" err="1" smtClean="0"/>
              <a:t>недопредставлено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Вопрос как правильно вычислять «ожидаемое»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211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«по </a:t>
            </a:r>
            <a:r>
              <a:rPr lang="ru-RU" dirty="0" err="1" smtClean="0"/>
              <a:t>бернулли</a:t>
            </a:r>
            <a:r>
              <a:rPr lang="ru-RU" dirty="0" smtClean="0"/>
              <a:t>» не всегда работает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Такой способ подразумевает, что геном устроен как </a:t>
            </a:r>
            <a:r>
              <a:rPr lang="ru-RU" dirty="0" err="1" smtClean="0"/>
              <a:t>бернуллиевская</a:t>
            </a:r>
            <a:r>
              <a:rPr lang="ru-RU" dirty="0" smtClean="0"/>
              <a:t> случайная последовательность: появление следующей буквы не зависит от предыдущей. </a:t>
            </a:r>
          </a:p>
          <a:p>
            <a:r>
              <a:rPr lang="ru-RU" dirty="0" smtClean="0"/>
              <a:t>Это предположение нарушается. </a:t>
            </a:r>
            <a:endParaRPr lang="ru-RU" dirty="0"/>
          </a:p>
          <a:p>
            <a:r>
              <a:rPr lang="ru-RU" dirty="0" smtClean="0"/>
              <a:t>Пример. Число слов TA в большинстве геномов меньше, чем ожидаемое по </a:t>
            </a:r>
            <a:r>
              <a:rPr lang="ru-RU" dirty="0" err="1" smtClean="0"/>
              <a:t>бернулли</a:t>
            </a:r>
            <a:r>
              <a:rPr lang="ru-RU" dirty="0" smtClean="0"/>
              <a:t>. Поэтому число слов CTAG в геномах будет менее ожидаемого по </a:t>
            </a:r>
            <a:r>
              <a:rPr lang="ru-RU" dirty="0" err="1" smtClean="0"/>
              <a:t>бернулли</a:t>
            </a:r>
            <a:r>
              <a:rPr lang="ru-RU" dirty="0" smtClean="0"/>
              <a:t>! </a:t>
            </a:r>
            <a:endParaRPr lang="ru-RU" dirty="0"/>
          </a:p>
          <a:p>
            <a:r>
              <a:rPr lang="ru-RU" dirty="0" smtClean="0"/>
              <a:t>Как учесть этот эффект – учитывать частоты </a:t>
            </a:r>
            <a:r>
              <a:rPr lang="ru-RU" dirty="0" err="1" smtClean="0"/>
              <a:t>подслов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207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69" y="101390"/>
            <a:ext cx="9410616" cy="65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04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85" y="-29536"/>
            <a:ext cx="9412013" cy="68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98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Теперь точно конец!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3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49" y="298623"/>
            <a:ext cx="9511145" cy="299893"/>
          </a:xfrm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омены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196" y="1077479"/>
            <a:ext cx="10515600" cy="4351338"/>
          </a:xfrm>
        </p:spPr>
        <p:txBody>
          <a:bodyPr/>
          <a:lstStyle/>
          <a:p>
            <a:r>
              <a:rPr lang="ru-RU" dirty="0" smtClean="0"/>
              <a:t>Вспоминаем, что кроме структурных доменов есть ещё </a:t>
            </a:r>
            <a:r>
              <a:rPr lang="ru-RU" b="1" dirty="0" smtClean="0"/>
              <a:t>эволюционные</a:t>
            </a:r>
          </a:p>
          <a:p>
            <a:r>
              <a:rPr lang="ru-RU" dirty="0" smtClean="0"/>
              <a:t>Они - единицы непрерывной эволюции в белках</a:t>
            </a:r>
          </a:p>
          <a:p>
            <a:r>
              <a:rPr lang="ru-RU" dirty="0" smtClean="0"/>
              <a:t>Когда белок </a:t>
            </a:r>
            <a:r>
              <a:rPr lang="ru-RU" dirty="0" err="1" smtClean="0"/>
              <a:t>многодоменный</a:t>
            </a:r>
            <a:r>
              <a:rPr lang="ru-RU" dirty="0" smtClean="0"/>
              <a:t>, имеет смысл говорить о доменной архитектуре белка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97" y="3429000"/>
            <a:ext cx="9040487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9" y="165620"/>
            <a:ext cx="9943407" cy="757093"/>
          </a:xfrm>
        </p:spPr>
        <p:txBody>
          <a:bodyPr/>
          <a:lstStyle/>
          <a:p>
            <a:r>
              <a:rPr lang="en-US" dirty="0" err="1" smtClean="0"/>
              <a:t>Pfam</a:t>
            </a:r>
            <a:r>
              <a:rPr lang="en-US" dirty="0" smtClean="0"/>
              <a:t> -&gt; </a:t>
            </a:r>
            <a:r>
              <a:rPr lang="en-US" dirty="0" err="1" smtClean="0"/>
              <a:t>InterPro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8473"/>
            <a:ext cx="10809372" cy="50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6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" y="114301"/>
            <a:ext cx="9554308" cy="694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469" y="1253331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ороткие консервативные последовательности в гомологичных белках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Консервативны = зачем-то нужны!</a:t>
            </a:r>
          </a:p>
          <a:p>
            <a:r>
              <a:rPr lang="ru-RU" dirty="0" smtClean="0"/>
              <a:t>активные центры ферментов</a:t>
            </a:r>
          </a:p>
          <a:p>
            <a:pPr marL="0" indent="0">
              <a:buNone/>
            </a:pPr>
            <a:r>
              <a:rPr lang="ru-RU" dirty="0" smtClean="0"/>
              <a:t>• участки, связывающие </a:t>
            </a:r>
            <a:r>
              <a:rPr lang="ru-RU" dirty="0" err="1" smtClean="0"/>
              <a:t>лиганды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участки белок-белкового взаимодействия</a:t>
            </a:r>
          </a:p>
          <a:p>
            <a:pPr marL="0" indent="0">
              <a:buNone/>
            </a:pPr>
            <a:r>
              <a:rPr lang="ru-RU" dirty="0" smtClean="0"/>
              <a:t>• мотивы связывания с ДНК, РНК</a:t>
            </a:r>
          </a:p>
          <a:p>
            <a:pPr marL="0" indent="0">
              <a:buNone/>
            </a:pPr>
            <a:r>
              <a:rPr lang="ru-RU" dirty="0" smtClean="0"/>
              <a:t>• мотивы связывания с другими молекулами и комплексами – например, вирионами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97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мотивов путём анализа множественного выравнивания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0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6864"/>
            <a:ext cx="10515600" cy="1325563"/>
          </a:xfrm>
        </p:spPr>
        <p:txBody>
          <a:bodyPr/>
          <a:lstStyle/>
          <a:p>
            <a:r>
              <a:rPr lang="ru-RU" dirty="0" smtClean="0"/>
              <a:t>ДНК-</a:t>
            </a:r>
            <a:r>
              <a:rPr lang="ru-RU" dirty="0" err="1" smtClean="0"/>
              <a:t>метилтрансферазы</a:t>
            </a:r>
            <a:r>
              <a:rPr lang="ru-RU" dirty="0" smtClean="0"/>
              <a:t> (</a:t>
            </a:r>
            <a:r>
              <a:rPr lang="ru-RU" dirty="0" err="1" smtClean="0"/>
              <a:t>МТазы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39" y="1532427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dirty="0" smtClean="0"/>
              <a:t>1. Узнают короткую последовательность ДНК (например, GATC) </a:t>
            </a:r>
          </a:p>
          <a:p>
            <a:pPr lvl="2"/>
            <a:r>
              <a:rPr lang="ru-RU" dirty="0" smtClean="0"/>
              <a:t>Узнаваемая последовательность может различаться даже у гомологичных </a:t>
            </a:r>
            <a:r>
              <a:rPr lang="ru-RU" dirty="0" err="1" smtClean="0"/>
              <a:t>МТаз</a:t>
            </a:r>
            <a:endParaRPr lang="ru-RU" dirty="0" smtClean="0"/>
          </a:p>
          <a:p>
            <a:pPr marL="457200" lvl="1" indent="0">
              <a:buNone/>
            </a:pPr>
            <a:r>
              <a:rPr lang="ru-RU" sz="2800" dirty="0" smtClean="0"/>
              <a:t>2. </a:t>
            </a:r>
            <a:r>
              <a:rPr lang="ru-RU" sz="2800" dirty="0" err="1" smtClean="0"/>
              <a:t>Метилируют</a:t>
            </a:r>
            <a:r>
              <a:rPr lang="ru-RU" sz="2800" dirty="0" smtClean="0"/>
              <a:t> определенное основание ДНК в сайте или рядом. </a:t>
            </a:r>
          </a:p>
          <a:p>
            <a:pPr marL="457200" lvl="1" indent="0">
              <a:buNone/>
            </a:pPr>
            <a:r>
              <a:rPr lang="ru-RU" sz="2800" dirty="0" smtClean="0"/>
              <a:t>3. Три вида </a:t>
            </a:r>
            <a:r>
              <a:rPr lang="ru-RU" sz="2800" dirty="0" err="1" smtClean="0"/>
              <a:t>метилирования</a:t>
            </a:r>
            <a:r>
              <a:rPr lang="ru-RU" sz="2800" dirty="0" smtClean="0"/>
              <a:t>: </a:t>
            </a:r>
          </a:p>
          <a:p>
            <a:pPr lvl="2"/>
            <a:r>
              <a:rPr lang="ru-RU" dirty="0" smtClean="0"/>
              <a:t>1. 5mC </a:t>
            </a:r>
            <a:r>
              <a:rPr lang="ru-RU" dirty="0" err="1" smtClean="0"/>
              <a:t>метилируется</a:t>
            </a:r>
            <a:r>
              <a:rPr lang="ru-RU" dirty="0" smtClean="0"/>
              <a:t> углерод </a:t>
            </a:r>
            <a:r>
              <a:rPr lang="ru-RU" dirty="0" err="1" smtClean="0"/>
              <a:t>цитозина</a:t>
            </a:r>
            <a:r>
              <a:rPr lang="ru-RU" dirty="0" smtClean="0"/>
              <a:t> в положении 5 (поддерживают паттерн </a:t>
            </a:r>
            <a:r>
              <a:rPr lang="ru-RU" dirty="0" err="1" smtClean="0"/>
              <a:t>метилирования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2. 4mC </a:t>
            </a:r>
            <a:r>
              <a:rPr lang="ru-RU" dirty="0" err="1" smtClean="0"/>
              <a:t>метилируется</a:t>
            </a:r>
            <a:r>
              <a:rPr lang="ru-RU" dirty="0" smtClean="0"/>
              <a:t> азот </a:t>
            </a:r>
            <a:r>
              <a:rPr lang="ru-RU" dirty="0" err="1" smtClean="0"/>
              <a:t>цитозина</a:t>
            </a:r>
            <a:r>
              <a:rPr lang="ru-RU" dirty="0" smtClean="0"/>
              <a:t> в положении 4 (компонент  РМ-системы)</a:t>
            </a:r>
          </a:p>
          <a:p>
            <a:pPr lvl="2"/>
            <a:r>
              <a:rPr lang="ru-RU" dirty="0" smtClean="0"/>
              <a:t>3. 6mA </a:t>
            </a:r>
            <a:r>
              <a:rPr lang="ru-RU" dirty="0" err="1" smtClean="0"/>
              <a:t>метилируется</a:t>
            </a:r>
            <a:r>
              <a:rPr lang="ru-RU" dirty="0" smtClean="0"/>
              <a:t> азот </a:t>
            </a:r>
            <a:r>
              <a:rPr lang="ru-RU" dirty="0" err="1" smtClean="0"/>
              <a:t>аденина</a:t>
            </a:r>
            <a:r>
              <a:rPr lang="ru-RU" dirty="0" smtClean="0"/>
              <a:t> в положении 6 </a:t>
            </a:r>
            <a:r>
              <a:rPr lang="ru-RU" dirty="0" smtClean="0"/>
              <a:t>(компонент  РМ-системы)</a:t>
            </a:r>
            <a:endParaRPr lang="ru-RU" dirty="0" smtClean="0"/>
          </a:p>
          <a:p>
            <a:pPr marL="457200" lvl="1" indent="0">
              <a:buNone/>
            </a:pPr>
            <a:r>
              <a:rPr lang="ru-RU" sz="2800" dirty="0" smtClean="0"/>
              <a:t>4. Источником </a:t>
            </a:r>
            <a:r>
              <a:rPr lang="ru-RU" sz="2800" dirty="0" err="1" smtClean="0"/>
              <a:t>метильной</a:t>
            </a:r>
            <a:r>
              <a:rPr lang="ru-RU" sz="2800" dirty="0" smtClean="0"/>
              <a:t> группы служит SAM (S-</a:t>
            </a:r>
            <a:r>
              <a:rPr lang="ru-RU" sz="2800" dirty="0" err="1" smtClean="0"/>
              <a:t>adenosile</a:t>
            </a:r>
            <a:r>
              <a:rPr lang="ru-RU" sz="2800" dirty="0" smtClean="0"/>
              <a:t>-L-</a:t>
            </a:r>
            <a:r>
              <a:rPr lang="ru-RU" sz="2800" dirty="0" err="1" smtClean="0"/>
              <a:t>methionine</a:t>
            </a:r>
            <a:r>
              <a:rPr lang="ru-RU" sz="2800" dirty="0" smtClean="0"/>
              <a:t>)</a:t>
            </a:r>
          </a:p>
          <a:p>
            <a:pPr lvl="2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9829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ожидаем консервативность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Активный центр у </a:t>
            </a:r>
            <a:r>
              <a:rPr lang="ru-RU" dirty="0" err="1" smtClean="0"/>
              <a:t>МТаз</a:t>
            </a:r>
            <a:r>
              <a:rPr lang="ru-RU" dirty="0" smtClean="0"/>
              <a:t> с одним типом </a:t>
            </a:r>
            <a:r>
              <a:rPr lang="ru-RU" dirty="0" err="1" smtClean="0"/>
              <a:t>метилирования</a:t>
            </a:r>
            <a:endParaRPr lang="ru-RU" dirty="0" smtClean="0"/>
          </a:p>
          <a:p>
            <a:r>
              <a:rPr lang="en-US" dirty="0" smtClean="0"/>
              <a:t>SAM-</a:t>
            </a:r>
            <a:r>
              <a:rPr lang="ru-RU" dirty="0" smtClean="0"/>
              <a:t>связывающий участок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78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1025</Words>
  <Application>Microsoft Office PowerPoint</Application>
  <PresentationFormat>Широкоэкранный</PresentationFormat>
  <Paragraphs>122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Тема Office</vt:lpstr>
      <vt:lpstr>Л3. Мотивы в последовательностях белков</vt:lpstr>
      <vt:lpstr>Мотивы и домены</vt:lpstr>
      <vt:lpstr>Домены</vt:lpstr>
      <vt:lpstr>Домены</vt:lpstr>
      <vt:lpstr>Pfam -&gt; InterPro</vt:lpstr>
      <vt:lpstr>Мотивы</vt:lpstr>
      <vt:lpstr>Поиск мотивов путём анализа множественного выравнивания</vt:lpstr>
      <vt:lpstr>ДНК-метилтрансферазы (МТазы)</vt:lpstr>
      <vt:lpstr>Где ожидаем консервативность</vt:lpstr>
      <vt:lpstr>Демонстрация</vt:lpstr>
      <vt:lpstr>Презентация PowerPoint</vt:lpstr>
      <vt:lpstr>Презентация PowerPoint</vt:lpstr>
      <vt:lpstr>Если сразу не нашёлся мотив</vt:lpstr>
      <vt:lpstr>Можно попробовать самостоятельно</vt:lpstr>
      <vt:lpstr>Как искать паттерн в наборе белков?</vt:lpstr>
      <vt:lpstr>PROSITE</vt:lpstr>
      <vt:lpstr>пакет EMBOSS</vt:lpstr>
      <vt:lpstr>PSSM. PSI-BLAST</vt:lpstr>
      <vt:lpstr>PSSM</vt:lpstr>
      <vt:lpstr>Презентация PowerPoint</vt:lpstr>
      <vt:lpstr>В PSSM применяется взвешивание последовательностей</vt:lpstr>
      <vt:lpstr>Презентация PowerPoint</vt:lpstr>
      <vt:lpstr>Не путаем 2 веса!</vt:lpstr>
      <vt:lpstr>Презентация PowerPoint</vt:lpstr>
      <vt:lpstr>Кроме использования аналогично PWM, PSSM также используется программой PSI-BLAST</vt:lpstr>
      <vt:lpstr>PSI-BLAST</vt:lpstr>
      <vt:lpstr>Презентация PowerPoint</vt:lpstr>
      <vt:lpstr>Алгоритм PSI-BLAST</vt:lpstr>
      <vt:lpstr>Презентация PowerPoint</vt:lpstr>
      <vt:lpstr>Конец обязательной части!</vt:lpstr>
      <vt:lpstr>Недопредставленность и перепредставленность слов (коротких последовательностей) и паттернов в геноме</vt:lpstr>
      <vt:lpstr>Презентация PowerPoint</vt:lpstr>
      <vt:lpstr>Метод «по бернулли» не всегда работает</vt:lpstr>
      <vt:lpstr>Презентация PowerPoint</vt:lpstr>
      <vt:lpstr>Презентация PowerPoint</vt:lpstr>
      <vt:lpstr>Теперь точно конец!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Мотивы в последовательностях белков</dc:title>
  <dc:creator>Roma</dc:creator>
  <cp:lastModifiedBy>Roma</cp:lastModifiedBy>
  <cp:revision>66</cp:revision>
  <dcterms:created xsi:type="dcterms:W3CDTF">2025-04-10T20:45:49Z</dcterms:created>
  <dcterms:modified xsi:type="dcterms:W3CDTF">2025-04-10T23:43:43Z</dcterms:modified>
</cp:coreProperties>
</file>