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79" r:id="rId2"/>
    <p:sldId id="322" r:id="rId3"/>
    <p:sldId id="287" r:id="rId4"/>
    <p:sldId id="319" r:id="rId5"/>
    <p:sldId id="288" r:id="rId6"/>
    <p:sldId id="289" r:id="rId7"/>
    <p:sldId id="290" r:id="rId8"/>
    <p:sldId id="257" r:id="rId9"/>
    <p:sldId id="320" r:id="rId10"/>
    <p:sldId id="259" r:id="rId11"/>
    <p:sldId id="297" r:id="rId12"/>
    <p:sldId id="296" r:id="rId13"/>
    <p:sldId id="278" r:id="rId14"/>
    <p:sldId id="321" r:id="rId15"/>
    <p:sldId id="281" r:id="rId16"/>
    <p:sldId id="284" r:id="rId17"/>
    <p:sldId id="285" r:id="rId18"/>
    <p:sldId id="298" r:id="rId19"/>
    <p:sldId id="299" r:id="rId20"/>
    <p:sldId id="317" r:id="rId21"/>
    <p:sldId id="318" r:id="rId22"/>
    <p:sldId id="291" r:id="rId23"/>
    <p:sldId id="293" r:id="rId24"/>
    <p:sldId id="300" r:id="rId25"/>
    <p:sldId id="301" r:id="rId26"/>
    <p:sldId id="303" r:id="rId27"/>
    <p:sldId id="308" r:id="rId28"/>
    <p:sldId id="270" r:id="rId29"/>
    <p:sldId id="309" r:id="rId30"/>
    <p:sldId id="292" r:id="rId31"/>
    <p:sldId id="302" r:id="rId32"/>
    <p:sldId id="316" r:id="rId33"/>
    <p:sldId id="312" r:id="rId34"/>
    <p:sldId id="315" r:id="rId35"/>
    <p:sldId id="311" r:id="rId36"/>
    <p:sldId id="314" r:id="rId37"/>
    <p:sldId id="283" r:id="rId38"/>
    <p:sldId id="286" r:id="rId39"/>
    <p:sldId id="313" r:id="rId40"/>
    <p:sldId id="26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8AC01-9B8D-48FF-90C2-080F4D376626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9A55F-7FAC-4794-9E44-3A0C7A67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2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5AF3D-F7D9-4A8B-A6E8-C22F9596E46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95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5AF3D-F7D9-4A8B-A6E8-C22F9596E463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01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5AF3D-F7D9-4A8B-A6E8-C22F9596E46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01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6B2B-A9EE-4FBC-BEEB-18FBB316E49E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C39E-5C85-437C-AAD8-C585F6EDC8E7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8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9FC4-F9F5-4CE9-A793-B07A911E2E2E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9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113A-E996-4943-B65D-CEF20811EE77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0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6989-3D80-4A23-9B55-5FD002A4535F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5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7812-F22B-4944-8186-7089A3BBF200}" type="datetime1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4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FC1-F256-469F-B80A-53919FCCBB7A}" type="datetime1">
              <a:rPr lang="ru-RU" smtClean="0"/>
              <a:t>08.09.2023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B114-0BE6-4D16-8942-4DDBDE49EDDE}" type="datetime1">
              <a:rPr lang="ru-RU" smtClean="0"/>
              <a:t>08.09.2023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9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6F30-5C3D-47CF-B0CC-2EFADD5DDD61}" type="datetime1">
              <a:rPr lang="ru-RU" smtClean="0"/>
              <a:t>08.09.2023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5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243F-DBBC-40F1-84CA-1F774530D0C2}" type="datetime1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2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0AE4-A2E5-49D8-946D-ED31AAD234A0}" type="datetime1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7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ED0F0-262B-4457-B95B-4EAF2046DC3D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80C9-931C-42AB-A67E-C18C45BBF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2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anscription_start_site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en.wikipedia.org/wiki/Base_pair" TargetMode="External"/><Relationship Id="rId12" Type="http://schemas.openxmlformats.org/officeDocument/2006/relationships/hyperlink" Target="https://en.wikipedia.org/wiki/TATA-binding_protein#cite_note-pmid17670940-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ATA_box" TargetMode="External"/><Relationship Id="rId11" Type="http://schemas.openxmlformats.org/officeDocument/2006/relationships/hyperlink" Target="https://en.wikipedia.org/wiki/Promotor_(biology)" TargetMode="External"/><Relationship Id="rId5" Type="http://schemas.openxmlformats.org/officeDocument/2006/relationships/hyperlink" Target="https://en.wikipedia.org/wiki/DNA" TargetMode="External"/><Relationship Id="rId10" Type="http://schemas.openxmlformats.org/officeDocument/2006/relationships/hyperlink" Target="https://en.wikipedia.org/wiki/Gene" TargetMode="External"/><Relationship Id="rId4" Type="http://schemas.openxmlformats.org/officeDocument/2006/relationships/hyperlink" Target="https://en.wikipedia.org/wiki/General_transcription_factor" TargetMode="External"/><Relationship Id="rId9" Type="http://schemas.openxmlformats.org/officeDocument/2006/relationships/hyperlink" Target="https://en.wikipedia.org/wiki/Eukaryot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834434/#B53-cancers-14-00808" TargetMode="External"/><Relationship Id="rId2" Type="http://schemas.openxmlformats.org/officeDocument/2006/relationships/hyperlink" Target="https://www.ncbi.nlm.nih.gov/pmc/articles/PMC8834434/#B16-cancers-14-0080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etrahymena" TargetMode="External"/><Relationship Id="rId3" Type="http://schemas.openxmlformats.org/officeDocument/2006/relationships/hyperlink" Target="https://en.wikipedia.org/wiki/Graduate_Record_Examinations" TargetMode="External"/><Relationship Id="rId7" Type="http://schemas.openxmlformats.org/officeDocument/2006/relationships/hyperlink" Target="https://en.wikipedia.org/wiki/Elizabeth_Blackbur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Carol_W._Greider#cite_note-YaleDyslexic-6" TargetMode="External"/><Relationship Id="rId5" Type="http://schemas.openxmlformats.org/officeDocument/2006/relationships/hyperlink" Target="https://en.wikipedia.org/wiki/University_of_California,_Berkeley" TargetMode="External"/><Relationship Id="rId4" Type="http://schemas.openxmlformats.org/officeDocument/2006/relationships/hyperlink" Target="https://en.wikipedia.org/wiki/California_Institute_of_Technology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ПРИВЕТ!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316981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Вступление</a:t>
            </a:r>
            <a:endParaRPr lang="en-US" dirty="0" smtClean="0"/>
          </a:p>
          <a:p>
            <a:pPr algn="l"/>
            <a:r>
              <a:rPr lang="ru-RU" dirty="0" smtClean="0"/>
              <a:t>Сырые данные для </a:t>
            </a:r>
            <a:r>
              <a:rPr lang="ru-RU" dirty="0" err="1" smtClean="0"/>
              <a:t>биоинформатики</a:t>
            </a:r>
            <a:endParaRPr lang="ru-RU" dirty="0" smtClean="0"/>
          </a:p>
          <a:p>
            <a:pPr algn="l"/>
            <a:r>
              <a:rPr lang="ru-RU" dirty="0" err="1" smtClean="0"/>
              <a:t>Теломеры</a:t>
            </a:r>
            <a:r>
              <a:rPr lang="ru-RU" dirty="0" smtClean="0"/>
              <a:t> и </a:t>
            </a:r>
            <a:r>
              <a:rPr lang="ru-RU" dirty="0" err="1" smtClean="0"/>
              <a:t>теломераза</a:t>
            </a:r>
            <a:endParaRPr lang="ru-RU" dirty="0" smtClean="0"/>
          </a:p>
          <a:p>
            <a:pPr algn="l"/>
            <a:r>
              <a:rPr lang="ru-RU" dirty="0" smtClean="0"/>
              <a:t>Регуляция </a:t>
            </a:r>
            <a:r>
              <a:rPr lang="ru-RU" dirty="0" err="1" smtClean="0"/>
              <a:t>теломеразы</a:t>
            </a:r>
            <a:endParaRPr lang="ru-RU" dirty="0" smtClean="0"/>
          </a:p>
          <a:p>
            <a:pPr algn="l"/>
            <a:r>
              <a:rPr lang="ru-RU" dirty="0" smtClean="0"/>
              <a:t>Что и как дальше!</a:t>
            </a:r>
          </a:p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1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291" y="195792"/>
            <a:ext cx="8601896" cy="938741"/>
          </a:xfrm>
        </p:spPr>
        <p:txBody>
          <a:bodyPr>
            <a:noAutofit/>
          </a:bodyPr>
          <a:lstStyle/>
          <a:p>
            <a:r>
              <a:rPr lang="ru-RU" sz="3200" dirty="0" smtClean="0"/>
              <a:t>1м. Последовательности ДНК генома</a:t>
            </a:r>
            <a:r>
              <a:rPr lang="en-US" sz="3200" dirty="0" smtClean="0"/>
              <a:t> </a:t>
            </a:r>
            <a:r>
              <a:rPr lang="ru-RU" sz="3200" dirty="0" smtClean="0"/>
              <a:t>митохондрии человека, полученные из </a:t>
            </a:r>
            <a:r>
              <a:rPr lang="ru-RU" sz="3200" dirty="0" err="1" smtClean="0"/>
              <a:t>секвенатора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3200" y="1981717"/>
            <a:ext cx="850607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&gt;ERR576109.1.1 </a:t>
            </a:r>
            <a:r>
              <a:rPr lang="ru-RU" sz="1400" dirty="0"/>
              <a:t>1 </a:t>
            </a:r>
            <a:r>
              <a:rPr lang="ru-RU" sz="1400" dirty="0" err="1" smtClean="0"/>
              <a:t>length</a:t>
            </a:r>
            <a:r>
              <a:rPr lang="ru-RU" sz="1400" dirty="0" smtClean="0"/>
              <a:t>=150</a:t>
            </a:r>
            <a:endParaRPr lang="en-US" sz="1400" dirty="0" smtClean="0"/>
          </a:p>
          <a:p>
            <a:r>
              <a:rPr lang="ru-RU" sz="1400" dirty="0" smtClean="0"/>
              <a:t>AGGAAAAGGGCATACAGGACTAGGAAGCAGATAAGGAAAATGATTATGAGGGCGTGATTATGAAAGGTGATAAGCTCTTCTATGATAGGGGAAGTAGCGTCTTGTAGACCTACTTGCGCTGCATGCGCCATTAAGATATATAGGCTTTAG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 smtClean="0"/>
              <a:t>&gt;ERR576109.1.2 </a:t>
            </a:r>
            <a:r>
              <a:rPr lang="ru-RU" sz="1400" dirty="0"/>
              <a:t>1 </a:t>
            </a:r>
            <a:r>
              <a:rPr lang="ru-RU" sz="1400" dirty="0" err="1" smtClean="0"/>
              <a:t>length</a:t>
            </a:r>
            <a:r>
              <a:rPr lang="ru-RU" sz="1400" dirty="0" smtClean="0"/>
              <a:t>=150</a:t>
            </a:r>
            <a:endParaRPr lang="en-US" sz="1400" dirty="0" smtClean="0"/>
          </a:p>
          <a:p>
            <a:r>
              <a:rPr lang="ru-RU" sz="1400" dirty="0" smtClean="0"/>
              <a:t>TGCATACACTACATGAAACATCCTATCATCTGTAGGCTCATTCATTTCTCTAACAGCAGTTATATTTATAATTTTTATGATTTGAGAAGCCTTCGCTTCGTAGCGAAAAGGCCTAATAGTAGTAGAAGCCTCCATAAACCTGGAGTGACT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 smtClean="0"/>
              <a:t>&gt;ERR576109.2.1 </a:t>
            </a:r>
            <a:r>
              <a:rPr lang="ru-RU" sz="1400" dirty="0"/>
              <a:t>2 </a:t>
            </a:r>
            <a:r>
              <a:rPr lang="ru-RU" sz="1400" dirty="0" err="1" smtClean="0"/>
              <a:t>length</a:t>
            </a:r>
            <a:r>
              <a:rPr lang="ru-RU" sz="1400" dirty="0" smtClean="0"/>
              <a:t>=150</a:t>
            </a:r>
            <a:endParaRPr lang="en-US" sz="1400" dirty="0" smtClean="0"/>
          </a:p>
          <a:p>
            <a:r>
              <a:rPr lang="ru-RU" sz="1400" dirty="0" smtClean="0"/>
              <a:t>GATTTGAGAAGCCTTCGCTTCGAAGCGAAAAGTCCTAATAGTAGAAGAACCCTCCATAAACCTGGAGTGACTATATGGATGCCCCCCACCCTACCACACATTCGAAGAACCCGTATACATAAAACTAAACAAAAAAAGAAAGGAATCAAC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 smtClean="0"/>
              <a:t>&gt;ERR576109.2.2 </a:t>
            </a:r>
            <a:r>
              <a:rPr lang="ru-RU" sz="1400" dirty="0"/>
              <a:t>2 </a:t>
            </a:r>
            <a:r>
              <a:rPr lang="ru-RU" sz="1400" dirty="0" err="1" smtClean="0"/>
              <a:t>length</a:t>
            </a:r>
            <a:r>
              <a:rPr lang="ru-RU" sz="1400" dirty="0" smtClean="0"/>
              <a:t>=150</a:t>
            </a:r>
            <a:endParaRPr lang="en-US" sz="1400" dirty="0" smtClean="0"/>
          </a:p>
          <a:p>
            <a:r>
              <a:rPr lang="ru-RU" sz="1400" dirty="0" smtClean="0"/>
              <a:t>GTTAGGAAAAGGGCATACAGGACTAGGAAACAGATAAGGAAAGTGATTATGAGTGCGTGATCATGAAAGGTGATAAGCTCTTCTATGATAGTGGAAGTAACGTCTTGTAGACCTACTTGCGCTGCATGTGCCATTAAGATATATAGGATT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 smtClean="0"/>
              <a:t>&gt;ERR576109.3.1 </a:t>
            </a:r>
            <a:r>
              <a:rPr lang="ru-RU" sz="1400" dirty="0"/>
              <a:t>3 </a:t>
            </a:r>
            <a:r>
              <a:rPr lang="ru-RU" sz="1400" dirty="0" err="1" smtClean="0"/>
              <a:t>length</a:t>
            </a:r>
            <a:r>
              <a:rPr lang="ru-RU" sz="1400" dirty="0" smtClean="0"/>
              <a:t>=150</a:t>
            </a:r>
            <a:r>
              <a:rPr lang="en-US" sz="1400" dirty="0" smtClean="0"/>
              <a:t> </a:t>
            </a:r>
            <a:r>
              <a:rPr lang="ru-RU" sz="1400" dirty="0" smtClean="0"/>
              <a:t>GAGTGTTAGGAAAAGGGCATACAGGACTAGGAAGCAGATAAGGAAAATGATTATGAGGGCGTGATCATGAAAGGTGATAAGCTCTTCTATGATAGGGGAAGTAGCGTCTTGTAGACCTACTTGCGCTGCATGTGCCATTAAGATATATAG</a:t>
            </a:r>
            <a:endParaRPr lang="en-US" sz="1400" dirty="0" smtClean="0"/>
          </a:p>
          <a:p>
            <a:r>
              <a:rPr lang="en-US" dirty="0" smtClean="0"/>
              <a:t>………………………….</a:t>
            </a:r>
            <a:r>
              <a:rPr lang="ru-RU" dirty="0" smtClean="0"/>
              <a:t> ТАКИХ ПОСЛЕДОВАТЕЛЬНОСТЕЙ  ВСЕГО 85 068</a:t>
            </a:r>
            <a:endParaRPr lang="en-US" dirty="0" smtClean="0"/>
          </a:p>
          <a:p>
            <a:r>
              <a:rPr lang="ru-RU" dirty="0" err="1" smtClean="0"/>
              <a:t>Референсный</a:t>
            </a:r>
            <a:r>
              <a:rPr lang="ru-RU" dirty="0" smtClean="0"/>
              <a:t> </a:t>
            </a:r>
            <a:r>
              <a:rPr lang="ru-RU" dirty="0" err="1" smtClean="0"/>
              <a:t>митохондриальный</a:t>
            </a:r>
            <a:r>
              <a:rPr lang="ru-RU" dirty="0" smtClean="0"/>
              <a:t> геном человека состоит из 16 569 </a:t>
            </a:r>
            <a:r>
              <a:rPr lang="ru-RU" dirty="0" err="1" smtClean="0"/>
              <a:t>пн</a:t>
            </a:r>
            <a:r>
              <a:rPr lang="ru-RU" dirty="0" smtClean="0"/>
              <a:t> (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3445" y="1335386"/>
            <a:ext cx="660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sapiens</a:t>
            </a:r>
            <a:r>
              <a:rPr lang="ru-RU" dirty="0"/>
              <a:t> (</a:t>
            </a:r>
            <a:r>
              <a:rPr lang="ru-RU" dirty="0" err="1"/>
              <a:t>human</a:t>
            </a:r>
            <a:r>
              <a:rPr lang="ru-RU" dirty="0"/>
              <a:t>) </a:t>
            </a:r>
            <a:r>
              <a:rPr lang="ru-RU" dirty="0" err="1" smtClean="0"/>
              <a:t>sex</a:t>
            </a:r>
            <a:r>
              <a:rPr lang="ru-RU" dirty="0" smtClean="0"/>
              <a:t>  </a:t>
            </a:r>
            <a:r>
              <a:rPr lang="ru-RU" dirty="0" err="1" smtClean="0"/>
              <a:t>femal</a:t>
            </a:r>
            <a:r>
              <a:rPr lang="en-US" dirty="0" smtClean="0"/>
              <a:t>e,</a:t>
            </a:r>
            <a:r>
              <a:rPr lang="ru-RU" dirty="0" smtClean="0"/>
              <a:t> </a:t>
            </a:r>
            <a:r>
              <a:rPr lang="en-US" dirty="0"/>
              <a:t>ENA first public 2014-08-08</a:t>
            </a:r>
            <a:r>
              <a:rPr lang="ru-RU" dirty="0" smtClean="0"/>
              <a:t>                   </a:t>
            </a:r>
            <a:endParaRPr lang="ru-RU" dirty="0"/>
          </a:p>
          <a:p>
            <a:r>
              <a:rPr lang="ru-RU" dirty="0" err="1"/>
              <a:t>sample</a:t>
            </a:r>
            <a:r>
              <a:rPr lang="ru-RU" dirty="0"/>
              <a:t> </a:t>
            </a:r>
            <a:r>
              <a:rPr lang="ru-RU" dirty="0" err="1"/>
              <a:t>name</a:t>
            </a:r>
            <a:r>
              <a:rPr lang="ru-RU" dirty="0"/>
              <a:t> HG00452_</a:t>
            </a:r>
            <a:r>
              <a:rPr lang="ru-RU" b="1" dirty="0"/>
              <a:t>mt</a:t>
            </a:r>
            <a:r>
              <a:rPr lang="ru-RU" dirty="0"/>
              <a:t>-sc-1771296 </a:t>
            </a:r>
            <a:r>
              <a:rPr lang="ru-RU" dirty="0" smtClean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Illumina 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7978"/>
            <a:ext cx="7886700" cy="191595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1.И. </a:t>
            </a:r>
            <a:r>
              <a:rPr lang="ru-RU" sz="3200" dirty="0">
                <a:solidFill>
                  <a:prstClr val="black"/>
                </a:solidFill>
              </a:rPr>
              <a:t>Последовательности ДНК </a:t>
            </a:r>
            <a:r>
              <a:rPr lang="ru-RU" sz="3200" dirty="0" smtClean="0">
                <a:solidFill>
                  <a:prstClr val="black"/>
                </a:solidFill>
              </a:rPr>
              <a:t>полного генома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человека «</a:t>
            </a:r>
            <a:r>
              <a:rPr lang="ru-RU" sz="3200" dirty="0" err="1" smtClean="0">
                <a:solidFill>
                  <a:prstClr val="black"/>
                </a:solidFill>
              </a:rPr>
              <a:t>И.И.Иванова</a:t>
            </a:r>
            <a:r>
              <a:rPr lang="ru-RU" sz="3200" dirty="0" smtClean="0">
                <a:solidFill>
                  <a:prstClr val="black"/>
                </a:solidFill>
              </a:rPr>
              <a:t>», сырые данные выглядят так же, но последовательностей здорово больше </a:t>
            </a:r>
            <a:endParaRPr lang="en-US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167" y="2821858"/>
            <a:ext cx="7886700" cy="2971646"/>
          </a:xfrm>
        </p:spPr>
        <p:txBody>
          <a:bodyPr/>
          <a:lstStyle/>
          <a:p>
            <a:r>
              <a:rPr lang="ru-RU" dirty="0"/>
              <a:t>Задача 1. </a:t>
            </a:r>
            <a:r>
              <a:rPr lang="ru-RU" i="1" dirty="0">
                <a:solidFill>
                  <a:srgbClr val="C00000"/>
                </a:solidFill>
              </a:rPr>
              <a:t>Прочитать </a:t>
            </a:r>
            <a:r>
              <a:rPr lang="ru-RU" i="1" dirty="0" smtClean="0">
                <a:solidFill>
                  <a:srgbClr val="C00000"/>
                </a:solidFill>
              </a:rPr>
              <a:t>полный геном </a:t>
            </a:r>
            <a:r>
              <a:rPr lang="ru-RU" dirty="0"/>
              <a:t>«Иванова»  (геном </a:t>
            </a:r>
            <a:r>
              <a:rPr lang="en-US" dirty="0"/>
              <a:t>“</a:t>
            </a:r>
            <a:r>
              <a:rPr lang="ru-RU" dirty="0"/>
              <a:t>человека</a:t>
            </a:r>
            <a:r>
              <a:rPr lang="en-US" dirty="0"/>
              <a:t>” </a:t>
            </a:r>
            <a:r>
              <a:rPr lang="ru-RU" dirty="0"/>
              <a:t>известен!)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Задача 2. Найти гены в геноме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Задача 3. Определить последовательности </a:t>
            </a:r>
            <a:r>
              <a:rPr lang="ru-RU" dirty="0" smtClean="0"/>
              <a:t>белков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7978"/>
            <a:ext cx="8184610" cy="189346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1.</a:t>
            </a:r>
            <a:r>
              <a:rPr lang="en-US" sz="3200" dirty="0" smtClean="0">
                <a:solidFill>
                  <a:prstClr val="black"/>
                </a:solidFill>
              </a:rPr>
              <a:t>X</a:t>
            </a:r>
            <a:r>
              <a:rPr lang="ru-RU" sz="3200" dirty="0" smtClean="0">
                <a:solidFill>
                  <a:prstClr val="black"/>
                </a:solidFill>
              </a:rPr>
              <a:t>. </a:t>
            </a:r>
            <a:r>
              <a:rPr lang="ru-RU" sz="3200" dirty="0">
                <a:solidFill>
                  <a:prstClr val="black"/>
                </a:solidFill>
              </a:rPr>
              <a:t>Последовательности ДНК </a:t>
            </a:r>
            <a:r>
              <a:rPr lang="ru-RU" sz="3200" dirty="0" smtClean="0">
                <a:solidFill>
                  <a:prstClr val="black"/>
                </a:solidFill>
              </a:rPr>
              <a:t>полного генома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/>
              <a:t>экзотической </a:t>
            </a:r>
            <a:r>
              <a:rPr lang="ru-RU" sz="3200" dirty="0" smtClean="0"/>
              <a:t>зверюшки</a:t>
            </a:r>
            <a:r>
              <a:rPr lang="en-US" sz="3200" dirty="0" smtClean="0"/>
              <a:t> </a:t>
            </a:r>
            <a:r>
              <a:rPr lang="ru-RU" sz="3200" b="1" dirty="0" smtClean="0"/>
              <a:t>«</a:t>
            </a:r>
            <a:r>
              <a:rPr lang="en-US" sz="3200" b="1" dirty="0" smtClean="0"/>
              <a:t>XXXXX</a:t>
            </a:r>
            <a:r>
              <a:rPr lang="ru-RU" sz="3200" b="1" dirty="0" smtClean="0"/>
              <a:t>»</a:t>
            </a:r>
            <a:r>
              <a:rPr lang="en-US" sz="3200" dirty="0" smtClean="0"/>
              <a:t>,</a:t>
            </a:r>
            <a:r>
              <a:rPr lang="ru-RU" sz="3200" dirty="0" smtClean="0">
                <a:solidFill>
                  <a:prstClr val="black"/>
                </a:solidFill>
              </a:rPr>
              <a:t> данные выглядят так же, но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НЕ ИЗВЕСТЕН ГЕНОМ РОДСТВЕННИКА!!!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605" y="2565576"/>
            <a:ext cx="7886700" cy="331664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Вопрос </a:t>
            </a:r>
            <a:r>
              <a:rPr lang="ru-RU" dirty="0"/>
              <a:t>1. </a:t>
            </a:r>
            <a:r>
              <a:rPr lang="ru-RU" i="1" dirty="0" smtClean="0">
                <a:solidFill>
                  <a:srgbClr val="C00000"/>
                </a:solidFill>
              </a:rPr>
              <a:t>КАК Прочитать </a:t>
            </a:r>
            <a:r>
              <a:rPr lang="ru-RU" i="1" dirty="0">
                <a:solidFill>
                  <a:srgbClr val="C00000"/>
                </a:solidFill>
              </a:rPr>
              <a:t>геном </a:t>
            </a:r>
            <a:r>
              <a:rPr lang="ru-RU" dirty="0" smtClean="0"/>
              <a:t>«</a:t>
            </a:r>
            <a:r>
              <a:rPr lang="en-US" dirty="0" smtClean="0"/>
              <a:t>XXXXX</a:t>
            </a:r>
            <a:r>
              <a:rPr lang="ru-RU" dirty="0" smtClean="0"/>
              <a:t>»  имея прочтения из автомата!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ru-RU" dirty="0" smtClean="0"/>
              <a:t>Задача </a:t>
            </a:r>
            <a:r>
              <a:rPr lang="ru-RU" dirty="0"/>
              <a:t>2. Найти гены в геноме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Задача 3. Определить последовательности </a:t>
            </a:r>
            <a:r>
              <a:rPr lang="ru-RU" dirty="0" smtClean="0"/>
              <a:t>белков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291" y="195792"/>
            <a:ext cx="8129848" cy="938741"/>
          </a:xfrm>
        </p:spPr>
        <p:txBody>
          <a:bodyPr>
            <a:noAutofit/>
          </a:bodyPr>
          <a:lstStyle/>
          <a:p>
            <a:r>
              <a:rPr lang="ru-RU" sz="3200" dirty="0"/>
              <a:t>2</a:t>
            </a:r>
            <a:r>
              <a:rPr lang="ru-RU" sz="3200" dirty="0" smtClean="0"/>
              <a:t>. Последовательности РНК из митохондрий человека, полученные из </a:t>
            </a:r>
            <a:r>
              <a:rPr lang="ru-RU" sz="3200" dirty="0" err="1" smtClean="0"/>
              <a:t>секвенатора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196" y="2084530"/>
            <a:ext cx="81298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&gt;SRR314794.1.1 </a:t>
            </a:r>
            <a:r>
              <a:rPr lang="en-US" dirty="0"/>
              <a:t>HWI-EAS157_0001:4:1:1047:9307 </a:t>
            </a:r>
            <a:r>
              <a:rPr lang="en-US" dirty="0" smtClean="0"/>
              <a:t>length=35</a:t>
            </a:r>
            <a:endParaRPr lang="ru-RU" dirty="0" smtClean="0"/>
          </a:p>
          <a:p>
            <a:r>
              <a:rPr lang="en-US" dirty="0" smtClean="0"/>
              <a:t>CNATAACGAACGAGACTCTGGCATGATCTCGTATG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en-US" dirty="0" smtClean="0"/>
              <a:t>&gt;SRR314794.2.1 </a:t>
            </a:r>
            <a:r>
              <a:rPr lang="en-US" dirty="0"/>
              <a:t>HWI-EAS157_0001:4:1:1048:1275 </a:t>
            </a:r>
            <a:r>
              <a:rPr lang="en-US" dirty="0" smtClean="0"/>
              <a:t>length=35</a:t>
            </a:r>
            <a:endParaRPr lang="ru-RU" dirty="0" smtClean="0"/>
          </a:p>
          <a:p>
            <a:r>
              <a:rPr lang="en-US" dirty="0" smtClean="0"/>
              <a:t>TNGGCAAATCTTACCCCGCCTGTTTACCAAAAACA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&gt;SRR314794.3.1 </a:t>
            </a:r>
            <a:r>
              <a:rPr lang="en-US" dirty="0"/>
              <a:t>HWI-EAS157_0001:4:1:1048:6338 </a:t>
            </a:r>
            <a:r>
              <a:rPr lang="en-US" dirty="0" smtClean="0"/>
              <a:t>length=35</a:t>
            </a:r>
            <a:endParaRPr lang="ru-RU" dirty="0" smtClean="0"/>
          </a:p>
          <a:p>
            <a:r>
              <a:rPr lang="en-US" dirty="0" smtClean="0"/>
              <a:t>CNTGGGAATGCAGCCCAAAGCGGGTGGTAAACTCC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&gt;SRR314794.4.1 </a:t>
            </a:r>
            <a:r>
              <a:rPr lang="en-US" dirty="0"/>
              <a:t>HWI-EAS157_0001:4:1:1049:6309 </a:t>
            </a:r>
            <a:r>
              <a:rPr lang="en-US" dirty="0" smtClean="0"/>
              <a:t>length=35</a:t>
            </a:r>
            <a:endParaRPr lang="ru-RU" dirty="0" smtClean="0"/>
          </a:p>
          <a:p>
            <a:r>
              <a:rPr lang="en-US" dirty="0" smtClean="0"/>
              <a:t>ANCTAAGGCTAAATACCGGCACGAGACCGATAGTC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&gt;SRR314794.5.1 </a:t>
            </a:r>
            <a:r>
              <a:rPr lang="en-US" dirty="0"/>
              <a:t>HWI-EAS157_0001:4:1:1049:15527 </a:t>
            </a:r>
            <a:r>
              <a:rPr lang="en-US" dirty="0" smtClean="0"/>
              <a:t>length=35</a:t>
            </a:r>
            <a:endParaRPr lang="ru-RU" dirty="0" smtClean="0"/>
          </a:p>
          <a:p>
            <a:r>
              <a:rPr lang="en-US" dirty="0" smtClean="0"/>
              <a:t>GTGCCCGGATGACTTGTGGATAGCGGTGAAATTCC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………………………….</a:t>
            </a:r>
            <a:r>
              <a:rPr lang="ru-RU" dirty="0" smtClean="0"/>
              <a:t> ТАКИХ ПОСЛЕДОВАТЕЛЬНОСТЕЙ  23 217 113</a:t>
            </a:r>
            <a:endParaRPr lang="en-US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5291" y="1217222"/>
            <a:ext cx="660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Homo sapience  mitochondria, publication 2011-07-20</a:t>
            </a:r>
            <a:br>
              <a:rPr lang="en-US" dirty="0"/>
            </a:br>
            <a:r>
              <a:rPr lang="en-US" dirty="0"/>
              <a:t>Sample name: GSM763529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7075" y="1445341"/>
            <a:ext cx="7886700" cy="142598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Какую информацию можно извлечь из </a:t>
            </a:r>
            <a:r>
              <a:rPr lang="ru-RU" sz="4400" dirty="0" err="1" smtClean="0"/>
              <a:t>транскриптома</a:t>
            </a:r>
            <a:r>
              <a:rPr lang="ru-RU" sz="4400" dirty="0" smtClean="0"/>
              <a:t> </a:t>
            </a:r>
            <a:r>
              <a:rPr lang="ru-RU" sz="4400" dirty="0" smtClean="0"/>
              <a:t>митохондрии?</a:t>
            </a:r>
            <a:endParaRPr lang="en-US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25566" y="3271941"/>
            <a:ext cx="7886700" cy="150018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найти матричные РНК из митохондрии?</a:t>
            </a:r>
            <a:endParaRPr lang="en-US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8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291" y="195792"/>
            <a:ext cx="8129848" cy="938741"/>
          </a:xfrm>
        </p:spPr>
        <p:txBody>
          <a:bodyPr>
            <a:noAutofit/>
          </a:bodyPr>
          <a:lstStyle/>
          <a:p>
            <a:r>
              <a:rPr lang="en-US" sz="3200" dirty="0"/>
              <a:t>3</a:t>
            </a:r>
            <a:r>
              <a:rPr lang="ru-RU" sz="3200" dirty="0" smtClean="0"/>
              <a:t>. Сайты связывания </a:t>
            </a:r>
            <a:r>
              <a:rPr lang="en-US" sz="3200" dirty="0" smtClean="0"/>
              <a:t>TF  XXXX </a:t>
            </a:r>
            <a:r>
              <a:rPr lang="ru-RU" sz="3200" dirty="0" smtClean="0"/>
              <a:t>человека, полученные из </a:t>
            </a:r>
            <a:r>
              <a:rPr lang="ru-RU" sz="3200" dirty="0" err="1" smtClean="0"/>
              <a:t>секвенатора</a:t>
            </a:r>
            <a:r>
              <a:rPr lang="en-US" sz="3200" dirty="0" smtClean="0"/>
              <a:t>. Chip-</a:t>
            </a:r>
            <a:r>
              <a:rPr lang="en-US" sz="3200" dirty="0" err="1" smtClean="0"/>
              <a:t>seq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57" y="1276158"/>
            <a:ext cx="3620005" cy="23815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1908" y="1276158"/>
            <a:ext cx="51167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@SRR1524143.1 1/1CACTGTGGTGAAGCCTGAACCGGGGTCATCGGTCAA</a:t>
            </a:r>
            <a:r>
              <a:rPr lang="ru-RU" dirty="0" smtClean="0"/>
              <a:t>+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IIIIIIIIIIIIIIIIIIIIIIIIIHGIIIIHHIGI</a:t>
            </a:r>
            <a:endParaRPr lang="en-US" dirty="0" smtClean="0"/>
          </a:p>
          <a:p>
            <a:r>
              <a:rPr lang="ru-RU" dirty="0" smtClean="0"/>
              <a:t>@SRR1524143.2 </a:t>
            </a:r>
            <a:r>
              <a:rPr lang="ru-RU" dirty="0"/>
              <a:t>2/1TGACCGATGACCCCGGTTCAGGCTTCACCACAGTGT</a:t>
            </a:r>
            <a:r>
              <a:rPr lang="ru-RU" dirty="0" smtClean="0"/>
              <a:t>+</a:t>
            </a:r>
            <a:endParaRPr lang="en-US" dirty="0" smtClean="0"/>
          </a:p>
          <a:p>
            <a:r>
              <a:rPr lang="ru-RU" dirty="0" smtClean="0"/>
              <a:t>IIIIIIDIIGIIIIGIIIHGIBIGIBBGEGIIFFIH</a:t>
            </a:r>
            <a:endParaRPr lang="en-US" dirty="0" smtClean="0"/>
          </a:p>
          <a:p>
            <a:r>
              <a:rPr lang="ru-RU" dirty="0" smtClean="0"/>
              <a:t>@SRR1524143.3 3/1TGACCGATGACCCCGGTTCAGGCTTCACCACAGTGT+</a:t>
            </a:r>
            <a:endParaRPr lang="en-US" dirty="0" smtClean="0"/>
          </a:p>
          <a:p>
            <a:r>
              <a:rPr lang="ru-RU" dirty="0" smtClean="0"/>
              <a:t>GGGGGBGGBGHHH@HGEGEGGGGEGEEEG</a:t>
            </a:r>
            <a:r>
              <a:rPr lang="ru-RU" dirty="0"/>
              <a:t>&lt;?&gt;?:A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ru-RU" dirty="0" smtClean="0"/>
              <a:t>@</a:t>
            </a:r>
            <a:r>
              <a:rPr lang="ru-RU" dirty="0"/>
              <a:t>SRR1524143.4 4/1ACACTGTGGTGAAGCCTGAACCGGGGTCATCGGTCA</a:t>
            </a:r>
            <a:r>
              <a:rPr lang="ru-RU" dirty="0" smtClean="0"/>
              <a:t>+</a:t>
            </a:r>
            <a:endParaRPr lang="en-US" dirty="0" smtClean="0"/>
          </a:p>
          <a:p>
            <a:r>
              <a:rPr lang="ru-RU" dirty="0" smtClean="0"/>
              <a:t>FC</a:t>
            </a:r>
            <a:r>
              <a:rPr lang="ru-RU" dirty="0"/>
              <a:t>@@</a:t>
            </a:r>
            <a:r>
              <a:rPr lang="ru-RU" dirty="0" smtClean="0"/>
              <a:t>CD@DA?GGGDBGDDEGEFGEEDBEBEBDEB@D</a:t>
            </a:r>
            <a:endParaRPr lang="en-US" dirty="0" smtClean="0"/>
          </a:p>
          <a:p>
            <a:r>
              <a:rPr lang="ru-RU" dirty="0" smtClean="0"/>
              <a:t>@</a:t>
            </a:r>
            <a:r>
              <a:rPr lang="ru-RU" dirty="0"/>
              <a:t>SRR1524143.5 5/1ACACTGTGGTGAAGCCTGAACCGGGGTCATCGGTCA+IIIIIIIIHIIIIHIIIIIIIIIIIIHGIIIHGIIH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1496" y="3799365"/>
            <a:ext cx="291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Загадочная картинка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0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91" y="596336"/>
            <a:ext cx="4486901" cy="47631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291" y="166706"/>
            <a:ext cx="8373083" cy="938741"/>
          </a:xfrm>
        </p:spPr>
        <p:txBody>
          <a:bodyPr>
            <a:noAutofit/>
          </a:bodyPr>
          <a:lstStyle/>
          <a:p>
            <a:r>
              <a:rPr lang="en-US" sz="2800" dirty="0"/>
              <a:t>4</a:t>
            </a:r>
            <a:r>
              <a:rPr lang="ru-RU" sz="2800" dirty="0" smtClean="0"/>
              <a:t>. Пространственная структура белка </a:t>
            </a:r>
            <a:r>
              <a:rPr lang="en-US" sz="2800" dirty="0" smtClean="0"/>
              <a:t>TATA-box binding protein (TBP)</a:t>
            </a:r>
            <a:r>
              <a:rPr lang="ru-RU" sz="2800" dirty="0" smtClean="0"/>
              <a:t>. Позволяет найти связи между остатками белка и основаниями ДНК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371" y="1880538"/>
            <a:ext cx="1810003" cy="46583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5291" y="4967150"/>
            <a:ext cx="55047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The 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TATA-binding protein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TBP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 is a </a:t>
            </a:r>
            <a:r>
              <a:rPr lang="en-US" dirty="0">
                <a:solidFill>
                  <a:srgbClr val="3366CC"/>
                </a:solidFill>
                <a:latin typeface="Arial" panose="020B0604020202020204" pitchFamily="34" charset="0"/>
                <a:hlinkClick r:id="rId4" tooltip="General transcription factor"/>
              </a:rPr>
              <a:t>general transcription factor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that binds specifically to a </a:t>
            </a:r>
            <a:r>
              <a:rPr lang="en-US" dirty="0">
                <a:solidFill>
                  <a:srgbClr val="3366CC"/>
                </a:solidFill>
                <a:latin typeface="Arial" panose="020B0604020202020204" pitchFamily="34" charset="0"/>
                <a:hlinkClick r:id="rId5" tooltip="DNA"/>
              </a:rPr>
              <a:t>DNA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sequence called the </a:t>
            </a:r>
            <a:r>
              <a:rPr lang="en-US" dirty="0">
                <a:solidFill>
                  <a:srgbClr val="3366CC"/>
                </a:solidFill>
                <a:latin typeface="Arial" panose="020B0604020202020204" pitchFamily="34" charset="0"/>
                <a:hlinkClick r:id="rId6" tooltip="TATA box"/>
              </a:rPr>
              <a:t>TATA box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 This DNA sequence is found about 30 </a:t>
            </a:r>
            <a:r>
              <a:rPr lang="en-US" dirty="0">
                <a:solidFill>
                  <a:srgbClr val="3366CC"/>
                </a:solidFill>
                <a:latin typeface="Arial" panose="020B0604020202020204" pitchFamily="34" charset="0"/>
                <a:hlinkClick r:id="rId7" tooltip="Base pair"/>
              </a:rPr>
              <a:t>base pairs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upstream of the </a:t>
            </a:r>
            <a:r>
              <a:rPr lang="en-US" dirty="0">
                <a:solidFill>
                  <a:srgbClr val="3366CC"/>
                </a:solidFill>
                <a:latin typeface="Arial" panose="020B0604020202020204" pitchFamily="34" charset="0"/>
                <a:hlinkClick r:id="rId8" tooltip="Transcription start site"/>
              </a:rPr>
              <a:t>transcription start site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in some </a:t>
            </a:r>
            <a:r>
              <a:rPr lang="en-US" dirty="0">
                <a:solidFill>
                  <a:srgbClr val="3366CC"/>
                </a:solidFill>
                <a:latin typeface="Arial" panose="020B0604020202020204" pitchFamily="34" charset="0"/>
                <a:hlinkClick r:id="rId9" tooltip="Eukaryote"/>
              </a:rPr>
              <a:t>eukaryotic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366CC"/>
                </a:solidFill>
                <a:latin typeface="Arial" panose="020B0604020202020204" pitchFamily="34" charset="0"/>
                <a:hlinkClick r:id="rId10" tooltip="Gene"/>
              </a:rPr>
              <a:t>gene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366CC"/>
                </a:solidFill>
                <a:latin typeface="Arial" panose="020B0604020202020204" pitchFamily="34" charset="0"/>
                <a:hlinkClick r:id="rId11" tooltip="Promotor (biology)"/>
              </a:rPr>
              <a:t>promoters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baseline="30000" dirty="0">
                <a:solidFill>
                  <a:srgbClr val="3366CC"/>
                </a:solidFill>
                <a:latin typeface="Arial" panose="020B0604020202020204" pitchFamily="34" charset="0"/>
                <a:hlinkClick r:id="rId12"/>
              </a:rPr>
              <a:t>[5]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3264464">
            <a:off x="2830141" y="1580550"/>
            <a:ext cx="8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БЕЛОК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2659" y="313490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ДНК</a:t>
            </a:r>
            <a:endParaRPr lang="en-US" b="1" dirty="0"/>
          </a:p>
        </p:txBody>
      </p:sp>
      <p:sp>
        <p:nvSpPr>
          <p:cNvPr id="12" name="Выноска 2 11"/>
          <p:cNvSpPr/>
          <p:nvPr/>
        </p:nvSpPr>
        <p:spPr>
          <a:xfrm>
            <a:off x="4420215" y="1728925"/>
            <a:ext cx="2265720" cy="1154699"/>
          </a:xfrm>
          <a:prstGeom prst="borderCallout2">
            <a:avLst>
              <a:gd name="adj1" fmla="val 17145"/>
              <a:gd name="adj2" fmla="val -2280"/>
              <a:gd name="adj3" fmla="val 18750"/>
              <a:gd name="adj4" fmla="val -16667"/>
              <a:gd name="adj5" fmla="val 64526"/>
              <a:gd name="adj6" fmla="val -90899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аминокислотные остатки,</a:t>
            </a:r>
            <a:br>
              <a:rPr lang="ru-RU" dirty="0"/>
            </a:br>
            <a:r>
              <a:rPr lang="ru-RU" dirty="0"/>
              <a:t>взаимодействующие с ДНК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679" y="1392624"/>
            <a:ext cx="7886700" cy="1533833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Теломеры</a:t>
            </a:r>
            <a:r>
              <a:rPr lang="ru-RU" dirty="0" smtClean="0"/>
              <a:t> и </a:t>
            </a:r>
            <a:r>
              <a:rPr lang="ru-RU" dirty="0" err="1" smtClean="0"/>
              <a:t>теломераза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1500" y="3444109"/>
            <a:ext cx="7886700" cy="2558588"/>
          </a:xfrm>
        </p:spPr>
        <p:txBody>
          <a:bodyPr>
            <a:normAutofit fontScale="47500" lnSpcReduction="20000"/>
          </a:bodyPr>
          <a:lstStyle/>
          <a:p>
            <a:r>
              <a:rPr lang="ru-RU" sz="5600" dirty="0" err="1"/>
              <a:t>Теломеры</a:t>
            </a:r>
            <a:r>
              <a:rPr lang="ru-RU" sz="5600" dirty="0"/>
              <a:t> и число делений клетки. </a:t>
            </a:r>
            <a:endParaRPr lang="en-US" sz="5600" dirty="0"/>
          </a:p>
          <a:p>
            <a:r>
              <a:rPr lang="en-US" sz="5600" dirty="0"/>
              <a:t>TERT</a:t>
            </a:r>
            <a:endParaRPr lang="ru-RU" sz="5600" dirty="0"/>
          </a:p>
          <a:p>
            <a:r>
              <a:rPr lang="ru-RU" sz="5600" dirty="0"/>
              <a:t>Регуляция экспрессии </a:t>
            </a:r>
            <a:r>
              <a:rPr lang="en-US" sz="5600" dirty="0"/>
              <a:t>TERT</a:t>
            </a:r>
            <a:r>
              <a:rPr lang="ru-RU" sz="5600" dirty="0"/>
              <a:t>. Промоторы</a:t>
            </a:r>
            <a:endParaRPr lang="en-US" sz="5600" dirty="0"/>
          </a:p>
          <a:p>
            <a:r>
              <a:rPr lang="en-US" sz="5600" dirty="0"/>
              <a:t>G-</a:t>
            </a:r>
            <a:r>
              <a:rPr lang="ru-RU" sz="5600" dirty="0"/>
              <a:t>квадруплексы. </a:t>
            </a:r>
          </a:p>
          <a:p>
            <a:r>
              <a:rPr lang="ru-RU" sz="5600" dirty="0"/>
              <a:t>Консервативное значит важное.</a:t>
            </a:r>
            <a:endParaRPr lang="en-US" sz="5600" dirty="0"/>
          </a:p>
          <a:p>
            <a:r>
              <a:rPr lang="ru-RU" sz="5600" dirty="0"/>
              <a:t>Нужны экспериментальные доказательства.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6030" y="148816"/>
            <a:ext cx="7886700" cy="1325563"/>
          </a:xfrm>
        </p:spPr>
        <p:txBody>
          <a:bodyPr/>
          <a:lstStyle/>
          <a:p>
            <a:r>
              <a:rPr lang="ru-RU" dirty="0" smtClean="0"/>
              <a:t>1.Предел </a:t>
            </a:r>
            <a:r>
              <a:rPr lang="ru-RU" dirty="0" err="1" smtClean="0"/>
              <a:t>Хеффлика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18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829" y="264546"/>
            <a:ext cx="3844960" cy="3688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1" y="3798761"/>
            <a:ext cx="7053649" cy="3010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73" y="1948858"/>
            <a:ext cx="4915586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54598"/>
            <a:ext cx="7886700" cy="2260086"/>
          </a:xfrm>
        </p:spPr>
        <p:txBody>
          <a:bodyPr>
            <a:normAutofit/>
          </a:bodyPr>
          <a:lstStyle/>
          <a:p>
            <a:r>
              <a:rPr lang="ru-RU" dirty="0" smtClean="0"/>
              <a:t>«После 50-100 делений нормальные клетки умирают»</a:t>
            </a:r>
            <a:br>
              <a:rPr lang="ru-RU" dirty="0" smtClean="0"/>
            </a:br>
            <a:r>
              <a:rPr lang="ru-RU" dirty="0" smtClean="0"/>
              <a:t>                                          </a:t>
            </a:r>
            <a:r>
              <a:rPr lang="en-US" dirty="0" smtClean="0"/>
              <a:t>wiki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45" y="365126"/>
            <a:ext cx="8399283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Стандартная олимпийская дистанция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 — плавание на 1500 м, велогонка 40 км, бег 10 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км</a:t>
            </a:r>
            <a:b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400" dirty="0" smtClean="0"/>
              <a:t>КРОСС УЖЕ ПРОБЕЖАЛИ!!! А теперь ….. вплавь</a:t>
            </a:r>
            <a:endParaRPr lang="en-US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34617"/>
            <a:ext cx="7710615" cy="35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307" y="161221"/>
            <a:ext cx="7886700" cy="8455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Гипотеза Оловникова объясняющая эксперимент </a:t>
            </a:r>
            <a:r>
              <a:rPr lang="ru-RU" dirty="0" err="1" smtClean="0"/>
              <a:t>Хеффлика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20</a:t>
            </a:fld>
            <a:endParaRPr lang="ru-RU"/>
          </a:p>
        </p:txBody>
      </p:sp>
      <p:pic>
        <p:nvPicPr>
          <p:cNvPr id="1026" name="Picture 2" descr="https://upload.wikimedia.org/wikipedia/ru/thumb/b/bb/%D0%90%D0%BB%D0%B5%D0%BA%D1%81%D0%B5%D0%B9_%D0%9C%D0%B0%D1%82%D0%B2%D0%B5%D0%B5%D0%B2%D0%B8%D1%87_%D0%9E%D0%BB%D0%BE%D0%B2%D0%BD%D0%B8%D0%BA%D0%BE%D0%B2.jpg/274px-%D0%90%D0%BB%D0%B5%D0%BA%D1%81%D0%B5%D0%B9_%D0%9C%D0%B0%D1%82%D0%B2%D0%B5%D0%B5%D0%B2%D0%B8%D1%87_%D0%9E%D0%BB%D0%BE%D0%B2%D0%BD%D0%B8%D0%BA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81" y="1097846"/>
            <a:ext cx="3050504" cy="25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8808" y="3677306"/>
            <a:ext cx="286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02122"/>
                </a:solidFill>
                <a:latin typeface="Arial" panose="020B0604020202020204" pitchFamily="34" charset="0"/>
              </a:rPr>
              <a:t>Алексей Матвеевич Оловников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smtClean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ru-RU" sz="1400" dirty="0" smtClean="0">
                <a:solidFill>
                  <a:srgbClr val="0645AD"/>
                </a:solidFill>
                <a:latin typeface="Arial" panose="020B0604020202020204" pitchFamily="34" charset="0"/>
              </a:rPr>
              <a:t>1936 -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smtClean="0">
                <a:solidFill>
                  <a:srgbClr val="0645AD"/>
                </a:solidFill>
                <a:latin typeface="Arial" panose="020B0604020202020204" pitchFamily="34" charset="0"/>
              </a:rPr>
              <a:t>2022</a:t>
            </a:r>
            <a:r>
              <a:rPr lang="ru-RU" sz="1400" dirty="0" smtClean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en-US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4" y="1382981"/>
            <a:ext cx="3245385" cy="3297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539" y="4680154"/>
            <a:ext cx="28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А.М.Оловников</a:t>
            </a:r>
            <a:r>
              <a:rPr lang="ru-RU" dirty="0" smtClean="0"/>
              <a:t>, 1972, ДАН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073" y="4764351"/>
            <a:ext cx="4591691" cy="14098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199" y="6242034"/>
            <a:ext cx="4354921" cy="4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34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21" y="86275"/>
            <a:ext cx="8849031" cy="20057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 The </a:t>
            </a:r>
            <a:r>
              <a:rPr lang="en-US" sz="3200" dirty="0"/>
              <a:t>Nobel Prize in Physiology or Medicine 2009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Elizabeth </a:t>
            </a:r>
            <a:r>
              <a:rPr lang="en-US" sz="3200" dirty="0"/>
              <a:t>H. Blackburn,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Carol </a:t>
            </a:r>
            <a:r>
              <a:rPr lang="en-US" sz="3200" dirty="0"/>
              <a:t>W. </a:t>
            </a:r>
            <a:r>
              <a:rPr lang="en-US" sz="3200" dirty="0" err="1"/>
              <a:t>Greider</a:t>
            </a:r>
            <a:r>
              <a:rPr lang="en-US" sz="3200" dirty="0"/>
              <a:t>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Jack </a:t>
            </a:r>
            <a:r>
              <a:rPr lang="en-US" sz="3200" dirty="0"/>
              <a:t>W. </a:t>
            </a:r>
            <a:r>
              <a:rPr lang="en-US" sz="3200" dirty="0" err="1"/>
              <a:t>Szostak</a:t>
            </a:r>
            <a:endParaRPr lang="en-US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4857" y="2092054"/>
            <a:ext cx="7886700" cy="860121"/>
          </a:xfrm>
        </p:spPr>
        <p:txBody>
          <a:bodyPr/>
          <a:lstStyle/>
          <a:p>
            <a:r>
              <a:rPr lang="en-US" dirty="0"/>
              <a:t>Prize motivation: “for the discovery of how chromosomes are protected by telomeres and the enzyme telomerase”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4857" y="2952175"/>
            <a:ext cx="81515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E2E2E"/>
                </a:solidFill>
                <a:latin typeface="ElsevierGulliver"/>
              </a:rPr>
              <a:t>Abstract</a:t>
            </a:r>
          </a:p>
          <a:p>
            <a:r>
              <a:rPr lang="en-US" sz="1400" dirty="0">
                <a:solidFill>
                  <a:srgbClr val="2E2E2E"/>
                </a:solidFill>
                <a:latin typeface="ElsevierGulliver"/>
              </a:rPr>
              <a:t>We have found a novel activity in </a:t>
            </a:r>
            <a:r>
              <a:rPr lang="en-US" sz="1400" dirty="0" err="1">
                <a:solidFill>
                  <a:srgbClr val="2E2E2E"/>
                </a:solidFill>
                <a:latin typeface="ElsevierGulliver"/>
              </a:rPr>
              <a:t>Tetrahymena</a:t>
            </a:r>
            <a:r>
              <a:rPr lang="en-US" sz="1400" dirty="0">
                <a:solidFill>
                  <a:srgbClr val="2E2E2E"/>
                </a:solidFill>
                <a:latin typeface="ElsevierGulliver"/>
              </a:rPr>
              <a:t> cell free extracts that adds tandem TTGGGG repeats onto synthetic telomere primers. The single-stranded DNA oligonucleotides (TTGGGG)</a:t>
            </a:r>
            <a:r>
              <a:rPr lang="en-US" sz="1400" baseline="-25000" dirty="0">
                <a:solidFill>
                  <a:srgbClr val="2E2E2E"/>
                </a:solidFill>
                <a:latin typeface="ElsevierGulliver"/>
              </a:rPr>
              <a:t>4</a:t>
            </a:r>
            <a:r>
              <a:rPr lang="en-US" sz="1400" dirty="0">
                <a:solidFill>
                  <a:srgbClr val="2E2E2E"/>
                </a:solidFill>
                <a:latin typeface="ElsevierGulliver"/>
              </a:rPr>
              <a:t> and TGTGTGGGTGTGTGGGTGTGTGGG, consisting of the </a:t>
            </a:r>
            <a:r>
              <a:rPr lang="en-US" sz="1400" dirty="0" err="1">
                <a:solidFill>
                  <a:srgbClr val="2E2E2E"/>
                </a:solidFill>
                <a:latin typeface="ElsevierGulliver"/>
              </a:rPr>
              <a:t>Tetrahymena</a:t>
            </a:r>
            <a:r>
              <a:rPr lang="en-US" sz="1400" dirty="0">
                <a:solidFill>
                  <a:srgbClr val="2E2E2E"/>
                </a:solidFill>
                <a:latin typeface="ElsevierGulliver"/>
              </a:rPr>
              <a:t> and yeast </a:t>
            </a:r>
            <a:r>
              <a:rPr lang="en-US" sz="1400" dirty="0" err="1">
                <a:solidFill>
                  <a:srgbClr val="2E2E2E"/>
                </a:solidFill>
                <a:latin typeface="ElsevierGulliver"/>
              </a:rPr>
              <a:t>telomeric</a:t>
            </a:r>
            <a:r>
              <a:rPr lang="en-US" sz="1400" dirty="0">
                <a:solidFill>
                  <a:srgbClr val="2E2E2E"/>
                </a:solidFill>
                <a:latin typeface="ElsevierGulliver"/>
              </a:rPr>
              <a:t> sequences respectively, each functioned as primers for elongation, while (CCCCAA)</a:t>
            </a:r>
            <a:r>
              <a:rPr lang="en-US" sz="1400" baseline="-25000" dirty="0">
                <a:solidFill>
                  <a:srgbClr val="2E2E2E"/>
                </a:solidFill>
                <a:latin typeface="ElsevierGulliver"/>
              </a:rPr>
              <a:t>4</a:t>
            </a:r>
            <a:r>
              <a:rPr lang="en-US" sz="1400" dirty="0">
                <a:solidFill>
                  <a:srgbClr val="2E2E2E"/>
                </a:solidFill>
                <a:latin typeface="ElsevierGulliver"/>
              </a:rPr>
              <a:t> and two </a:t>
            </a:r>
            <a:r>
              <a:rPr lang="en-US" sz="1400" dirty="0" err="1">
                <a:solidFill>
                  <a:srgbClr val="2E2E2E"/>
                </a:solidFill>
                <a:latin typeface="ElsevierGulliver"/>
              </a:rPr>
              <a:t>nontelomeric</a:t>
            </a:r>
            <a:r>
              <a:rPr lang="en-US" sz="1400" dirty="0">
                <a:solidFill>
                  <a:srgbClr val="2E2E2E"/>
                </a:solidFill>
                <a:latin typeface="ElsevierGulliver"/>
              </a:rPr>
              <a:t> sequence DNA oligomers did not. Efficient synthesis of the TTGGGG repeats depended only on addition of </a:t>
            </a:r>
            <a:r>
              <a:rPr lang="en-US" sz="1400" dirty="0" err="1">
                <a:solidFill>
                  <a:srgbClr val="2E2E2E"/>
                </a:solidFill>
                <a:latin typeface="ElsevierGulliver"/>
              </a:rPr>
              <a:t>micromolar</a:t>
            </a:r>
            <a:r>
              <a:rPr lang="en-US" sz="1400" dirty="0">
                <a:solidFill>
                  <a:srgbClr val="2E2E2E"/>
                </a:solidFill>
                <a:latin typeface="ElsevierGulliver"/>
              </a:rPr>
              <a:t> concentrations of oligomer primer, </a:t>
            </a:r>
            <a:r>
              <a:rPr lang="en-US" sz="1400" dirty="0" err="1">
                <a:solidFill>
                  <a:srgbClr val="2E2E2E"/>
                </a:solidFill>
                <a:latin typeface="ElsevierGulliver"/>
              </a:rPr>
              <a:t>dGTP</a:t>
            </a:r>
            <a:r>
              <a:rPr lang="en-US" sz="1400" dirty="0">
                <a:solidFill>
                  <a:srgbClr val="2E2E2E"/>
                </a:solidFill>
                <a:latin typeface="ElsevierGulliver"/>
              </a:rPr>
              <a:t>, and </a:t>
            </a:r>
            <a:r>
              <a:rPr lang="en-US" sz="1400" dirty="0" err="1">
                <a:solidFill>
                  <a:srgbClr val="2E2E2E"/>
                </a:solidFill>
                <a:latin typeface="ElsevierGulliver"/>
              </a:rPr>
              <a:t>dTTP</a:t>
            </a:r>
            <a:r>
              <a:rPr lang="en-US" sz="1400" dirty="0">
                <a:solidFill>
                  <a:srgbClr val="2E2E2E"/>
                </a:solidFill>
                <a:latin typeface="ElsevierGulliver"/>
              </a:rPr>
              <a:t> to the extract. The activity was sensitive to heat and proteinase K treatment. The repeat addition was independent of both endogenous </a:t>
            </a:r>
            <a:r>
              <a:rPr lang="en-US" sz="1400" dirty="0" err="1">
                <a:solidFill>
                  <a:srgbClr val="2E2E2E"/>
                </a:solidFill>
                <a:latin typeface="ElsevierGulliver"/>
              </a:rPr>
              <a:t>Tetrahymena</a:t>
            </a:r>
            <a:r>
              <a:rPr lang="en-US" sz="1400" dirty="0">
                <a:solidFill>
                  <a:srgbClr val="2E2E2E"/>
                </a:solidFill>
                <a:latin typeface="ElsevierGulliver"/>
              </a:rPr>
              <a:t> DNA and the endogenous α-type DNA polymerase; and a greater elongation activity was present during </a:t>
            </a:r>
            <a:r>
              <a:rPr lang="en-US" sz="1400" dirty="0" err="1">
                <a:solidFill>
                  <a:srgbClr val="2E2E2E"/>
                </a:solidFill>
                <a:latin typeface="ElsevierGulliver"/>
              </a:rPr>
              <a:t>macronuclear</a:t>
            </a:r>
            <a:r>
              <a:rPr lang="en-US" sz="1400" dirty="0">
                <a:solidFill>
                  <a:srgbClr val="2E2E2E"/>
                </a:solidFill>
                <a:latin typeface="ElsevierGulliver"/>
              </a:rPr>
              <a:t> development, when a large number of telomeres are formed and replicated, than during vegetative cell growth. We propose that the novel telomere terminal transferase is involved in the addition of </a:t>
            </a:r>
            <a:r>
              <a:rPr lang="en-US" sz="1400" dirty="0" err="1">
                <a:solidFill>
                  <a:srgbClr val="2E2E2E"/>
                </a:solidFill>
                <a:latin typeface="ElsevierGulliver"/>
              </a:rPr>
              <a:t>telomeric</a:t>
            </a:r>
            <a:r>
              <a:rPr lang="en-US" sz="1400" dirty="0">
                <a:solidFill>
                  <a:srgbClr val="2E2E2E"/>
                </a:solidFill>
                <a:latin typeface="ElsevierGulliver"/>
              </a:rPr>
              <a:t> repeats necessary for the replication of chromosome ends in eukaryotes</a:t>
            </a:r>
            <a:r>
              <a:rPr lang="en-US" dirty="0">
                <a:solidFill>
                  <a:srgbClr val="2E2E2E"/>
                </a:solidFill>
                <a:latin typeface="ElsevierGulliver"/>
              </a:rPr>
              <a:t>.</a:t>
            </a:r>
            <a:endParaRPr lang="en-US" b="0" i="0" dirty="0">
              <a:solidFill>
                <a:srgbClr val="2E2E2E"/>
              </a:solidFill>
              <a:effectLst/>
              <a:latin typeface="ElsevierGullive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8667" y="602386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212121"/>
                </a:solidFill>
                <a:latin typeface="BlinkMacSystemFont"/>
              </a:rPr>
              <a:t>Greider</a:t>
            </a:r>
            <a:r>
              <a:rPr lang="en-US" sz="1100" dirty="0">
                <a:solidFill>
                  <a:srgbClr val="212121"/>
                </a:solidFill>
                <a:latin typeface="BlinkMacSystemFont"/>
              </a:rPr>
              <a:t> CW, Blackburn EH. Identification of a specific telomere terminal transferase activity in </a:t>
            </a:r>
            <a:r>
              <a:rPr lang="en-US" sz="1100" dirty="0" err="1">
                <a:solidFill>
                  <a:srgbClr val="212121"/>
                </a:solidFill>
                <a:latin typeface="BlinkMacSystemFont"/>
              </a:rPr>
              <a:t>Tetrahymena</a:t>
            </a:r>
            <a:r>
              <a:rPr lang="en-US" sz="1100" dirty="0">
                <a:solidFill>
                  <a:srgbClr val="212121"/>
                </a:solidFill>
                <a:latin typeface="BlinkMacSystemFont"/>
              </a:rPr>
              <a:t> extracts. Cell. 1985 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57058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643" y="99656"/>
            <a:ext cx="8745166" cy="696758"/>
          </a:xfrm>
        </p:spPr>
        <p:txBody>
          <a:bodyPr>
            <a:noAutofit/>
          </a:bodyPr>
          <a:lstStyle/>
          <a:p>
            <a:r>
              <a:rPr lang="en-US" sz="3200" dirty="0"/>
              <a:t>3</a:t>
            </a:r>
            <a:r>
              <a:rPr lang="ru-RU" sz="3200" dirty="0" smtClean="0"/>
              <a:t>. Линейная ДНК при репликации укорачивается на</a:t>
            </a:r>
            <a:r>
              <a:rPr lang="en-US" sz="3200" dirty="0" smtClean="0"/>
              <a:t>  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50 – 100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/>
              <a:t>п.н</a:t>
            </a:r>
            <a:r>
              <a:rPr lang="ru-RU" sz="3200" dirty="0" smtClean="0"/>
              <a:t>.</a:t>
            </a:r>
            <a:endParaRPr lang="en-US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22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31" y="1128596"/>
            <a:ext cx="7380289" cy="50388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19146" y="6121311"/>
            <a:ext cx="35095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Vahidi</a:t>
            </a:r>
            <a:r>
              <a:rPr lang="en-US" sz="1000" dirty="0"/>
              <a:t> S, </a:t>
            </a:r>
            <a:r>
              <a:rPr lang="en-US" sz="1000" dirty="0" err="1"/>
              <a:t>Samadani</a:t>
            </a:r>
            <a:r>
              <a:rPr lang="en-US" sz="1000" dirty="0"/>
              <a:t> AA. </a:t>
            </a:r>
          </a:p>
          <a:p>
            <a:r>
              <a:rPr lang="en-US" sz="1000" dirty="0"/>
              <a:t>"TERRA Gene Expression in Gastric Cancer: Role of </a:t>
            </a:r>
            <a:r>
              <a:rPr lang="en-US" sz="1000" dirty="0" err="1"/>
              <a:t>hTERT</a:t>
            </a:r>
            <a:r>
              <a:rPr lang="en-US" sz="1000" dirty="0"/>
              <a:t>." </a:t>
            </a:r>
          </a:p>
          <a:p>
            <a:r>
              <a:rPr lang="en-US" sz="1000" dirty="0"/>
              <a:t>J </a:t>
            </a:r>
            <a:r>
              <a:rPr lang="en-US" sz="1000" dirty="0" err="1"/>
              <a:t>Gastrointest</a:t>
            </a:r>
            <a:r>
              <a:rPr lang="en-US" sz="1000" dirty="0"/>
              <a:t> Cancer. 2021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303" y="1921369"/>
            <a:ext cx="27786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Полимераза может присоединить </a:t>
            </a:r>
            <a:r>
              <a:rPr lang="ru-RU" sz="2800" dirty="0"/>
              <a:t>н</a:t>
            </a:r>
            <a:r>
              <a:rPr lang="ru-RU" sz="2800" dirty="0" smtClean="0"/>
              <a:t>уклеотид только к 3</a:t>
            </a:r>
            <a:r>
              <a:rPr lang="en-US" sz="2800" dirty="0" smtClean="0"/>
              <a:t>’ </a:t>
            </a:r>
            <a:r>
              <a:rPr lang="ru-RU" sz="2800" dirty="0" smtClean="0"/>
              <a:t>концу ДНК </a:t>
            </a:r>
            <a:r>
              <a:rPr lang="ru-RU" sz="2400" dirty="0" smtClean="0"/>
              <a:t>!</a:t>
            </a:r>
          </a:p>
          <a:p>
            <a:endParaRPr lang="ru-RU" dirty="0"/>
          </a:p>
          <a:p>
            <a:r>
              <a:rPr lang="ru-RU" sz="2400" dirty="0" smtClean="0">
                <a:solidFill>
                  <a:srgbClr val="C00000"/>
                </a:solidFill>
              </a:rPr>
              <a:t>Против законов </a:t>
            </a:r>
            <a:r>
              <a:rPr lang="ru-RU" sz="2400" dirty="0" smtClean="0"/>
              <a:t>природы – </a:t>
            </a:r>
            <a:r>
              <a:rPr lang="ru-RU" sz="2400" dirty="0" smtClean="0">
                <a:solidFill>
                  <a:srgbClr val="C00000"/>
                </a:solidFill>
              </a:rPr>
              <a:t>химии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>
                <a:solidFill>
                  <a:srgbClr val="C00000"/>
                </a:solidFill>
              </a:rPr>
              <a:t>не попрешь!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50" y="6167478"/>
            <a:ext cx="533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Вопрос: а </a:t>
            </a:r>
            <a:r>
              <a:rPr lang="ru-RU" sz="2400" dirty="0" smtClean="0">
                <a:solidFill>
                  <a:srgbClr val="C00000"/>
                </a:solidFill>
              </a:rPr>
              <a:t>синяя ДНК не укорачивается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55" y="365126"/>
            <a:ext cx="8396747" cy="1611157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Одноцепочечная</a:t>
            </a:r>
            <a:r>
              <a:rPr lang="ru-RU" sz="3100" dirty="0" smtClean="0"/>
              <a:t> ДНК </a:t>
            </a:r>
            <a:r>
              <a:rPr lang="uk-UA" sz="3100" dirty="0" smtClean="0"/>
              <a:t>(</a:t>
            </a:r>
            <a:r>
              <a:rPr lang="en-US" sz="3100" dirty="0" err="1" smtClean="0"/>
              <a:t>ssDNA</a:t>
            </a:r>
            <a:r>
              <a:rPr lang="en-US" sz="3100" dirty="0" smtClean="0"/>
              <a:t>) </a:t>
            </a:r>
            <a:r>
              <a:rPr lang="ru-RU" sz="3100" dirty="0" smtClean="0"/>
              <a:t>не может долго существовать в клетке без ЗАЩИТЫ!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Её съедают нуклеазы – белки, расщепляющие нуклеиновые кислоты. Они считают, что это ДНК вируса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23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220" y="2845118"/>
            <a:ext cx="4420217" cy="20672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3350" y="535610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Lister-</a:t>
            </a:r>
            <a:r>
              <a:rPr lang="en-US" sz="1000" dirty="0" err="1"/>
              <a:t>Shimauchi</a:t>
            </a:r>
            <a:r>
              <a:rPr lang="en-US" sz="1000" dirty="0"/>
              <a:t> et al.,</a:t>
            </a:r>
          </a:p>
          <a:p>
            <a:r>
              <a:rPr lang="en-US" sz="1000" dirty="0"/>
              <a:t>Genetic and Epigenetic Inheritance at Telomeres. </a:t>
            </a:r>
          </a:p>
          <a:p>
            <a:r>
              <a:rPr lang="en-US" sz="1000" dirty="0" err="1"/>
              <a:t>Epigenomes</a:t>
            </a:r>
            <a:r>
              <a:rPr lang="en-US" sz="1000" dirty="0"/>
              <a:t>. 2022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955" y="3156155"/>
            <a:ext cx="2979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Рис. Бригада белков, защищающая</a:t>
            </a:r>
          </a:p>
          <a:p>
            <a:r>
              <a:rPr lang="ru-RU" sz="2400" dirty="0" smtClean="0"/>
              <a:t>3</a:t>
            </a:r>
            <a:r>
              <a:rPr lang="en-US" sz="2400" dirty="0" smtClean="0"/>
              <a:t>’ </a:t>
            </a:r>
            <a:r>
              <a:rPr lang="ru-RU" sz="2400" dirty="0" smtClean="0"/>
              <a:t>концевой </a:t>
            </a:r>
            <a:r>
              <a:rPr lang="ru-RU" sz="2400" dirty="0" err="1" smtClean="0"/>
              <a:t>одноцепочечный</a:t>
            </a:r>
            <a:r>
              <a:rPr lang="ru-RU" sz="2400" dirty="0" smtClean="0"/>
              <a:t> </a:t>
            </a:r>
            <a:r>
              <a:rPr lang="ru-RU" sz="2400" dirty="0"/>
              <a:t>участок</a:t>
            </a:r>
            <a:r>
              <a:rPr lang="ru-RU" sz="2400" dirty="0" smtClean="0"/>
              <a:t> ДНК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rgbClr val="FF0000"/>
                </a:solidFill>
              </a:rPr>
              <a:t>Зачем защищать?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4</a:t>
            </a:r>
            <a:r>
              <a:rPr lang="ru-RU" sz="3100" dirty="0" smtClean="0"/>
              <a:t>. Концы </a:t>
            </a:r>
            <a:r>
              <a:rPr lang="ru-RU" sz="3100" dirty="0"/>
              <a:t>ДНК состоят из повторов, называемых </a:t>
            </a:r>
            <a:r>
              <a:rPr lang="ru-RU" sz="3100" dirty="0" err="1"/>
              <a:t>теломерами</a:t>
            </a:r>
            <a:r>
              <a:rPr lang="ru-RU" sz="3100" dirty="0"/>
              <a:t>. </a:t>
            </a:r>
            <a:r>
              <a:rPr lang="ru-RU" sz="3100" dirty="0" smtClean="0"/>
              <a:t>TTAGGG повторы</a:t>
            </a:r>
            <a:r>
              <a:rPr lang="en-US" sz="3100" dirty="0" smtClean="0"/>
              <a:t> </a:t>
            </a:r>
            <a:r>
              <a:rPr lang="ru-RU" sz="3100" dirty="0" smtClean="0"/>
              <a:t>у животных (не всех)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всех ли такие</a:t>
            </a:r>
          </a:p>
          <a:p>
            <a:r>
              <a:rPr lang="ru-RU" dirty="0" smtClean="0"/>
              <a:t>Сколько повторов</a:t>
            </a:r>
            <a:r>
              <a:rPr lang="en-US" dirty="0" smtClean="0"/>
              <a:t> </a:t>
            </a:r>
            <a:r>
              <a:rPr lang="en-US" dirty="0"/>
              <a:t>~10 kb [</a:t>
            </a:r>
            <a:r>
              <a:rPr lang="en-US" u="sng" dirty="0">
                <a:hlinkClick r:id="rId2"/>
              </a:rPr>
              <a:t>16</a:t>
            </a:r>
            <a:r>
              <a:rPr lang="en-US" dirty="0"/>
              <a:t>] in </a:t>
            </a:r>
            <a:r>
              <a:rPr lang="en-US" dirty="0" smtClean="0"/>
              <a:t>humans Robinson</a:t>
            </a:r>
            <a:endParaRPr lang="ru-RU" dirty="0" smtClean="0"/>
          </a:p>
          <a:p>
            <a:r>
              <a:rPr lang="ru-RU" dirty="0" smtClean="0"/>
              <a:t>Что происходит, когда повторы съедаются из-за множественной репликации клеток.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telomere length becomes critically short (longest telomere &lt;12.8 repeats in length [</a:t>
            </a:r>
            <a:r>
              <a:rPr lang="en-US" u="sng" dirty="0">
                <a:hlinkClick r:id="rId3"/>
              </a:rPr>
              <a:t>53</a:t>
            </a:r>
            <a:r>
              <a:rPr lang="en-US" dirty="0"/>
              <a:t>]; so-called telomere crisis), which induces genome instability </a:t>
            </a:r>
            <a:r>
              <a:rPr lang="en-US" dirty="0" smtClean="0"/>
              <a:t>” Robinson</a:t>
            </a:r>
            <a:endParaRPr lang="ru-RU" dirty="0" smtClean="0"/>
          </a:p>
          <a:p>
            <a:r>
              <a:rPr lang="ru-RU" dirty="0" smtClean="0"/>
              <a:t>А можно ли продлить жизнь потомков клеток?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45" y="365126"/>
            <a:ext cx="8547305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5. </a:t>
            </a:r>
            <a:r>
              <a:rPr lang="ru-RU" sz="3600" dirty="0" smtClean="0"/>
              <a:t>Белок </a:t>
            </a:r>
            <a:r>
              <a:rPr lang="en-US" sz="3600" dirty="0" smtClean="0"/>
              <a:t>TERT </a:t>
            </a:r>
            <a:r>
              <a:rPr lang="ru-RU" sz="3600" dirty="0" smtClean="0"/>
              <a:t>умеет достраивать </a:t>
            </a:r>
            <a:r>
              <a:rPr lang="ru-RU" sz="3600" dirty="0" err="1" smtClean="0"/>
              <a:t>теломеры</a:t>
            </a:r>
            <a:endParaRPr lang="en-US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25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99" y="1889100"/>
            <a:ext cx="7706801" cy="32961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71950" y="506289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/>
              <a:t>Holesova</a:t>
            </a:r>
            <a:r>
              <a:rPr lang="en-US" sz="1000" dirty="0"/>
              <a:t> et al. </a:t>
            </a:r>
          </a:p>
          <a:p>
            <a:r>
              <a:rPr lang="en-US" sz="1000" dirty="0"/>
              <a:t>Telomere Length Changes in Cancer: Insights on Carcinogenesis </a:t>
            </a:r>
          </a:p>
          <a:p>
            <a:r>
              <a:rPr lang="en-US" sz="1000" dirty="0"/>
              <a:t>and Potential for Non-Invasive Diagnostic Strategies. </a:t>
            </a:r>
          </a:p>
          <a:p>
            <a:r>
              <a:rPr lang="en-US" sz="1000" dirty="0"/>
              <a:t>Genes (Basel), </a:t>
            </a:r>
            <a:r>
              <a:rPr lang="en-US" sz="1000" dirty="0" smtClean="0"/>
              <a:t>2023.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>
                <a:solidFill>
                  <a:srgbClr val="FF0000"/>
                </a:solidFill>
              </a:rPr>
              <a:t>Заимствовано из </a:t>
            </a:r>
            <a:r>
              <a:rPr lang="en-US" sz="1000" dirty="0">
                <a:solidFill>
                  <a:srgbClr val="FF0000"/>
                </a:solidFill>
              </a:rPr>
              <a:t>Robinson NJ, </a:t>
            </a:r>
            <a:r>
              <a:rPr lang="en-US" sz="1000" dirty="0" err="1">
                <a:solidFill>
                  <a:srgbClr val="FF0000"/>
                </a:solidFill>
              </a:rPr>
              <a:t>Schiemann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WP</a:t>
            </a:r>
            <a:r>
              <a:rPr lang="ru-RU" sz="1000" dirty="0" smtClean="0">
                <a:solidFill>
                  <a:srgbClr val="FF0000"/>
                </a:solidFill>
              </a:rPr>
              <a:t> БЕЗ ССЫЛКИ?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1150374" y="5633883"/>
            <a:ext cx="2497394" cy="806245"/>
          </a:xfrm>
          <a:prstGeom prst="borderCallout2">
            <a:avLst>
              <a:gd name="adj1" fmla="val -762"/>
              <a:gd name="adj2" fmla="val 100328"/>
              <a:gd name="adj3" fmla="val -58079"/>
              <a:gd name="adj4" fmla="val 101049"/>
              <a:gd name="adj5" fmla="val -274085"/>
              <a:gd name="adj6" fmla="val 2100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Ерунда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1950" y="605032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Robinson NJ, </a:t>
            </a:r>
            <a:r>
              <a:rPr lang="en-US" sz="1000" dirty="0" err="1"/>
              <a:t>Schiemann</a:t>
            </a:r>
            <a:r>
              <a:rPr lang="en-US" sz="1000" dirty="0"/>
              <a:t> WP. </a:t>
            </a:r>
          </a:p>
          <a:p>
            <a:r>
              <a:rPr lang="en-US" sz="1000" dirty="0"/>
              <a:t>Telomerase in Cancer: Function, Regulation, and Clinical Translation. </a:t>
            </a:r>
          </a:p>
          <a:p>
            <a:r>
              <a:rPr lang="en-US" sz="1000" dirty="0"/>
              <a:t>Cancers (Basel). 2022 </a:t>
            </a:r>
          </a:p>
        </p:txBody>
      </p:sp>
    </p:spTree>
    <p:extLst>
      <p:ext uri="{BB962C8B-B14F-4D97-AF65-F5344CB8AC3E}">
        <p14:creationId xmlns:p14="http://schemas.microsoft.com/office/powerpoint/2010/main" val="40099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" y="122044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Предыдущий рисунок неправильный. </a:t>
            </a:r>
            <a:br>
              <a:rPr lang="ru-RU" sz="2800" dirty="0" smtClean="0"/>
            </a:br>
            <a:r>
              <a:rPr lang="ru-RU" sz="2800" dirty="0" smtClean="0"/>
              <a:t>Правильно так, как показано экспериментально для инфузорий!!!</a:t>
            </a:r>
            <a:endParaRPr lang="en-US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4802" y="1499291"/>
            <a:ext cx="5159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Tetrahymena</a:t>
            </a:r>
            <a:r>
              <a:rPr lang="en-US" b="1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thermophila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вид инфузорий 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438" y="2029261"/>
            <a:ext cx="5565058" cy="4219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48" y="2380054"/>
            <a:ext cx="2391109" cy="17242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3961" y="4591664"/>
            <a:ext cx="2644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Berman et al., The RNA accordion model for template positioning by </a:t>
            </a:r>
          </a:p>
          <a:p>
            <a:r>
              <a:rPr lang="en-US" sz="1100" dirty="0"/>
              <a:t>telomerase RNA during </a:t>
            </a:r>
            <a:r>
              <a:rPr lang="en-US" sz="1100" dirty="0" err="1"/>
              <a:t>telomeric</a:t>
            </a:r>
            <a:r>
              <a:rPr lang="en-US" sz="1100" dirty="0"/>
              <a:t> DNA </a:t>
            </a:r>
            <a:r>
              <a:rPr lang="en-US" sz="1100" dirty="0" smtClean="0"/>
              <a:t>synthesis</a:t>
            </a:r>
            <a:r>
              <a:rPr lang="ru-RU" sz="1100" dirty="0" smtClean="0"/>
              <a:t> </a:t>
            </a:r>
            <a:r>
              <a:rPr lang="en-US" sz="1100" dirty="0" smtClean="0"/>
              <a:t>Nat </a:t>
            </a:r>
            <a:r>
              <a:rPr lang="en-US" sz="1100" dirty="0" err="1"/>
              <a:t>Struct</a:t>
            </a:r>
            <a:r>
              <a:rPr lang="en-US" sz="1100" dirty="0"/>
              <a:t> </a:t>
            </a:r>
            <a:r>
              <a:rPr lang="en-US" sz="1100" dirty="0" err="1"/>
              <a:t>Mol</a:t>
            </a:r>
            <a:r>
              <a:rPr lang="en-US" sz="1100" dirty="0"/>
              <a:t> Biol. 2011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47373" y="6167478"/>
            <a:ext cx="28808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Blackburn EH, Collins K. </a:t>
            </a:r>
          </a:p>
          <a:p>
            <a:r>
              <a:rPr lang="en-US" sz="1000" dirty="0"/>
              <a:t>Telomerase: an RNP enzyme synthesizes DNA. </a:t>
            </a:r>
          </a:p>
          <a:p>
            <a:r>
              <a:rPr lang="en-US" sz="1000" dirty="0"/>
              <a:t>Cold Spring </a:t>
            </a:r>
            <a:r>
              <a:rPr lang="en-US" sz="1000" dirty="0" err="1"/>
              <a:t>Harb</a:t>
            </a:r>
            <a:r>
              <a:rPr lang="en-US" sz="1000" dirty="0"/>
              <a:t> </a:t>
            </a:r>
            <a:r>
              <a:rPr lang="en-US" sz="1000" dirty="0" err="1"/>
              <a:t>Perspect</a:t>
            </a:r>
            <a:r>
              <a:rPr lang="en-US" sz="1000" dirty="0"/>
              <a:t> Biol. 2011 </a:t>
            </a:r>
          </a:p>
        </p:txBody>
      </p:sp>
      <p:pic>
        <p:nvPicPr>
          <p:cNvPr id="4098" name="Picture 2" descr="Tetrahymena thermophi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284" y="1167431"/>
            <a:ext cx="916141" cy="14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82322"/>
            <a:ext cx="8955464" cy="29436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Восстановление и рост числа </a:t>
            </a:r>
            <a:r>
              <a:rPr lang="ru-RU" sz="3600" dirty="0" err="1" smtClean="0"/>
              <a:t>теломер</a:t>
            </a:r>
            <a:r>
              <a:rPr lang="ru-RU" sz="3600" dirty="0" smtClean="0"/>
              <a:t> возможен. Это делается ферментом </a:t>
            </a:r>
            <a:r>
              <a:rPr lang="ru-RU" sz="3600" dirty="0" err="1" smtClean="0"/>
              <a:t>теломераза</a:t>
            </a:r>
            <a:r>
              <a:rPr lang="ru-RU" sz="3600" dirty="0" smtClean="0"/>
              <a:t> (</a:t>
            </a:r>
            <a:r>
              <a:rPr lang="en-US" sz="3600" dirty="0" smtClean="0"/>
              <a:t>TERT, </a:t>
            </a:r>
            <a:r>
              <a:rPr lang="ru-RU" sz="3600" dirty="0" smtClean="0"/>
              <a:t>у человека </a:t>
            </a:r>
            <a:r>
              <a:rPr lang="en-US" sz="3600" dirty="0" err="1" smtClean="0"/>
              <a:t>hTERT</a:t>
            </a:r>
            <a:r>
              <a:rPr lang="en-US" sz="3600" dirty="0" smtClean="0"/>
              <a:t>)</a:t>
            </a:r>
            <a:r>
              <a:rPr lang="ru-RU" sz="3600" dirty="0" smtClean="0"/>
              <a:t>. Значит, возрастает число делений родительской клетки и её потомков. </a:t>
            </a:r>
            <a:br>
              <a:rPr lang="ru-RU" sz="3600" dirty="0" smtClean="0"/>
            </a:br>
            <a:r>
              <a:rPr lang="ru-RU" sz="3600" dirty="0" smtClean="0"/>
              <a:t>Значит, рост и продолжительности жизни </a:t>
            </a:r>
            <a:r>
              <a:rPr lang="ru-RU" dirty="0" smtClean="0"/>
              <a:t>ткани.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55" y="3192790"/>
            <a:ext cx="7886700" cy="27932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Рост ткани зависит от активности </a:t>
            </a:r>
            <a:r>
              <a:rPr lang="en-US" dirty="0" smtClean="0"/>
              <a:t>TERT.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Ввиду важности этого процесса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экспрессия </a:t>
            </a:r>
            <a:r>
              <a:rPr lang="en-US" sz="3200" dirty="0" smtClean="0">
                <a:solidFill>
                  <a:srgbClr val="FF0000"/>
                </a:solidFill>
              </a:rPr>
              <a:t>TERT </a:t>
            </a:r>
            <a:r>
              <a:rPr lang="ru-RU" sz="3200" dirty="0" smtClean="0">
                <a:solidFill>
                  <a:srgbClr val="FF0000"/>
                </a:solidFill>
              </a:rPr>
              <a:t>находится под жестким контролем регуляторных белков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31875"/>
            <a:ext cx="7886700" cy="1039725"/>
          </a:xfrm>
        </p:spPr>
        <p:txBody>
          <a:bodyPr>
            <a:normAutofit fontScale="90000"/>
          </a:bodyPr>
          <a:lstStyle/>
          <a:p>
            <a:r>
              <a:rPr lang="ru-RU" dirty="0"/>
              <a:t>5</a:t>
            </a:r>
            <a:r>
              <a:rPr lang="ru-RU" dirty="0" smtClean="0"/>
              <a:t>. Белок </a:t>
            </a:r>
            <a:r>
              <a:rPr lang="en-US" dirty="0" err="1" smtClean="0"/>
              <a:t>hTERT</a:t>
            </a:r>
            <a:r>
              <a:rPr lang="en-US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теломераза</a:t>
            </a:r>
            <a:r>
              <a:rPr lang="ru-RU" dirty="0" smtClean="0"/>
              <a:t>, обратная транскриптаза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расшифрует сокращение </a:t>
            </a:r>
            <a:r>
              <a:rPr lang="en-US" dirty="0" err="1" smtClean="0"/>
              <a:t>hTERT</a:t>
            </a:r>
            <a:r>
              <a:rPr lang="ru-RU" dirty="0" smtClean="0"/>
              <a:t>?</a:t>
            </a:r>
          </a:p>
          <a:p>
            <a:r>
              <a:rPr lang="ru-RU" dirty="0" smtClean="0"/>
              <a:t>Транскрипция – что такое?</a:t>
            </a:r>
          </a:p>
          <a:p>
            <a:r>
              <a:rPr lang="ru-RU" dirty="0" smtClean="0"/>
              <a:t>Обратная транскрипция –догадались :)</a:t>
            </a:r>
          </a:p>
          <a:p>
            <a:r>
              <a:rPr lang="ru-RU" dirty="0" smtClean="0"/>
              <a:t>Зачем обратная транскрипция нужна? Есть у</a:t>
            </a:r>
          </a:p>
          <a:p>
            <a:pPr lvl="1"/>
            <a:r>
              <a:rPr lang="ru-RU" dirty="0" smtClean="0"/>
              <a:t>вирусов (например, </a:t>
            </a:r>
            <a:r>
              <a:rPr lang="en-US" dirty="0" smtClean="0"/>
              <a:t>HIV</a:t>
            </a:r>
            <a:r>
              <a:rPr lang="ru-RU" dirty="0" smtClean="0"/>
              <a:t>) - </a:t>
            </a:r>
            <a:r>
              <a:rPr lang="en-US" dirty="0" smtClean="0"/>
              <a:t> </a:t>
            </a:r>
            <a:r>
              <a:rPr lang="ru-RU" dirty="0" smtClean="0"/>
              <a:t>встроить свою РНК в ДНК хозяина – человека</a:t>
            </a:r>
            <a:r>
              <a:rPr lang="en-US" dirty="0" smtClean="0"/>
              <a:t> </a:t>
            </a:r>
          </a:p>
          <a:p>
            <a:pPr lvl="1"/>
            <a:r>
              <a:rPr lang="ru-RU" dirty="0" smtClean="0"/>
              <a:t>бактерий </a:t>
            </a:r>
            <a:r>
              <a:rPr lang="ru-RU" dirty="0"/>
              <a:t>(</a:t>
            </a:r>
            <a:r>
              <a:rPr lang="ru-RU" dirty="0" smtClean="0"/>
              <a:t>например, </a:t>
            </a:r>
            <a:r>
              <a:rPr lang="ru-RU" dirty="0" smtClean="0">
                <a:solidFill>
                  <a:srgbClr val="FF0000"/>
                </a:solidFill>
              </a:rPr>
              <a:t>… 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- защита от вирусов бактерий = бактериофагов = фагов</a:t>
            </a:r>
            <a:r>
              <a:rPr lang="en-US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ТА</a:t>
            </a:r>
          </a:p>
          <a:p>
            <a:pPr lvl="1"/>
            <a:r>
              <a:rPr lang="ru-RU" dirty="0" smtClean="0"/>
              <a:t>человека и родственников (</a:t>
            </a:r>
            <a:r>
              <a:rPr lang="en-US" dirty="0" err="1" smtClean="0"/>
              <a:t>hTERT</a:t>
            </a:r>
            <a:r>
              <a:rPr lang="en-US" dirty="0" smtClean="0"/>
              <a:t>) – </a:t>
            </a:r>
            <a:r>
              <a:rPr lang="ru-RU" dirty="0" smtClean="0"/>
              <a:t>далее обсудим</a:t>
            </a:r>
          </a:p>
          <a:p>
            <a:pPr lvl="1"/>
            <a:r>
              <a:rPr lang="ru-RU" dirty="0"/>
              <a:t>человека и </a:t>
            </a:r>
            <a:r>
              <a:rPr lang="ru-RU" dirty="0" smtClean="0"/>
              <a:t>родственников (</a:t>
            </a:r>
            <a:r>
              <a:rPr lang="ru-RU" dirty="0" smtClean="0">
                <a:solidFill>
                  <a:srgbClr val="FF0000"/>
                </a:solidFill>
              </a:rPr>
              <a:t>…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4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Сколько живут клетки в разных тканях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148" y="1330037"/>
            <a:ext cx="7886700" cy="4351338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Неограниченное деление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Догадались какие клетки?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72B4-220F-4C33-9DB1-0F40D7494B9F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5855" y="625435"/>
            <a:ext cx="8614077" cy="3955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Коллеги,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студенты, вы поступили на </a:t>
            </a:r>
            <a:r>
              <a:rPr lang="ru-RU" sz="3200" dirty="0" err="1" smtClean="0">
                <a:latin typeface="+mj-lt"/>
                <a:ea typeface="+mj-ea"/>
                <a:cs typeface="+mj-cs"/>
              </a:rPr>
              <a:t>фбб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 и все </a:t>
            </a:r>
            <a:r>
              <a:rPr lang="ru-RU" sz="3200" b="1" dirty="0" smtClean="0">
                <a:latin typeface="+mj-lt"/>
                <a:ea typeface="+mj-ea"/>
                <a:cs typeface="+mj-cs"/>
              </a:rPr>
              <a:t>находитесь в равном положении, на старте</a:t>
            </a:r>
          </a:p>
          <a:p>
            <a:pPr>
              <a:spcBef>
                <a:spcPct val="0"/>
              </a:spcBef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Стартовые условия различны</a:t>
            </a:r>
          </a:p>
          <a:p>
            <a:pPr>
              <a:spcBef>
                <a:spcPct val="0"/>
              </a:spcBef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32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От чего зависит ваш у</a:t>
            </a:r>
            <a:r>
              <a:rPr lang="ru-RU" sz="3200" dirty="0" smtClean="0"/>
              <a:t>спех на </a:t>
            </a:r>
            <a:r>
              <a:rPr lang="ru-RU" sz="3200" dirty="0" err="1" smtClean="0"/>
              <a:t>фбб</a:t>
            </a:r>
            <a:r>
              <a:rPr lang="ru-RU" sz="3200" dirty="0" smtClean="0"/>
              <a:t>?</a:t>
            </a:r>
            <a:endParaRPr lang="el-GR" sz="2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665" y="4577360"/>
            <a:ext cx="29051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0960" y="172433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3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ru-RU" dirty="0" smtClean="0"/>
              <a:t>Промотор </a:t>
            </a:r>
            <a:r>
              <a:rPr lang="en-US" dirty="0" err="1" smtClean="0"/>
              <a:t>hTERT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30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40" y="1418291"/>
            <a:ext cx="7837725" cy="45952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99532" y="6013590"/>
            <a:ext cx="4311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Karaviti</a:t>
            </a:r>
            <a:r>
              <a:rPr lang="en-US" sz="1000" dirty="0"/>
              <a:t> et al., </a:t>
            </a:r>
          </a:p>
          <a:p>
            <a:r>
              <a:rPr lang="en-US" sz="1000" dirty="0"/>
              <a:t>An overview of the role of telomeres and telomerase in pre‑neoplastic lesions (Review). </a:t>
            </a:r>
          </a:p>
          <a:p>
            <a:r>
              <a:rPr lang="en-US" sz="1000" dirty="0" err="1"/>
              <a:t>Mol</a:t>
            </a:r>
            <a:r>
              <a:rPr lang="en-US" sz="1000" dirty="0"/>
              <a:t> </a:t>
            </a:r>
            <a:r>
              <a:rPr lang="en-US" sz="1000" dirty="0" err="1"/>
              <a:t>Clin</a:t>
            </a:r>
            <a:r>
              <a:rPr lang="en-US" sz="1000" dirty="0"/>
              <a:t> </a:t>
            </a:r>
            <a:r>
              <a:rPr lang="en-US" sz="1000" dirty="0" err="1"/>
              <a:t>Oncol</a:t>
            </a:r>
            <a:r>
              <a:rPr lang="en-US" sz="1000" dirty="0"/>
              <a:t>. 2023 </a:t>
            </a:r>
          </a:p>
        </p:txBody>
      </p:sp>
    </p:spTree>
    <p:extLst>
      <p:ext uri="{BB962C8B-B14F-4D97-AF65-F5344CB8AC3E}">
        <p14:creationId xmlns:p14="http://schemas.microsoft.com/office/powerpoint/2010/main" val="16160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474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6. Регуляция </a:t>
            </a:r>
            <a:r>
              <a:rPr lang="en-US" sz="3600" dirty="0" err="1" smtClean="0"/>
              <a:t>hTERT</a:t>
            </a:r>
            <a:endParaRPr lang="en-US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31</a:t>
            </a:fld>
            <a:endParaRPr lang="ru-RU"/>
          </a:p>
        </p:txBody>
      </p:sp>
      <p:pic>
        <p:nvPicPr>
          <p:cNvPr id="5122" name="Picture 2" descr="An external file that holds a picture, illustration, etc.&#10;Object name is 12964_2019_372_Fig1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52484"/>
            <a:ext cx="7410450" cy="311467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2606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212121"/>
                </a:solidFill>
                <a:latin typeface="Roboto"/>
              </a:rPr>
              <a:t>Jie</a:t>
            </a:r>
            <a:r>
              <a:rPr lang="en-US" dirty="0" smtClean="0">
                <a:solidFill>
                  <a:srgbClr val="212121"/>
                </a:solidFill>
                <a:latin typeface="Roboto"/>
              </a:rPr>
              <a:t> </a:t>
            </a:r>
            <a:r>
              <a:rPr lang="en-US" dirty="0">
                <a:solidFill>
                  <a:srgbClr val="212121"/>
                </a:solidFill>
                <a:latin typeface="Roboto"/>
              </a:rPr>
              <a:t>MM, Chang X, Zeng S, Liu C, Liao GB, Wu YR, Liu CH, Hu CJ, Yang SM, Li XZ. Diverse regulatory manners of human telomerase reverse transcriptase. Cell </a:t>
            </a:r>
            <a:r>
              <a:rPr lang="en-US" dirty="0" err="1">
                <a:solidFill>
                  <a:srgbClr val="212121"/>
                </a:solidFill>
                <a:latin typeface="Roboto"/>
              </a:rPr>
              <a:t>Commun</a:t>
            </a:r>
            <a:r>
              <a:rPr lang="en-US" dirty="0">
                <a:solidFill>
                  <a:srgbClr val="212121"/>
                </a:solidFill>
                <a:latin typeface="Roboto"/>
              </a:rPr>
              <a:t> Signal. 2019 Jun 11;17(1):63. </a:t>
            </a:r>
            <a:r>
              <a:rPr lang="en-US" dirty="0" err="1">
                <a:solidFill>
                  <a:srgbClr val="212121"/>
                </a:solidFill>
                <a:latin typeface="Roboto"/>
              </a:rPr>
              <a:t>doi</a:t>
            </a:r>
            <a:r>
              <a:rPr lang="en-US" dirty="0">
                <a:solidFill>
                  <a:srgbClr val="212121"/>
                </a:solidFill>
                <a:latin typeface="Roboto"/>
              </a:rPr>
              <a:t>: 10.1186/s12964-019-0372-0. PMID: 31186051; PMCID: PMC6560729.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075" y="196645"/>
            <a:ext cx="7886700" cy="157347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Особые формы ДНК могут влиять на транскрипцию.</a:t>
            </a:r>
            <a:endParaRPr lang="en-US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5062" y="1875760"/>
            <a:ext cx="7886700" cy="542975"/>
          </a:xfrm>
        </p:spPr>
        <p:txBody>
          <a:bodyPr/>
          <a:lstStyle/>
          <a:p>
            <a:r>
              <a:rPr lang="en-US" dirty="0"/>
              <a:t>G</a:t>
            </a:r>
            <a:r>
              <a:rPr lang="ru-RU" dirty="0"/>
              <a:t>-квадруплексы</a:t>
            </a:r>
            <a:r>
              <a:rPr lang="en-US" dirty="0"/>
              <a:t> </a:t>
            </a:r>
            <a:r>
              <a:rPr lang="ru-RU" dirty="0"/>
              <a:t>могут регулировать </a:t>
            </a:r>
            <a:r>
              <a:rPr lang="ru-RU" dirty="0" smtClean="0"/>
              <a:t>транскрипцию </a:t>
            </a:r>
            <a:r>
              <a:rPr lang="en-US" dirty="0" err="1" smtClean="0"/>
              <a:t>hTERT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6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9823"/>
            <a:ext cx="7886700" cy="6587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7. G-</a:t>
            </a:r>
            <a:r>
              <a:rPr lang="ru-RU" sz="3600" dirty="0" smtClean="0"/>
              <a:t>квадруплекс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33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02" y="1155919"/>
            <a:ext cx="4086795" cy="3286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337" y="994600"/>
            <a:ext cx="2576027" cy="2362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8361" y="5869858"/>
            <a:ext cx="517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Есть проблема: что с комплементарной цепочкой?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47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34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65" y="1526431"/>
            <a:ext cx="5556603" cy="45105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86168" y="2404354"/>
            <a:ext cx="29644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12121"/>
                </a:solidFill>
                <a:latin typeface="Roboto"/>
              </a:rPr>
              <a:t>Burge S, Parkinson GN, Hazel P, Todd AK, </a:t>
            </a:r>
            <a:r>
              <a:rPr lang="en-US" sz="1100" dirty="0" err="1">
                <a:solidFill>
                  <a:srgbClr val="212121"/>
                </a:solidFill>
                <a:latin typeface="Roboto"/>
              </a:rPr>
              <a:t>Neidle</a:t>
            </a:r>
            <a:r>
              <a:rPr lang="en-US" sz="1100" dirty="0">
                <a:solidFill>
                  <a:srgbClr val="212121"/>
                </a:solidFill>
                <a:latin typeface="Roboto"/>
              </a:rPr>
              <a:t> S. </a:t>
            </a:r>
            <a:r>
              <a:rPr lang="en-US" sz="1100" dirty="0" err="1">
                <a:solidFill>
                  <a:srgbClr val="212121"/>
                </a:solidFill>
                <a:latin typeface="Roboto"/>
              </a:rPr>
              <a:t>Quadruplex</a:t>
            </a:r>
            <a:r>
              <a:rPr lang="en-US" sz="1100" dirty="0">
                <a:solidFill>
                  <a:srgbClr val="212121"/>
                </a:solidFill>
                <a:latin typeface="Roboto"/>
              </a:rPr>
              <a:t> DNA: sequence, topology and structure. Nucleic Acids Res. </a:t>
            </a:r>
            <a:r>
              <a:rPr lang="en-US" sz="1100" dirty="0" smtClean="0">
                <a:solidFill>
                  <a:srgbClr val="212121"/>
                </a:solidFill>
                <a:latin typeface="Roboto"/>
              </a:rPr>
              <a:t>2006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07460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17250"/>
            <a:ext cx="7886700" cy="1325563"/>
          </a:xfrm>
        </p:spPr>
        <p:txBody>
          <a:bodyPr/>
          <a:lstStyle/>
          <a:p>
            <a:r>
              <a:rPr lang="ru-RU" dirty="0" smtClean="0"/>
              <a:t>8. </a:t>
            </a:r>
            <a:r>
              <a:rPr lang="en-US" dirty="0" smtClean="0"/>
              <a:t>G</a:t>
            </a:r>
            <a:r>
              <a:rPr lang="ru-RU" dirty="0" smtClean="0"/>
              <a:t>-квадруплексы в промоторе </a:t>
            </a:r>
            <a:r>
              <a:rPr lang="en-US" dirty="0" smtClean="0"/>
              <a:t>h-TERT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35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725" y="2438983"/>
            <a:ext cx="5677692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96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17250"/>
            <a:ext cx="7886700" cy="1325563"/>
          </a:xfrm>
        </p:spPr>
        <p:txBody>
          <a:bodyPr/>
          <a:lstStyle/>
          <a:p>
            <a:r>
              <a:rPr lang="en-US" dirty="0" smtClean="0"/>
              <a:t>G</a:t>
            </a:r>
            <a:r>
              <a:rPr lang="ru-RU" dirty="0" smtClean="0"/>
              <a:t>-квадруплексы </a:t>
            </a:r>
            <a:r>
              <a:rPr lang="ru-RU" dirty="0" smtClean="0"/>
              <a:t>в промоторе </a:t>
            </a:r>
            <a:r>
              <a:rPr lang="en-US" dirty="0" smtClean="0"/>
              <a:t>h-TERT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36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104" y="3525952"/>
            <a:ext cx="5677692" cy="3572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424" y="934790"/>
            <a:ext cx="5382376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58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7045" y="175822"/>
            <a:ext cx="8649907" cy="99421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8. Сохраняется в эволюции (к</a:t>
            </a:r>
            <a:r>
              <a:rPr lang="ru-RU" sz="3200" dirty="0" smtClean="0">
                <a:solidFill>
                  <a:prstClr val="black"/>
                </a:solidFill>
                <a:latin typeface="Calibri" panose="020F0502020204030204"/>
              </a:rPr>
              <a:t>онсервативное), вероятно, из-за </a:t>
            </a:r>
            <a:r>
              <a:rPr lang="ru-RU" sz="3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важной функцию</a:t>
            </a:r>
            <a:endParaRPr lang="en-US" sz="6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37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9867" y="1516624"/>
            <a:ext cx="2202426" cy="275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G3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5691" y="1481768"/>
            <a:ext cx="2413334" cy="275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G2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07916" y="1514730"/>
            <a:ext cx="1902645" cy="275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G1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19" y="1774279"/>
            <a:ext cx="8649907" cy="355332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V="1">
            <a:off x="1188850" y="5293540"/>
            <a:ext cx="393291" cy="717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1717710" y="5297480"/>
            <a:ext cx="366564" cy="935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3061309" y="5274862"/>
            <a:ext cx="285135" cy="805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3491290" y="5316296"/>
            <a:ext cx="221849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4262279" y="5339955"/>
            <a:ext cx="363794" cy="854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4748973" y="5348285"/>
            <a:ext cx="363794" cy="854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5368412" y="5339955"/>
            <a:ext cx="363794" cy="854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933582" y="5339953"/>
            <a:ext cx="363794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989277" y="5300017"/>
            <a:ext cx="363794" cy="854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439635" y="5339953"/>
            <a:ext cx="280422" cy="592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-478402" y="2426865"/>
            <a:ext cx="143551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850" dirty="0" err="1"/>
              <a:t>гоминоиды</a:t>
            </a:r>
            <a:endParaRPr lang="en-US" sz="185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1157539" y="1214284"/>
            <a:ext cx="24359" cy="41133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389245" y="1209372"/>
            <a:ext cx="12714" cy="5029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492485" y="1204454"/>
            <a:ext cx="12714" cy="5029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906311" y="1229034"/>
            <a:ext cx="12714" cy="5029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498187" y="1253613"/>
            <a:ext cx="12714" cy="5029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397848" y="1253613"/>
            <a:ext cx="12714" cy="5029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8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79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Словарик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93059"/>
            <a:ext cx="7886700" cy="51839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ds DNA</a:t>
            </a:r>
            <a:r>
              <a:rPr lang="ru-RU" dirty="0" smtClean="0"/>
              <a:t>, </a:t>
            </a:r>
            <a:r>
              <a:rPr lang="en-US" dirty="0" err="1" smtClean="0"/>
              <a:t>ssDNA</a:t>
            </a:r>
            <a:endParaRPr lang="ru-RU" dirty="0" smtClean="0"/>
          </a:p>
          <a:p>
            <a:r>
              <a:rPr lang="ru-RU" dirty="0" smtClean="0"/>
              <a:t>Транскрипция</a:t>
            </a:r>
          </a:p>
          <a:p>
            <a:r>
              <a:rPr lang="ru-RU" dirty="0" smtClean="0"/>
              <a:t>Обратная </a:t>
            </a:r>
            <a:r>
              <a:rPr lang="ru-RU" dirty="0" smtClean="0"/>
              <a:t>транскрипция</a:t>
            </a:r>
          </a:p>
          <a:p>
            <a:r>
              <a:rPr lang="ru-RU" dirty="0" smtClean="0"/>
              <a:t>Экспрессия гена</a:t>
            </a:r>
            <a:endParaRPr lang="en-US" dirty="0" smtClean="0"/>
          </a:p>
          <a:p>
            <a:r>
              <a:rPr lang="ru-RU" dirty="0" smtClean="0"/>
              <a:t>Полимераза </a:t>
            </a:r>
            <a:r>
              <a:rPr lang="ru-RU" dirty="0"/>
              <a:t>может присоединить нуклеотид только к 3</a:t>
            </a:r>
            <a:r>
              <a:rPr lang="en-US" dirty="0"/>
              <a:t>’ </a:t>
            </a:r>
            <a:r>
              <a:rPr lang="ru-RU" dirty="0"/>
              <a:t>концу </a:t>
            </a:r>
            <a:r>
              <a:rPr lang="ru-RU" dirty="0" smtClean="0"/>
              <a:t>ДНК</a:t>
            </a:r>
          </a:p>
          <a:p>
            <a:r>
              <a:rPr lang="ru-RU" dirty="0" err="1"/>
              <a:t>Одноцепочечная</a:t>
            </a:r>
            <a:r>
              <a:rPr lang="ru-RU" dirty="0"/>
              <a:t> ДНК </a:t>
            </a:r>
            <a:r>
              <a:rPr lang="uk-UA" dirty="0"/>
              <a:t>(</a:t>
            </a:r>
            <a:r>
              <a:rPr lang="en-US" dirty="0" err="1"/>
              <a:t>ssDNA</a:t>
            </a:r>
            <a:r>
              <a:rPr lang="en-US" dirty="0"/>
              <a:t>) </a:t>
            </a:r>
            <a:r>
              <a:rPr lang="ru-RU" dirty="0"/>
              <a:t>не может долго существовать в клетке </a:t>
            </a:r>
            <a:r>
              <a:rPr lang="ru-RU" dirty="0" smtClean="0"/>
              <a:t>БЕЗ </a:t>
            </a:r>
            <a:r>
              <a:rPr lang="ru-RU" dirty="0"/>
              <a:t>ЗАЩИТЫ! </a:t>
            </a:r>
            <a:endParaRPr lang="ru-RU" dirty="0" smtClean="0"/>
          </a:p>
          <a:p>
            <a:r>
              <a:rPr lang="ru-RU" dirty="0" smtClean="0"/>
              <a:t>Консервативное в эволюции =</a:t>
            </a:r>
            <a:r>
              <a:rPr lang="en-US" dirty="0" smtClean="0"/>
              <a:t>&gt; </a:t>
            </a:r>
            <a:r>
              <a:rPr lang="ru-RU" dirty="0" smtClean="0"/>
              <a:t>важное.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</a:t>
            </a:r>
            <a:r>
              <a:rPr lang="ru-RU" dirty="0" smtClean="0"/>
              <a:t>е </a:t>
            </a:r>
            <a:r>
              <a:rPr lang="ru-RU" dirty="0" smtClean="0"/>
              <a:t>не обязательное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Напишите мне (</a:t>
            </a:r>
            <a:r>
              <a:rPr lang="en-US" dirty="0" smtClean="0"/>
              <a:t>aba@belozersky.msu.ru)</a:t>
            </a:r>
            <a:br>
              <a:rPr lang="en-US" dirty="0" smtClean="0"/>
            </a:br>
            <a:r>
              <a:rPr lang="ru-RU" dirty="0" smtClean="0"/>
              <a:t>письмо с соображениями по лекции, </a:t>
            </a:r>
            <a:r>
              <a:rPr lang="ru-RU" dirty="0" err="1" smtClean="0"/>
              <a:t>предложениеями</a:t>
            </a:r>
            <a:r>
              <a:rPr lang="ru-RU" dirty="0" smtClean="0"/>
              <a:t> что делать дальше по теме, вопросами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Требование одно – чтобы в письме была одна мысль! Пустые письма не оцениваю.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5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42778"/>
            <a:ext cx="7886700" cy="1325563"/>
          </a:xfrm>
        </p:spPr>
        <p:txBody>
          <a:bodyPr>
            <a:normAutofit/>
          </a:bodyPr>
          <a:lstStyle/>
          <a:p>
            <a:r>
              <a:rPr lang="uk-UA" sz="3600" dirty="0" err="1" smtClean="0"/>
              <a:t>Нобелевский</a:t>
            </a:r>
            <a:r>
              <a:rPr lang="uk-UA" sz="3600" dirty="0" smtClean="0"/>
              <a:t> лауреат 2009 г. </a:t>
            </a:r>
            <a:r>
              <a:rPr lang="uk-UA" sz="3600" dirty="0" err="1"/>
              <a:t>Кэрол</a:t>
            </a:r>
            <a:r>
              <a:rPr lang="uk-UA" sz="3600" dirty="0"/>
              <a:t> Грейдер</a:t>
            </a:r>
            <a:endParaRPr lang="en-US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 descr="Кэрол Грейдер в марте 2009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32" y="1420435"/>
            <a:ext cx="1442207" cy="167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004" y="1373189"/>
            <a:ext cx="69070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Greider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 initially had difficulty getting into graduate school because of her low </a:t>
            </a:r>
            <a:r>
              <a:rPr lang="en-US" sz="2400" dirty="0" smtClean="0">
                <a:solidFill>
                  <a:srgbClr val="3366CC"/>
                </a:solidFill>
                <a:latin typeface="Arial" panose="020B0604020202020204" pitchFamily="34" charset="0"/>
                <a:hlinkClick r:id="rId3" tooltip="Graduate Record Examinations"/>
              </a:rPr>
              <a:t>GRE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 scores, a result of her dyslexia. </a:t>
            </a:r>
            <a:r>
              <a:rPr lang="en-US" sz="2400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Greider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 applied to thirteen grad schools and was accepted to only two, </a:t>
            </a:r>
            <a:r>
              <a:rPr lang="en-US" sz="2400" dirty="0" smtClean="0">
                <a:solidFill>
                  <a:srgbClr val="3366CC"/>
                </a:solidFill>
                <a:latin typeface="Arial" panose="020B0604020202020204" pitchFamily="34" charset="0"/>
                <a:hlinkClick r:id="rId4" tooltip="California Institute of Technology"/>
              </a:rPr>
              <a:t>California Institute of Technology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 and the </a:t>
            </a:r>
            <a:r>
              <a:rPr lang="en-US" sz="2400" dirty="0" smtClean="0">
                <a:solidFill>
                  <a:srgbClr val="3366CC"/>
                </a:solidFill>
                <a:latin typeface="Arial" panose="020B0604020202020204" pitchFamily="34" charset="0"/>
                <a:hlinkClick r:id="rId5" tooltip="University of California, Berkeley"/>
              </a:rPr>
              <a:t>University of California, Berkeley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sz="2400" baseline="30000" dirty="0" smtClean="0">
                <a:solidFill>
                  <a:srgbClr val="3366CC"/>
                </a:solidFill>
                <a:latin typeface="Arial" panose="020B0604020202020204" pitchFamily="34" charset="0"/>
                <a:hlinkClick r:id="rId6"/>
              </a:rPr>
              <a:t>[6]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 She chose Berkeley, where she would be able to work with </a:t>
            </a:r>
            <a:r>
              <a:rPr lang="en-US" sz="2400" dirty="0" smtClean="0">
                <a:solidFill>
                  <a:srgbClr val="3366CC"/>
                </a:solidFill>
                <a:latin typeface="Arial" panose="020B0604020202020204" pitchFamily="34" charset="0"/>
                <a:hlinkClick r:id="rId7" tooltip="Elizabeth Blackburn"/>
              </a:rPr>
              <a:t>Elizabeth Blackburn</a:t>
            </a:r>
            <a:r>
              <a:rPr lang="en-US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 and where the two would make their telomerase discovery.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0070" y="4821957"/>
            <a:ext cx="72411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202122"/>
                </a:solidFill>
                <a:latin typeface="Arial" panose="020B0604020202020204" pitchFamily="34" charset="0"/>
              </a:rPr>
              <a:t>Greider</a:t>
            </a:r>
            <a:r>
              <a:rPr 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 has worked significantly to overcome her dyslexia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to become successful in her professional life and credits her dyslexia as helping her appreciate differences and making unusual decisions such as the one to work with </a:t>
            </a:r>
            <a:r>
              <a:rPr lang="en-US" sz="2000" dirty="0" err="1">
                <a:solidFill>
                  <a:srgbClr val="3366CC"/>
                </a:solidFill>
                <a:latin typeface="Arial" panose="020B0604020202020204" pitchFamily="34" charset="0"/>
                <a:hlinkClick r:id="rId8" tooltip="Tetrahymena"/>
              </a:rPr>
              <a:t>Tetrahymena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, an unusual organism.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0611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Начало вашей работы, в том числе, в </a:t>
            </a:r>
            <a:r>
              <a:rPr lang="ru-RU" sz="3200" dirty="0" err="1" smtClean="0"/>
              <a:t>биоинформатике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Успехов!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78" y="202980"/>
            <a:ext cx="8614077" cy="85586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Успех на </a:t>
            </a:r>
            <a:r>
              <a:rPr lang="ru-RU" sz="3200" dirty="0" err="1" smtClean="0"/>
              <a:t>фбб</a:t>
            </a:r>
            <a:r>
              <a:rPr lang="ru-RU" sz="3200" dirty="0" smtClean="0"/>
              <a:t> </a:t>
            </a:r>
            <a:r>
              <a:rPr lang="ru-RU" sz="3200" b="1" dirty="0" smtClean="0"/>
              <a:t>НЕ</a:t>
            </a:r>
            <a:r>
              <a:rPr lang="ru-RU" sz="3200" dirty="0" smtClean="0"/>
              <a:t> определяется тем, сколько у вас баллов при поступлении </a:t>
            </a:r>
            <a:endParaRPr lang="el-GR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72B4-220F-4C33-9DB1-0F40D7494B9F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4" name="Прямоугольник 3"/>
          <p:cNvSpPr/>
          <p:nvPr/>
        </p:nvSpPr>
        <p:spPr>
          <a:xfrm>
            <a:off x="3842306" y="2910993"/>
            <a:ext cx="4992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Первая попытка поступить в </a:t>
            </a:r>
            <a:r>
              <a:rPr lang="ru-RU" sz="2400" dirty="0" err="1" smtClean="0"/>
              <a:t>Цюрихский</a:t>
            </a:r>
            <a:r>
              <a:rPr lang="ru-RU" sz="2400" dirty="0" smtClean="0"/>
              <a:t> Политехникум, у него провалилась. </a:t>
            </a:r>
            <a:br>
              <a:rPr lang="ru-RU" sz="2400" dirty="0" smtClean="0"/>
            </a:br>
            <a:r>
              <a:rPr lang="ru-RU" dirty="0" smtClean="0"/>
              <a:t>(По олимпиадам тогда не брали(</a:t>
            </a:r>
            <a:r>
              <a:rPr lang="en-US" dirty="0" smtClean="0"/>
              <a:t>:</a:t>
            </a:r>
            <a:r>
              <a:rPr lang="ru-RU" dirty="0" smtClean="0"/>
              <a:t>  )</a:t>
            </a:r>
          </a:p>
          <a:p>
            <a:endParaRPr lang="ru-RU" sz="2400" dirty="0" smtClean="0"/>
          </a:p>
          <a:p>
            <a:r>
              <a:rPr lang="ru-RU" sz="2400" b="1" dirty="0" smtClean="0"/>
              <a:t>Но это не про вас – вы поступили</a:t>
            </a:r>
            <a:r>
              <a:rPr lang="en-US" sz="2400" b="1" dirty="0" smtClean="0"/>
              <a:t>)))</a:t>
            </a:r>
            <a:endParaRPr lang="el-GR" sz="2400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585" y="1255225"/>
            <a:ext cx="3388695" cy="25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50" y="4811580"/>
            <a:ext cx="3324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0640" y="3965329"/>
            <a:ext cx="33412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Альберт Эйнштейн</a:t>
            </a:r>
            <a:r>
              <a:rPr lang="ru-RU" sz="2000" dirty="0" smtClean="0"/>
              <a:t>, </a:t>
            </a:r>
            <a:r>
              <a:rPr lang="ru-RU" sz="2000" dirty="0"/>
              <a:t>физик </a:t>
            </a:r>
            <a:r>
              <a:rPr lang="ru-RU" sz="20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>(</a:t>
            </a:r>
            <a:r>
              <a:rPr lang="el-GR" dirty="0" smtClean="0"/>
              <a:t>1</a:t>
            </a:r>
            <a:r>
              <a:rPr lang="en-US" dirty="0"/>
              <a:t>879</a:t>
            </a:r>
            <a:r>
              <a:rPr lang="ru-RU" dirty="0" smtClean="0"/>
              <a:t>-</a:t>
            </a:r>
            <a:r>
              <a:rPr lang="en-US" dirty="0" smtClean="0"/>
              <a:t>1955</a:t>
            </a:r>
            <a:r>
              <a:rPr lang="ru-RU" dirty="0" smtClean="0"/>
              <a:t>)</a:t>
            </a:r>
            <a:r>
              <a:rPr lang="ru-RU" sz="24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5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72B4-220F-4C33-9DB1-0F40D7494B9F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02232" y="363595"/>
            <a:ext cx="487743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/>
              <a:t>Не имея высшего образования, был принят в аспирантуру А.Н.Колмогоровым</a:t>
            </a:r>
            <a:r>
              <a:rPr lang="en-US" sz="2400" dirty="0" smtClean="0"/>
              <a:t>,</a:t>
            </a:r>
            <a:r>
              <a:rPr lang="ru-RU" sz="2400" dirty="0" smtClean="0"/>
              <a:t> другим выдающимся математиком</a:t>
            </a:r>
            <a:r>
              <a:rPr lang="en-US" sz="2400" dirty="0" smtClean="0"/>
              <a:t> XX </a:t>
            </a:r>
            <a:r>
              <a:rPr lang="ru-RU" sz="2400" dirty="0" smtClean="0"/>
              <a:t>века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ru-RU" sz="2800" b="1" dirty="0"/>
              <a:t>В нашем веке так не получится (</a:t>
            </a:r>
            <a:r>
              <a:rPr lang="en-US" sz="2800" b="1" dirty="0"/>
              <a:t>:</a:t>
            </a:r>
          </a:p>
          <a:p>
            <a:pPr>
              <a:spcAft>
                <a:spcPts val="1200"/>
              </a:spcAft>
            </a:pPr>
            <a:r>
              <a:rPr lang="ru-RU" sz="2800" dirty="0" smtClean="0"/>
              <a:t>Одна из последних его работ была по </a:t>
            </a:r>
            <a:r>
              <a:rPr lang="ru-RU" sz="2800" dirty="0" err="1" smtClean="0"/>
              <a:t>биоинформатике</a:t>
            </a:r>
            <a:r>
              <a:rPr lang="en-US" sz="2800" dirty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400" i="1" dirty="0" smtClean="0"/>
              <a:t>Chiang YS, </a:t>
            </a:r>
            <a:r>
              <a:rPr lang="en-US" sz="2400" i="1" dirty="0" err="1" smtClean="0"/>
              <a:t>Gelfand</a:t>
            </a:r>
            <a:r>
              <a:rPr lang="en-US" sz="2400" i="1" dirty="0" smtClean="0"/>
              <a:t> TI, </a:t>
            </a:r>
            <a:r>
              <a:rPr lang="en-US" sz="2400" i="1" dirty="0" err="1" smtClean="0"/>
              <a:t>Kister</a:t>
            </a:r>
            <a:r>
              <a:rPr lang="en-US" sz="2400" i="1" dirty="0" smtClean="0"/>
              <a:t> AE, </a:t>
            </a:r>
            <a:r>
              <a:rPr lang="en-US" sz="2400" b="1" i="1" dirty="0" err="1" smtClean="0"/>
              <a:t>Gelfand</a:t>
            </a:r>
            <a:r>
              <a:rPr lang="en-US" sz="2400" b="1" i="1" dirty="0" smtClean="0"/>
              <a:t> IM</a:t>
            </a:r>
            <a:r>
              <a:rPr lang="en-US" sz="2400" i="1" dirty="0" smtClean="0"/>
              <a:t>, New classification of </a:t>
            </a:r>
            <a:r>
              <a:rPr lang="en-US" sz="2400" i="1" dirty="0" err="1" smtClean="0"/>
              <a:t>supersecondary</a:t>
            </a:r>
            <a:r>
              <a:rPr lang="en-US" sz="2400" i="1" dirty="0" smtClean="0"/>
              <a:t> structures of sandwich-like proteins uncovers strict patterns of strand assemblage</a:t>
            </a:r>
            <a:r>
              <a:rPr lang="ru-RU" sz="2400" i="1" dirty="0" smtClean="0"/>
              <a:t>, </a:t>
            </a:r>
            <a:r>
              <a:rPr lang="en-US" sz="2400" i="1" dirty="0" smtClean="0"/>
              <a:t>Proteins, </a:t>
            </a:r>
            <a:r>
              <a:rPr lang="en-US" sz="2400" b="1" i="1" dirty="0" smtClean="0"/>
              <a:t>2007</a:t>
            </a:r>
            <a:endParaRPr lang="el-GR" sz="2400" dirty="0"/>
          </a:p>
        </p:txBody>
      </p:sp>
      <p:pic>
        <p:nvPicPr>
          <p:cNvPr id="9" name="Рисунок 8" descr="gelfand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772" y="356130"/>
            <a:ext cx="3607009" cy="249632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68" y="4291006"/>
            <a:ext cx="3630213" cy="243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18772" y="2971566"/>
            <a:ext cx="361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Израиль Моисеевич Гельфанд, математик, биолог (</a:t>
            </a:r>
            <a:r>
              <a:rPr lang="el-GR" sz="2400" dirty="0" smtClean="0"/>
              <a:t>1913 </a:t>
            </a:r>
            <a:r>
              <a:rPr lang="ru-RU" sz="2400" dirty="0" smtClean="0"/>
              <a:t>-2009</a:t>
            </a:r>
            <a:r>
              <a:rPr lang="ru-RU" sz="2000" dirty="0" smtClean="0"/>
              <a:t>)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985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923" y="179407"/>
            <a:ext cx="8424154" cy="1325563"/>
          </a:xfrm>
        </p:spPr>
        <p:txBody>
          <a:bodyPr/>
          <a:lstStyle/>
          <a:p>
            <a:r>
              <a:rPr lang="ru-RU" dirty="0" smtClean="0"/>
              <a:t>Простота гениальных открытий -</a:t>
            </a:r>
            <a:br>
              <a:rPr lang="ru-RU" dirty="0" smtClean="0"/>
            </a:br>
            <a:r>
              <a:rPr lang="ru-RU" dirty="0" smtClean="0"/>
              <a:t>нужны свежие мозги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72B4-220F-4C33-9DB1-0F40D7494B9F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89843" y="1678147"/>
            <a:ext cx="85643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Альберт Эйнштейн и Израиль Гельфанд стремились к простоте в науке</a:t>
            </a:r>
            <a:r>
              <a:rPr lang="en-US" sz="2800" dirty="0" smtClean="0"/>
              <a:t>. </a:t>
            </a:r>
            <a:r>
              <a:rPr lang="ru-RU" sz="2800" dirty="0" smtClean="0"/>
              <a:t>Даже если эта простота не казалась очевидной на первый взгляд</a:t>
            </a:r>
          </a:p>
          <a:p>
            <a:endParaRPr lang="ru-RU" sz="2800" dirty="0" smtClean="0"/>
          </a:p>
          <a:p>
            <a:r>
              <a:rPr lang="ru-RU" sz="2800" dirty="0" smtClean="0"/>
              <a:t>В биологии – Джеймс Уотсон и </a:t>
            </a:r>
            <a:r>
              <a:rPr lang="ru-RU" sz="2800" dirty="0" err="1" smtClean="0"/>
              <a:t>Франсис</a:t>
            </a:r>
            <a:r>
              <a:rPr lang="ru-RU" sz="2800" dirty="0" smtClean="0"/>
              <a:t> Крик</a:t>
            </a:r>
            <a:r>
              <a:rPr lang="en-US" sz="2800" dirty="0" smtClean="0"/>
              <a:t>, </a:t>
            </a:r>
            <a:r>
              <a:rPr lang="ru-RU" sz="2800" dirty="0" smtClean="0"/>
              <a:t>строение ДНК</a:t>
            </a:r>
          </a:p>
          <a:p>
            <a:endParaRPr lang="ru-RU" sz="2800" dirty="0" smtClean="0"/>
          </a:p>
          <a:p>
            <a:r>
              <a:rPr lang="ru-RU" sz="2800" dirty="0" smtClean="0"/>
              <a:t>Альберт Эйнштейн, Израиль Гельфанд, Джеймс Уотсон и </a:t>
            </a:r>
            <a:r>
              <a:rPr lang="ru-RU" sz="2800" dirty="0" err="1" smtClean="0"/>
              <a:t>Франсис</a:t>
            </a:r>
            <a:r>
              <a:rPr lang="ru-RU" sz="2800" dirty="0" smtClean="0"/>
              <a:t> Крик </a:t>
            </a:r>
            <a:r>
              <a:rPr lang="ru-RU" sz="2800" dirty="0" smtClean="0">
                <a:solidFill>
                  <a:srgbClr val="FF0000"/>
                </a:solidFill>
              </a:rPr>
              <a:t>умели отдыхать</a:t>
            </a:r>
            <a:r>
              <a:rPr lang="ru-RU" sz="2800" dirty="0" smtClean="0"/>
              <a:t>!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Это вы умеете</a:t>
            </a:r>
            <a:r>
              <a:rPr lang="en-US" sz="2800" dirty="0" smtClean="0"/>
              <a:t>:) 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92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23" y="65869"/>
            <a:ext cx="8578391" cy="5563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Сырые данные для </a:t>
            </a:r>
            <a:r>
              <a:rPr lang="ru-RU" dirty="0" err="1" smtClean="0"/>
              <a:t>биоинформатиков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41" y="622169"/>
            <a:ext cx="8908330" cy="62358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 Последовательности ДНК (геномов)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Задача 1. </a:t>
            </a:r>
            <a:r>
              <a:rPr lang="ru-RU" i="1" dirty="0" smtClean="0">
                <a:solidFill>
                  <a:srgbClr val="C00000"/>
                </a:solidFill>
              </a:rPr>
              <a:t>Прочитать геном </a:t>
            </a:r>
            <a:r>
              <a:rPr lang="ru-RU" dirty="0" smtClean="0"/>
              <a:t>«Иванова»  (геном </a:t>
            </a:r>
            <a:r>
              <a:rPr lang="en-US" dirty="0" smtClean="0"/>
              <a:t>“</a:t>
            </a:r>
            <a:r>
              <a:rPr lang="ru-RU" dirty="0" smtClean="0"/>
              <a:t>человека</a:t>
            </a:r>
            <a:r>
              <a:rPr lang="en-US" dirty="0" smtClean="0"/>
              <a:t>” </a:t>
            </a:r>
            <a:r>
              <a:rPr lang="ru-RU" dirty="0" smtClean="0"/>
              <a:t>известен!)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Задача 2. </a:t>
            </a:r>
            <a:r>
              <a:rPr lang="ru-RU" dirty="0"/>
              <a:t>Найти гены в геноме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Задача 3. Определить </a:t>
            </a:r>
            <a:r>
              <a:rPr lang="ru-RU" dirty="0"/>
              <a:t>последовательности </a:t>
            </a:r>
            <a:r>
              <a:rPr lang="ru-RU" dirty="0" smtClean="0"/>
              <a:t>белков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Задача 4. Задачи 1, 2, 3 для экзотической зверюшки (ранее геном не был прочтен)</a:t>
            </a:r>
          </a:p>
          <a:p>
            <a:pPr marL="0" indent="0">
              <a:buNone/>
            </a:pPr>
            <a:r>
              <a:rPr lang="ru-RU" b="1" dirty="0" smtClean="0"/>
              <a:t>2. Пространственная структура белка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Задача 5. Определить области в </a:t>
            </a:r>
            <a:r>
              <a:rPr lang="ru-RU" i="1" dirty="0" smtClean="0">
                <a:solidFill>
                  <a:srgbClr val="C00000"/>
                </a:solidFill>
              </a:rPr>
              <a:t>3</a:t>
            </a:r>
            <a:r>
              <a:rPr lang="en-US" i="1" dirty="0" smtClean="0">
                <a:solidFill>
                  <a:srgbClr val="C00000"/>
                </a:solidFill>
              </a:rPr>
              <a:t>D </a:t>
            </a:r>
            <a:r>
              <a:rPr lang="ru-RU" i="1" dirty="0" smtClean="0">
                <a:solidFill>
                  <a:srgbClr val="C00000"/>
                </a:solidFill>
              </a:rPr>
              <a:t>структуре белка</a:t>
            </a:r>
            <a:r>
              <a:rPr lang="ru-RU" dirty="0" smtClean="0"/>
              <a:t>, отвечающие за его функции.</a:t>
            </a:r>
          </a:p>
          <a:p>
            <a:pPr marL="0" indent="0">
              <a:buNone/>
            </a:pPr>
            <a:r>
              <a:rPr lang="ru-RU" b="1" dirty="0" smtClean="0"/>
              <a:t>3. Последовательности РНК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Задача 6. Какие белки </a:t>
            </a:r>
            <a:r>
              <a:rPr lang="ru-RU" i="1" dirty="0" err="1" smtClean="0">
                <a:solidFill>
                  <a:srgbClr val="C00000"/>
                </a:solidFill>
              </a:rPr>
              <a:t>экспрессируются</a:t>
            </a:r>
            <a:r>
              <a:rPr lang="ru-RU" dirty="0" smtClean="0"/>
              <a:t> в исследуемой ткани в определённых условия</a:t>
            </a:r>
            <a:r>
              <a:rPr lang="ru-RU" dirty="0"/>
              <a:t>х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4. Короткие последовательности ДНК, с которыми связывается исследуемый белок </a:t>
            </a:r>
            <a:r>
              <a:rPr lang="ru-RU" dirty="0" smtClean="0"/>
              <a:t>(сайты).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Задача 6. Найти сайты связывания исследуемого </a:t>
            </a:r>
            <a:r>
              <a:rPr lang="ru-RU" i="1" dirty="0" smtClean="0">
                <a:solidFill>
                  <a:srgbClr val="C00000"/>
                </a:solidFill>
              </a:rPr>
              <a:t>ДНК-связывающего белка. </a:t>
            </a:r>
            <a:r>
              <a:rPr lang="ru-RU" dirty="0" smtClean="0">
                <a:solidFill>
                  <a:srgbClr val="C00000"/>
                </a:solidFill>
              </a:rPr>
              <a:t>Например, </a:t>
            </a:r>
            <a:r>
              <a:rPr lang="ru-RU" i="1" dirty="0" smtClean="0">
                <a:solidFill>
                  <a:srgbClr val="C00000"/>
                </a:solidFill>
              </a:rPr>
              <a:t>фактора транскрипции (</a:t>
            </a:r>
            <a:r>
              <a:rPr lang="en-US" i="1" dirty="0" smtClean="0">
                <a:solidFill>
                  <a:srgbClr val="C00000"/>
                </a:solidFill>
              </a:rPr>
              <a:t>TF)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Задача 7. Определить экспрессию каких генов регулирует исследуемый </a:t>
            </a:r>
            <a:r>
              <a:rPr lang="en-US" dirty="0" smtClean="0"/>
              <a:t>TF</a:t>
            </a:r>
            <a:r>
              <a:rPr lang="ru-RU" dirty="0" smtClean="0"/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291" y="195792"/>
            <a:ext cx="8601896" cy="938741"/>
          </a:xfrm>
        </p:spPr>
        <p:txBody>
          <a:bodyPr>
            <a:noAutofit/>
          </a:bodyPr>
          <a:lstStyle/>
          <a:p>
            <a:r>
              <a:rPr lang="ru-RU" sz="3200" dirty="0" smtClean="0"/>
              <a:t>1м. Последовательности ДНК генома</a:t>
            </a:r>
            <a:r>
              <a:rPr lang="en-US" sz="3200" dirty="0" smtClean="0"/>
              <a:t> </a:t>
            </a:r>
            <a:r>
              <a:rPr lang="ru-RU" sz="3200" dirty="0" smtClean="0"/>
              <a:t>митохондрии человека, полученные из </a:t>
            </a:r>
            <a:r>
              <a:rPr lang="ru-RU" sz="3200" dirty="0" err="1" smtClean="0"/>
              <a:t>секвенатора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3200" y="4708440"/>
            <a:ext cx="85060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&gt;ERR576109.1.1 </a:t>
            </a:r>
            <a:r>
              <a:rPr lang="ru-RU" sz="1400" dirty="0"/>
              <a:t>1 </a:t>
            </a:r>
            <a:r>
              <a:rPr lang="ru-RU" sz="1400" dirty="0" err="1" smtClean="0"/>
              <a:t>length</a:t>
            </a:r>
            <a:r>
              <a:rPr lang="ru-RU" sz="1400" dirty="0" smtClean="0"/>
              <a:t>=150</a:t>
            </a:r>
            <a:endParaRPr lang="en-US" sz="1400" dirty="0" smtClean="0"/>
          </a:p>
          <a:p>
            <a:r>
              <a:rPr lang="ru-RU" sz="1400" dirty="0" smtClean="0"/>
              <a:t>AGGAAAAGGGCATACAGGACTAGGAAGCAGATAAGGAAAATGATTATGAGGGCGTGATTATGAAAGGTGATAAGCTCTTCTATGATAGGGGAAGTAGCGTCTTGTAGACCTACTTGCGCTGCATGCGCCATTAAGATATATAGGCTTTAG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 smtClean="0"/>
              <a:t>&gt;ERR576109.1.2 </a:t>
            </a:r>
            <a:r>
              <a:rPr lang="ru-RU" sz="1400" dirty="0"/>
              <a:t>1 </a:t>
            </a:r>
            <a:r>
              <a:rPr lang="ru-RU" sz="1400" dirty="0" err="1" smtClean="0"/>
              <a:t>length</a:t>
            </a:r>
            <a:r>
              <a:rPr lang="ru-RU" sz="1400" dirty="0" smtClean="0"/>
              <a:t>=150</a:t>
            </a:r>
            <a:endParaRPr lang="en-US" sz="1400" dirty="0" smtClean="0"/>
          </a:p>
          <a:p>
            <a:r>
              <a:rPr lang="ru-RU" sz="1400" dirty="0" smtClean="0"/>
              <a:t>TGCATACACTACATGAAACATCCTATCATCTGTAGGCTCATTCATTTCTCTAACAGCAGTTATATTTATAATTTTTATGATTTGAGAAGCCTTCGCTTCGTAGCGAAAAGGCCTAATAGTAGTAGAAGCCTCCATAAACCTGGAGTGACT</a:t>
            </a: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80C9-931C-42AB-A67E-C18C45BBFE6B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77" y="1394169"/>
            <a:ext cx="3031948" cy="30795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406" y="1394169"/>
            <a:ext cx="4876179" cy="290478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98006" y="4573408"/>
            <a:ext cx="8811272" cy="539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4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3806</TotalTime>
  <Words>1267</Words>
  <Application>Microsoft Office PowerPoint</Application>
  <PresentationFormat>Экран (4:3)</PresentationFormat>
  <Paragraphs>247</Paragraphs>
  <Slides>40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BlinkMacSystemFont</vt:lpstr>
      <vt:lpstr>Calibri</vt:lpstr>
      <vt:lpstr>Calibri Light</vt:lpstr>
      <vt:lpstr>ElsevierGulliver</vt:lpstr>
      <vt:lpstr>Roboto</vt:lpstr>
      <vt:lpstr>Тема Office</vt:lpstr>
      <vt:lpstr>ПРИВЕТ!</vt:lpstr>
      <vt:lpstr>Стандартная олимпийская дистанция — плавание на 1500 м, велогонка 40 км, бег 10 км КРОСС УЖЕ ПРОБЕЖАЛИ!!! А теперь ….. вплавь</vt:lpstr>
      <vt:lpstr>Презентация PowerPoint</vt:lpstr>
      <vt:lpstr>Нобелевский лауреат 2009 г. Кэрол Грейдер</vt:lpstr>
      <vt:lpstr>Успех на фбб НЕ определяется тем, сколько у вас баллов при поступлении </vt:lpstr>
      <vt:lpstr>Презентация PowerPoint</vt:lpstr>
      <vt:lpstr>Простота гениальных открытий - нужны свежие мозги</vt:lpstr>
      <vt:lpstr>Сырые данные для биоинформатиков</vt:lpstr>
      <vt:lpstr>1м. Последовательности ДНК генома митохондрии человека, полученные из секвенатора</vt:lpstr>
      <vt:lpstr>1м. Последовательности ДНК генома митохондрии человека, полученные из секвенатора</vt:lpstr>
      <vt:lpstr>1.И. Последовательности ДНК полного генома человека «И.И.Иванова», сырые данные выглядят так же, но последовательностей здорово больше </vt:lpstr>
      <vt:lpstr>1.X. Последовательности ДНК полного генома экзотической зверюшки «XXXXX», данные выглядят так же, но  НЕ ИЗВЕСТЕН ГЕНОМ РОДСТВЕННИКА!!!</vt:lpstr>
      <vt:lpstr>2. Последовательности РНК из митохондрий человека, полученные из секвенатора</vt:lpstr>
      <vt:lpstr>Какую информацию можно извлечь из транскриптома митохондрии?</vt:lpstr>
      <vt:lpstr>3. Сайты связывания TF  XXXX человека, полученные из секвенатора. Chip-seq</vt:lpstr>
      <vt:lpstr>4. Пространственная структура белка TATA-box binding protein (TBP). Позволяет найти связи между остатками белка и основаниями ДНК</vt:lpstr>
      <vt:lpstr>Теломеры и теломераза</vt:lpstr>
      <vt:lpstr>1.Предел Хеффлика</vt:lpstr>
      <vt:lpstr>«После 50-100 делений нормальные клетки умирают»                                           wiki</vt:lpstr>
      <vt:lpstr>Гипотеза Оловникова объясняющая эксперимент Хеффлика </vt:lpstr>
      <vt:lpstr>2. The Nobel Prize in Physiology or Medicine 2009  Elizabeth H. Blackburn,  Carol W. Greider,  Jack W. Szostak</vt:lpstr>
      <vt:lpstr>3. Линейная ДНК при репликации укорачивается на  50 – 100 п.н.</vt:lpstr>
      <vt:lpstr>Одноцепочечная ДНК (ssDNA) не может долго существовать в клетке без ЗАЩИТЫ!  Её съедают нуклеазы – белки, расщепляющие нуклеиновые кислоты. Они считают, что это ДНК вируса</vt:lpstr>
      <vt:lpstr>4. Концы ДНК состоят из повторов, называемых теломерами. TTAGGG повторы у животных (не всех)</vt:lpstr>
      <vt:lpstr>5. Белок TERT умеет достраивать теломеры</vt:lpstr>
      <vt:lpstr>Предыдущий рисунок неправильный.  Правильно так, как показано экспериментально для инфузорий!!!</vt:lpstr>
      <vt:lpstr>Восстановление и рост числа теломер возможен. Это делается ферментом теломераза (TERT, у человека hTERT). Значит, возрастает число делений родительской клетки и её потомков.  Значит, рост и продолжительности жизни ткани. </vt:lpstr>
      <vt:lpstr>5. Белок hTERT – теломераза, обратная транскриптаза</vt:lpstr>
      <vt:lpstr>5. Сколько живут клетки в разных тканях?</vt:lpstr>
      <vt:lpstr>6. Промотор hTERT</vt:lpstr>
      <vt:lpstr>6. Регуляция hTERT</vt:lpstr>
      <vt:lpstr>Особые формы ДНК могут влиять на транскрипцию.</vt:lpstr>
      <vt:lpstr>7. G-квадруплекс </vt:lpstr>
      <vt:lpstr>Презентация PowerPoint</vt:lpstr>
      <vt:lpstr>8. G-квадруплексы в промоторе h-TERT</vt:lpstr>
      <vt:lpstr>G-квадруплексы в промоторе h-TERT</vt:lpstr>
      <vt:lpstr>8. Сохраняется в эволюции (консервативное), вероятно, из-за важной функцию</vt:lpstr>
      <vt:lpstr>Словарик</vt:lpstr>
      <vt:lpstr>Задание не обязательное</vt:lpstr>
      <vt:lpstr>Конец презентации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119</cp:revision>
  <dcterms:created xsi:type="dcterms:W3CDTF">2023-08-12T16:31:18Z</dcterms:created>
  <dcterms:modified xsi:type="dcterms:W3CDTF">2023-09-08T05:02:38Z</dcterms:modified>
</cp:coreProperties>
</file>