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65" r:id="rId2"/>
    <p:sldId id="290" r:id="rId3"/>
    <p:sldId id="294" r:id="rId4"/>
    <p:sldId id="289" r:id="rId5"/>
    <p:sldId id="292" r:id="rId6"/>
    <p:sldId id="291" r:id="rId7"/>
    <p:sldId id="297" r:id="rId8"/>
    <p:sldId id="286" r:id="rId9"/>
    <p:sldId id="293" r:id="rId10"/>
    <p:sldId id="266" r:id="rId11"/>
    <p:sldId id="264" r:id="rId12"/>
    <p:sldId id="259" r:id="rId13"/>
    <p:sldId id="256" r:id="rId14"/>
    <p:sldId id="287" r:id="rId15"/>
    <p:sldId id="279" r:id="rId16"/>
    <p:sldId id="261" r:id="rId17"/>
    <p:sldId id="285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3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C1E0C-E9E1-4B47-ADE5-35DFC99CAB5E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B6E2B-F0A9-4E94-BE23-C78FCF281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8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0E9-E852-4F6A-B7B8-D1D693E442FD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F0D83608-BBEA-4F3A-A9D8-CDD26A654D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0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26FB-1A35-438D-8B41-7D809622214C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1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2559-EA9E-47FF-B750-F7E2DB571B8C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7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96BC-D83A-4FE0-866C-5E1A79E00A94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59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AB1B-4A87-4A87-ADF1-7A123950810A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08BC-DC0D-468C-B725-5D354788A32A}" type="datetime1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7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E132-6D60-49C6-9FF4-ECD9FE5C7BF5}" type="datetime1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0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3ACB-7B6B-4D91-A717-727567FE2391}" type="datetime1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46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215D-C674-4CFA-A221-D18F9DC1D984}" type="datetime1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8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4EA-5B77-4E67-B036-4F716D57FB85}" type="datetime1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9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114C-62BF-4916-A4A5-D656B232260E}" type="datetime1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4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C2439-4B9F-42A0-99C0-6B5BA9A8FE30}" type="datetime1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83608-BBEA-4F3A-A9D8-CDD26A654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0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8%D0%AE%D0%9F%D0%90%D0%9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Электронные таблицы (ЭТ)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Google sheets, </a:t>
            </a:r>
            <a:r>
              <a:rPr lang="en-US" b="1" dirty="0" err="1" smtClean="0"/>
              <a:t>Libre</a:t>
            </a:r>
            <a:r>
              <a:rPr lang="en-US" b="1" dirty="0" smtClean="0"/>
              <a:t> Office,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Excel </a:t>
            </a:r>
            <a:r>
              <a:rPr lang="ru-RU" dirty="0" smtClean="0"/>
              <a:t>и другие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272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6390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3. Таблица, удобная для анализа данных </a:t>
            </a:r>
            <a:endParaRPr lang="en-US" sz="3600" dirty="0"/>
          </a:p>
        </p:txBody>
      </p:sp>
      <p:pic>
        <p:nvPicPr>
          <p:cNvPr id="7" name="Picture 6" descr="Image result for электронная таблиц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3" y="1229033"/>
            <a:ext cx="5886451" cy="4824403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19801" y="1342574"/>
            <a:ext cx="2946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Всё понятно! </a:t>
            </a:r>
            <a:br>
              <a:rPr lang="ru-RU" sz="2400" dirty="0" smtClean="0"/>
            </a:br>
            <a:r>
              <a:rPr lang="ru-RU" sz="2000" dirty="0"/>
              <a:t>МДЖ - </a:t>
            </a:r>
            <a:r>
              <a:rPr lang="ru-RU" sz="2000" dirty="0" smtClean="0"/>
              <a:t>массовая </a:t>
            </a:r>
            <a:r>
              <a:rPr lang="ru-RU" sz="2000" dirty="0"/>
              <a:t>доля </a:t>
            </a:r>
            <a:r>
              <a:rPr lang="ru-RU" sz="2000" dirty="0" smtClean="0"/>
              <a:t>жира</a:t>
            </a:r>
            <a:br>
              <a:rPr lang="ru-RU" sz="2000" dirty="0" smtClean="0"/>
            </a:br>
            <a:r>
              <a:rPr lang="ru-RU" sz="2000" dirty="0" smtClean="0"/>
              <a:t>МДБ  - </a:t>
            </a:r>
            <a:r>
              <a:rPr lang="ru-RU" sz="2000" dirty="0"/>
              <a:t>массовая доля </a:t>
            </a:r>
            <a:r>
              <a:rPr lang="ru-RU" sz="2000" dirty="0" smtClean="0"/>
              <a:t>белка</a:t>
            </a:r>
            <a:br>
              <a:rPr lang="ru-RU" sz="2000" dirty="0" smtClean="0"/>
            </a:br>
            <a:endParaRPr lang="ru-RU" sz="2000" dirty="0" smtClean="0"/>
          </a:p>
          <a:p>
            <a:r>
              <a:rPr lang="ru-RU" sz="2000" dirty="0" smtClean="0"/>
              <a:t>У Сирени </a:t>
            </a:r>
            <a:r>
              <a:rPr lang="uk-UA" sz="2000" dirty="0" smtClean="0"/>
              <a:t>МДБ</a:t>
            </a:r>
            <a:r>
              <a:rPr lang="en-US" sz="2000" dirty="0" smtClean="0"/>
              <a:t> &gt; </a:t>
            </a:r>
            <a:r>
              <a:rPr lang="ru-RU" sz="2000" dirty="0" smtClean="0"/>
              <a:t>МДЖ.</a:t>
            </a:r>
            <a:br>
              <a:rPr lang="ru-RU" sz="2000" dirty="0" smtClean="0"/>
            </a:br>
            <a:r>
              <a:rPr lang="ru-RU" sz="2000" dirty="0" smtClean="0"/>
              <a:t>А у Легенды – наоборот! </a:t>
            </a:r>
            <a:br>
              <a:rPr lang="ru-RU" sz="2000" dirty="0" smtClean="0"/>
            </a:br>
            <a:r>
              <a:rPr lang="ru-RU" sz="2000" dirty="0" smtClean="0"/>
              <a:t>1) Есть ли ещё такие бурёнки? </a:t>
            </a:r>
          </a:p>
          <a:p>
            <a:r>
              <a:rPr lang="ru-RU" sz="2000" dirty="0" smtClean="0"/>
              <a:t>2) Сколько </a:t>
            </a:r>
            <a:r>
              <a:rPr lang="uk-UA" sz="2000" dirty="0"/>
              <a:t>МДБ</a:t>
            </a:r>
            <a:r>
              <a:rPr lang="en-US" sz="2000" dirty="0"/>
              <a:t> &gt; </a:t>
            </a:r>
            <a:r>
              <a:rPr lang="ru-RU" sz="2000" dirty="0" smtClean="0"/>
              <a:t>МДЖ и</a:t>
            </a:r>
          </a:p>
          <a:p>
            <a:r>
              <a:rPr lang="uk-UA" sz="2000" dirty="0"/>
              <a:t>МДБ</a:t>
            </a:r>
            <a:r>
              <a:rPr lang="en-US" sz="2000" dirty="0"/>
              <a:t> &lt;</a:t>
            </a:r>
            <a:r>
              <a:rPr lang="uk-UA" sz="2000" dirty="0" smtClean="0"/>
              <a:t>=</a:t>
            </a:r>
            <a:r>
              <a:rPr lang="en-US" sz="2000" dirty="0" smtClean="0"/>
              <a:t> </a:t>
            </a:r>
            <a:r>
              <a:rPr lang="ru-RU" sz="2000" dirty="0" smtClean="0"/>
              <a:t>МДЖ</a:t>
            </a:r>
            <a:endParaRPr 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33349" y="6334780"/>
            <a:ext cx="796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E3:    =</a:t>
            </a:r>
            <a:r>
              <a:rPr lang="ru-RU" sz="2800" dirty="0" smtClean="0"/>
              <a:t>ЕСЛИ(</a:t>
            </a:r>
            <a:r>
              <a:rPr lang="en-US" sz="2800" dirty="0" smtClean="0"/>
              <a:t>D3&gt;C3,”</a:t>
            </a:r>
            <a:r>
              <a:rPr lang="ru-RU" sz="2800" dirty="0" smtClean="0"/>
              <a:t>да</a:t>
            </a:r>
            <a:r>
              <a:rPr lang="en-US" sz="2800" dirty="0" smtClean="0"/>
              <a:t>”,””)</a:t>
            </a:r>
            <a:r>
              <a:rPr lang="ru-RU" sz="2800" dirty="0" smtClean="0"/>
              <a:t> и распространить вниз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143500" y="1632255"/>
            <a:ext cx="8763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МДБ</a:t>
            </a:r>
            <a:r>
              <a:rPr lang="en-US" dirty="0" smtClean="0"/>
              <a:t>&gt;</a:t>
            </a:r>
            <a:endParaRPr lang="ru-RU" dirty="0" smtClean="0"/>
          </a:p>
          <a:p>
            <a:r>
              <a:rPr lang="ru-RU" dirty="0" smtClean="0"/>
              <a:t>МДЖ</a:t>
            </a:r>
            <a:endParaRPr lang="en-US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956619" y="2378004"/>
            <a:ext cx="3692013" cy="4078654"/>
          </a:xfrm>
          <a:prstGeom prst="straightConnector1">
            <a:avLst/>
          </a:prstGeom>
          <a:ln w="31750" cmpd="sng"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46737" y="5128842"/>
            <a:ext cx="3439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= </a:t>
            </a:r>
            <a:r>
              <a:rPr lang="ru-RU" sz="2400" dirty="0" smtClean="0"/>
              <a:t>СЧЁТЕСЛИ(</a:t>
            </a:r>
            <a:r>
              <a:rPr lang="en-US" sz="2400" dirty="0" smtClean="0"/>
              <a:t>E3:E12,”</a:t>
            </a:r>
            <a:r>
              <a:rPr lang="ru-RU" sz="2400" dirty="0" smtClean="0"/>
              <a:t>да</a:t>
            </a:r>
            <a:r>
              <a:rPr lang="en-US" sz="2400" dirty="0" smtClean="0"/>
              <a:t>”)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894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8639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2. Таблица Менделеева</a:t>
            </a:r>
            <a:endParaRPr lang="en-US" sz="3600" dirty="0"/>
          </a:p>
        </p:txBody>
      </p:sp>
      <p:pic>
        <p:nvPicPr>
          <p:cNvPr id="6" name="Picture 2" descr="Image result for электронная таблиц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745" y="743224"/>
            <a:ext cx="3653585" cy="3044656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17" y="776287"/>
            <a:ext cx="3471871" cy="57742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79888" y="3695888"/>
            <a:ext cx="52408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2122"/>
                </a:solidFill>
              </a:rPr>
              <a:t>Таблица Менделеева по изданию 1962 </a:t>
            </a:r>
            <a:r>
              <a:rPr lang="ru-RU" sz="2000" dirty="0" smtClean="0">
                <a:solidFill>
                  <a:srgbClr val="202122"/>
                </a:solidFill>
              </a:rPr>
              <a:t>года</a:t>
            </a:r>
            <a:r>
              <a:rPr lang="en-US" sz="2000" dirty="0" smtClean="0">
                <a:solidFill>
                  <a:srgbClr val="202122"/>
                </a:solidFill>
              </a:rPr>
              <a:t>.</a:t>
            </a:r>
          </a:p>
          <a:p>
            <a:r>
              <a:rPr lang="ru-RU" sz="2000" dirty="0" smtClean="0"/>
              <a:t>Эта форма </a:t>
            </a:r>
            <a:r>
              <a:rPr lang="ru-RU" sz="2000" dirty="0"/>
              <a:t>таблицы отменена </a:t>
            </a:r>
            <a:r>
              <a:rPr lang="ru-RU" sz="2000" dirty="0">
                <a:hlinkClick r:id="rId4" tooltip="ИЮПАК"/>
              </a:rPr>
              <a:t>ИЮПАК</a:t>
            </a:r>
            <a:r>
              <a:rPr lang="ru-RU" sz="2000" dirty="0"/>
              <a:t> в 1989 году. Из современной иностранной литературы </a:t>
            </a:r>
            <a:r>
              <a:rPr lang="ru-RU" sz="2000" dirty="0" smtClean="0"/>
              <a:t>такая </a:t>
            </a:r>
            <a:r>
              <a:rPr lang="ru-RU" sz="2000" dirty="0"/>
              <a:t>форма исключена </a:t>
            </a:r>
            <a:r>
              <a:rPr lang="ru-RU" sz="2000" dirty="0" smtClean="0"/>
              <a:t>полностью (Почему?)</a:t>
            </a:r>
          </a:p>
          <a:p>
            <a:endParaRPr lang="ru-RU" sz="2000" dirty="0"/>
          </a:p>
          <a:p>
            <a:r>
              <a:rPr lang="ru-RU" sz="2000" b="1" dirty="0" smtClean="0"/>
              <a:t>Плоская таблица Менделеева</a:t>
            </a:r>
            <a:r>
              <a:rPr lang="en-US" sz="2000" b="1" dirty="0" smtClean="0"/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/>
              <a:t>https://en.wikipedia.org/wiki/List_of_elements_by_atomic_properties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55187" y="1271911"/>
            <a:ext cx="152638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ФОРМАТ</a:t>
            </a:r>
            <a:br>
              <a:rPr lang="ru-RU" sz="2800" dirty="0" smtClean="0"/>
            </a:br>
            <a:r>
              <a:rPr lang="ru-RU" sz="2000" dirty="0" smtClean="0"/>
              <a:t>не плоская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801244" y="3244334"/>
            <a:ext cx="1541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Cow milk yield</a:t>
            </a:r>
          </a:p>
        </p:txBody>
      </p:sp>
    </p:spTree>
    <p:extLst>
      <p:ext uri="{BB962C8B-B14F-4D97-AF65-F5344CB8AC3E}">
        <p14:creationId xmlns:p14="http://schemas.microsoft.com/office/powerpoint/2010/main" val="45367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15" y="876200"/>
            <a:ext cx="8896901" cy="52296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644" y="79991"/>
            <a:ext cx="7886700" cy="796209"/>
          </a:xfrm>
        </p:spPr>
        <p:txBody>
          <a:bodyPr>
            <a:normAutofit/>
          </a:bodyPr>
          <a:lstStyle/>
          <a:p>
            <a:r>
              <a:rPr lang="ru-RU" dirty="0" smtClean="0"/>
              <a:t>1. Файл -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y22_results_term1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r="22288"/>
          <a:stretch/>
        </p:blipFill>
        <p:spPr>
          <a:xfrm>
            <a:off x="5018439" y="6115990"/>
            <a:ext cx="3496911" cy="707018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614" y="6242881"/>
            <a:ext cx="4918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Это </a:t>
            </a:r>
            <a:r>
              <a:rPr lang="ru-RU" sz="2800" dirty="0" smtClean="0"/>
              <a:t> фрагмент таблицы (</a:t>
            </a:r>
            <a:r>
              <a:rPr lang="en-US" sz="2800" dirty="0" smtClean="0"/>
              <a:t>sheet</a:t>
            </a:r>
            <a:r>
              <a:rPr lang="ru-RU" sz="2800" dirty="0" smtClean="0"/>
              <a:t>)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617620" y="0"/>
            <a:ext cx="152638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ФОРМАТ</a:t>
            </a:r>
            <a:br>
              <a:rPr lang="ru-RU" sz="2800" dirty="0" smtClean="0"/>
            </a:br>
            <a:r>
              <a:rPr lang="ru-RU" sz="2000" dirty="0" smtClean="0"/>
              <a:t>плоская</a:t>
            </a:r>
          </a:p>
        </p:txBody>
      </p:sp>
    </p:spTree>
    <p:extLst>
      <p:ext uri="{BB962C8B-B14F-4D97-AF65-F5344CB8AC3E}">
        <p14:creationId xmlns:p14="http://schemas.microsoft.com/office/powerpoint/2010/main" val="6797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168481"/>
            <a:ext cx="7886700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Таблица, удобная для анализа данных </a:t>
            </a:r>
            <a:endParaRPr lang="en-US" sz="36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10966" y="3041151"/>
            <a:ext cx="8104384" cy="34284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Google sheet – </a:t>
            </a:r>
            <a:r>
              <a:rPr lang="ru-RU" dirty="0" smtClean="0"/>
              <a:t>файл с большим числом страниц</a:t>
            </a:r>
          </a:p>
          <a:p>
            <a:r>
              <a:rPr lang="ru-RU" dirty="0" smtClean="0"/>
              <a:t>Одна страница – одна таблица </a:t>
            </a:r>
          </a:p>
          <a:p>
            <a:r>
              <a:rPr lang="ru-RU" dirty="0" smtClean="0"/>
              <a:t>Таблица состоит из строк и столбцов </a:t>
            </a:r>
          </a:p>
          <a:p>
            <a:pPr lvl="1"/>
            <a:r>
              <a:rPr lang="ru-RU" dirty="0" smtClean="0"/>
              <a:t>Первая строка – с названиями колонок</a:t>
            </a:r>
          </a:p>
          <a:p>
            <a:pPr lvl="1"/>
            <a:r>
              <a:rPr lang="ru-RU" dirty="0" smtClean="0"/>
              <a:t>Понятно, какому «объекту» соответствует строка </a:t>
            </a:r>
          </a:p>
          <a:p>
            <a:pPr lvl="1"/>
            <a:r>
              <a:rPr lang="ru-RU" dirty="0" smtClean="0"/>
              <a:t>Понятно, что в объекте характеризует значение в каждой колонке</a:t>
            </a:r>
          </a:p>
          <a:p>
            <a:r>
              <a:rPr lang="ru-RU" dirty="0" smtClean="0"/>
              <a:t>Из рассмотрения таблицы возникают вопросы. Например, сколько зачётов)))</a:t>
            </a:r>
          </a:p>
          <a:p>
            <a:r>
              <a:rPr lang="ru-RU" dirty="0" smtClean="0"/>
              <a:t>На эти вопросы легко получить ответы с помощью методов электронной таблицы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405" y="1183898"/>
            <a:ext cx="2953759" cy="1684601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8651"/>
            <a:ext cx="7905750" cy="3629024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Задание 2.</a:t>
            </a:r>
            <a:br>
              <a:rPr lang="ru-RU" sz="4400" dirty="0" smtClean="0"/>
            </a:br>
            <a:r>
              <a:rPr lang="ru-RU" sz="4400" dirty="0" smtClean="0"/>
              <a:t>импорт в свой </a:t>
            </a:r>
            <a:r>
              <a:rPr lang="en-US" sz="4400" dirty="0" smtClean="0"/>
              <a:t>Google Sheets </a:t>
            </a:r>
            <a:r>
              <a:rPr lang="ru-RU" sz="4400" dirty="0" smtClean="0"/>
              <a:t>информации о генах белков </a:t>
            </a:r>
            <a:r>
              <a:rPr lang="en-US" sz="4400" dirty="0" smtClean="0"/>
              <a:t>(CDS) </a:t>
            </a:r>
            <a:r>
              <a:rPr lang="ru-RU" sz="4400" dirty="0" smtClean="0"/>
              <a:t>в геноме выбранной бактерии</a:t>
            </a:r>
            <a:r>
              <a:rPr lang="ru-RU" sz="4400" dirty="0" smtClean="0"/>
              <a:t> </a:t>
            </a:r>
            <a:endParaRPr lang="en-US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4425" y="4497388"/>
            <a:ext cx="6858000" cy="1655762"/>
          </a:xfrm>
        </p:spPr>
        <p:txBody>
          <a:bodyPr/>
          <a:lstStyle/>
          <a:p>
            <a:r>
              <a:rPr lang="ru-RU" dirty="0" smtClean="0"/>
              <a:t>Демонстрация и выполнение студентами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27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Типы данных в ячейке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Формат ячейки: текст или число?</a:t>
            </a:r>
          </a:p>
          <a:p>
            <a:pPr lvl="1"/>
            <a:r>
              <a:rPr lang="ru-RU" dirty="0" smtClean="0"/>
              <a:t>100,1     100.1    </a:t>
            </a:r>
            <a:r>
              <a:rPr lang="en-US" dirty="0" smtClean="0"/>
              <a:t>‘100.1</a:t>
            </a:r>
          </a:p>
          <a:p>
            <a:pPr lvl="1"/>
            <a:r>
              <a:rPr lang="en-US" dirty="0" smtClean="0"/>
              <a:t>20.09.2023</a:t>
            </a:r>
            <a:endParaRPr lang="ru-RU" dirty="0" smtClean="0"/>
          </a:p>
          <a:p>
            <a:pPr lvl="1"/>
            <a:r>
              <a:rPr lang="ru-RU" dirty="0" smtClean="0"/>
              <a:t>1 000 000</a:t>
            </a:r>
          </a:p>
          <a:p>
            <a:r>
              <a:rPr lang="ru-RU" dirty="0"/>
              <a:t> </a:t>
            </a:r>
            <a:r>
              <a:rPr lang="ru-RU" dirty="0" smtClean="0"/>
              <a:t> Зависит от программы и её региональных настроек, как и язык общения: имена команд и разделители параметров в команде (запятая или точка с запятой)</a:t>
            </a:r>
          </a:p>
          <a:p>
            <a:endParaRPr lang="ru-RU" dirty="0" smtClean="0"/>
          </a:p>
          <a:p>
            <a:endParaRPr lang="en-US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2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Итог: чем полезны таблицы.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Тем, что дают возможность увидеть все или часть данных</a:t>
            </a:r>
          </a:p>
          <a:p>
            <a:r>
              <a:rPr lang="ru-RU" dirty="0" smtClean="0"/>
              <a:t>Придумать и сразу проверить гипотезы о данных </a:t>
            </a:r>
          </a:p>
          <a:p>
            <a:r>
              <a:rPr lang="ru-RU" dirty="0" smtClean="0"/>
              <a:t>При необходимости представить данные или результаты их обработки в диаграммах, графиках и др. наглядных форматах.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Подчеркну, без того, чтобы  посмотреть своими глазами на данные -  не придумать оригинальные гипотезы. </a:t>
            </a:r>
            <a:br>
              <a:rPr lang="ru-RU" dirty="0" smtClean="0"/>
            </a:br>
            <a:r>
              <a:rPr lang="ru-RU" dirty="0" smtClean="0"/>
              <a:t>Придётся повторять то, что все уже делали тысячу раз! </a:t>
            </a:r>
            <a:r>
              <a:rPr lang="ru-RU" i="1" dirty="0" smtClean="0"/>
              <a:t>(что тоже иногда не вредно)</a:t>
            </a:r>
            <a:endParaRPr lang="en-US" i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dirty="0" smtClean="0"/>
              <a:t>конец</a:t>
            </a:r>
            <a:endParaRPr lang="en-US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 кто слушал - молодец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580" y="188912"/>
            <a:ext cx="7886700" cy="13255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Текст</a:t>
            </a:r>
          </a:p>
          <a:p>
            <a:r>
              <a:rPr lang="ru-RU" dirty="0" smtClean="0"/>
              <a:t>Число </a:t>
            </a:r>
            <a:endParaRPr lang="ru-RU" dirty="0"/>
          </a:p>
          <a:p>
            <a:r>
              <a:rPr lang="ru-RU" dirty="0"/>
              <a:t>Формула</a:t>
            </a:r>
          </a:p>
          <a:p>
            <a:r>
              <a:rPr lang="ru-RU" dirty="0"/>
              <a:t>Дата</a:t>
            </a:r>
          </a:p>
          <a:p>
            <a:r>
              <a:rPr lang="ru-RU" dirty="0"/>
              <a:t>Общий </a:t>
            </a:r>
            <a:r>
              <a:rPr lang="ru-RU" dirty="0" smtClean="0"/>
              <a:t>формат</a:t>
            </a:r>
            <a:r>
              <a:rPr lang="en-US" dirty="0" smtClean="0"/>
              <a:t>. </a:t>
            </a:r>
            <a:r>
              <a:rPr lang="ru-RU" dirty="0" smtClean="0"/>
              <a:t>Программа сама решает что в ячейке. Бывают конфузы((</a:t>
            </a:r>
            <a:endParaRPr lang="ru-RU" dirty="0"/>
          </a:p>
          <a:p>
            <a:endParaRPr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Модификация адресов при распространении формул направо </a:t>
            </a:r>
            <a:r>
              <a:rPr lang="en-US" dirty="0" smtClean="0"/>
              <a:t>CTRL+R </a:t>
            </a:r>
            <a:r>
              <a:rPr lang="ru-RU" dirty="0" smtClean="0"/>
              <a:t>и вниз </a:t>
            </a:r>
            <a:r>
              <a:rPr lang="en-US" dirty="0" smtClean="0"/>
              <a:t>CTRL+D</a:t>
            </a:r>
            <a:endParaRPr lang="en-US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Sum($A2:B7)</a:t>
            </a:r>
          </a:p>
          <a:p>
            <a:r>
              <a:rPr lang="en-US" dirty="0"/>
              <a:t>Sum(A2:B7)</a:t>
            </a:r>
          </a:p>
          <a:p>
            <a:r>
              <a:rPr lang="en-US" dirty="0"/>
              <a:t>Sum(A2:B7)</a:t>
            </a:r>
          </a:p>
          <a:p>
            <a:r>
              <a:rPr lang="en-US" dirty="0"/>
              <a:t>Sum(A2:B7)</a:t>
            </a:r>
          </a:p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18</a:t>
            </a:fld>
            <a:endParaRPr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Тип данных в ячейке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3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1. Как  </a:t>
            </a:r>
            <a:r>
              <a:rPr lang="ru-RU" b="1" dirty="0"/>
              <a:t>получить зачёт за блок3? За семестр</a:t>
            </a:r>
            <a:r>
              <a:rPr lang="ru-RU" b="1" dirty="0" smtClean="0"/>
              <a:t>?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Both"/>
            </a:pPr>
            <a:r>
              <a:rPr lang="ru-RU" dirty="0" smtClean="0"/>
              <a:t>Следует получить зачёт за все </a:t>
            </a:r>
            <a:r>
              <a:rPr lang="ru-RU" u="sng" dirty="0" smtClean="0"/>
              <a:t>обязательные задания</a:t>
            </a:r>
            <a:r>
              <a:rPr lang="ru-RU" dirty="0" smtClean="0"/>
              <a:t> блока, </a:t>
            </a:r>
            <a:r>
              <a:rPr lang="ru-RU" dirty="0"/>
              <a:t>что отмечается  в ведомости на </a:t>
            </a:r>
            <a:r>
              <a:rPr lang="en-US" dirty="0" smtClean="0"/>
              <a:t>Google</a:t>
            </a:r>
            <a:endParaRPr lang="ru-RU" dirty="0" smtClean="0"/>
          </a:p>
          <a:p>
            <a:pPr marL="514350" indent="-514350">
              <a:buAutoNum type="arabicParenBoth"/>
            </a:pPr>
            <a:r>
              <a:rPr lang="ru-RU" dirty="0" smtClean="0"/>
              <a:t>Следует получить зачёт за каждый из блоков</a:t>
            </a:r>
            <a:r>
              <a:rPr lang="en-US" dirty="0" smtClean="0"/>
              <a:t>:</a:t>
            </a:r>
          </a:p>
          <a:p>
            <a:pPr marL="971550" lvl="1" indent="-514350">
              <a:buAutoNum type="arabicParenBoth"/>
            </a:pPr>
            <a:r>
              <a:rPr lang="ru-RU" dirty="0" smtClean="0"/>
              <a:t>Введение</a:t>
            </a:r>
          </a:p>
          <a:p>
            <a:pPr marL="971550" lvl="1" indent="-514350">
              <a:buAutoNum type="arabicParenBoth"/>
            </a:pPr>
            <a:r>
              <a:rPr lang="ru-RU" dirty="0" smtClean="0"/>
              <a:t>Основы </a:t>
            </a:r>
            <a:r>
              <a:rPr lang="en-US" dirty="0" smtClean="0"/>
              <a:t>bash</a:t>
            </a:r>
          </a:p>
          <a:p>
            <a:pPr marL="971550" lvl="1" indent="-514350">
              <a:buAutoNum type="arabicParenBoth"/>
            </a:pPr>
            <a:r>
              <a:rPr lang="ru-RU" dirty="0" smtClean="0"/>
              <a:t>Электронные таблицы</a:t>
            </a:r>
          </a:p>
          <a:p>
            <a:pPr marL="971550" lvl="1" indent="-514350">
              <a:buAutoNum type="arabicParenBoth"/>
            </a:pPr>
            <a:r>
              <a:rPr lang="en-US" dirty="0" smtClean="0"/>
              <a:t>Python</a:t>
            </a:r>
          </a:p>
          <a:p>
            <a:pPr marL="971550" lvl="1" indent="-514350">
              <a:buAutoNum type="arabicParenBoth"/>
            </a:pPr>
            <a:r>
              <a:rPr lang="ru-RU" dirty="0" err="1" smtClean="0"/>
              <a:t>Миниобзор</a:t>
            </a:r>
            <a:r>
              <a:rPr lang="ru-RU" dirty="0" smtClean="0"/>
              <a:t> генома и </a:t>
            </a:r>
            <a:r>
              <a:rPr lang="ru-RU" dirty="0" err="1" smtClean="0"/>
              <a:t>протеома</a:t>
            </a:r>
            <a:r>
              <a:rPr lang="ru-RU" dirty="0" smtClean="0"/>
              <a:t> бактерии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1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06708"/>
            <a:ext cx="7886700" cy="1325563"/>
          </a:xfrm>
        </p:spPr>
        <p:txBody>
          <a:bodyPr>
            <a:normAutofit/>
          </a:bodyPr>
          <a:lstStyle/>
          <a:p>
            <a:r>
              <a:rPr lang="ru-RU" b="1" dirty="0"/>
              <a:t>2</a:t>
            </a:r>
            <a:r>
              <a:rPr lang="ru-RU" b="1" dirty="0" smtClean="0"/>
              <a:t>. </a:t>
            </a:r>
            <a:r>
              <a:rPr lang="ru-RU" b="1" dirty="0" smtClean="0"/>
              <a:t>Состояние дел на 17 октября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32271"/>
            <a:ext cx="7886700" cy="474469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Смотрим ЭТ ведомость – блок 1 и блок 2.</a:t>
            </a:r>
          </a:p>
          <a:p>
            <a:pPr marL="0" indent="0">
              <a:buNone/>
            </a:pPr>
            <a:r>
              <a:rPr lang="ru-RU" dirty="0" smtClean="0"/>
              <a:t>Разбираем формулы (Ванины только мельком)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2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2. Как  </a:t>
            </a:r>
            <a:r>
              <a:rPr lang="ru-RU" b="1" dirty="0"/>
              <a:t>представлять результаты по  блоку 3 электронные </a:t>
            </a:r>
            <a:r>
              <a:rPr lang="ru-RU" b="1" dirty="0" smtClean="0"/>
              <a:t>таблицы</a:t>
            </a:r>
            <a:r>
              <a:rPr lang="en-US" b="1" dirty="0" smtClean="0"/>
              <a:t> (</a:t>
            </a:r>
            <a:r>
              <a:rPr lang="ru-RU" b="1" dirty="0" smtClean="0"/>
              <a:t>ЭТ)?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ru-RU" dirty="0" smtClean="0"/>
              <a:t>Следует создать документ </a:t>
            </a:r>
            <a:r>
              <a:rPr lang="en-US" dirty="0" smtClean="0"/>
              <a:t>Google Sheet</a:t>
            </a:r>
            <a:r>
              <a:rPr lang="ru-RU" dirty="0" smtClean="0"/>
              <a:t>, </a:t>
            </a:r>
          </a:p>
          <a:p>
            <a:pPr marL="971550" lvl="1" indent="-514350">
              <a:buAutoNum type="arabicParenBoth"/>
            </a:pPr>
            <a:r>
              <a:rPr lang="ru-RU" dirty="0" smtClean="0"/>
              <a:t>назвать его вашим пользовательским именем на </a:t>
            </a:r>
            <a:r>
              <a:rPr lang="en-US" dirty="0" err="1" smtClean="0"/>
              <a:t>kodomo</a:t>
            </a:r>
            <a:r>
              <a:rPr lang="en-US" dirty="0" smtClean="0"/>
              <a:t> </a:t>
            </a:r>
            <a:endParaRPr lang="ru-RU" dirty="0" smtClean="0"/>
          </a:p>
          <a:p>
            <a:pPr marL="971550" lvl="1" indent="-514350">
              <a:buAutoNum type="arabicParenBoth"/>
            </a:pPr>
            <a:r>
              <a:rPr lang="ru-RU" dirty="0" smtClean="0"/>
              <a:t>открыть на чтение всем преподавателям </a:t>
            </a:r>
          </a:p>
          <a:p>
            <a:pPr marL="971550" lvl="1" indent="-514350">
              <a:buAutoNum type="arabicParenBoth"/>
            </a:pPr>
            <a:r>
              <a:rPr lang="ru-RU" dirty="0" smtClean="0"/>
              <a:t>На своей </a:t>
            </a:r>
            <a:r>
              <a:rPr lang="en-US" dirty="0" smtClean="0"/>
              <a:t>wiki </a:t>
            </a:r>
            <a:r>
              <a:rPr lang="ru-RU" dirty="0" smtClean="0"/>
              <a:t>странице написать заголовок Блок 3 и ссылку на этот документ</a:t>
            </a:r>
          </a:p>
          <a:p>
            <a:pPr marL="514350" indent="-514350">
              <a:buAutoNum type="arabicParenBoth"/>
            </a:pPr>
            <a:r>
              <a:rPr lang="ru-RU" dirty="0" smtClean="0"/>
              <a:t>После выполнения задания следует записаться в очередь на проверку и на своей </a:t>
            </a:r>
            <a:r>
              <a:rPr lang="en-US" dirty="0" smtClean="0"/>
              <a:t>wiki </a:t>
            </a:r>
            <a:r>
              <a:rPr lang="ru-RU" dirty="0" smtClean="0"/>
              <a:t>указать какие листы вашего </a:t>
            </a:r>
            <a:r>
              <a:rPr lang="en-US" dirty="0" smtClean="0"/>
              <a:t>Google Sheet </a:t>
            </a:r>
            <a:r>
              <a:rPr lang="ru-RU" dirty="0" smtClean="0"/>
              <a:t>документа следует проверять, указав имена этих листов.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86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998"/>
            <a:ext cx="7772400" cy="1262249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3. Электронные </a:t>
            </a:r>
            <a:r>
              <a:rPr lang="ru-RU" sz="4400" b="1" dirty="0"/>
              <a:t>таблицы (ЭТ) – скучнейшее </a:t>
            </a:r>
            <a:r>
              <a:rPr lang="ru-RU" sz="4400" b="1" dirty="0" smtClean="0"/>
              <a:t>занятие!</a:t>
            </a:r>
            <a:endParaRPr lang="en-US" sz="44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43000" y="1570125"/>
            <a:ext cx="6858000" cy="984763"/>
          </a:xfrm>
        </p:spPr>
        <p:txBody>
          <a:bodyPr/>
          <a:lstStyle/>
          <a:p>
            <a:r>
              <a:rPr lang="ru-RU" dirty="0" smtClean="0"/>
              <a:t>То ли дело </a:t>
            </a:r>
            <a:r>
              <a:rPr lang="ru-RU" dirty="0" err="1" smtClean="0"/>
              <a:t>программировние</a:t>
            </a:r>
            <a:r>
              <a:rPr lang="ru-RU" dirty="0" smtClean="0"/>
              <a:t> на </a:t>
            </a:r>
            <a:r>
              <a:rPr lang="en-US" dirty="0" smtClean="0"/>
              <a:t>Python, R </a:t>
            </a:r>
            <a:r>
              <a:rPr lang="ru-RU" dirty="0" smtClean="0"/>
              <a:t>или лучше </a:t>
            </a:r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5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448236" y="2554888"/>
            <a:ext cx="83461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 </a:t>
            </a:r>
            <a:r>
              <a:rPr lang="ru-R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ЭТ 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есть свои </a:t>
            </a:r>
            <a:r>
              <a:rPr lang="ru-RU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преимущества!!!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импортировать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их </a:t>
            </a:r>
            <a:r>
              <a:rPr lang="ru-RU" sz="32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изучать </a:t>
            </a:r>
            <a:r>
              <a:rPr lang="ru-RU" sz="32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глазками</a:t>
            </a:r>
            <a:r>
              <a:rPr lang="ru-RU" sz="28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32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думать</a:t>
            </a:r>
            <a:r>
              <a:rPr lang="en-US" sz="32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dirty="0" smtClean="0"/>
              <a:t>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такое интересное из этих данных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извлечь?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ждать, пока старший товарищ скажет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сделай то-то и то-то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Тогда лучше  программу на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напишу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Легко преобразовывать в удобные форматы, выбирать то что интересно, строить сводные таблицы и визуализировать 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принятыми в науке, и не только, 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способами</a:t>
            </a:r>
          </a:p>
        </p:txBody>
      </p:sp>
    </p:spTree>
    <p:extLst>
      <p:ext uri="{BB962C8B-B14F-4D97-AF65-F5344CB8AC3E}">
        <p14:creationId xmlns:p14="http://schemas.microsoft.com/office/powerpoint/2010/main" val="1683889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Плоская таблица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28650" y="1825624"/>
            <a:ext cx="4032997" cy="4808257"/>
          </a:xfrm>
        </p:spPr>
        <p:txBody>
          <a:bodyPr/>
          <a:lstStyle/>
          <a:p>
            <a:r>
              <a:rPr lang="ru-RU" dirty="0" smtClean="0"/>
              <a:t>Прямоугольник со строками и столбцами</a:t>
            </a:r>
          </a:p>
          <a:p>
            <a:r>
              <a:rPr lang="ru-RU" dirty="0" smtClean="0"/>
              <a:t>Строки и столбцы имеют понятные идентификаторы</a:t>
            </a:r>
          </a:p>
          <a:p>
            <a:r>
              <a:rPr lang="ru-RU" dirty="0" smtClean="0"/>
              <a:t>В ячейках на пересечениях сток и столбцов стоят данные, понятные из названия таблицы</a:t>
            </a:r>
          </a:p>
          <a:p>
            <a:r>
              <a:rPr lang="ru-RU" dirty="0" smtClean="0"/>
              <a:t>Больше НИЧЕГО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305556"/>
              </p:ext>
            </p:extLst>
          </p:nvPr>
        </p:nvGraphicFramePr>
        <p:xfrm>
          <a:off x="5122777" y="1847258"/>
          <a:ext cx="3197384" cy="4067664"/>
        </p:xfrm>
        <a:graphic>
          <a:graphicData uri="http://schemas.openxmlformats.org/drawingml/2006/table">
            <a:tbl>
              <a:tblPr/>
              <a:tblGrid>
                <a:gridCol w="799346">
                  <a:extLst>
                    <a:ext uri="{9D8B030D-6E8A-4147-A177-3AD203B41FA5}">
                      <a16:colId xmlns:a16="http://schemas.microsoft.com/office/drawing/2014/main" val="1380319451"/>
                    </a:ext>
                  </a:extLst>
                </a:gridCol>
                <a:gridCol w="799346">
                  <a:extLst>
                    <a:ext uri="{9D8B030D-6E8A-4147-A177-3AD203B41FA5}">
                      <a16:colId xmlns:a16="http://schemas.microsoft.com/office/drawing/2014/main" val="2532430291"/>
                    </a:ext>
                  </a:extLst>
                </a:gridCol>
                <a:gridCol w="799346">
                  <a:extLst>
                    <a:ext uri="{9D8B030D-6E8A-4147-A177-3AD203B41FA5}">
                      <a16:colId xmlns:a16="http://schemas.microsoft.com/office/drawing/2014/main" val="2320915873"/>
                    </a:ext>
                  </a:extLst>
                </a:gridCol>
                <a:gridCol w="799346">
                  <a:extLst>
                    <a:ext uri="{9D8B030D-6E8A-4147-A177-3AD203B41FA5}">
                      <a16:colId xmlns:a16="http://schemas.microsoft.com/office/drawing/2014/main" val="355042878"/>
                    </a:ext>
                  </a:extLst>
                </a:gridCol>
              </a:tblGrid>
              <a:tr h="365499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  <a:latin typeface="Calibri" panose="020F0502020204030204" pitchFamily="34" charset="0"/>
                        </a:rPr>
                        <a:t>Кличка коровы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  <a:latin typeface="Calibri" panose="020F0502020204030204" pitchFamily="34" charset="0"/>
                        </a:rPr>
                        <a:t>Надой, кг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  <a:latin typeface="Calibri" panose="020F0502020204030204" pitchFamily="34" charset="0"/>
                        </a:rPr>
                        <a:t>МДЖ,%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  <a:latin typeface="Calibri" panose="020F0502020204030204" pitchFamily="34" charset="0"/>
                        </a:rPr>
                        <a:t>МДБ,%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817866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Акация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18.3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12530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Белуга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25.2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608217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Волна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16.3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3.12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3.22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1761267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Гамма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15.9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3.26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3.38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0259175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Легенда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3.64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749290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Линейка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26.1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435432"/>
                  </a:ext>
                </a:extLst>
              </a:tr>
              <a:tr h="365499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Перепелица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3.78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3.57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397690"/>
                  </a:ext>
                </a:extLst>
              </a:tr>
              <a:tr h="365499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Свободная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11.3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4.01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06936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Сильная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3.71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3.62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075338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  <a:latin typeface="Calibri" panose="020F0502020204030204" pitchFamily="34" charset="0"/>
                        </a:rPr>
                        <a:t>Сирень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16.3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3.12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986734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176.1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3.43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3.42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18604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22778" y="1179293"/>
            <a:ext cx="3321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Таблица. Результаты контрольной дойки*)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22777" y="5914922"/>
            <a:ext cx="3126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*)МДЖ – массовая доля жира</a:t>
            </a:r>
            <a:br>
              <a:rPr lang="ru-RU" dirty="0" smtClean="0"/>
            </a:br>
            <a:r>
              <a:rPr lang="ru-RU" dirty="0" smtClean="0"/>
              <a:t>   МДБ – массовая доля белка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68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447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Выполняем </a:t>
            </a:r>
            <a:br>
              <a:rPr lang="ru-RU" dirty="0" smtClean="0"/>
            </a:br>
            <a:r>
              <a:rPr lang="ru-RU" dirty="0" smtClean="0"/>
              <a:t>задание 1.</a:t>
            </a:r>
            <a:br>
              <a:rPr lang="ru-RU" dirty="0" smtClean="0"/>
            </a:br>
            <a:r>
              <a:rPr lang="en-US" dirty="0" smtClean="0"/>
              <a:t>toy educational task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Вместе преподаватели и студенты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93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ПРИМЕРЫ таблиц</a:t>
            </a:r>
            <a:endParaRPr lang="en-US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Обращаем внимание на удобство таблицы для понимания данных и </a:t>
            </a:r>
            <a:r>
              <a:rPr lang="ru-RU" dirty="0"/>
              <a:t> </a:t>
            </a:r>
            <a:r>
              <a:rPr lang="ru-RU" dirty="0" smtClean="0"/>
              <a:t>простых манипуляций с ними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7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3608-BBEA-4F3A-A9D8-CDD26A654DE6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687032"/>
              </p:ext>
            </p:extLst>
          </p:nvPr>
        </p:nvGraphicFramePr>
        <p:xfrm>
          <a:off x="304800" y="395341"/>
          <a:ext cx="7097031" cy="5622144"/>
        </p:xfrm>
        <a:graphic>
          <a:graphicData uri="http://schemas.openxmlformats.org/drawingml/2006/table">
            <a:tbl>
              <a:tblPr/>
              <a:tblGrid>
                <a:gridCol w="2029752">
                  <a:extLst>
                    <a:ext uri="{9D8B030D-6E8A-4147-A177-3AD203B41FA5}">
                      <a16:colId xmlns:a16="http://schemas.microsoft.com/office/drawing/2014/main" val="4285896072"/>
                    </a:ext>
                  </a:extLst>
                </a:gridCol>
                <a:gridCol w="1689093">
                  <a:extLst>
                    <a:ext uri="{9D8B030D-6E8A-4147-A177-3AD203B41FA5}">
                      <a16:colId xmlns:a16="http://schemas.microsoft.com/office/drawing/2014/main" val="532248036"/>
                    </a:ext>
                  </a:extLst>
                </a:gridCol>
                <a:gridCol w="1689093">
                  <a:extLst>
                    <a:ext uri="{9D8B030D-6E8A-4147-A177-3AD203B41FA5}">
                      <a16:colId xmlns:a16="http://schemas.microsoft.com/office/drawing/2014/main" val="4115882426"/>
                    </a:ext>
                  </a:extLst>
                </a:gridCol>
                <a:gridCol w="1689093">
                  <a:extLst>
                    <a:ext uri="{9D8B030D-6E8A-4147-A177-3AD203B41FA5}">
                      <a16:colId xmlns:a16="http://schemas.microsoft.com/office/drawing/2014/main" val="2533844612"/>
                    </a:ext>
                  </a:extLst>
                </a:gridCol>
              </a:tblGrid>
              <a:tr h="376413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Calibri" panose="020F0502020204030204" pitchFamily="34" charset="0"/>
                        </a:rPr>
                        <a:t>Кличка коровы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  <a:latin typeface="Calibri" panose="020F0502020204030204" pitchFamily="34" charset="0"/>
                        </a:rPr>
                        <a:t>Надой, кг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Calibri" panose="020F0502020204030204" pitchFamily="34" charset="0"/>
                        </a:rPr>
                        <a:t>МДЖ,%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Calibri" panose="020F0502020204030204" pitchFamily="34" charset="0"/>
                        </a:rPr>
                        <a:t>МДБ,%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242241"/>
                  </a:ext>
                </a:extLst>
              </a:tr>
              <a:tr h="338772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Calibri" panose="020F0502020204030204" pitchFamily="34" charset="0"/>
                        </a:rPr>
                        <a:t>Акация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18.3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14795"/>
                  </a:ext>
                </a:extLst>
              </a:tr>
              <a:tr h="361357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Calibri" panose="020F0502020204030204" pitchFamily="34" charset="0"/>
                        </a:rPr>
                        <a:t>Белуга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25.2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613919"/>
                  </a:ext>
                </a:extLst>
              </a:tr>
              <a:tr h="361357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Calibri" panose="020F0502020204030204" pitchFamily="34" charset="0"/>
                        </a:rPr>
                        <a:t>Волна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16.3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3.12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3.22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464650"/>
                  </a:ext>
                </a:extLst>
              </a:tr>
              <a:tr h="361357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Calibri" panose="020F0502020204030204" pitchFamily="34" charset="0"/>
                        </a:rPr>
                        <a:t>Гамма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15.9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3.26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3.38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26111"/>
                  </a:ext>
                </a:extLst>
              </a:tr>
              <a:tr h="361357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Calibri" panose="020F0502020204030204" pitchFamily="34" charset="0"/>
                        </a:rPr>
                        <a:t>Легенда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3.64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46664"/>
                  </a:ext>
                </a:extLst>
              </a:tr>
              <a:tr h="361357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effectLst/>
                          <a:latin typeface="Calibri" panose="020F0502020204030204" pitchFamily="34" charset="0"/>
                        </a:rPr>
                        <a:t>Линейка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26.1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3.45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896253"/>
                  </a:ext>
                </a:extLst>
              </a:tr>
              <a:tr h="361357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  <a:latin typeface="Calibri" panose="020F0502020204030204" pitchFamily="34" charset="0"/>
                        </a:rPr>
                        <a:t>Перепелица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3.78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3.57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293989"/>
                  </a:ext>
                </a:extLst>
              </a:tr>
              <a:tr h="361357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  <a:latin typeface="Calibri" panose="020F0502020204030204" pitchFamily="34" charset="0"/>
                        </a:rPr>
                        <a:t>Свободная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11.3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4.01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2066"/>
                  </a:ext>
                </a:extLst>
              </a:tr>
              <a:tr h="361357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  <a:latin typeface="Calibri" panose="020F0502020204030204" pitchFamily="34" charset="0"/>
                        </a:rPr>
                        <a:t>Сильная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3.71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3.62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455771"/>
                  </a:ext>
                </a:extLst>
              </a:tr>
              <a:tr h="368885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  <a:latin typeface="Calibri" panose="020F0502020204030204" pitchFamily="34" charset="0"/>
                        </a:rPr>
                        <a:t>Сирень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16.3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3.12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3.41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375518"/>
                  </a:ext>
                </a:extLst>
              </a:tr>
              <a:tr h="376413">
                <a:tc>
                  <a:txBody>
                    <a:bodyPr/>
                    <a:lstStyle/>
                    <a:p>
                      <a:pPr algn="l"/>
                      <a:r>
                        <a:rPr lang="ru-RU" sz="2400"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72271" marR="72271" marT="36136" marB="3613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  <a:latin typeface="Calibri" panose="020F0502020204030204" pitchFamily="34" charset="0"/>
                        </a:rPr>
                        <a:t>176.1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3.43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Calibri" panose="020F0502020204030204" pitchFamily="34" charset="0"/>
                        </a:rPr>
                        <a:t>3.42</a:t>
                      </a:r>
                    </a:p>
                  </a:txBody>
                  <a:tcPr marL="72271" marR="72271" marT="36136" marB="3613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32107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88970" y="137826"/>
            <a:ext cx="152638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ФОРМАТ</a:t>
            </a:r>
            <a:br>
              <a:rPr lang="ru-RU" sz="2800" dirty="0" smtClean="0"/>
            </a:br>
            <a:r>
              <a:rPr lang="ru-RU" sz="2000" dirty="0" smtClean="0"/>
              <a:t>плоская</a:t>
            </a:r>
          </a:p>
        </p:txBody>
      </p:sp>
    </p:spTree>
    <p:extLst>
      <p:ext uri="{BB962C8B-B14F-4D97-AF65-F5344CB8AC3E}">
        <p14:creationId xmlns:p14="http://schemas.microsoft.com/office/powerpoint/2010/main" val="4384382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4441</TotalTime>
  <Words>722</Words>
  <Application>Microsoft Office PowerPoint</Application>
  <PresentationFormat>Экран (4:3)</PresentationFormat>
  <Paragraphs>204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Электронные таблицы (ЭТ)</vt:lpstr>
      <vt:lpstr>1. Как  получить зачёт за блок3? За семестр? </vt:lpstr>
      <vt:lpstr>2. Состояние дел на 17 октября</vt:lpstr>
      <vt:lpstr>2. Как  представлять результаты по  блоку 3 электронные таблицы (ЭТ)?</vt:lpstr>
      <vt:lpstr>3. Электронные таблицы (ЭТ) – скучнейшее занятие!</vt:lpstr>
      <vt:lpstr>Плоская таблица</vt:lpstr>
      <vt:lpstr>Выполняем  задание 1. toy educational task</vt:lpstr>
      <vt:lpstr>ПРИМЕРЫ таблиц</vt:lpstr>
      <vt:lpstr>Презентация PowerPoint</vt:lpstr>
      <vt:lpstr>3. Таблица, удобная для анализа данных </vt:lpstr>
      <vt:lpstr>2. Таблица Менделеева</vt:lpstr>
      <vt:lpstr>1. Файл - y22_results_term1</vt:lpstr>
      <vt:lpstr>Таблица, удобная для анализа данных </vt:lpstr>
      <vt:lpstr>Задание 2. импорт в свой Google Sheets информации о генах белков (CDS) в геноме выбранной бактерии </vt:lpstr>
      <vt:lpstr>Типы данных в ячейке</vt:lpstr>
      <vt:lpstr>Итог: чем полезны таблицы.</vt:lpstr>
      <vt:lpstr>конец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aba</dc:creator>
  <cp:lastModifiedBy>aba</cp:lastModifiedBy>
  <cp:revision>119</cp:revision>
  <dcterms:created xsi:type="dcterms:W3CDTF">2023-10-04T08:35:22Z</dcterms:created>
  <dcterms:modified xsi:type="dcterms:W3CDTF">2024-10-17T23:10:24Z</dcterms:modified>
</cp:coreProperties>
</file>