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9" r:id="rId5"/>
    <p:sldId id="259" r:id="rId6"/>
    <p:sldId id="260" r:id="rId7"/>
    <p:sldId id="266" r:id="rId8"/>
    <p:sldId id="262" r:id="rId9"/>
    <p:sldId id="267" r:id="rId10"/>
    <p:sldId id="264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6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9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8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7F21-319F-4391-8774-4D526033D2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A3C2-3304-41EF-848A-5B63A888F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F301F65-A59C-4D62-8879-AC9ACA28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240"/>
            <a:ext cx="9144000" cy="49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D9ED-C054-4484-8B9C-DDFB4708F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526"/>
            <a:ext cx="9144000" cy="132450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Гонка вооружений (?) бактерий и фагов. Некоторые частности</a:t>
            </a:r>
          </a:p>
        </p:txBody>
      </p:sp>
    </p:spTree>
    <p:extLst>
      <p:ext uri="{BB962C8B-B14F-4D97-AF65-F5344CB8AC3E}">
        <p14:creationId xmlns:p14="http://schemas.microsoft.com/office/powerpoint/2010/main" val="177136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1F70E0-8B2B-4E3B-AE20-A9A70B671D60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Что делать фагу? Второй уровень защиты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F89687F-D517-496C-A1F0-0FDFECCEEFE0}"/>
              </a:ext>
            </a:extLst>
          </p:cNvPr>
          <p:cNvCxnSpPr/>
          <p:nvPr/>
        </p:nvCxnSpPr>
        <p:spPr>
          <a:xfrm>
            <a:off x="499621" y="1640264"/>
            <a:ext cx="7757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0BCD956-7176-4253-BC25-F4E3DFAE94A9}"/>
              </a:ext>
            </a:extLst>
          </p:cNvPr>
          <p:cNvSpPr/>
          <p:nvPr/>
        </p:nvSpPr>
        <p:spPr>
          <a:xfrm flipH="1">
            <a:off x="2954821" y="1112362"/>
            <a:ext cx="933253" cy="68815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2674A26-193C-4B4E-9D1E-3F181FA3F2DF}"/>
              </a:ext>
            </a:extLst>
          </p:cNvPr>
          <p:cNvSpPr/>
          <p:nvPr/>
        </p:nvSpPr>
        <p:spPr>
          <a:xfrm flipH="1">
            <a:off x="5597950" y="1112362"/>
            <a:ext cx="1010239" cy="68815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36F892-A2CC-4926-B5BD-8AB0B0167669}"/>
              </a:ext>
            </a:extLst>
          </p:cNvPr>
          <p:cNvSpPr/>
          <p:nvPr/>
        </p:nvSpPr>
        <p:spPr>
          <a:xfrm>
            <a:off x="4076547" y="1277327"/>
            <a:ext cx="603316" cy="3582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8DF8D6-2135-4036-89AD-31664389DF9D}"/>
              </a:ext>
            </a:extLst>
          </p:cNvPr>
          <p:cNvSpPr/>
          <p:nvPr/>
        </p:nvSpPr>
        <p:spPr>
          <a:xfrm>
            <a:off x="4907675" y="1282045"/>
            <a:ext cx="603316" cy="3582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03CBE9-CAE0-4D75-A236-C52610ACEF38}"/>
              </a:ext>
            </a:extLst>
          </p:cNvPr>
          <p:cNvSpPr/>
          <p:nvPr/>
        </p:nvSpPr>
        <p:spPr>
          <a:xfrm>
            <a:off x="2185207" y="1277326"/>
            <a:ext cx="603316" cy="35821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B6FFAB-A37F-47F4-BE45-CA137AB38EAE}"/>
              </a:ext>
            </a:extLst>
          </p:cNvPr>
          <p:cNvSpPr/>
          <p:nvPr/>
        </p:nvSpPr>
        <p:spPr>
          <a:xfrm>
            <a:off x="1415593" y="1277326"/>
            <a:ext cx="603316" cy="3582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426EFF7-AC32-423D-8391-278EAFDAAC37}"/>
              </a:ext>
            </a:extLst>
          </p:cNvPr>
          <p:cNvCxnSpPr/>
          <p:nvPr/>
        </p:nvCxnSpPr>
        <p:spPr>
          <a:xfrm flipH="1" flipV="1">
            <a:off x="3553905" y="1885361"/>
            <a:ext cx="824300" cy="61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BAF70E0-D84A-44E1-A27D-12245EC70B1F}"/>
              </a:ext>
            </a:extLst>
          </p:cNvPr>
          <p:cNvCxnSpPr/>
          <p:nvPr/>
        </p:nvCxnSpPr>
        <p:spPr>
          <a:xfrm flipH="1" flipV="1">
            <a:off x="6196039" y="1800513"/>
            <a:ext cx="824300" cy="61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E35F43-0ED7-48E8-A312-9FC9E25437B5}"/>
              </a:ext>
            </a:extLst>
          </p:cNvPr>
          <p:cNvSpPr txBox="1"/>
          <p:nvPr/>
        </p:nvSpPr>
        <p:spPr>
          <a:xfrm>
            <a:off x="4076547" y="2543144"/>
            <a:ext cx="94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nux Libertine"/>
                <a:ea typeface="Verdana" panose="020B0604030504040204" pitchFamily="34" charset="0"/>
              </a:rPr>
              <a:t>ORF65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87512-5556-4B81-9E0C-54D7A4454376}"/>
              </a:ext>
            </a:extLst>
          </p:cNvPr>
          <p:cNvSpPr txBox="1"/>
          <p:nvPr/>
        </p:nvSpPr>
        <p:spPr>
          <a:xfrm>
            <a:off x="6722552" y="2465986"/>
            <a:ext cx="94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nux Libertine"/>
                <a:ea typeface="Verdana" panose="020B0604030504040204" pitchFamily="34" charset="0"/>
              </a:rPr>
              <a:t>ORF66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0194C-F287-47D3-A4B2-BB3F825132D5}"/>
              </a:ext>
            </a:extLst>
          </p:cNvPr>
          <p:cNvSpPr txBox="1"/>
          <p:nvPr/>
        </p:nvSpPr>
        <p:spPr>
          <a:xfrm>
            <a:off x="2244698" y="1958677"/>
            <a:ext cx="117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tRNA</a:t>
            </a:r>
            <a:r>
              <a:rPr lang="en-US" sz="2000" baseline="30000" dirty="0" err="1">
                <a:latin typeface="Linux Libertine"/>
                <a:ea typeface="Verdana" panose="020B0604030504040204" pitchFamily="34" charset="0"/>
              </a:rPr>
              <a:t>Lys</a:t>
            </a:r>
            <a:endParaRPr lang="ru-RU" sz="2000" baseline="30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4D36C-610A-4F53-BF86-06CAD7061AB4}"/>
              </a:ext>
            </a:extLst>
          </p:cNvPr>
          <p:cNvSpPr txBox="1"/>
          <p:nvPr/>
        </p:nvSpPr>
        <p:spPr>
          <a:xfrm>
            <a:off x="1316930" y="1749189"/>
            <a:ext cx="117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tRNA</a:t>
            </a:r>
            <a:r>
              <a:rPr lang="en-US" sz="2000" baseline="30000" dirty="0" err="1">
                <a:latin typeface="Linux Libertine"/>
                <a:ea typeface="Verdana" panose="020B0604030504040204" pitchFamily="34" charset="0"/>
              </a:rPr>
              <a:t>Val</a:t>
            </a:r>
            <a:endParaRPr lang="ru-RU" sz="2000" baseline="30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D8687F-F2F8-4E7C-ADE4-129F2F667DD5}"/>
              </a:ext>
            </a:extLst>
          </p:cNvPr>
          <p:cNvSpPr txBox="1"/>
          <p:nvPr/>
        </p:nvSpPr>
        <p:spPr>
          <a:xfrm>
            <a:off x="3986569" y="1737658"/>
            <a:ext cx="117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tRNA</a:t>
            </a:r>
            <a:r>
              <a:rPr lang="en-US" sz="2000" baseline="30000" dirty="0" err="1">
                <a:latin typeface="Linux Libertine"/>
                <a:ea typeface="Verdana" panose="020B0604030504040204" pitchFamily="34" charset="0"/>
              </a:rPr>
              <a:t>Met</a:t>
            </a:r>
            <a:endParaRPr lang="ru-RU" sz="2000" baseline="30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A6832-79DA-4AEA-8208-A0ABD868764B}"/>
              </a:ext>
            </a:extLst>
          </p:cNvPr>
          <p:cNvSpPr txBox="1"/>
          <p:nvPr/>
        </p:nvSpPr>
        <p:spPr>
          <a:xfrm>
            <a:off x="4792260" y="1958677"/>
            <a:ext cx="117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tRNA</a:t>
            </a:r>
            <a:r>
              <a:rPr lang="en-US" sz="2000" baseline="30000" dirty="0" err="1">
                <a:latin typeface="Linux Libertine"/>
                <a:ea typeface="Verdana" panose="020B0604030504040204" pitchFamily="34" charset="0"/>
              </a:rPr>
              <a:t>Pro</a:t>
            </a:r>
            <a:endParaRPr lang="ru-RU" sz="2000" baseline="30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61C04-F032-4BC3-AA58-1515EA363736}"/>
              </a:ext>
            </a:extLst>
          </p:cNvPr>
          <p:cNvSpPr txBox="1"/>
          <p:nvPr/>
        </p:nvSpPr>
        <p:spPr>
          <a:xfrm>
            <a:off x="337333" y="3075057"/>
            <a:ext cx="842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nux Libertine"/>
                <a:ea typeface="Verdana" panose="020B0604030504040204" pitchFamily="34" charset="0"/>
              </a:rPr>
              <a:t>T5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фаг таскает с собой порядка 20 генов тРНК (много ли одинаковых? – не помню, но есть) 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36A680B-C68D-499A-A215-BD41B49419D2}"/>
              </a:ext>
            </a:extLst>
          </p:cNvPr>
          <p:cNvGrpSpPr/>
          <p:nvPr/>
        </p:nvGrpSpPr>
        <p:grpSpPr>
          <a:xfrm>
            <a:off x="2534901" y="3605056"/>
            <a:ext cx="4187651" cy="2838919"/>
            <a:chOff x="2591660" y="4321338"/>
            <a:chExt cx="3624343" cy="236910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06B4B0CA-AFDE-4146-9DB7-E86261F3BDE9}"/>
                </a:ext>
              </a:extLst>
            </p:cNvPr>
            <p:cNvGrpSpPr/>
            <p:nvPr/>
          </p:nvGrpSpPr>
          <p:grpSpPr>
            <a:xfrm>
              <a:off x="3258725" y="4708701"/>
              <a:ext cx="2339225" cy="1244497"/>
              <a:chOff x="3258156" y="4704890"/>
              <a:chExt cx="1721959" cy="1146221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7989EDB1-70DD-4C66-AAEF-24B391A95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42233" y="4704891"/>
                <a:ext cx="437882" cy="1146220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954EB706-0614-4910-84F4-C7960FAAB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0704" y="5471183"/>
                <a:ext cx="1287887" cy="379123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FBC9C3B-2E4F-46CF-8BCD-BC1CD1C8E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156" y="4704890"/>
                <a:ext cx="1287887" cy="766293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AB5ECA-9BAA-41C5-9940-C95DFB9494F9}"/>
                </a:ext>
              </a:extLst>
            </p:cNvPr>
            <p:cNvSpPr txBox="1"/>
            <p:nvPr/>
          </p:nvSpPr>
          <p:spPr>
            <a:xfrm>
              <a:off x="5123962" y="4321338"/>
              <a:ext cx="10920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Log Titer</a:t>
              </a:r>
              <a:endParaRPr lang="ru-RU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17ED9C-FC62-4BB3-A791-2BF009B061C8}"/>
                </a:ext>
              </a:extLst>
            </p:cNvPr>
            <p:cNvSpPr txBox="1"/>
            <p:nvPr/>
          </p:nvSpPr>
          <p:spPr>
            <a:xfrm>
              <a:off x="5510991" y="4918987"/>
              <a:ext cx="5112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10</a:t>
              </a:r>
              <a:endParaRPr lang="ru-RU" sz="12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E0E498-BC47-412A-AA4C-A0E4D1914B14}"/>
                </a:ext>
              </a:extLst>
            </p:cNvPr>
            <p:cNvSpPr txBox="1"/>
            <p:nvPr/>
          </p:nvSpPr>
          <p:spPr>
            <a:xfrm>
              <a:off x="5510991" y="5308850"/>
              <a:ext cx="5112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8</a:t>
              </a:r>
              <a:endParaRPr lang="ru-RU" sz="12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D83017-0ECB-4173-92A4-DEBA11CB2724}"/>
                </a:ext>
              </a:extLst>
            </p:cNvPr>
            <p:cNvSpPr txBox="1"/>
            <p:nvPr/>
          </p:nvSpPr>
          <p:spPr>
            <a:xfrm>
              <a:off x="5510991" y="5706491"/>
              <a:ext cx="5112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6</a:t>
              </a:r>
              <a:endParaRPr lang="ru-RU" sz="12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60A8F2-C0E0-4B2F-B6F3-89B9DDB9A3B5}"/>
                </a:ext>
              </a:extLst>
            </p:cNvPr>
            <p:cNvSpPr txBox="1"/>
            <p:nvPr/>
          </p:nvSpPr>
          <p:spPr>
            <a:xfrm>
              <a:off x="3038641" y="4709200"/>
              <a:ext cx="26586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0</a:t>
              </a:r>
              <a:endParaRPr lang="ru-RU" sz="12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3C0CFB-4DFF-431D-BF19-EF2F2110A9E7}"/>
                </a:ext>
              </a:extLst>
            </p:cNvPr>
            <p:cNvSpPr txBox="1"/>
            <p:nvPr/>
          </p:nvSpPr>
          <p:spPr>
            <a:xfrm>
              <a:off x="2844465" y="5031851"/>
              <a:ext cx="55037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0.02</a:t>
              </a:r>
              <a:endParaRPr lang="ru-RU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78F2CD-07D7-4B70-A55C-1E404E058E14}"/>
                </a:ext>
              </a:extLst>
            </p:cNvPr>
            <p:cNvSpPr txBox="1"/>
            <p:nvPr/>
          </p:nvSpPr>
          <p:spPr>
            <a:xfrm>
              <a:off x="2922224" y="5330827"/>
              <a:ext cx="3948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0.2</a:t>
              </a:r>
              <a:endParaRPr lang="ru-RU" sz="12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1F2664-A935-42B0-A90A-1D8DF9A89AC7}"/>
                </a:ext>
              </a:extLst>
            </p:cNvPr>
            <p:cNvSpPr txBox="1"/>
            <p:nvPr/>
          </p:nvSpPr>
          <p:spPr>
            <a:xfrm>
              <a:off x="3038640" y="5641965"/>
              <a:ext cx="2784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2</a:t>
              </a:r>
              <a:endParaRPr lang="ru-RU" sz="1200" dirty="0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EAF9FF8-7882-4F4E-9537-4CA1CFFD134B}"/>
                </a:ext>
              </a:extLst>
            </p:cNvPr>
            <p:cNvCxnSpPr>
              <a:cxnSpLocks/>
            </p:cNvCxnSpPr>
            <p:nvPr/>
          </p:nvCxnSpPr>
          <p:spPr>
            <a:xfrm>
              <a:off x="3281652" y="6198870"/>
              <a:ext cx="27225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373D6105-0774-4CAD-981D-E3C44B20E03D}"/>
                </a:ext>
              </a:extLst>
            </p:cNvPr>
            <p:cNvCxnSpPr>
              <a:cxnSpLocks/>
            </p:cNvCxnSpPr>
            <p:nvPr/>
          </p:nvCxnSpPr>
          <p:spPr>
            <a:xfrm>
              <a:off x="3611880" y="6198870"/>
              <a:ext cx="1676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426740-E0FE-453F-A37F-1681E3473D61}"/>
                </a:ext>
              </a:extLst>
            </p:cNvPr>
            <p:cNvSpPr txBox="1"/>
            <p:nvPr/>
          </p:nvSpPr>
          <p:spPr>
            <a:xfrm>
              <a:off x="3275462" y="5781847"/>
              <a:ext cx="2784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Linux Libertine"/>
                  <a:ea typeface="Verdana" panose="020B0604030504040204" pitchFamily="34" charset="0"/>
                </a:rPr>
                <a:t>-</a:t>
              </a:r>
              <a:endParaRPr lang="ru-RU" sz="2400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27C611-E57D-4AE6-8F00-2E4E18C7749C}"/>
                </a:ext>
              </a:extLst>
            </p:cNvPr>
            <p:cNvSpPr txBox="1"/>
            <p:nvPr/>
          </p:nvSpPr>
          <p:spPr>
            <a:xfrm>
              <a:off x="4271410" y="5849127"/>
              <a:ext cx="2784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Linux Libertine"/>
                  <a:ea typeface="Verdana" panose="020B0604030504040204" pitchFamily="34" charset="0"/>
                </a:rPr>
                <a:t>+</a:t>
              </a:r>
              <a:endParaRPr lang="ru-RU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1E29E1-B5DE-498A-8DAC-B57BE027C623}"/>
                </a:ext>
              </a:extLst>
            </p:cNvPr>
            <p:cNvSpPr txBox="1"/>
            <p:nvPr/>
          </p:nvSpPr>
          <p:spPr>
            <a:xfrm rot="16200000">
              <a:off x="2247329" y="5112658"/>
              <a:ext cx="9656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L-Ara, %</a:t>
              </a:r>
              <a:endParaRPr lang="ru-RU" sz="1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43B94-6EF7-4BD7-A697-5E9D1D55BFF4}"/>
                </a:ext>
              </a:extLst>
            </p:cNvPr>
            <p:cNvSpPr txBox="1"/>
            <p:nvPr/>
          </p:nvSpPr>
          <p:spPr>
            <a:xfrm>
              <a:off x="2730160" y="5918964"/>
              <a:ext cx="6691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PARIS</a:t>
              </a:r>
              <a:endParaRPr lang="ru-RU" sz="12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3559948-48DF-46B3-A1C2-C9C513788B2B}"/>
                </a:ext>
              </a:extLst>
            </p:cNvPr>
            <p:cNvSpPr txBox="1"/>
            <p:nvPr/>
          </p:nvSpPr>
          <p:spPr>
            <a:xfrm rot="19324883">
              <a:off x="3538978" y="6168370"/>
              <a:ext cx="6691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EV</a:t>
              </a:r>
              <a:endParaRPr lang="ru-RU" sz="12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8A1ACA-910D-4ECD-B2A8-7825C9FFAAF4}"/>
                </a:ext>
              </a:extLst>
            </p:cNvPr>
            <p:cNvSpPr txBox="1"/>
            <p:nvPr/>
          </p:nvSpPr>
          <p:spPr>
            <a:xfrm rot="19324883">
              <a:off x="3476782" y="6413444"/>
              <a:ext cx="935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T5 </a:t>
              </a:r>
              <a:r>
                <a:rPr lang="en-US" sz="1200" dirty="0" err="1">
                  <a:latin typeface="Linux Libertine"/>
                  <a:ea typeface="Verdana" panose="020B0604030504040204" pitchFamily="34" charset="0"/>
                </a:rPr>
                <a:t>tRNA</a:t>
              </a:r>
              <a:r>
                <a:rPr lang="en-US" sz="1200" baseline="30000" dirty="0" err="1">
                  <a:latin typeface="Linux Libertine"/>
                  <a:ea typeface="Verdana" panose="020B0604030504040204" pitchFamily="34" charset="0"/>
                </a:rPr>
                <a:t>Val</a:t>
              </a:r>
              <a:endParaRPr lang="ru-RU" sz="1200" baseline="30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A897C9-340B-4FD1-BD5D-677D879DE619}"/>
                </a:ext>
              </a:extLst>
            </p:cNvPr>
            <p:cNvSpPr txBox="1"/>
            <p:nvPr/>
          </p:nvSpPr>
          <p:spPr>
            <a:xfrm rot="19324883">
              <a:off x="3803558" y="6413445"/>
              <a:ext cx="935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T5 </a:t>
              </a:r>
              <a:r>
                <a:rPr lang="en-US" sz="1200" dirty="0" err="1">
                  <a:latin typeface="Linux Libertine"/>
                  <a:ea typeface="Verdana" panose="020B0604030504040204" pitchFamily="34" charset="0"/>
                </a:rPr>
                <a:t>tRNA</a:t>
              </a:r>
              <a:r>
                <a:rPr lang="en-US" sz="1200" baseline="30000" dirty="0" err="1">
                  <a:latin typeface="Linux Libertine"/>
                  <a:ea typeface="Verdana" panose="020B0604030504040204" pitchFamily="34" charset="0"/>
                </a:rPr>
                <a:t>Pro</a:t>
              </a:r>
              <a:endParaRPr lang="ru-RU" sz="1200" baseline="30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212914-67DA-41F8-A621-2C37685EC2F8}"/>
                </a:ext>
              </a:extLst>
            </p:cNvPr>
            <p:cNvSpPr txBox="1"/>
            <p:nvPr/>
          </p:nvSpPr>
          <p:spPr>
            <a:xfrm rot="19324883">
              <a:off x="4178758" y="6388391"/>
              <a:ext cx="935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T5 </a:t>
              </a:r>
              <a:r>
                <a:rPr lang="en-US" sz="1200" dirty="0" err="1">
                  <a:latin typeface="Linux Libertine"/>
                  <a:ea typeface="Verdana" panose="020B0604030504040204" pitchFamily="34" charset="0"/>
                </a:rPr>
                <a:t>tRNA</a:t>
              </a:r>
              <a:r>
                <a:rPr lang="en-US" sz="1200" baseline="30000" dirty="0" err="1">
                  <a:latin typeface="Linux Libertine"/>
                  <a:ea typeface="Verdana" panose="020B0604030504040204" pitchFamily="34" charset="0"/>
                </a:rPr>
                <a:t>fMet</a:t>
              </a:r>
              <a:endParaRPr lang="ru-RU" sz="1200" baseline="30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B1EF53-B244-4D68-9F0C-928C872D311F}"/>
                </a:ext>
              </a:extLst>
            </p:cNvPr>
            <p:cNvSpPr txBox="1"/>
            <p:nvPr/>
          </p:nvSpPr>
          <p:spPr>
            <a:xfrm rot="19324883">
              <a:off x="4543886" y="6388391"/>
              <a:ext cx="935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Linux Libertine"/>
                  <a:ea typeface="Verdana" panose="020B0604030504040204" pitchFamily="34" charset="0"/>
                </a:rPr>
                <a:t>T5 </a:t>
              </a:r>
              <a:r>
                <a:rPr lang="en-US" sz="1200" dirty="0" err="1">
                  <a:latin typeface="Linux Libertine"/>
                  <a:ea typeface="Verdana" panose="020B0604030504040204" pitchFamily="34" charset="0"/>
                </a:rPr>
                <a:t>tRNA</a:t>
              </a:r>
              <a:r>
                <a:rPr lang="en-US" sz="1200" baseline="30000" dirty="0" err="1">
                  <a:latin typeface="Linux Libertine"/>
                  <a:ea typeface="Verdana" panose="020B0604030504040204" pitchFamily="34" charset="0"/>
                </a:rPr>
                <a:t>Lys</a:t>
              </a:r>
              <a:endParaRPr lang="ru-RU" sz="1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95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408CA5A-0CAD-4FD7-8517-C87E7A0C8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BFAB458-FF1B-4BE3-93AF-021D5DA7D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6C00677-5223-4E20-94A2-EA5B8D776F0A}"/>
              </a:ext>
            </a:extLst>
          </p:cNvPr>
          <p:cNvGrpSpPr/>
          <p:nvPr/>
        </p:nvGrpSpPr>
        <p:grpSpPr>
          <a:xfrm>
            <a:off x="791851" y="1103042"/>
            <a:ext cx="7560297" cy="4651915"/>
            <a:chOff x="254523" y="821579"/>
            <a:chExt cx="8144759" cy="521484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AAACBF3-719B-4E76-B2C9-F5B3E4E61FCE}"/>
                </a:ext>
              </a:extLst>
            </p:cNvPr>
            <p:cNvGrpSpPr/>
            <p:nvPr/>
          </p:nvGrpSpPr>
          <p:grpSpPr>
            <a:xfrm>
              <a:off x="254523" y="821579"/>
              <a:ext cx="8144759" cy="5214841"/>
              <a:chOff x="254523" y="821579"/>
              <a:chExt cx="8144759" cy="5214841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AFD95CEC-DE1E-45BC-9B2A-200D30B2B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523" y="821579"/>
                <a:ext cx="8144759" cy="5214841"/>
              </a:xfrm>
              <a:prstGeom prst="rect">
                <a:avLst/>
              </a:prstGeom>
            </p:spPr>
          </p:pic>
          <p:sp>
            <p:nvSpPr>
              <p:cNvPr id="8" name="Равнобедренный треугольник 7">
                <a:extLst>
                  <a:ext uri="{FF2B5EF4-FFF2-40B4-BE49-F238E27FC236}">
                    <a16:creationId xmlns:a16="http://schemas.microsoft.com/office/drawing/2014/main" id="{B11EBD22-6A36-4B5B-861C-2E6DD02C344B}"/>
                  </a:ext>
                </a:extLst>
              </p:cNvPr>
              <p:cNvSpPr/>
              <p:nvPr/>
            </p:nvSpPr>
            <p:spPr>
              <a:xfrm rot="15042276">
                <a:off x="2499172" y="2232201"/>
                <a:ext cx="197896" cy="87610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795E0F-B5B2-4EB0-A94D-433A5582BF67}"/>
                </a:ext>
              </a:extLst>
            </p:cNvPr>
            <p:cNvSpPr txBox="1"/>
            <p:nvPr/>
          </p:nvSpPr>
          <p:spPr>
            <a:xfrm>
              <a:off x="2598120" y="1925235"/>
              <a:ext cx="2991893" cy="50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Linux Libertine"/>
                  <a:ea typeface="Verdana" panose="020B0604030504040204" pitchFamily="34" charset="0"/>
                </a:rPr>
                <a:t>Кусь</a:t>
              </a:r>
              <a:r>
                <a:rPr lang="ru-RU" sz="2000" dirty="0">
                  <a:latin typeface="Linux Libertine"/>
                  <a:ea typeface="Verdana" panose="020B0604030504040204" pitchFamily="34" charset="0"/>
                </a:rPr>
                <a:t> делается здесь</a:t>
              </a:r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3FB35A-8EA6-4BE6-8BA4-36BD860160C8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Сравнение </a:t>
            </a:r>
            <a:r>
              <a:rPr lang="ru-RU" sz="2400" b="1" dirty="0" err="1">
                <a:latin typeface="Linux Libertine"/>
              </a:rPr>
              <a:t>колийной</a:t>
            </a:r>
            <a:r>
              <a:rPr lang="ru-RU" sz="2400" b="1" dirty="0">
                <a:latin typeface="Linux Libertine"/>
              </a:rPr>
              <a:t> и </a:t>
            </a:r>
            <a:r>
              <a:rPr lang="ru-RU" sz="2400" b="1" dirty="0" err="1">
                <a:latin typeface="Linux Libertine"/>
              </a:rPr>
              <a:t>фаговой</a:t>
            </a:r>
            <a:r>
              <a:rPr lang="ru-RU" sz="2400" b="1" dirty="0">
                <a:latin typeface="Linux Libertine"/>
              </a:rPr>
              <a:t> тРНК</a:t>
            </a:r>
          </a:p>
        </p:txBody>
      </p:sp>
    </p:spTree>
    <p:extLst>
      <p:ext uri="{BB962C8B-B14F-4D97-AF65-F5344CB8AC3E}">
        <p14:creationId xmlns:p14="http://schemas.microsoft.com/office/powerpoint/2010/main" val="206412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408CA5A-0CAD-4FD7-8517-C87E7A0C8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BFAB458-FF1B-4BE3-93AF-021D5DA7D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D95CEC-DE1E-45BC-9B2A-200D30B2B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" y="1103042"/>
            <a:ext cx="7560297" cy="465191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3FB35A-8EA6-4BE6-8BA4-36BD860160C8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Сравнение </a:t>
            </a:r>
            <a:r>
              <a:rPr lang="ru-RU" sz="2400" b="1" dirty="0" err="1">
                <a:latin typeface="Linux Libertine"/>
              </a:rPr>
              <a:t>колийной</a:t>
            </a:r>
            <a:r>
              <a:rPr lang="ru-RU" sz="2400" b="1" dirty="0">
                <a:latin typeface="Linux Libertine"/>
              </a:rPr>
              <a:t> и </a:t>
            </a:r>
            <a:r>
              <a:rPr lang="ru-RU" sz="2400" b="1" dirty="0" err="1">
                <a:latin typeface="Linux Libertine"/>
              </a:rPr>
              <a:t>фаговой</a:t>
            </a:r>
            <a:r>
              <a:rPr lang="ru-RU" sz="2400" b="1" dirty="0">
                <a:latin typeface="Linux Libertine"/>
              </a:rPr>
              <a:t> тРНК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03AC76-A8B6-444A-943C-1C466E81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41" y="3385426"/>
            <a:ext cx="4281939" cy="345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24FACFB-1045-47A5-BBA9-449F1C5F0AED}"/>
              </a:ext>
            </a:extLst>
          </p:cNvPr>
          <p:cNvSpPr/>
          <p:nvPr/>
        </p:nvSpPr>
        <p:spPr>
          <a:xfrm rot="20840554">
            <a:off x="1971720" y="2918754"/>
            <a:ext cx="983155" cy="183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4AD1D68-6CF7-406C-85F0-59F14800F134}"/>
              </a:ext>
            </a:extLst>
          </p:cNvPr>
          <p:cNvSpPr/>
          <p:nvPr/>
        </p:nvSpPr>
        <p:spPr>
          <a:xfrm rot="20840554">
            <a:off x="1874480" y="2574774"/>
            <a:ext cx="983155" cy="1766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C3326-3B81-48A3-91E2-46CD54F3F0B5}"/>
              </a:ext>
            </a:extLst>
          </p:cNvPr>
          <p:cNvSpPr txBox="1"/>
          <p:nvPr/>
        </p:nvSpPr>
        <p:spPr>
          <a:xfrm>
            <a:off x="1139550" y="2413152"/>
            <a:ext cx="82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nux Libertine"/>
                <a:ea typeface="Verdana" panose="020B0604030504040204" pitchFamily="34" charset="0"/>
              </a:rPr>
              <a:t>Mut1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D76E0-B096-42C1-A903-FAE54767CFB3}"/>
              </a:ext>
            </a:extLst>
          </p:cNvPr>
          <p:cNvSpPr txBox="1"/>
          <p:nvPr/>
        </p:nvSpPr>
        <p:spPr>
          <a:xfrm>
            <a:off x="1219945" y="2900704"/>
            <a:ext cx="82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nux Libertine"/>
                <a:ea typeface="Verdana" panose="020B0604030504040204" pitchFamily="34" charset="0"/>
              </a:rPr>
              <a:t>Mut2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CBBA7C-50EF-42B7-9DA1-09609AA87D54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Второй уровень защиты</a:t>
            </a:r>
            <a:r>
              <a:rPr lang="en-US" sz="2400" b="1" dirty="0">
                <a:latin typeface="Linux Libertine"/>
              </a:rPr>
              <a:t>. </a:t>
            </a:r>
            <a:r>
              <a:rPr lang="ru-RU" sz="2400" b="1" dirty="0">
                <a:latin typeface="Linux Libertine"/>
              </a:rPr>
              <a:t>Бактерий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0ED43-1076-4006-ABB5-5A83BCAF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7" y="1515297"/>
            <a:ext cx="7019555" cy="495149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6B6B98D-AD72-4748-98DA-FF900D8B9279}"/>
              </a:ext>
            </a:extLst>
          </p:cNvPr>
          <p:cNvSpPr/>
          <p:nvPr/>
        </p:nvSpPr>
        <p:spPr>
          <a:xfrm>
            <a:off x="2667786" y="1225485"/>
            <a:ext cx="2997723" cy="2045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AC176C-1A26-4033-BD46-9DED279FAEFB}"/>
              </a:ext>
            </a:extLst>
          </p:cNvPr>
          <p:cNvSpPr txBox="1">
            <a:spLocks/>
          </p:cNvSpPr>
          <p:nvPr/>
        </p:nvSpPr>
        <p:spPr>
          <a:xfrm>
            <a:off x="4572000" y="833682"/>
            <a:ext cx="4345756" cy="44345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0" u="none" strike="noStrike" baseline="0" dirty="0">
                <a:latin typeface="Linux Libertine"/>
              </a:rPr>
              <a:t>The Phage Anti-Restriction Induced System</a:t>
            </a:r>
          </a:p>
          <a:p>
            <a:pPr algn="l"/>
            <a:r>
              <a:rPr lang="en-US" sz="1600" b="1" i="0" u="none" strike="noStrike" baseline="0" dirty="0">
                <a:latin typeface="Linux Libertine"/>
              </a:rPr>
              <a:t> (PARIS)</a:t>
            </a:r>
            <a:endParaRPr lang="ru-RU" sz="1600" b="1" dirty="0">
              <a:latin typeface="Linux Liberti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FDD38-B95D-4FD4-8460-675592B5312B}"/>
              </a:ext>
            </a:extLst>
          </p:cNvPr>
          <p:cNvSpPr txBox="1"/>
          <p:nvPr/>
        </p:nvSpPr>
        <p:spPr>
          <a:xfrm>
            <a:off x="7761265" y="3271101"/>
            <a:ext cx="124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inux Libertine"/>
                <a:ea typeface="Verdana" panose="020B0604030504040204" pitchFamily="34" charset="0"/>
              </a:rPr>
              <a:t>tRNA</a:t>
            </a:r>
            <a:r>
              <a:rPr lang="en-US" sz="2400" baseline="30000" dirty="0" err="1">
                <a:latin typeface="Linux Libertine"/>
                <a:ea typeface="Verdana" panose="020B0604030504040204" pitchFamily="34" charset="0"/>
              </a:rPr>
              <a:t>Lys</a:t>
            </a:r>
            <a:endParaRPr lang="ru-RU" sz="2400" baseline="30000" dirty="0">
              <a:latin typeface="Linux Libertine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BE662-70AF-4DE9-A379-46BE2D90047C}"/>
              </a:ext>
            </a:extLst>
          </p:cNvPr>
          <p:cNvSpPr txBox="1"/>
          <p:nvPr/>
        </p:nvSpPr>
        <p:spPr>
          <a:xfrm>
            <a:off x="5621382" y="6286856"/>
            <a:ext cx="2997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Linux Libertine"/>
                <a:ea typeface="Verdana" panose="020B0604030504040204" pitchFamily="34" charset="0"/>
              </a:rPr>
              <a:t>Абортивная 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191475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B413562-500D-4691-BF2B-7E392ECEA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6741" r="25361" b="3314"/>
          <a:stretch/>
        </p:blipFill>
        <p:spPr bwMode="auto">
          <a:xfrm>
            <a:off x="336310" y="1661473"/>
            <a:ext cx="3503982" cy="34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B984DC-FF73-490E-911A-8E6EA1CD67F5}"/>
              </a:ext>
            </a:extLst>
          </p:cNvPr>
          <p:cNvSpPr txBox="1">
            <a:spLocks/>
          </p:cNvSpPr>
          <p:nvPr/>
        </p:nvSpPr>
        <p:spPr>
          <a:xfrm>
            <a:off x="0" y="145526"/>
            <a:ext cx="9144000" cy="1324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Linux Libertine"/>
              </a:rPr>
              <a:t>Общая картина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71466-B8E1-4D8A-9FBE-F30DAEA51E6A}"/>
              </a:ext>
            </a:extLst>
          </p:cNvPr>
          <p:cNvSpPr txBox="1"/>
          <p:nvPr/>
        </p:nvSpPr>
        <p:spPr>
          <a:xfrm>
            <a:off x="286121" y="5196527"/>
            <a:ext cx="393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Linux Libertine"/>
                <a:ea typeface="Verdana" panose="020B0604030504040204" pitchFamily="34" charset="0"/>
              </a:rPr>
              <a:t>Бактериофаг «съел» бактерии так, что получилась картинка бактериофага на чашке петри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A3B377-15AD-46F6-AF87-50C4A715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13" y="329495"/>
            <a:ext cx="4425077" cy="47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EC6FAB-3CCD-4322-8B95-809A8835ADA0}"/>
              </a:ext>
            </a:extLst>
          </p:cNvPr>
          <p:cNvSpPr txBox="1"/>
          <p:nvPr/>
        </p:nvSpPr>
        <p:spPr>
          <a:xfrm>
            <a:off x="5287587" y="5196527"/>
            <a:ext cx="3930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Linux Libertine"/>
                <a:ea typeface="Verdana" panose="020B0604030504040204" pitchFamily="34" charset="0"/>
              </a:rPr>
              <a:t>Но всегда ли фаг-паразит?</a:t>
            </a:r>
          </a:p>
        </p:txBody>
      </p:sp>
    </p:spTree>
    <p:extLst>
      <p:ext uri="{BB962C8B-B14F-4D97-AF65-F5344CB8AC3E}">
        <p14:creationId xmlns:p14="http://schemas.microsoft.com/office/powerpoint/2010/main" val="136957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305804-CD8F-4E09-9181-DBE9173B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" y="743183"/>
            <a:ext cx="6419654" cy="29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F25920-5A77-41E2-919E-34F55D4A122C}"/>
              </a:ext>
            </a:extLst>
          </p:cNvPr>
          <p:cNvSpPr txBox="1">
            <a:spLocks/>
          </p:cNvSpPr>
          <p:nvPr/>
        </p:nvSpPr>
        <p:spPr>
          <a:xfrm>
            <a:off x="118616" y="57912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Системы защиты. </a:t>
            </a:r>
            <a:r>
              <a:rPr lang="en-US" sz="2400" b="1" dirty="0">
                <a:latin typeface="Linux Libertine"/>
              </a:rPr>
              <a:t>CRISPR</a:t>
            </a:r>
            <a:r>
              <a:rPr lang="ru-RU" sz="2400" b="1" dirty="0">
                <a:latin typeface="Linux Libertine"/>
              </a:rPr>
              <a:t>/</a:t>
            </a:r>
            <a:r>
              <a:rPr lang="en-US" sz="2400" b="1" dirty="0">
                <a:latin typeface="Linux Libertine"/>
              </a:rPr>
              <a:t>Cas</a:t>
            </a:r>
            <a:r>
              <a:rPr lang="ru-RU" sz="2400" b="1" dirty="0">
                <a:latin typeface="Linux Libertine"/>
              </a:rPr>
              <a:t>-системы</a:t>
            </a:r>
            <a:r>
              <a:rPr lang="en-US" sz="2400" b="1" dirty="0">
                <a:latin typeface="Linux Libertine"/>
              </a:rPr>
              <a:t>. </a:t>
            </a:r>
            <a:r>
              <a:rPr lang="ru-RU" sz="2400" b="1" dirty="0">
                <a:latin typeface="Linux Libertine"/>
              </a:rPr>
              <a:t>РМ системы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4BF5DB7-1FF8-41B3-AFA6-C8DE6C91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" y="3669643"/>
            <a:ext cx="4821029" cy="29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829B8-5459-4038-A19B-A640FF28A90F}"/>
              </a:ext>
            </a:extLst>
          </p:cNvPr>
          <p:cNvSpPr txBox="1"/>
          <p:nvPr/>
        </p:nvSpPr>
        <p:spPr>
          <a:xfrm>
            <a:off x="4821029" y="3883179"/>
            <a:ext cx="4119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Linux Libertine"/>
                <a:ea typeface="Verdana" panose="020B0604030504040204" pitchFamily="34" charset="0"/>
              </a:rPr>
              <a:t>Самые изученные системы защиты.</a:t>
            </a:r>
          </a:p>
          <a:p>
            <a:endParaRPr lang="ru-RU" sz="1600" dirty="0">
              <a:latin typeface="Linux Libertine"/>
              <a:ea typeface="Verdana" panose="020B0604030504040204" pitchFamily="34" charset="0"/>
            </a:endParaRPr>
          </a:p>
          <a:p>
            <a:r>
              <a:rPr lang="ru-RU" sz="1600" dirty="0">
                <a:latin typeface="Linux Libertine"/>
                <a:ea typeface="Verdana" panose="020B0604030504040204" pitchFamily="34" charset="0"/>
              </a:rPr>
              <a:t>Технически, они не чувствуют </a:t>
            </a:r>
            <a:r>
              <a:rPr lang="ru-RU" sz="1600" dirty="0" err="1">
                <a:latin typeface="Linux Libertine"/>
                <a:ea typeface="Verdana" panose="020B0604030504040204" pitchFamily="34" charset="0"/>
              </a:rPr>
              <a:t>фаговую</a:t>
            </a:r>
            <a:r>
              <a:rPr lang="ru-RU" sz="1600" dirty="0">
                <a:latin typeface="Linux Libertine"/>
                <a:ea typeface="Verdana" panose="020B0604030504040204" pitchFamily="34" charset="0"/>
              </a:rPr>
              <a:t> инфекцию, они атакуют «не свою» НК</a:t>
            </a:r>
          </a:p>
        </p:txBody>
      </p:sp>
    </p:spTree>
    <p:extLst>
      <p:ext uri="{BB962C8B-B14F-4D97-AF65-F5344CB8AC3E}">
        <p14:creationId xmlns:p14="http://schemas.microsoft.com/office/powerpoint/2010/main" val="330185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4EFF4B4-6ABE-4932-9384-462B4D25A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b="67285"/>
          <a:stretch/>
        </p:blipFill>
        <p:spPr bwMode="auto">
          <a:xfrm>
            <a:off x="480767" y="1576633"/>
            <a:ext cx="7912562" cy="37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9FD2DE-DB2B-4B53-8CC3-37291EBB723A}"/>
              </a:ext>
            </a:extLst>
          </p:cNvPr>
          <p:cNvSpPr txBox="1">
            <a:spLocks/>
          </p:cNvSpPr>
          <p:nvPr/>
        </p:nvSpPr>
        <p:spPr>
          <a:xfrm>
            <a:off x="165750" y="161606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Защитные системы часто располагаются вместе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66787-3D3B-4C99-92AC-217B74FCBA1A}"/>
              </a:ext>
            </a:extLst>
          </p:cNvPr>
          <p:cNvSpPr txBox="1"/>
          <p:nvPr/>
        </p:nvSpPr>
        <p:spPr>
          <a:xfrm>
            <a:off x="2209803" y="5523443"/>
            <a:ext cx="524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Linux Libertine"/>
                <a:ea typeface="Verdana" panose="020B0604030504040204" pitchFamily="34" charset="0"/>
              </a:rPr>
              <a:t>«Защитные» островки генома</a:t>
            </a:r>
          </a:p>
        </p:txBody>
      </p:sp>
    </p:spTree>
    <p:extLst>
      <p:ext uri="{BB962C8B-B14F-4D97-AF65-F5344CB8AC3E}">
        <p14:creationId xmlns:p14="http://schemas.microsoft.com/office/powerpoint/2010/main" val="9848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EEEFA9-9599-416A-AF01-535506425700}"/>
              </a:ext>
            </a:extLst>
          </p:cNvPr>
          <p:cNvSpPr txBox="1">
            <a:spLocks/>
          </p:cNvSpPr>
          <p:nvPr/>
        </p:nvSpPr>
        <p:spPr>
          <a:xfrm>
            <a:off x="118616" y="86193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Противодействие. Анти-</a:t>
            </a:r>
            <a:r>
              <a:rPr lang="en-US" sz="2400" b="1" dirty="0">
                <a:latin typeface="Linux Libertine"/>
              </a:rPr>
              <a:t>CRISPR</a:t>
            </a:r>
            <a:r>
              <a:rPr lang="ru-RU" sz="2400" b="1" dirty="0">
                <a:latin typeface="Linux Libertine"/>
              </a:rPr>
              <a:t>/</a:t>
            </a:r>
            <a:r>
              <a:rPr lang="en-US" sz="2400" b="1" dirty="0">
                <a:latin typeface="Linux Libertine"/>
              </a:rPr>
              <a:t>Cas</a:t>
            </a:r>
            <a:endParaRPr lang="ru-RU" sz="2400" b="1" dirty="0">
              <a:latin typeface="Linux Libertine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289D01-1892-4A2B-81F8-7105F374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67" y="916147"/>
            <a:ext cx="7257681" cy="45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44E11-5133-45FB-B860-1640E26B4DB6}"/>
              </a:ext>
            </a:extLst>
          </p:cNvPr>
          <p:cNvSpPr txBox="1"/>
          <p:nvPr/>
        </p:nvSpPr>
        <p:spPr>
          <a:xfrm>
            <a:off x="369851" y="5670229"/>
            <a:ext cx="869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Технически, это арсенал </a:t>
            </a:r>
            <a:r>
              <a:rPr lang="ru-RU" sz="2000" dirty="0" err="1">
                <a:latin typeface="Linux Libertine"/>
                <a:ea typeface="Verdana" panose="020B0604030504040204" pitchFamily="34" charset="0"/>
              </a:rPr>
              <a:t>фаговых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 генов, продукты которых чаще всего нарушают функции </a:t>
            </a:r>
            <a:r>
              <a:rPr lang="ru-RU" sz="2000" dirty="0" err="1">
                <a:latin typeface="Linux Libertine"/>
                <a:ea typeface="Verdana" panose="020B0604030504040204" pitchFamily="34" charset="0"/>
              </a:rPr>
              <a:t>эффекторной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 нуклеазы </a:t>
            </a:r>
          </a:p>
        </p:txBody>
      </p:sp>
    </p:spTree>
    <p:extLst>
      <p:ext uri="{BB962C8B-B14F-4D97-AF65-F5344CB8AC3E}">
        <p14:creationId xmlns:p14="http://schemas.microsoft.com/office/powerpoint/2010/main" val="102825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6FE3387-235D-4055-B46D-170ACD475220}"/>
              </a:ext>
            </a:extLst>
          </p:cNvPr>
          <p:cNvSpPr txBox="1">
            <a:spLocks/>
          </p:cNvSpPr>
          <p:nvPr/>
        </p:nvSpPr>
        <p:spPr>
          <a:xfrm>
            <a:off x="118616" y="86193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Противодействие. Анти-РМ</a:t>
            </a:r>
          </a:p>
        </p:txBody>
      </p:sp>
      <p:pic>
        <p:nvPicPr>
          <p:cNvPr id="4098" name="Picture 2" descr="ДНК и белок Ocr">
            <a:extLst>
              <a:ext uri="{FF2B5EF4-FFF2-40B4-BE49-F238E27FC236}">
                <a16:creationId xmlns:a16="http://schemas.microsoft.com/office/drawing/2014/main" id="{1A9374C5-3E31-4A1C-B00C-8079EE6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0" y="1037616"/>
            <a:ext cx="3553315" cy="38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8EE2-C906-42D5-A4E7-DED8E90E2F5C}"/>
              </a:ext>
            </a:extLst>
          </p:cNvPr>
          <p:cNvSpPr txBox="1"/>
          <p:nvPr/>
        </p:nvSpPr>
        <p:spPr>
          <a:xfrm>
            <a:off x="352047" y="5023088"/>
            <a:ext cx="8245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Ocr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белки можно найти у разных фагов. </a:t>
            </a:r>
          </a:p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В лаборатории – 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T7, T5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  <a:p>
            <a:endParaRPr lang="ru-RU" sz="2000" dirty="0">
              <a:latin typeface="Linux Libertine"/>
              <a:ea typeface="Verdana" panose="020B0604030504040204" pitchFamily="34" charset="0"/>
            </a:endParaRPr>
          </a:p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pI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= 3.87.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Заряд по поверхности преимущественно отрицательный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A4A549E-262D-4A5F-874C-B1B5E1B9499C}"/>
              </a:ext>
            </a:extLst>
          </p:cNvPr>
          <p:cNvGrpSpPr/>
          <p:nvPr/>
        </p:nvGrpSpPr>
        <p:grpSpPr>
          <a:xfrm>
            <a:off x="4421168" y="1834921"/>
            <a:ext cx="4232635" cy="3188167"/>
            <a:chOff x="4572000" y="1570965"/>
            <a:chExt cx="4232635" cy="318816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E0C6D60-52BA-4546-AFB6-90AFCF291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2549" r="9027" b="10838"/>
            <a:stretch/>
          </p:blipFill>
          <p:spPr>
            <a:xfrm>
              <a:off x="4572000" y="1570965"/>
              <a:ext cx="4232635" cy="3188167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8F02562-4BC1-4F4A-A7F4-336BD7321CC6}"/>
                </a:ext>
              </a:extLst>
            </p:cNvPr>
            <p:cNvCxnSpPr/>
            <p:nvPr/>
          </p:nvCxnSpPr>
          <p:spPr>
            <a:xfrm flipH="1">
              <a:off x="6495068" y="3346515"/>
              <a:ext cx="193249" cy="5279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443449DC-D174-49C9-A13E-6A7851122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8317" y="3874416"/>
              <a:ext cx="617456" cy="2112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D73D206-FE74-40E2-A417-E6B1C5BD4D99}"/>
              </a:ext>
            </a:extLst>
          </p:cNvPr>
          <p:cNvSpPr txBox="1"/>
          <p:nvPr/>
        </p:nvSpPr>
        <p:spPr>
          <a:xfrm>
            <a:off x="4182983" y="1037616"/>
            <a:ext cx="48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Ocr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«забивает» свободные </a:t>
            </a:r>
            <a:r>
              <a:rPr lang="ru-RU" sz="2000" dirty="0" err="1">
                <a:latin typeface="Linux Libertine"/>
                <a:ea typeface="Verdana" panose="020B0604030504040204" pitchFamily="34" charset="0"/>
              </a:rPr>
              <a:t>рестриктазы</a:t>
            </a:r>
            <a:endParaRPr lang="ru-RU" sz="2000" dirty="0">
              <a:latin typeface="Linux Libertine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0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9ABC6-86B1-4F64-9891-C55497D2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36"/>
          <a:stretch/>
        </p:blipFill>
        <p:spPr>
          <a:xfrm>
            <a:off x="4572000" y="1221244"/>
            <a:ext cx="4439905" cy="19413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CCD53D-7C94-48E4-B406-A00EDF55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95" y="3566887"/>
            <a:ext cx="7059010" cy="283884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5C2C43A-B666-44F3-BD69-0EE822734458}"/>
              </a:ext>
            </a:extLst>
          </p:cNvPr>
          <p:cNvSpPr txBox="1">
            <a:spLocks/>
          </p:cNvSpPr>
          <p:nvPr/>
        </p:nvSpPr>
        <p:spPr>
          <a:xfrm>
            <a:off x="207390" y="176264"/>
            <a:ext cx="8597245" cy="77719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Linux Libertine"/>
              </a:rPr>
              <a:t>Второй уровень защиты</a:t>
            </a:r>
            <a:r>
              <a:rPr lang="en-US" sz="2400" b="1" dirty="0">
                <a:latin typeface="Linux Libertine"/>
              </a:rPr>
              <a:t>. </a:t>
            </a:r>
            <a:r>
              <a:rPr lang="ru-RU" sz="2400" b="1" dirty="0">
                <a:latin typeface="Linux Libertine"/>
              </a:rPr>
              <a:t>Бактерий. </a:t>
            </a:r>
            <a:r>
              <a:rPr lang="en-US" sz="2400" b="1" i="0" u="none" strike="noStrike" baseline="0" dirty="0">
                <a:latin typeface="Linux Libertine"/>
              </a:rPr>
              <a:t>The Phage Anti-Restriction Induced System (PARIS)</a:t>
            </a:r>
            <a:endParaRPr lang="ru-RU" sz="2400" b="1" dirty="0">
              <a:latin typeface="Linux Libertine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1F8D25-DFC4-4333-B97E-95943088C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55" y="1357715"/>
            <a:ext cx="3921550" cy="91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E09FF7-2A84-45E3-A354-4C0940A49A84}"/>
              </a:ext>
            </a:extLst>
          </p:cNvPr>
          <p:cNvSpPr txBox="1"/>
          <p:nvPr/>
        </p:nvSpPr>
        <p:spPr>
          <a:xfrm>
            <a:off x="456625" y="2454743"/>
            <a:ext cx="411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Кластер из двух генов, который способен обеспечивать защиту </a:t>
            </a:r>
          </a:p>
        </p:txBody>
      </p:sp>
    </p:spTree>
    <p:extLst>
      <p:ext uri="{BB962C8B-B14F-4D97-AF65-F5344CB8AC3E}">
        <p14:creationId xmlns:p14="http://schemas.microsoft.com/office/powerpoint/2010/main" val="122165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364FA6-303C-4828-BDB8-3961A055A5CE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Что режет </a:t>
            </a:r>
            <a:r>
              <a:rPr lang="en-US" sz="2400" b="1" dirty="0" err="1">
                <a:latin typeface="Linux Libertine"/>
              </a:rPr>
              <a:t>AriB</a:t>
            </a:r>
            <a:r>
              <a:rPr lang="ru-RU" sz="2400" b="1" dirty="0">
                <a:latin typeface="Linux Libertine"/>
              </a:rPr>
              <a:t>? И насколько опасен </a:t>
            </a:r>
            <a:r>
              <a:rPr lang="en-US" sz="2400" b="1" dirty="0">
                <a:latin typeface="Linux Libertine"/>
              </a:rPr>
              <a:t>PARIS</a:t>
            </a:r>
            <a:r>
              <a:rPr lang="ru-RU" sz="2400" b="1" dirty="0">
                <a:latin typeface="Linux Libertine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3DA5A-C502-4E17-B311-2C6E717A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50" y="1035956"/>
            <a:ext cx="3810532" cy="3057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3F28C-0358-49D0-A2E2-4D1B57084BAD}"/>
              </a:ext>
            </a:extLst>
          </p:cNvPr>
          <p:cNvSpPr txBox="1"/>
          <p:nvPr/>
        </p:nvSpPr>
        <p:spPr>
          <a:xfrm>
            <a:off x="609668" y="4854632"/>
            <a:ext cx="423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AriB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работает 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Mg-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зависимо.</a:t>
            </a:r>
          </a:p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Фрагменты тРНК можно видеть напрямую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2D9F3-771D-4317-AC96-C8791F0E8D2B}"/>
              </a:ext>
            </a:extLst>
          </p:cNvPr>
          <p:cNvSpPr txBox="1"/>
          <p:nvPr/>
        </p:nvSpPr>
        <p:spPr>
          <a:xfrm>
            <a:off x="4853150" y="4426948"/>
            <a:ext cx="423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Если активировать 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PARIS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белком </a:t>
            </a:r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Ocr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(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что это значит?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)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 то спустя час остается только 1 клетка на 100000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A682CA-C178-4988-B32C-B8A5C9B19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6"/>
          <a:stretch/>
        </p:blipFill>
        <p:spPr>
          <a:xfrm>
            <a:off x="609668" y="987705"/>
            <a:ext cx="3170863" cy="38650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11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C5A4C-D948-40A4-960C-2048B479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2" y="886691"/>
            <a:ext cx="4239540" cy="320721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364FA6-303C-4828-BDB8-3961A055A5CE}"/>
              </a:ext>
            </a:extLst>
          </p:cNvPr>
          <p:cNvSpPr txBox="1">
            <a:spLocks/>
          </p:cNvSpPr>
          <p:nvPr/>
        </p:nvSpPr>
        <p:spPr>
          <a:xfrm>
            <a:off x="128042" y="171034"/>
            <a:ext cx="8128747" cy="4434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b="1" dirty="0">
                <a:latin typeface="Linux Libertine"/>
              </a:rPr>
              <a:t>Что режет </a:t>
            </a:r>
            <a:r>
              <a:rPr lang="en-US" sz="2400" b="1" dirty="0" err="1">
                <a:latin typeface="Linux Libertine"/>
              </a:rPr>
              <a:t>AriB</a:t>
            </a:r>
            <a:r>
              <a:rPr lang="ru-RU" sz="2400" b="1" dirty="0">
                <a:latin typeface="Linux Libertine"/>
              </a:rPr>
              <a:t>? И насколько опасен </a:t>
            </a:r>
            <a:r>
              <a:rPr lang="en-US" sz="2400" b="1" dirty="0">
                <a:latin typeface="Linux Libertine"/>
              </a:rPr>
              <a:t>PARIS</a:t>
            </a:r>
            <a:r>
              <a:rPr lang="ru-RU" sz="2400" b="1" dirty="0">
                <a:latin typeface="Linux Libertine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3DA5A-C502-4E17-B311-2C6E717A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50" y="1035956"/>
            <a:ext cx="3810532" cy="3057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3F28C-0358-49D0-A2E2-4D1B57084BAD}"/>
              </a:ext>
            </a:extLst>
          </p:cNvPr>
          <p:cNvSpPr txBox="1"/>
          <p:nvPr/>
        </p:nvSpPr>
        <p:spPr>
          <a:xfrm>
            <a:off x="260017" y="4426948"/>
            <a:ext cx="423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Спустя пол часа в клетках почти не остается </a:t>
            </a:r>
            <a:r>
              <a:rPr lang="ru-RU" sz="2000" dirty="0" err="1">
                <a:latin typeface="Linux Libertine"/>
                <a:ea typeface="Verdana" panose="020B0604030504040204" pitchFamily="34" charset="0"/>
              </a:rPr>
              <a:t>лизиновой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 тРНК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2D9F3-771D-4317-AC96-C8791F0E8D2B}"/>
              </a:ext>
            </a:extLst>
          </p:cNvPr>
          <p:cNvSpPr txBox="1"/>
          <p:nvPr/>
        </p:nvSpPr>
        <p:spPr>
          <a:xfrm>
            <a:off x="4853150" y="4426948"/>
            <a:ext cx="423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Linux Libertine"/>
                <a:ea typeface="Verdana" panose="020B0604030504040204" pitchFamily="34" charset="0"/>
              </a:rPr>
              <a:t>Если активировать 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PARIS 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белком </a:t>
            </a:r>
            <a:r>
              <a:rPr lang="en-US" sz="2000" dirty="0" err="1">
                <a:latin typeface="Linux Libertine"/>
                <a:ea typeface="Verdana" panose="020B0604030504040204" pitchFamily="34" charset="0"/>
              </a:rPr>
              <a:t>Ocr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 (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что это значит?</a:t>
            </a:r>
            <a:r>
              <a:rPr lang="en-US" sz="2000" dirty="0">
                <a:latin typeface="Linux Libertine"/>
                <a:ea typeface="Verdana" panose="020B0604030504040204" pitchFamily="34" charset="0"/>
              </a:rPr>
              <a:t>)</a:t>
            </a:r>
            <a:r>
              <a:rPr lang="ru-RU" sz="2000" dirty="0">
                <a:latin typeface="Linux Libertine"/>
                <a:ea typeface="Verdana" panose="020B0604030504040204" pitchFamily="34" charset="0"/>
              </a:rPr>
              <a:t> то спустя час остается только 1 клетка на 100000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0441FBC-E0CE-4D95-A0BB-1F8225FCBA26}"/>
              </a:ext>
            </a:extLst>
          </p:cNvPr>
          <p:cNvSpPr txBox="1">
            <a:spLocks/>
          </p:cNvSpPr>
          <p:nvPr/>
        </p:nvSpPr>
        <p:spPr>
          <a:xfrm>
            <a:off x="788777" y="5861700"/>
            <a:ext cx="8128746" cy="44345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Linux Libertine"/>
              </a:rPr>
              <a:t>Система абортивной инфекции (что это?)</a:t>
            </a:r>
          </a:p>
        </p:txBody>
      </p:sp>
    </p:spTree>
    <p:extLst>
      <p:ext uri="{BB962C8B-B14F-4D97-AF65-F5344CB8AC3E}">
        <p14:creationId xmlns:p14="http://schemas.microsoft.com/office/powerpoint/2010/main" val="173076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321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Linux Libertine</vt:lpstr>
      <vt:lpstr>Тема Office</vt:lpstr>
      <vt:lpstr>Гонка вооружений (?) бактерий и фагов. Некоторые частности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Гонка вооружений бактерий и фагов</dc:title>
  <dc:creator>Алексей Ливенский</dc:creator>
  <cp:lastModifiedBy>Алексей Ливенский</cp:lastModifiedBy>
  <cp:revision>23</cp:revision>
  <dcterms:created xsi:type="dcterms:W3CDTF">2024-09-05T17:20:24Z</dcterms:created>
  <dcterms:modified xsi:type="dcterms:W3CDTF">2024-09-06T06:07:10Z</dcterms:modified>
</cp:coreProperties>
</file>