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sldIdLst>
    <p:sldId id="304" r:id="rId2"/>
    <p:sldId id="305" r:id="rId3"/>
    <p:sldId id="306" r:id="rId4"/>
    <p:sldId id="296" r:id="rId5"/>
    <p:sldId id="307" r:id="rId6"/>
    <p:sldId id="308" r:id="rId7"/>
    <p:sldId id="298" r:id="rId8"/>
    <p:sldId id="309" r:id="rId9"/>
    <p:sldId id="302" r:id="rId10"/>
    <p:sldId id="303" r:id="rId11"/>
    <p:sldId id="256" r:id="rId12"/>
    <p:sldId id="311" r:id="rId13"/>
    <p:sldId id="267" r:id="rId14"/>
    <p:sldId id="291" r:id="rId15"/>
    <p:sldId id="257" r:id="rId16"/>
    <p:sldId id="270" r:id="rId17"/>
    <p:sldId id="272" r:id="rId18"/>
    <p:sldId id="277" r:id="rId19"/>
    <p:sldId id="292" r:id="rId20"/>
    <p:sldId id="278" r:id="rId21"/>
    <p:sldId id="293" r:id="rId22"/>
    <p:sldId id="282" r:id="rId23"/>
    <p:sldId id="283" r:id="rId24"/>
    <p:sldId id="289" r:id="rId25"/>
    <p:sldId id="284" r:id="rId26"/>
    <p:sldId id="281" r:id="rId27"/>
    <p:sldId id="279" r:id="rId28"/>
    <p:sldId id="280" r:id="rId29"/>
    <p:sldId id="285" r:id="rId30"/>
    <p:sldId id="286" r:id="rId31"/>
    <p:sldId id="287" r:id="rId32"/>
    <p:sldId id="265" r:id="rId33"/>
    <p:sldId id="288" r:id="rId34"/>
    <p:sldId id="290" r:id="rId35"/>
    <p:sldId id="259" r:id="rId36"/>
    <p:sldId id="264" r:id="rId37"/>
    <p:sldId id="294" r:id="rId38"/>
    <p:sldId id="295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5" autoAdjust="0"/>
  </p:normalViewPr>
  <p:slideViewPr>
    <p:cSldViewPr>
      <p:cViewPr varScale="1">
        <p:scale>
          <a:sx n="96" d="100"/>
          <a:sy n="96" d="100"/>
        </p:scale>
        <p:origin x="20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F0A29-74A8-48FD-A87A-7197BA05E10E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9C332-5190-4313-89EB-C074718F2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D0699-BB34-4F1A-817C-4E08E9142C5B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230B-9517-49E8-AFC8-4860DAF8B480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6D0-0C00-4BD4-906E-4B0652346D7B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BDA8-6B4B-4F72-8D03-441BAE89C4FE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608F-850D-42DA-854B-1F04C3002700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3AE6-9BEA-494E-924C-E1DEA5361F8C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C24C-7A6A-45F6-838D-D8A09E25AAFE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3220-134D-4BF8-A9A6-720E86FDA4B2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A17C-77F7-4487-AAEF-71443A12A9A8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7A41-8420-4DAE-A319-B99435F758AE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77DA-92EB-4099-A964-17C107834FF2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9430F-2B5B-48A4-BB40-B1F07DB476EA}" type="datetime1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60555-F2FB-4545-AE64-FC2AA4B6C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на</a:t>
            </a:r>
            <a:r>
              <a:rPr lang="en-US" dirty="0" smtClean="0"/>
              <a:t> 13</a:t>
            </a:r>
            <a:r>
              <a:rPr lang="ru-RU" dirty="0" smtClean="0"/>
              <a:t> сентября 2024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ru-RU" i="1" dirty="0" smtClean="0"/>
              <a:t>Активировать учётные записи</a:t>
            </a:r>
          </a:p>
          <a:p>
            <a:pPr marL="514350" indent="-514350">
              <a:buAutoNum type="arabicParenR"/>
            </a:pPr>
            <a:r>
              <a:rPr lang="ru-RU" dirty="0" smtClean="0"/>
              <a:t>Разбор работы в классе 6го сент.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Про геном и обзор</a:t>
            </a:r>
          </a:p>
          <a:p>
            <a:pPr marL="514350" indent="-514350">
              <a:buAutoNum type="arabicParenR"/>
            </a:pPr>
            <a:r>
              <a:rPr lang="ru-RU" i="1" dirty="0" smtClean="0"/>
              <a:t>Задание в классе</a:t>
            </a:r>
            <a:r>
              <a:rPr lang="ru-RU" dirty="0" smtClean="0"/>
              <a:t>:  скачать последовательности генома</a:t>
            </a:r>
          </a:p>
          <a:p>
            <a:pPr marL="514350" indent="-514350">
              <a:buAutoNum type="arabicParenR"/>
            </a:pPr>
            <a:r>
              <a:rPr lang="ru-RU" dirty="0" smtClean="0"/>
              <a:t>Как создать свою страницу </a:t>
            </a:r>
            <a:r>
              <a:rPr lang="en-US" dirty="0" smtClean="0"/>
              <a:t>wiki </a:t>
            </a:r>
            <a:r>
              <a:rPr lang="ru-RU" dirty="0" smtClean="0"/>
              <a:t>и что писать про себя на ней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Про синтаксис </a:t>
            </a:r>
            <a:r>
              <a:rPr lang="en-US" dirty="0" smtClean="0"/>
              <a:t>wiki (</a:t>
            </a:r>
            <a:r>
              <a:rPr lang="ru-RU" dirty="0" smtClean="0"/>
              <a:t>ИР)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i="1" dirty="0" smtClean="0"/>
              <a:t>Задание в классе</a:t>
            </a:r>
            <a:r>
              <a:rPr lang="ru-RU" dirty="0" smtClean="0"/>
              <a:t>: страница в </a:t>
            </a:r>
            <a:r>
              <a:rPr lang="en-US" dirty="0" smtClean="0"/>
              <a:t>wiki</a:t>
            </a:r>
            <a:endParaRPr lang="ru-RU" dirty="0" smtClean="0"/>
          </a:p>
          <a:p>
            <a:pPr marL="514350" indent="-514350">
              <a:buAutoNum type="arabicParenR"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7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512" y="62784"/>
            <a:ext cx="8512422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Эврика</a:t>
            </a:r>
            <a:r>
              <a:rPr lang="en-US" sz="4000" dirty="0" smtClean="0"/>
              <a:t>: </a:t>
            </a:r>
            <a:r>
              <a:rPr lang="ru-RU" sz="4000" dirty="0" smtClean="0"/>
              <a:t>Надо искать только по полю </a:t>
            </a:r>
            <a:r>
              <a:rPr lang="en-US" sz="4000" dirty="0" smtClean="0"/>
              <a:t>ID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как это следует указать?</a:t>
            </a:r>
            <a:endParaRPr lang="en-US" sz="27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65" y="1169466"/>
            <a:ext cx="8017147" cy="914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437" y="2069563"/>
            <a:ext cx="5191125" cy="6191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284" y="2652354"/>
            <a:ext cx="8257046" cy="1800225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374" y="4511332"/>
            <a:ext cx="8118678" cy="2210143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27132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3) Как сохранить геном человека в базе данных?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dirty="0" smtClean="0"/>
              <a:t>Работаем вместе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7772400" cy="1362075"/>
          </a:xfrm>
        </p:spPr>
        <p:txBody>
          <a:bodyPr/>
          <a:lstStyle/>
          <a:p>
            <a:r>
              <a:rPr lang="ru-RU" dirty="0" smtClean="0"/>
              <a:t>Геном «ЧЕЛОВЕКА»!!!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420888"/>
            <a:ext cx="7772400" cy="1500187"/>
          </a:xfrm>
        </p:spPr>
        <p:txBody>
          <a:bodyPr/>
          <a:lstStyle/>
          <a:p>
            <a:r>
              <a:rPr lang="ru-RU" dirty="0" smtClean="0"/>
              <a:t>И геном человека!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6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Сколько последовательностей ДНК составляют геном «человека»</a:t>
            </a:r>
            <a:endParaRPr lang="en-US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54093" y="1133883"/>
            <a:ext cx="8229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rgbClr val="C00000"/>
                </a:solidFill>
              </a:rPr>
              <a:t>Референсный</a:t>
            </a:r>
            <a:r>
              <a:rPr lang="ru-RU" sz="2400" dirty="0" smtClean="0">
                <a:solidFill>
                  <a:srgbClr val="C00000"/>
                </a:solidFill>
              </a:rPr>
              <a:t> геном </a:t>
            </a:r>
            <a:r>
              <a:rPr lang="ru-RU" sz="2400" dirty="0" smtClean="0"/>
              <a:t>содержит по одной последовательности каждой молекулы ДНК  данного вида (для бактерий – штамма). </a:t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/>
              <a:t>В </a:t>
            </a:r>
            <a:r>
              <a:rPr lang="ru-RU" sz="2400" dirty="0" err="1"/>
              <a:t>референсном</a:t>
            </a:r>
            <a:r>
              <a:rPr lang="ru-RU" sz="2400" dirty="0"/>
              <a:t> геноме гомологичные ДНК   </a:t>
            </a:r>
            <a:r>
              <a:rPr lang="ru-RU" sz="2400" dirty="0">
                <a:solidFill>
                  <a:srgbClr val="C00000"/>
                </a:solidFill>
              </a:rPr>
              <a:t>представлены одной последовательностью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Гомологичные ДНК</a:t>
            </a:r>
            <a:r>
              <a:rPr lang="ru-RU" sz="2400" dirty="0" smtClean="0"/>
              <a:t> – те, которые в эволюции произошли от одной и той же ДНК и различаются только мутациями. </a:t>
            </a:r>
            <a:br>
              <a:rPr lang="ru-RU" sz="2400" dirty="0" smtClean="0"/>
            </a:br>
            <a:r>
              <a:rPr lang="ru-RU" sz="1600" dirty="0" smtClean="0">
                <a:solidFill>
                  <a:srgbClr val="C00000"/>
                </a:solidFill>
              </a:rPr>
              <a:t>У человека совпадение последовательностей гомологичных хромосом порядка 99.9% - 99%</a:t>
            </a:r>
          </a:p>
          <a:p>
            <a:endParaRPr lang="ru-RU" sz="2400" dirty="0"/>
          </a:p>
          <a:p>
            <a:r>
              <a:rPr lang="ru-RU" sz="2400" dirty="0" smtClean="0"/>
              <a:t>У человека 22 </a:t>
            </a:r>
            <a:r>
              <a:rPr lang="ru-RU" sz="2400" dirty="0" err="1" smtClean="0"/>
              <a:t>аутосомы</a:t>
            </a:r>
            <a:r>
              <a:rPr lang="ru-RU" sz="2400" dirty="0" smtClean="0"/>
              <a:t>, </a:t>
            </a:r>
            <a:r>
              <a:rPr lang="en-US" sz="2400" dirty="0" smtClean="0"/>
              <a:t>X-</a:t>
            </a:r>
            <a:r>
              <a:rPr lang="en-US" sz="2400" dirty="0" err="1" smtClean="0"/>
              <a:t>chr</a:t>
            </a:r>
            <a:r>
              <a:rPr lang="en-US" sz="2400" dirty="0" smtClean="0"/>
              <a:t>, Y-</a:t>
            </a:r>
            <a:r>
              <a:rPr lang="en-US" sz="2400" dirty="0" err="1" smtClean="0"/>
              <a:t>chr</a:t>
            </a:r>
            <a:r>
              <a:rPr lang="en-US" sz="2400" dirty="0" smtClean="0"/>
              <a:t>, </a:t>
            </a:r>
            <a:r>
              <a:rPr lang="en-US" sz="2400" dirty="0" err="1" smtClean="0"/>
              <a:t>mito</a:t>
            </a:r>
            <a:r>
              <a:rPr lang="en-US" sz="2400" dirty="0" smtClean="0"/>
              <a:t>-DNA =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25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последовательностей в </a:t>
            </a:r>
            <a:r>
              <a:rPr lang="ru-RU" sz="2400" dirty="0" err="1" smtClean="0">
                <a:solidFill>
                  <a:srgbClr val="C00000"/>
                </a:solidFill>
              </a:rPr>
              <a:t>референсном</a:t>
            </a:r>
            <a:r>
              <a:rPr lang="ru-RU" sz="2400" dirty="0" smtClean="0">
                <a:solidFill>
                  <a:srgbClr val="C00000"/>
                </a:solidFill>
              </a:rPr>
              <a:t> геноме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b="1" dirty="0" smtClean="0"/>
              <a:t>В геноме одной клетки одного человека</a:t>
            </a:r>
            <a:r>
              <a:rPr lang="ru-RU" sz="2000" dirty="0" smtClean="0"/>
              <a:t>  …………………</a:t>
            </a:r>
            <a:r>
              <a:rPr lang="en-US" sz="2000" dirty="0" smtClean="0"/>
              <a:t>……………………</a:t>
            </a:r>
            <a:br>
              <a:rPr lang="en-US" sz="2000" dirty="0" smtClean="0"/>
            </a:br>
            <a:r>
              <a:rPr lang="ru-RU" sz="2000" dirty="0" smtClean="0"/>
              <a:t>молекул  ДНК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29562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Сколько последовательностей ДНК составляют геном «человека»</a:t>
            </a:r>
            <a:endParaRPr lang="en-US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54093" y="1133883"/>
            <a:ext cx="8229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rgbClr val="C00000"/>
                </a:solidFill>
              </a:rPr>
              <a:t>Референсный</a:t>
            </a:r>
            <a:r>
              <a:rPr lang="ru-RU" sz="2400" dirty="0" smtClean="0">
                <a:solidFill>
                  <a:srgbClr val="C00000"/>
                </a:solidFill>
              </a:rPr>
              <a:t> геном </a:t>
            </a:r>
            <a:r>
              <a:rPr lang="ru-RU" sz="2400" dirty="0" smtClean="0"/>
              <a:t>содержит по одной последовательности каждой молекулы ДНК  данного вида (для бактерий – штамма). </a:t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/>
              <a:t>В </a:t>
            </a:r>
            <a:r>
              <a:rPr lang="ru-RU" sz="2400" dirty="0" err="1"/>
              <a:t>референсном</a:t>
            </a:r>
            <a:r>
              <a:rPr lang="ru-RU" sz="2400" dirty="0"/>
              <a:t> геноме гомологичные ДНК   </a:t>
            </a:r>
            <a:r>
              <a:rPr lang="ru-RU" sz="2400" dirty="0">
                <a:solidFill>
                  <a:srgbClr val="C00000"/>
                </a:solidFill>
              </a:rPr>
              <a:t>представлены одной последовательностью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Гомологичные ДНК</a:t>
            </a:r>
            <a:r>
              <a:rPr lang="ru-RU" sz="2400" dirty="0" smtClean="0"/>
              <a:t> – те, которые в эволюции произошли от одной и той же ДНК и различаются только мутациями. </a:t>
            </a:r>
            <a:br>
              <a:rPr lang="ru-RU" sz="2400" dirty="0" smtClean="0"/>
            </a:br>
            <a:r>
              <a:rPr lang="ru-RU" sz="1600" dirty="0" smtClean="0">
                <a:solidFill>
                  <a:srgbClr val="C00000"/>
                </a:solidFill>
              </a:rPr>
              <a:t>У человека совпадение последовательностей гомологичных хромосом порядка 99.9% - 99%</a:t>
            </a:r>
          </a:p>
          <a:p>
            <a:endParaRPr lang="ru-RU" sz="2400" dirty="0"/>
          </a:p>
          <a:p>
            <a:r>
              <a:rPr lang="ru-RU" sz="2400" dirty="0" smtClean="0"/>
              <a:t>У человека 22 </a:t>
            </a:r>
            <a:r>
              <a:rPr lang="ru-RU" sz="2400" dirty="0" err="1" smtClean="0"/>
              <a:t>аутосомы</a:t>
            </a:r>
            <a:r>
              <a:rPr lang="ru-RU" sz="2400" dirty="0" smtClean="0"/>
              <a:t>, </a:t>
            </a:r>
            <a:r>
              <a:rPr lang="en-US" sz="2400" dirty="0" smtClean="0"/>
              <a:t>X-</a:t>
            </a:r>
            <a:r>
              <a:rPr lang="en-US" sz="2400" dirty="0" err="1" smtClean="0"/>
              <a:t>chr</a:t>
            </a:r>
            <a:r>
              <a:rPr lang="en-US" sz="2400" dirty="0" smtClean="0"/>
              <a:t>, Y-</a:t>
            </a:r>
            <a:r>
              <a:rPr lang="en-US" sz="2400" dirty="0" err="1" smtClean="0"/>
              <a:t>chr</a:t>
            </a:r>
            <a:r>
              <a:rPr lang="en-US" sz="2400" dirty="0" smtClean="0"/>
              <a:t>, </a:t>
            </a:r>
            <a:r>
              <a:rPr lang="en-US" sz="2400" dirty="0" err="1" smtClean="0"/>
              <a:t>mito</a:t>
            </a:r>
            <a:r>
              <a:rPr lang="en-US" sz="2400" dirty="0" smtClean="0"/>
              <a:t>-DNA =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25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последовательностей в </a:t>
            </a:r>
            <a:r>
              <a:rPr lang="ru-RU" sz="2400" dirty="0" err="1" smtClean="0">
                <a:solidFill>
                  <a:srgbClr val="C00000"/>
                </a:solidFill>
              </a:rPr>
              <a:t>референсном</a:t>
            </a:r>
            <a:r>
              <a:rPr lang="ru-RU" sz="2400" dirty="0" smtClean="0">
                <a:solidFill>
                  <a:srgbClr val="C00000"/>
                </a:solidFill>
              </a:rPr>
              <a:t> геноме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b="1" dirty="0" smtClean="0"/>
              <a:t>В геноме одной клетки одного человека</a:t>
            </a:r>
            <a:r>
              <a:rPr lang="ru-RU" sz="2000" dirty="0" smtClean="0"/>
              <a:t> </a:t>
            </a:r>
            <a:r>
              <a:rPr lang="ru-RU" sz="2000" b="1" dirty="0">
                <a:solidFill>
                  <a:srgbClr val="C00000"/>
                </a:solidFill>
              </a:rPr>
              <a:t>46 </a:t>
            </a:r>
            <a:r>
              <a:rPr lang="en-US" sz="2000" b="1" dirty="0" err="1">
                <a:solidFill>
                  <a:srgbClr val="C00000"/>
                </a:solidFill>
              </a:rPr>
              <a:t>chr</a:t>
            </a:r>
            <a:r>
              <a:rPr lang="en-US" sz="2000" b="1" dirty="0">
                <a:solidFill>
                  <a:srgbClr val="C00000"/>
                </a:solidFill>
              </a:rPr>
              <a:t> + </a:t>
            </a:r>
            <a:r>
              <a:rPr lang="ru-RU" sz="2000" b="1" dirty="0">
                <a:solidFill>
                  <a:srgbClr val="C00000"/>
                </a:solidFill>
              </a:rPr>
              <a:t>много </a:t>
            </a:r>
            <a:r>
              <a:rPr lang="en-US" sz="2000" b="1" dirty="0" err="1">
                <a:solidFill>
                  <a:srgbClr val="C00000"/>
                </a:solidFill>
              </a:rPr>
              <a:t>mito</a:t>
            </a:r>
            <a:r>
              <a:rPr lang="en-US" sz="2000" b="1" dirty="0">
                <a:solidFill>
                  <a:srgbClr val="C00000"/>
                </a:solidFill>
              </a:rPr>
              <a:t>-DNA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молекул  ДНК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259811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Геном</a:t>
            </a:r>
            <a:r>
              <a:rPr lang="ru-RU" sz="3600" b="1" dirty="0"/>
              <a:t> </a:t>
            </a:r>
            <a:r>
              <a:rPr lang="ru-RU" sz="3600" b="1" dirty="0" smtClean="0"/>
              <a:t>клетки </a:t>
            </a:r>
            <a:r>
              <a:rPr lang="ru-RU" sz="3600" dirty="0" smtClean="0"/>
              <a:t>– совокупность ДНК клетки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89736" y="1124745"/>
            <a:ext cx="80427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Последовательность ДНК содержит информацию, которую умеют извлекать клеточные механизмы. </a:t>
            </a:r>
            <a:br>
              <a:rPr lang="ru-RU" sz="2400" dirty="0" smtClean="0"/>
            </a:br>
            <a:r>
              <a:rPr lang="ru-RU" sz="2400" dirty="0" smtClean="0"/>
              <a:t>Поэтому говорят: </a:t>
            </a:r>
            <a:br>
              <a:rPr lang="ru-RU" sz="2400" dirty="0" smtClean="0"/>
            </a:br>
            <a:r>
              <a:rPr lang="ru-RU" sz="2400" dirty="0" smtClean="0"/>
              <a:t>Геном — это совокупность всей наследственной информации</a:t>
            </a:r>
          </a:p>
          <a:p>
            <a:endParaRPr lang="ru-RU" sz="2400" dirty="0" smtClean="0"/>
          </a:p>
          <a:p>
            <a:r>
              <a:rPr lang="ru-RU" sz="2400" dirty="0" smtClean="0"/>
              <a:t>ДНК всех клеток организма имеет практически совпадающие геномы. Отличия в геномах разных клеток редки и называются соматическими мутациями.</a:t>
            </a:r>
          </a:p>
          <a:p>
            <a:r>
              <a:rPr lang="ru-RU" sz="2400" dirty="0" smtClean="0"/>
              <a:t>Исключения: клетки иммунитета  и раковые клетки</a:t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 smtClean="0"/>
              <a:t>Геном организма – «</a:t>
            </a:r>
            <a:r>
              <a:rPr lang="ru-RU" sz="2400" dirty="0" err="1" smtClean="0"/>
              <a:t>референсный</a:t>
            </a:r>
            <a:r>
              <a:rPr lang="ru-RU" sz="2400" dirty="0" smtClean="0"/>
              <a:t>» геном его клеток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4360" y="5707915"/>
            <a:ext cx="8435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</a:rPr>
              <a:t>  У некоторых вирусов  носителем генома являются молекулы РНК.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Обратимся к более простому геному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Геном бактерии </a:t>
            </a:r>
            <a:r>
              <a:rPr lang="en-GB" dirty="0" err="1">
                <a:latin typeface="Courier New" pitchFamily="49" charset="0"/>
                <a:cs typeface="Courier New" pitchFamily="49" charset="0"/>
              </a:rPr>
              <a:t>Buchnera</a:t>
            </a:r>
            <a:r>
              <a:rPr lang="en-GB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>
                <a:latin typeface="Courier New" pitchFamily="49" charset="0"/>
                <a:cs typeface="Courier New" pitchFamily="49" charset="0"/>
              </a:rPr>
              <a:t>aphidicola</a:t>
            </a:r>
            <a:r>
              <a:rPr lang="en-GB" dirty="0">
                <a:latin typeface="Courier New" pitchFamily="49" charset="0"/>
                <a:cs typeface="Courier New" pitchFamily="49" charset="0"/>
              </a:rPr>
              <a:t> str.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JF99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состоит из одной молекулы ДНК.</a:t>
            </a:r>
            <a:br>
              <a:rPr lang="ru-RU" dirty="0" smtClean="0">
                <a:latin typeface="Courier New" pitchFamily="49" charset="0"/>
                <a:cs typeface="Courier New" pitchFamily="49" charset="0"/>
              </a:rPr>
            </a:br>
            <a:r>
              <a:rPr lang="ru-RU" dirty="0" smtClean="0">
                <a:latin typeface="Courier New" pitchFamily="49" charset="0"/>
                <a:cs typeface="Courier New" pitchFamily="49" charset="0"/>
              </a:rPr>
              <a:t>К</a:t>
            </a:r>
            <a:r>
              <a:rPr lang="ru-RU" dirty="0" smtClean="0"/>
              <a:t>ак  хранить геном в  банке данных?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43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Банк данных </a:t>
            </a:r>
            <a:r>
              <a:rPr lang="en-US" dirty="0" err="1" smtClean="0"/>
              <a:t>Refseq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Банк данных состоит из записей</a:t>
            </a:r>
          </a:p>
          <a:p>
            <a:r>
              <a:rPr lang="ru-RU" dirty="0" smtClean="0"/>
              <a:t>Одна запись банка содержит информацию об одной </a:t>
            </a:r>
            <a:r>
              <a:rPr lang="ru-RU" dirty="0" err="1" smtClean="0">
                <a:solidFill>
                  <a:srgbClr val="C00000"/>
                </a:solidFill>
              </a:rPr>
              <a:t>референсной</a:t>
            </a:r>
            <a:r>
              <a:rPr lang="ru-RU" dirty="0" smtClean="0"/>
              <a:t> последовательности</a:t>
            </a:r>
            <a:r>
              <a:rPr lang="en-US" dirty="0" smtClean="0"/>
              <a:t> </a:t>
            </a:r>
            <a:r>
              <a:rPr lang="ru-RU" dirty="0" smtClean="0"/>
              <a:t>вида </a:t>
            </a:r>
            <a:endParaRPr lang="ru-RU" dirty="0"/>
          </a:p>
          <a:p>
            <a:r>
              <a:rPr lang="ru-RU" dirty="0" smtClean="0"/>
              <a:t>Каждая запись имеет уникальный идентификатор</a:t>
            </a:r>
          </a:p>
          <a:p>
            <a:r>
              <a:rPr lang="ru-RU" dirty="0" smtClean="0"/>
              <a:t>Форматы информации в записи унифицированы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0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Сохранить ПОСЛЕДОВАТЕЛЬНОСТЬ ГЕНОМА</a:t>
            </a:r>
            <a:r>
              <a:rPr lang="uk-UA" sz="3200" dirty="0" smtClean="0"/>
              <a:t> </a:t>
            </a:r>
            <a:r>
              <a:rPr lang="en-GB" sz="3200" dirty="0" err="1" smtClean="0">
                <a:latin typeface="Courier New" pitchFamily="49" charset="0"/>
                <a:cs typeface="Courier New" pitchFamily="49" charset="0"/>
              </a:rPr>
              <a:t>Buchnera</a:t>
            </a:r>
            <a:r>
              <a:rPr lang="en-GB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err="1">
                <a:latin typeface="Courier New" pitchFamily="49" charset="0"/>
                <a:cs typeface="Courier New" pitchFamily="49" charset="0"/>
              </a:rPr>
              <a:t>aphidicola</a:t>
            </a:r>
            <a:r>
              <a:rPr lang="en-GB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smtClean="0">
                <a:latin typeface="Courier New" pitchFamily="49" charset="0"/>
                <a:cs typeface="Courier New" pitchFamily="49" charset="0"/>
              </a:rPr>
              <a:t>str.JF99</a:t>
            </a:r>
            <a:r>
              <a:rPr lang="ru-RU" sz="3200" dirty="0" smtClean="0"/>
              <a:t> из  </a:t>
            </a:r>
            <a:r>
              <a:rPr lang="en-US" sz="3200" dirty="0" err="1" smtClean="0"/>
              <a:t>Refseq</a:t>
            </a:r>
            <a:r>
              <a:rPr lang="en-US" sz="32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файле               </a:t>
            </a:r>
            <a:endParaRPr lang="en-US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15543"/>
            <a:ext cx="8229600" cy="510593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Нужен уникальный идентификатор  </a:t>
            </a:r>
            <a:r>
              <a:rPr lang="en-US" sz="2400" dirty="0" smtClean="0"/>
              <a:t>……………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…………………………………………………………………………………………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..............................................................................................</a:t>
            </a:r>
            <a:endParaRPr lang="ru-RU" sz="2400" dirty="0" smtClean="0"/>
          </a:p>
          <a:p>
            <a:r>
              <a:rPr lang="ru-RU" sz="2400" dirty="0" smtClean="0"/>
              <a:t>Какую минимальную информацию добавить к последовательности для скачивания её в одном файле?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…………………………………………………………………………………………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…………………………………………………………………………………………</a:t>
            </a:r>
          </a:p>
          <a:p>
            <a:r>
              <a:rPr lang="ru-RU" sz="2400" dirty="0"/>
              <a:t>Придумать формат файла удобный и для программ, и для людей</a:t>
            </a:r>
            <a:r>
              <a:rPr lang="en-US" sz="2400" dirty="0"/>
              <a:t>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endParaRPr lang="ru-RU" sz="2000" dirty="0"/>
          </a:p>
          <a:p>
            <a:pPr>
              <a:lnSpc>
                <a:spcPts val="1000"/>
              </a:lnSpc>
              <a:spcBef>
                <a:spcPts val="0"/>
              </a:spcBef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7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Сохранить ПОСЛЕДОВАТЕЛЬНОСТЬ ГЕНОМА</a:t>
            </a:r>
            <a:r>
              <a:rPr lang="uk-UA" sz="3200" dirty="0" smtClean="0"/>
              <a:t> </a:t>
            </a:r>
            <a:r>
              <a:rPr lang="en-GB" sz="3200" dirty="0" err="1" smtClean="0">
                <a:latin typeface="Courier New" pitchFamily="49" charset="0"/>
                <a:cs typeface="Courier New" pitchFamily="49" charset="0"/>
              </a:rPr>
              <a:t>Buchnera</a:t>
            </a:r>
            <a:r>
              <a:rPr lang="en-GB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err="1">
                <a:latin typeface="Courier New" pitchFamily="49" charset="0"/>
                <a:cs typeface="Courier New" pitchFamily="49" charset="0"/>
              </a:rPr>
              <a:t>aphidicola</a:t>
            </a:r>
            <a:r>
              <a:rPr lang="en-GB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smtClean="0">
                <a:latin typeface="Courier New" pitchFamily="49" charset="0"/>
                <a:cs typeface="Courier New" pitchFamily="49" charset="0"/>
              </a:rPr>
              <a:t>str.JF99</a:t>
            </a:r>
            <a:r>
              <a:rPr lang="ru-RU" sz="3200" dirty="0" smtClean="0"/>
              <a:t> из  </a:t>
            </a:r>
            <a:r>
              <a:rPr lang="en-US" sz="3200" dirty="0" err="1" smtClean="0"/>
              <a:t>Refseq</a:t>
            </a:r>
            <a:r>
              <a:rPr lang="en-US" sz="32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файле               </a:t>
            </a:r>
            <a:endParaRPr lang="en-US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15543"/>
            <a:ext cx="8229600" cy="510593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Нужен уникальный идентификатор  </a:t>
            </a:r>
            <a:r>
              <a:rPr lang="en-US" sz="2400" dirty="0">
                <a:solidFill>
                  <a:srgbClr val="C00000"/>
                </a:solidFill>
              </a:rPr>
              <a:t>NC_017253.1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>
                <a:solidFill>
                  <a:srgbClr val="C00000"/>
                </a:solidFill>
              </a:rPr>
              <a:t>NC_017253</a:t>
            </a:r>
            <a:r>
              <a:rPr lang="ru-RU" sz="2400" dirty="0">
                <a:solidFill>
                  <a:srgbClr val="C00000"/>
                </a:solidFill>
              </a:rPr>
              <a:t> называется </a:t>
            </a:r>
            <a:r>
              <a:rPr lang="en-US" sz="2400" dirty="0">
                <a:solidFill>
                  <a:srgbClr val="C00000"/>
                </a:solidFill>
              </a:rPr>
              <a:t>Accession Code</a:t>
            </a:r>
            <a:r>
              <a:rPr lang="ru-RU" sz="2400" dirty="0">
                <a:solidFill>
                  <a:srgbClr val="C00000"/>
                </a:solidFill>
              </a:rPr>
              <a:t> (</a:t>
            </a:r>
            <a:r>
              <a:rPr lang="en-US" sz="2400" dirty="0">
                <a:solidFill>
                  <a:srgbClr val="C00000"/>
                </a:solidFill>
              </a:rPr>
              <a:t>AC), 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1 – </a:t>
            </a:r>
            <a:r>
              <a:rPr lang="ru-RU" sz="2400" dirty="0">
                <a:solidFill>
                  <a:srgbClr val="C00000"/>
                </a:solidFill>
              </a:rPr>
              <a:t>номер </a:t>
            </a:r>
            <a:r>
              <a:rPr lang="ru-RU" sz="2400" dirty="0" smtClean="0">
                <a:solidFill>
                  <a:srgbClr val="C00000"/>
                </a:solidFill>
              </a:rPr>
              <a:t>версии</a:t>
            </a:r>
            <a:endParaRPr lang="ru-RU" sz="2400" dirty="0" smtClean="0"/>
          </a:p>
          <a:p>
            <a:r>
              <a:rPr lang="ru-RU" sz="2400" dirty="0" smtClean="0"/>
              <a:t>Какую минимальную информацию добавить к последовательности для скачивания её в одном файле?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…………………………………………………………………………………………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…………………………………………………………………………………………</a:t>
            </a:r>
          </a:p>
          <a:p>
            <a:r>
              <a:rPr lang="ru-RU" sz="2400" dirty="0"/>
              <a:t>Придумать формат файла удобный и для программ, и для людей</a:t>
            </a:r>
            <a:r>
              <a:rPr lang="en-US" sz="2400" dirty="0"/>
              <a:t>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endParaRPr lang="ru-RU" sz="2000" dirty="0"/>
          </a:p>
          <a:p>
            <a:pPr>
              <a:lnSpc>
                <a:spcPts val="1000"/>
              </a:lnSpc>
              <a:spcBef>
                <a:spcPts val="0"/>
              </a:spcBef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52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pPr marL="514350" indent="-514350" algn="l">
              <a:buFontTx/>
              <a:buAutoNum type="arabicParenR"/>
            </a:pPr>
            <a:r>
              <a:rPr lang="ru-RU" sz="3600" b="1" dirty="0" smtClean="0"/>
              <a:t>Для активации нужен Пароль.</a:t>
            </a:r>
            <a:r>
              <a:rPr lang="ru-RU" sz="3600" dirty="0" smtClean="0"/>
              <a:t> Придумайте пароль, удовлетворяющий обычным требованиями </a:t>
            </a:r>
            <a:r>
              <a:rPr lang="ru-RU" sz="3600" dirty="0"/>
              <a:t>на сложность </a:t>
            </a:r>
            <a:r>
              <a:rPr lang="ru-RU" sz="3600" dirty="0" smtClean="0"/>
              <a:t>и (1) – (3)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584" y="256490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ru-RU" dirty="0" smtClean="0"/>
              <a:t>НОВЫЙ – ранее не использовался вами или кем-то ещё НИГДЕ и НИКОГДА.</a:t>
            </a:r>
          </a:p>
          <a:p>
            <a:pPr marL="514350" indent="-514350">
              <a:buAutoNum type="arabicParenBoth"/>
            </a:pPr>
            <a:r>
              <a:rPr lang="ru-RU" dirty="0" smtClean="0"/>
              <a:t>НИКОМУ не сообщать его. ЭТО СТРОГО ЗАПРЕЩЕНО. ВЫ, и ТОЛЬКО ВЫ можете входить по нему.</a:t>
            </a:r>
          </a:p>
          <a:p>
            <a:pPr marL="514350" indent="-514350">
              <a:buAutoNum type="arabicParenBoth"/>
            </a:pPr>
            <a:r>
              <a:rPr lang="ru-RU" dirty="0" smtClean="0"/>
              <a:t>ЗАПОМНИТЕ ЕГО </a:t>
            </a:r>
            <a:r>
              <a:rPr lang="ru-RU" sz="2000" dirty="0" smtClean="0"/>
              <a:t>или зарубите на носу</a:t>
            </a:r>
            <a:br>
              <a:rPr lang="ru-RU" sz="2000" dirty="0" smtClean="0"/>
            </a:br>
            <a:r>
              <a:rPr lang="ru-RU" dirty="0" smtClean="0"/>
              <a:t>ОН </a:t>
            </a:r>
            <a:r>
              <a:rPr lang="ru-RU" dirty="0"/>
              <a:t>пригодится </a:t>
            </a:r>
            <a:r>
              <a:rPr lang="ru-RU" dirty="0" smtClean="0"/>
              <a:t>СЕГОДНЯ и до ДИПЛОМА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5013176"/>
            <a:ext cx="808182" cy="72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Сохранить последовательность</a:t>
            </a:r>
            <a:r>
              <a:rPr lang="en-US" sz="3200" dirty="0" smtClean="0"/>
              <a:t> </a:t>
            </a:r>
            <a:r>
              <a:rPr lang="en-US" sz="3200" dirty="0" err="1" smtClean="0"/>
              <a:t>genoma</a:t>
            </a:r>
            <a:r>
              <a:rPr lang="ru-RU" sz="3200" dirty="0" smtClean="0"/>
              <a:t> </a:t>
            </a:r>
            <a:r>
              <a:rPr lang="en-GB" sz="3200" dirty="0" err="1">
                <a:latin typeface="Courier New" pitchFamily="49" charset="0"/>
                <a:cs typeface="Courier New" pitchFamily="49" charset="0"/>
              </a:rPr>
              <a:t>Buchnera</a:t>
            </a:r>
            <a:r>
              <a:rPr lang="en-GB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err="1">
                <a:latin typeface="Courier New" pitchFamily="49" charset="0"/>
                <a:cs typeface="Courier New" pitchFamily="49" charset="0"/>
              </a:rPr>
              <a:t>aphidicola</a:t>
            </a:r>
            <a:r>
              <a:rPr lang="en-GB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smtClean="0">
                <a:latin typeface="Courier New" pitchFamily="49" charset="0"/>
                <a:cs typeface="Courier New" pitchFamily="49" charset="0"/>
              </a:rPr>
              <a:t>str.JF99</a:t>
            </a:r>
            <a:r>
              <a:rPr lang="ru-RU" sz="3200" dirty="0" smtClean="0"/>
              <a:t> из  записи в базе данных </a:t>
            </a:r>
            <a:r>
              <a:rPr lang="en-US" sz="3200" dirty="0" err="1" smtClean="0"/>
              <a:t>Refseq</a:t>
            </a:r>
            <a:r>
              <a:rPr lang="en-US" sz="3200" dirty="0" smtClean="0"/>
              <a:t> </a:t>
            </a:r>
            <a:r>
              <a:rPr lang="ru-RU" sz="3200" dirty="0" smtClean="0"/>
              <a:t>в файле </a:t>
            </a:r>
            <a:endParaRPr lang="en-US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15543"/>
            <a:ext cx="8229600" cy="510593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Нужен уникальный идентификатор </a:t>
            </a:r>
            <a:r>
              <a:rPr lang="en-US" sz="2400" dirty="0">
                <a:solidFill>
                  <a:srgbClr val="C00000"/>
                </a:solidFill>
              </a:rPr>
              <a:t>NC_017253.1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>
                <a:solidFill>
                  <a:srgbClr val="C00000"/>
                </a:solidFill>
              </a:rPr>
              <a:t>NC_017253</a:t>
            </a:r>
            <a:r>
              <a:rPr lang="ru-RU" sz="2400" dirty="0">
                <a:solidFill>
                  <a:srgbClr val="C00000"/>
                </a:solidFill>
              </a:rPr>
              <a:t> называется </a:t>
            </a:r>
            <a:r>
              <a:rPr lang="en-US" sz="2400" dirty="0">
                <a:solidFill>
                  <a:srgbClr val="C00000"/>
                </a:solidFill>
              </a:rPr>
              <a:t>Accession Code</a:t>
            </a:r>
            <a:r>
              <a:rPr lang="ru-RU" sz="2400" dirty="0">
                <a:solidFill>
                  <a:srgbClr val="C00000"/>
                </a:solidFill>
              </a:rPr>
              <a:t> (</a:t>
            </a:r>
            <a:r>
              <a:rPr lang="en-US" sz="2400" dirty="0">
                <a:solidFill>
                  <a:srgbClr val="C00000"/>
                </a:solidFill>
              </a:rPr>
              <a:t>AC), 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1 – </a:t>
            </a:r>
            <a:r>
              <a:rPr lang="ru-RU" sz="2400" dirty="0">
                <a:solidFill>
                  <a:srgbClr val="C00000"/>
                </a:solidFill>
              </a:rPr>
              <a:t>номер версии</a:t>
            </a:r>
            <a:endParaRPr lang="ru-RU" sz="2400" dirty="0" smtClean="0"/>
          </a:p>
          <a:p>
            <a:r>
              <a:rPr lang="ru-RU" sz="2400" dirty="0" smtClean="0"/>
              <a:t>Какую минимальную информацию добавить к последовательности для скачивания её в одном файле?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err="1">
                <a:solidFill>
                  <a:srgbClr val="C00000"/>
                </a:solidFill>
              </a:rPr>
              <a:t>Buchnera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aphidicola</a:t>
            </a:r>
            <a:r>
              <a:rPr lang="en-US" sz="2400" dirty="0">
                <a:solidFill>
                  <a:srgbClr val="C00000"/>
                </a:solidFill>
              </a:rPr>
              <a:t> str. JF99 (</a:t>
            </a:r>
            <a:r>
              <a:rPr lang="en-US" sz="2400" dirty="0" err="1">
                <a:solidFill>
                  <a:srgbClr val="C00000"/>
                </a:solidFill>
              </a:rPr>
              <a:t>Acyrthosiphon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pisum</a:t>
            </a:r>
            <a:r>
              <a:rPr lang="en-US" sz="2400" dirty="0">
                <a:solidFill>
                  <a:srgbClr val="C00000"/>
                </a:solidFill>
              </a:rPr>
              <a:t>), complete sequence</a:t>
            </a:r>
            <a:endParaRPr lang="en-US" sz="2400" dirty="0" smtClean="0"/>
          </a:p>
          <a:p>
            <a:r>
              <a:rPr lang="ru-RU" sz="2400" dirty="0"/>
              <a:t>Придумать формат файла удобный и для программ, и для людей</a:t>
            </a:r>
            <a:r>
              <a:rPr lang="en-US" sz="2400" dirty="0"/>
              <a:t>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endParaRPr lang="ru-RU" sz="2000" dirty="0"/>
          </a:p>
          <a:p>
            <a:pPr>
              <a:lnSpc>
                <a:spcPts val="1000"/>
              </a:lnSpc>
              <a:spcBef>
                <a:spcPts val="0"/>
              </a:spcBef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2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Сохранить последовательность</a:t>
            </a:r>
            <a:r>
              <a:rPr lang="en-US" sz="3200" dirty="0" smtClean="0"/>
              <a:t> </a:t>
            </a:r>
            <a:r>
              <a:rPr lang="en-US" sz="3200" dirty="0" err="1" smtClean="0"/>
              <a:t>genoma</a:t>
            </a:r>
            <a:r>
              <a:rPr lang="ru-RU" sz="3200" dirty="0" smtClean="0"/>
              <a:t> </a:t>
            </a:r>
            <a:r>
              <a:rPr lang="en-GB" sz="3200" dirty="0" err="1">
                <a:latin typeface="Courier New" pitchFamily="49" charset="0"/>
                <a:cs typeface="Courier New" pitchFamily="49" charset="0"/>
              </a:rPr>
              <a:t>Buchnera</a:t>
            </a:r>
            <a:r>
              <a:rPr lang="en-GB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err="1">
                <a:latin typeface="Courier New" pitchFamily="49" charset="0"/>
                <a:cs typeface="Courier New" pitchFamily="49" charset="0"/>
              </a:rPr>
              <a:t>aphidicola</a:t>
            </a:r>
            <a:r>
              <a:rPr lang="en-GB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3200" dirty="0" smtClean="0">
                <a:latin typeface="Courier New" pitchFamily="49" charset="0"/>
                <a:cs typeface="Courier New" pitchFamily="49" charset="0"/>
              </a:rPr>
              <a:t>str.JF99</a:t>
            </a:r>
            <a:r>
              <a:rPr lang="ru-RU" sz="3200" dirty="0" smtClean="0"/>
              <a:t> из  записи в базе данных </a:t>
            </a:r>
            <a:r>
              <a:rPr lang="en-US" sz="3200" dirty="0" err="1" smtClean="0"/>
              <a:t>Refseq</a:t>
            </a:r>
            <a:r>
              <a:rPr lang="en-US" sz="3200" dirty="0" smtClean="0"/>
              <a:t> </a:t>
            </a:r>
            <a:r>
              <a:rPr lang="ru-RU" sz="3200" dirty="0" smtClean="0"/>
              <a:t>в файле </a:t>
            </a:r>
            <a:endParaRPr lang="en-US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15543"/>
            <a:ext cx="8229600" cy="510593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Нужен уникальный идентификатор </a:t>
            </a:r>
            <a:r>
              <a:rPr lang="en-US" sz="2400" dirty="0">
                <a:solidFill>
                  <a:srgbClr val="C00000"/>
                </a:solidFill>
              </a:rPr>
              <a:t>NC_017253.1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>
                <a:solidFill>
                  <a:srgbClr val="C00000"/>
                </a:solidFill>
              </a:rPr>
              <a:t>NC_017253</a:t>
            </a:r>
            <a:r>
              <a:rPr lang="ru-RU" sz="2400" dirty="0">
                <a:solidFill>
                  <a:srgbClr val="C00000"/>
                </a:solidFill>
              </a:rPr>
              <a:t> называется </a:t>
            </a:r>
            <a:r>
              <a:rPr lang="en-US" sz="2400" dirty="0">
                <a:solidFill>
                  <a:srgbClr val="C00000"/>
                </a:solidFill>
              </a:rPr>
              <a:t>Accession Code</a:t>
            </a:r>
            <a:r>
              <a:rPr lang="ru-RU" sz="2400" dirty="0">
                <a:solidFill>
                  <a:srgbClr val="C00000"/>
                </a:solidFill>
              </a:rPr>
              <a:t> (</a:t>
            </a:r>
            <a:r>
              <a:rPr lang="en-US" sz="2400" dirty="0">
                <a:solidFill>
                  <a:srgbClr val="C00000"/>
                </a:solidFill>
              </a:rPr>
              <a:t>AC), 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1 – </a:t>
            </a:r>
            <a:r>
              <a:rPr lang="ru-RU" sz="2400" dirty="0">
                <a:solidFill>
                  <a:srgbClr val="C00000"/>
                </a:solidFill>
              </a:rPr>
              <a:t>номер версии</a:t>
            </a:r>
            <a:endParaRPr lang="ru-RU" sz="2400" dirty="0" smtClean="0"/>
          </a:p>
          <a:p>
            <a:r>
              <a:rPr lang="ru-RU" sz="2400" dirty="0" smtClean="0"/>
              <a:t>Какую минимальную информацию добавить к последовательности для скачивания её в одном файле?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err="1">
                <a:solidFill>
                  <a:srgbClr val="C00000"/>
                </a:solidFill>
              </a:rPr>
              <a:t>Buchnera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aphidicola</a:t>
            </a:r>
            <a:r>
              <a:rPr lang="en-US" sz="2400" dirty="0">
                <a:solidFill>
                  <a:srgbClr val="C00000"/>
                </a:solidFill>
              </a:rPr>
              <a:t> str. JF99 (</a:t>
            </a:r>
            <a:r>
              <a:rPr lang="en-US" sz="2400" dirty="0" err="1">
                <a:solidFill>
                  <a:srgbClr val="C00000"/>
                </a:solidFill>
              </a:rPr>
              <a:t>Acyrthosiphon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pisum</a:t>
            </a:r>
            <a:r>
              <a:rPr lang="en-US" sz="2400" dirty="0">
                <a:solidFill>
                  <a:srgbClr val="C00000"/>
                </a:solidFill>
              </a:rPr>
              <a:t>), complete sequence</a:t>
            </a:r>
            <a:endParaRPr lang="en-US" sz="2400" dirty="0" smtClean="0"/>
          </a:p>
          <a:p>
            <a:r>
              <a:rPr lang="ru-RU" sz="2400" dirty="0"/>
              <a:t>Придумать формат файла удобный и для программ, и для людей</a:t>
            </a:r>
            <a:r>
              <a:rPr lang="en-US" sz="2400" dirty="0"/>
              <a:t>. </a:t>
            </a:r>
            <a:r>
              <a:rPr lang="ru-RU" sz="2400" dirty="0"/>
              <a:t>Формат </a:t>
            </a:r>
            <a:r>
              <a:rPr lang="en-US" sz="2400" dirty="0" err="1">
                <a:solidFill>
                  <a:srgbClr val="C00000"/>
                </a:solidFill>
              </a:rPr>
              <a:t>fasta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……………………………………………………………………………</a:t>
            </a:r>
            <a:r>
              <a:rPr lang="en-US" sz="2000" dirty="0">
                <a:solidFill>
                  <a:prstClr val="black"/>
                </a:solidFill>
              </a:rPr>
              <a:t>…………….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……………………………………………………………………………</a:t>
            </a:r>
            <a:r>
              <a:rPr lang="en-US" sz="2000" dirty="0" smtClean="0"/>
              <a:t>…………….</a:t>
            </a:r>
            <a:endParaRPr lang="ru-RU" sz="2000" dirty="0"/>
          </a:p>
          <a:p>
            <a:pPr>
              <a:lnSpc>
                <a:spcPts val="1000"/>
              </a:lnSpc>
              <a:spcBef>
                <a:spcPts val="0"/>
              </a:spcBef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869160"/>
            <a:ext cx="7144747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28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В </a:t>
            </a:r>
            <a:r>
              <a:rPr lang="en-US" sz="3600" dirty="0" err="1" smtClean="0"/>
              <a:t>Refseq</a:t>
            </a:r>
            <a:r>
              <a:rPr lang="en-US" sz="3600" dirty="0" smtClean="0"/>
              <a:t> </a:t>
            </a:r>
            <a:r>
              <a:rPr lang="ru-RU" sz="3600" dirty="0" smtClean="0"/>
              <a:t>хранится последовательность одной цепочки ДНК</a:t>
            </a: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Какой из 2х комплементарных?</a:t>
            </a:r>
          </a:p>
          <a:p>
            <a:pPr lvl="1"/>
            <a:r>
              <a:rPr lang="ru-RU" sz="2400" dirty="0" smtClean="0"/>
              <a:t>Решает автор записи (</a:t>
            </a:r>
            <a:r>
              <a:rPr lang="ru-RU" sz="2400" dirty="0" err="1" smtClean="0"/>
              <a:t>секвенировавший</a:t>
            </a:r>
            <a:r>
              <a:rPr lang="ru-RU" sz="2400" dirty="0" smtClean="0"/>
              <a:t> геном)</a:t>
            </a:r>
          </a:p>
          <a:p>
            <a:r>
              <a:rPr lang="ru-RU" sz="2800" dirty="0" smtClean="0"/>
              <a:t>ДНК бактерии кольцевая. В каком месте сделать разрыв? </a:t>
            </a:r>
          </a:p>
          <a:p>
            <a:pPr lvl="1"/>
            <a:r>
              <a:rPr lang="ru-RU" sz="2400" dirty="0"/>
              <a:t>Решает автор </a:t>
            </a:r>
            <a:r>
              <a:rPr lang="ru-RU" sz="2400" dirty="0" smtClean="0"/>
              <a:t>записи, есть предпочтения</a:t>
            </a:r>
            <a:r>
              <a:rPr lang="ru-RU" dirty="0" smtClean="0"/>
              <a:t> </a:t>
            </a:r>
            <a:r>
              <a:rPr lang="ru-RU" sz="1400" b="1" dirty="0" smtClean="0"/>
              <a:t>(</a:t>
            </a:r>
            <a:r>
              <a:rPr lang="en-US" sz="1400" b="1" dirty="0" err="1"/>
              <a:t>Mackiewicz</a:t>
            </a:r>
            <a:r>
              <a:rPr lang="en-US" sz="1400" b="1" dirty="0"/>
              <a:t> </a:t>
            </a:r>
            <a:r>
              <a:rPr lang="en-US" sz="1400" b="1" dirty="0" smtClean="0"/>
              <a:t>et al., Where </a:t>
            </a:r>
            <a:r>
              <a:rPr lang="en-US" sz="1400" b="1" dirty="0"/>
              <a:t>does bacterial replication start? Rules for predicting the </a:t>
            </a:r>
            <a:r>
              <a:rPr lang="en-US" sz="1400" b="1" dirty="0" err="1"/>
              <a:t>oriC</a:t>
            </a:r>
            <a:r>
              <a:rPr lang="en-US" sz="1400" b="1" dirty="0"/>
              <a:t> region. Nucleic Acids Res. </a:t>
            </a:r>
            <a:r>
              <a:rPr lang="en-US" sz="1400" b="1" dirty="0" smtClean="0"/>
              <a:t>2004)</a:t>
            </a:r>
          </a:p>
          <a:p>
            <a:r>
              <a:rPr lang="ru-RU" sz="2400" dirty="0" smtClean="0"/>
              <a:t>В каком направлении записывается </a:t>
            </a:r>
            <a:r>
              <a:rPr lang="ru-RU" sz="2400" dirty="0" err="1" smtClean="0"/>
              <a:t>посл-ть</a:t>
            </a:r>
            <a:r>
              <a:rPr lang="ru-RU" sz="2400" dirty="0" smtClean="0"/>
              <a:t> ДНК?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</a:t>
            </a:r>
            <a:r>
              <a:rPr lang="ru-RU" sz="3600" dirty="0" smtClean="0">
                <a:solidFill>
                  <a:srgbClr val="C00000"/>
                </a:solidFill>
              </a:rPr>
              <a:t>ОТ  </a:t>
            </a:r>
            <a:r>
              <a:rPr lang="en-US" sz="3600" dirty="0" smtClean="0">
                <a:solidFill>
                  <a:srgbClr val="C00000"/>
                </a:solidFill>
              </a:rPr>
              <a:t>5’ </a:t>
            </a:r>
            <a:r>
              <a:rPr lang="ru-RU" sz="3600" dirty="0" smtClean="0">
                <a:solidFill>
                  <a:srgbClr val="C00000"/>
                </a:solidFill>
              </a:rPr>
              <a:t>КОНЦА К 3</a:t>
            </a:r>
            <a:r>
              <a:rPr lang="en-US" sz="3600" dirty="0" smtClean="0">
                <a:solidFill>
                  <a:srgbClr val="C00000"/>
                </a:solidFill>
              </a:rPr>
              <a:t>’ </a:t>
            </a:r>
            <a:r>
              <a:rPr lang="ru-RU" sz="3600" dirty="0" smtClean="0">
                <a:solidFill>
                  <a:srgbClr val="C00000"/>
                </a:solidFill>
              </a:rPr>
              <a:t>КОНЦУ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    слева </a:t>
            </a:r>
            <a:r>
              <a:rPr lang="en-US" sz="3600" dirty="0">
                <a:solidFill>
                  <a:srgbClr val="C00000"/>
                </a:solidFill>
              </a:rPr>
              <a:t>5’ </a:t>
            </a:r>
            <a:r>
              <a:rPr lang="ru-RU" sz="3600" dirty="0" smtClean="0">
                <a:solidFill>
                  <a:srgbClr val="C00000"/>
                </a:solidFill>
              </a:rPr>
              <a:t>======</a:t>
            </a:r>
            <a:r>
              <a:rPr lang="en-US" sz="3600" dirty="0" smtClean="0">
                <a:solidFill>
                  <a:srgbClr val="C00000"/>
                </a:solidFill>
              </a:rPr>
              <a:t>&gt;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600" dirty="0">
                <a:solidFill>
                  <a:srgbClr val="C00000"/>
                </a:solidFill>
              </a:rPr>
              <a:t>3</a:t>
            </a:r>
            <a:r>
              <a:rPr lang="en-US" sz="3600" dirty="0">
                <a:solidFill>
                  <a:srgbClr val="C00000"/>
                </a:solidFill>
              </a:rPr>
              <a:t>’ </a:t>
            </a:r>
            <a:r>
              <a:rPr lang="ru-RU" sz="3600" dirty="0" smtClean="0">
                <a:solidFill>
                  <a:srgbClr val="C00000"/>
                </a:solidFill>
              </a:rPr>
              <a:t>направо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Заруби себе на носу!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5092153"/>
            <a:ext cx="1816294" cy="162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9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В </a:t>
            </a:r>
            <a:r>
              <a:rPr lang="en-US" sz="3600" dirty="0" err="1" smtClean="0"/>
              <a:t>Refseq</a:t>
            </a:r>
            <a:r>
              <a:rPr lang="en-US" sz="3600" dirty="0" smtClean="0"/>
              <a:t> </a:t>
            </a:r>
            <a:r>
              <a:rPr lang="ru-RU" sz="3600" dirty="0" smtClean="0"/>
              <a:t>хранится последовательность одной цепочки ДНК</a:t>
            </a: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Как написать последовательность комплементарной цепочки?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Дано:  </a:t>
            </a:r>
            <a:r>
              <a:rPr lang="en-US" sz="3600" dirty="0" smtClean="0"/>
              <a:t>ACTACTTATCCACAGA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Комплементарная цепочка</a:t>
            </a:r>
            <a:br>
              <a:rPr lang="ru-RU" sz="3600" dirty="0" smtClean="0"/>
            </a:br>
            <a:r>
              <a:rPr lang="ru-RU" sz="3600" dirty="0" smtClean="0"/>
              <a:t>             ……………………………….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REVERSE COMPLEMENT!</a:t>
            </a:r>
            <a:endParaRPr lang="ru-RU" sz="3600" dirty="0">
              <a:solidFill>
                <a:srgbClr val="C00000"/>
              </a:solidFill>
            </a:endParaRP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en-US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36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В </a:t>
            </a:r>
            <a:r>
              <a:rPr lang="en-US" sz="3600" dirty="0" err="1" smtClean="0"/>
              <a:t>Refseq</a:t>
            </a:r>
            <a:r>
              <a:rPr lang="en-US" sz="3600" dirty="0" smtClean="0"/>
              <a:t> </a:t>
            </a:r>
            <a:r>
              <a:rPr lang="ru-RU" sz="3600" dirty="0" smtClean="0"/>
              <a:t>хранится последовательность одной цепочки ДНК</a:t>
            </a: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Как написать последовательность комплементарной цепочки?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Дано:  </a:t>
            </a:r>
            <a:r>
              <a:rPr lang="en-US" sz="3600" dirty="0" smtClean="0"/>
              <a:t>ACTACTTATCCACAGA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Комплементарная цепочка</a:t>
            </a:r>
            <a:br>
              <a:rPr lang="ru-RU" sz="3600" dirty="0" smtClean="0"/>
            </a:br>
            <a:r>
              <a:rPr lang="ru-RU" sz="3600" dirty="0" smtClean="0"/>
              <a:t>             </a:t>
            </a:r>
            <a:r>
              <a:rPr lang="en-US" sz="3600" dirty="0" smtClean="0"/>
              <a:t>TCTGTGGATAAGTAGT</a:t>
            </a:r>
            <a:endParaRPr lang="ru-RU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REVERSE COMPLEMENT!</a:t>
            </a:r>
            <a:endParaRPr lang="ru-RU" sz="3600" dirty="0">
              <a:solidFill>
                <a:srgbClr val="C00000"/>
              </a:solidFill>
            </a:endParaRP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en-US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2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Последовательность генома однозначно определяет  химическую формулу молекулы </a:t>
            </a:r>
            <a:br>
              <a:rPr lang="ru-RU" dirty="0" smtClean="0"/>
            </a:br>
            <a:r>
              <a:rPr lang="en-US" dirty="0" smtClean="0"/>
              <a:t>ds DNA</a:t>
            </a:r>
            <a:r>
              <a:rPr lang="ru-RU" dirty="0" smtClean="0"/>
              <a:t> – носителя генома</a:t>
            </a:r>
            <a:endParaRPr lang="en-US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 этом </a:t>
            </a:r>
            <a:r>
              <a:rPr lang="ru-RU" dirty="0" smtClean="0">
                <a:solidFill>
                  <a:srgbClr val="C00000"/>
                </a:solidFill>
              </a:rPr>
              <a:t>в термине ГЕНОМ не учитываются</a:t>
            </a:r>
            <a:r>
              <a:rPr lang="ru-RU" dirty="0" smtClean="0"/>
              <a:t> модификации ДНК, необычные </a:t>
            </a:r>
            <a:r>
              <a:rPr lang="ru-RU" dirty="0" err="1" smtClean="0"/>
              <a:t>конформации</a:t>
            </a:r>
            <a:r>
              <a:rPr lang="ru-RU" dirty="0" smtClean="0"/>
              <a:t> ДНК и ошибки </a:t>
            </a:r>
            <a:r>
              <a:rPr lang="ru-RU" dirty="0" err="1" smtClean="0"/>
              <a:t>секвенирования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1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Аннотация генома</a:t>
            </a:r>
            <a:br>
              <a:rPr lang="ru-RU" dirty="0" smtClean="0"/>
            </a:b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6944816" cy="1752600"/>
          </a:xfrm>
        </p:spPr>
        <p:txBody>
          <a:bodyPr/>
          <a:lstStyle/>
          <a:p>
            <a:r>
              <a:rPr lang="ru-RU" dirty="0" smtClean="0"/>
              <a:t>Запись последовательности генома из </a:t>
            </a:r>
            <a:r>
              <a:rPr lang="en-US" dirty="0" err="1" smtClean="0"/>
              <a:t>Refseq</a:t>
            </a:r>
            <a:r>
              <a:rPr lang="ru-RU" dirty="0" smtClean="0"/>
              <a:t> включает дополнительную информацию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24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sz="2900" dirty="0" smtClean="0">
                <a:solidFill>
                  <a:prstClr val="black"/>
                </a:solidFill>
              </a:rPr>
              <a:t>Вот что содержится в АННОТАЦИИ геноме </a:t>
            </a:r>
            <a:r>
              <a:rPr lang="en-GB" sz="29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Buchnera</a:t>
            </a:r>
            <a:r>
              <a:rPr lang="en-GB" sz="29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9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aphidicola</a:t>
            </a:r>
            <a:r>
              <a:rPr lang="en-GB" sz="29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str.JF99</a:t>
            </a:r>
            <a:r>
              <a:rPr lang="ru-RU" sz="2900" dirty="0">
                <a:solidFill>
                  <a:prstClr val="black"/>
                </a:solidFill>
              </a:rPr>
              <a:t> </a:t>
            </a:r>
            <a:r>
              <a:rPr lang="ru-RU" sz="2900" dirty="0" smtClean="0">
                <a:solidFill>
                  <a:prstClr val="black"/>
                </a:solidFill>
              </a:rPr>
              <a:t> и других геномов.</a:t>
            </a:r>
            <a:br>
              <a:rPr lang="ru-RU" sz="2900" dirty="0" smtClean="0">
                <a:solidFill>
                  <a:prstClr val="black"/>
                </a:solidFill>
              </a:rPr>
            </a:br>
            <a:r>
              <a:rPr lang="ru-RU" sz="2900" dirty="0" smtClean="0">
                <a:solidFill>
                  <a:prstClr val="black"/>
                </a:solidFill>
              </a:rPr>
              <a:t>Эту информацию можно посмотреть и скачать из </a:t>
            </a:r>
            <a:r>
              <a:rPr lang="en-US" sz="2900" dirty="0" err="1" smtClean="0">
                <a:solidFill>
                  <a:prstClr val="black"/>
                </a:solidFill>
              </a:rPr>
              <a:t>Refseq</a:t>
            </a:r>
            <a:r>
              <a:rPr lang="en-US" sz="2900" dirty="0" smtClean="0">
                <a:solidFill>
                  <a:prstClr val="black"/>
                </a:solidFill>
              </a:rPr>
              <a:t> </a:t>
            </a:r>
            <a:r>
              <a:rPr lang="ru-RU" sz="2900" dirty="0" smtClean="0">
                <a:solidFill>
                  <a:prstClr val="black"/>
                </a:solidFill>
              </a:rPr>
              <a:t/>
            </a:r>
            <a:br>
              <a:rPr lang="ru-RU" sz="2900" dirty="0" smtClean="0">
                <a:solidFill>
                  <a:prstClr val="black"/>
                </a:solidFill>
              </a:rPr>
            </a:br>
            <a:r>
              <a:rPr lang="ru-RU" sz="2900" dirty="0" smtClean="0">
                <a:solidFill>
                  <a:prstClr val="black"/>
                </a:solidFill>
              </a:rPr>
              <a:t/>
            </a:r>
            <a:br>
              <a:rPr lang="ru-RU" sz="2900" dirty="0" smtClean="0">
                <a:solidFill>
                  <a:prstClr val="black"/>
                </a:solidFill>
              </a:rPr>
            </a:br>
            <a:r>
              <a:rPr lang="ru-RU" sz="2900" dirty="0" smtClean="0">
                <a:solidFill>
                  <a:prstClr val="black"/>
                </a:solidFill>
              </a:rPr>
              <a:t>Аннотация включает</a:t>
            </a:r>
            <a:r>
              <a:rPr lang="en-US" sz="2900" dirty="0" smtClean="0">
                <a:solidFill>
                  <a:prstClr val="black"/>
                </a:solidFill>
              </a:rPr>
              <a:t>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32037"/>
            <a:ext cx="8640960" cy="4024313"/>
          </a:xfrm>
        </p:spPr>
        <p:txBody>
          <a:bodyPr>
            <a:normAutofit/>
          </a:bodyPr>
          <a:lstStyle/>
          <a:p>
            <a:r>
              <a:rPr lang="ru-RU" dirty="0" smtClean="0"/>
              <a:t>Таксономию бактерии</a:t>
            </a:r>
          </a:p>
          <a:p>
            <a:r>
              <a:rPr lang="ru-RU" dirty="0" smtClean="0"/>
              <a:t>Ссылки на литературу </a:t>
            </a:r>
          </a:p>
          <a:p>
            <a:r>
              <a:rPr lang="ru-RU" dirty="0" smtClean="0"/>
              <a:t>Информацию о генах</a:t>
            </a:r>
          </a:p>
          <a:p>
            <a:pPr lvl="1"/>
            <a:r>
              <a:rPr lang="ru-RU" sz="2400" dirty="0" smtClean="0"/>
              <a:t>Координаты гена в последовательности</a:t>
            </a:r>
          </a:p>
          <a:p>
            <a:pPr lvl="1"/>
            <a:r>
              <a:rPr lang="ru-RU" sz="2400" dirty="0" smtClean="0"/>
              <a:t>На какой он цепочке, прямой или комплементарной</a:t>
            </a:r>
          </a:p>
          <a:p>
            <a:pPr lvl="1"/>
            <a:r>
              <a:rPr lang="ru-RU" sz="2400" dirty="0" smtClean="0"/>
              <a:t>Название продукта гена (белка) </a:t>
            </a:r>
          </a:p>
          <a:p>
            <a:pPr lvl="1"/>
            <a:r>
              <a:rPr lang="ru-RU" sz="2400" dirty="0" smtClean="0"/>
              <a:t>Идентификатор белка в БД белковых последовательностей</a:t>
            </a:r>
          </a:p>
          <a:p>
            <a:pPr lvl="1"/>
            <a:r>
              <a:rPr lang="ru-RU" sz="2400" dirty="0" smtClean="0"/>
              <a:t>Последовательность белка</a:t>
            </a:r>
            <a:endParaRPr lang="en-US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900" dirty="0" smtClean="0">
                <a:solidFill>
                  <a:prstClr val="black"/>
                </a:solidFill>
              </a:rPr>
              <a:t>Фрагмент  аннотации генома </a:t>
            </a:r>
            <a:r>
              <a:rPr lang="en-GB" sz="29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Buchnera</a:t>
            </a:r>
            <a:r>
              <a:rPr lang="en-GB" sz="29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9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aphidicola</a:t>
            </a:r>
            <a:r>
              <a:rPr lang="en-GB" sz="29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str.JF99</a:t>
            </a:r>
            <a:r>
              <a:rPr lang="ru-RU" sz="2900" dirty="0">
                <a:solidFill>
                  <a:prstClr val="black"/>
                </a:solidFill>
              </a:rPr>
              <a:t> </a:t>
            </a:r>
            <a:r>
              <a:rPr lang="ru-RU" sz="2900" dirty="0" smtClean="0">
                <a:solidFill>
                  <a:prstClr val="black"/>
                </a:solidFill>
              </a:rPr>
              <a:t/>
            </a:r>
            <a:br>
              <a:rPr lang="ru-RU" sz="2900" dirty="0" smtClean="0">
                <a:solidFill>
                  <a:prstClr val="black"/>
                </a:solidFill>
              </a:rPr>
            </a:br>
            <a:r>
              <a:rPr lang="ru-RU" sz="2900" dirty="0" smtClean="0">
                <a:solidFill>
                  <a:prstClr val="black"/>
                </a:solidFill>
              </a:rPr>
              <a:t>в базе </a:t>
            </a:r>
            <a:r>
              <a:rPr lang="ru-RU" sz="2900" dirty="0">
                <a:solidFill>
                  <a:prstClr val="black"/>
                </a:solidFill>
              </a:rPr>
              <a:t>данных </a:t>
            </a:r>
            <a:r>
              <a:rPr lang="en-US" sz="2900" dirty="0" err="1" smtClean="0">
                <a:solidFill>
                  <a:prstClr val="black"/>
                </a:solidFill>
              </a:rPr>
              <a:t>Refseq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b="10414"/>
          <a:stretch/>
        </p:blipFill>
        <p:spPr>
          <a:xfrm>
            <a:off x="259572" y="1556792"/>
            <a:ext cx="8402223" cy="11521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b="23129"/>
          <a:stretch/>
        </p:blipFill>
        <p:spPr>
          <a:xfrm>
            <a:off x="259572" y="2708920"/>
            <a:ext cx="8049748" cy="168429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160" y="4528057"/>
            <a:ext cx="4458322" cy="14384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/>
          <a:srcRect b="33333"/>
          <a:stretch/>
        </p:blipFill>
        <p:spPr>
          <a:xfrm>
            <a:off x="306769" y="5733256"/>
            <a:ext cx="7668695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Ген на прямой цепи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29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127" y="1124744"/>
            <a:ext cx="6601746" cy="4401164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2339752" y="1700808"/>
            <a:ext cx="1584176" cy="25142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Садитесь за </a:t>
            </a:r>
            <a:r>
              <a:rPr lang="ru-RU" dirty="0"/>
              <a:t>любой </a:t>
            </a:r>
            <a:r>
              <a:rPr lang="ru-RU" dirty="0" smtClean="0"/>
              <a:t>компьютер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Придётся быть за компьютером ДО МОМЕНТА когда вас пустят (кто?) в ваш </a:t>
            </a:r>
            <a:r>
              <a:rPr lang="en-US" dirty="0" smtClean="0"/>
              <a:t>account</a:t>
            </a:r>
            <a:r>
              <a:rPr lang="ru-RU" dirty="0" smtClean="0"/>
              <a:t> с новым паролем</a:t>
            </a:r>
          </a:p>
          <a:p>
            <a:r>
              <a:rPr lang="ru-RU" dirty="0" smtClean="0"/>
              <a:t>Может занять время</a:t>
            </a:r>
            <a:r>
              <a:rPr lang="en-US" dirty="0" smtClean="0"/>
              <a:t>:</a:t>
            </a:r>
            <a:endParaRPr lang="ru-RU" dirty="0" smtClean="0"/>
          </a:p>
          <a:p>
            <a:pPr lvl="1"/>
            <a:r>
              <a:rPr lang="ru-RU" dirty="0" smtClean="0"/>
              <a:t>Будьте терпеливы </a:t>
            </a:r>
          </a:p>
          <a:p>
            <a:pPr lvl="1"/>
            <a:r>
              <a:rPr lang="ru-RU" dirty="0" smtClean="0"/>
              <a:t>Внимательно читайте что пишет компьютер</a:t>
            </a:r>
            <a:endParaRPr lang="en-US" dirty="0" smtClean="0"/>
          </a:p>
          <a:p>
            <a:pPr lvl="1"/>
            <a:r>
              <a:rPr lang="ru-RU" dirty="0" smtClean="0"/>
              <a:t>Введите указанный пароль, </a:t>
            </a:r>
            <a:r>
              <a:rPr lang="en-US" dirty="0" smtClean="0"/>
              <a:t>Enter</a:t>
            </a:r>
          </a:p>
          <a:p>
            <a:pPr lvl="1"/>
            <a:r>
              <a:rPr lang="ru-RU" dirty="0" smtClean="0"/>
              <a:t>Введите новый пароль</a:t>
            </a:r>
            <a:r>
              <a:rPr lang="ru-RU" dirty="0"/>
              <a:t>, </a:t>
            </a:r>
            <a:r>
              <a:rPr lang="en-US" dirty="0" smtClean="0"/>
              <a:t>Enter</a:t>
            </a:r>
            <a:endParaRPr lang="ru-RU" dirty="0" smtClean="0"/>
          </a:p>
          <a:p>
            <a:pPr lvl="2"/>
            <a:r>
              <a:rPr lang="ru-RU" dirty="0" smtClean="0"/>
              <a:t>Компьютер: «просрочен»</a:t>
            </a:r>
          </a:p>
          <a:p>
            <a:pPr lvl="1"/>
            <a:r>
              <a:rPr lang="ru-RU" dirty="0"/>
              <a:t>Введите новый пароль, </a:t>
            </a:r>
            <a:r>
              <a:rPr lang="en-US" dirty="0" smtClean="0"/>
              <a:t>Enter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Либо вы вошли в </a:t>
            </a:r>
            <a:r>
              <a:rPr lang="en-US" dirty="0" smtClean="0"/>
              <a:t>account</a:t>
            </a:r>
            <a:r>
              <a:rPr lang="ru-RU" dirty="0" smtClean="0"/>
              <a:t>, либо читайте в чём дело</a:t>
            </a:r>
          </a:p>
          <a:p>
            <a:r>
              <a:rPr lang="ru-RU" dirty="0" smtClean="0"/>
              <a:t>Осмотритесь, наберите в командной строке:</a:t>
            </a:r>
          </a:p>
          <a:p>
            <a:pPr lvl="1"/>
            <a:r>
              <a:rPr lang="ru-RU" dirty="0" smtClean="0"/>
              <a:t>команда </a:t>
            </a:r>
            <a:r>
              <a:rPr lang="en-US" b="1" dirty="0" err="1" smtClean="0"/>
              <a:t>pwd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скажет в какой вы папке</a:t>
            </a:r>
          </a:p>
          <a:p>
            <a:pPr lvl="1"/>
            <a:r>
              <a:rPr lang="ru-RU" dirty="0" smtClean="0"/>
              <a:t>команда </a:t>
            </a:r>
            <a:r>
              <a:rPr lang="en-US" b="1" dirty="0" smtClean="0"/>
              <a:t>ls </a:t>
            </a:r>
            <a:r>
              <a:rPr lang="ru-RU" dirty="0"/>
              <a:t>скажет </a:t>
            </a:r>
            <a:r>
              <a:rPr lang="ru-RU" dirty="0" smtClean="0"/>
              <a:t>какие файлы и какие под-папки </a:t>
            </a:r>
            <a:br>
              <a:rPr lang="ru-RU" dirty="0" smtClean="0"/>
            </a:br>
            <a:r>
              <a:rPr lang="ru-RU" dirty="0" smtClean="0"/>
              <a:t>в вашей папке. Пока ничего нет???</a:t>
            </a:r>
          </a:p>
          <a:p>
            <a:r>
              <a:rPr lang="ru-RU" dirty="0" smtClean="0"/>
              <a:t>Выйдите из </a:t>
            </a:r>
            <a:r>
              <a:rPr lang="en-US" dirty="0" smtClean="0"/>
              <a:t>account’</a:t>
            </a:r>
            <a:r>
              <a:rPr lang="ru-RU" dirty="0" smtClean="0"/>
              <a:t>а  (</a:t>
            </a:r>
            <a:r>
              <a:rPr lang="en-US" dirty="0" smtClean="0"/>
              <a:t>exit </a:t>
            </a:r>
            <a:r>
              <a:rPr lang="ru-RU" dirty="0" smtClean="0"/>
              <a:t>в командной строке)</a:t>
            </a:r>
          </a:p>
          <a:p>
            <a:r>
              <a:rPr lang="ru-RU" dirty="0" smtClean="0"/>
              <a:t>Войдите снова с новым паролем для проверки. </a:t>
            </a:r>
            <a:endParaRPr lang="ru-RU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756047">
            <a:off x="7778723" y="5538077"/>
            <a:ext cx="969460" cy="86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5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Ген на обратной цепи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127" y="1228418"/>
            <a:ext cx="6601746" cy="4401164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2339752" y="1988840"/>
            <a:ext cx="3168352" cy="25142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4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Ген РНК (</a:t>
            </a:r>
            <a:r>
              <a:rPr lang="en-US" dirty="0" err="1" smtClean="0"/>
              <a:t>rRNA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31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732" y="2152472"/>
            <a:ext cx="6706536" cy="2553056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 flipV="1">
            <a:off x="971600" y="2708919"/>
            <a:ext cx="1224136" cy="288032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8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471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Аннотации генов можно сохранить в формате «Хромосомной таблицы»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135484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Таблица содержит только главную информацию о генах.</a:t>
            </a:r>
            <a:br>
              <a:rPr lang="ru-RU" sz="2400" dirty="0" smtClean="0"/>
            </a:br>
            <a:r>
              <a:rPr lang="ru-RU" sz="2400" dirty="0" smtClean="0"/>
              <a:t>Второстепенная информация не включена в таблицу. </a:t>
            </a:r>
            <a:br>
              <a:rPr lang="ru-RU" sz="2400" dirty="0" smtClean="0"/>
            </a:br>
            <a:r>
              <a:rPr lang="ru-RU" sz="2400" dirty="0" smtClean="0"/>
              <a:t>НАПРИМЕР такая: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32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0834" y="2278484"/>
            <a:ext cx="4934639" cy="4096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400" y="2705144"/>
            <a:ext cx="7416824" cy="40163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Запомните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752528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 err="1">
                <a:solidFill>
                  <a:srgbClr val="C00000"/>
                </a:solidFill>
              </a:rPr>
              <a:t>Референсный</a:t>
            </a:r>
            <a:r>
              <a:rPr lang="ru-RU" sz="1600" dirty="0">
                <a:solidFill>
                  <a:srgbClr val="C00000"/>
                </a:solidFill>
              </a:rPr>
              <a:t> геном </a:t>
            </a:r>
            <a:r>
              <a:rPr lang="ru-RU" sz="1600" dirty="0"/>
              <a:t>содержит по одной последовательности каждой молекулы ДНК </a:t>
            </a:r>
            <a:r>
              <a:rPr lang="ru-RU" sz="1600" dirty="0" smtClean="0"/>
              <a:t>в данном виде </a:t>
            </a:r>
            <a:r>
              <a:rPr lang="ru-RU" sz="1600" dirty="0"/>
              <a:t>(для бактерий – </a:t>
            </a:r>
            <a:r>
              <a:rPr lang="ru-RU" sz="1600" dirty="0" smtClean="0"/>
              <a:t>штамме)</a:t>
            </a:r>
          </a:p>
          <a:p>
            <a:r>
              <a:rPr lang="ru-RU" sz="1600" dirty="0"/>
              <a:t>Каждая </a:t>
            </a:r>
            <a:r>
              <a:rPr lang="ru-RU" sz="1600" dirty="0" smtClean="0"/>
              <a:t>последовательность </a:t>
            </a:r>
            <a:r>
              <a:rPr lang="en-US" sz="1600" dirty="0" err="1" smtClean="0"/>
              <a:t>Refseq</a:t>
            </a:r>
            <a:r>
              <a:rPr lang="en-US" sz="1600" dirty="0" smtClean="0"/>
              <a:t> </a:t>
            </a:r>
            <a:r>
              <a:rPr lang="ru-RU" sz="1600" dirty="0" smtClean="0"/>
              <a:t>имеет </a:t>
            </a:r>
            <a:r>
              <a:rPr lang="ru-RU" sz="1600" dirty="0">
                <a:solidFill>
                  <a:srgbClr val="C00000"/>
                </a:solidFill>
              </a:rPr>
              <a:t>уникальный </a:t>
            </a:r>
            <a:r>
              <a:rPr lang="ru-RU" sz="1600" dirty="0" smtClean="0">
                <a:solidFill>
                  <a:srgbClr val="C00000"/>
                </a:solidFill>
              </a:rPr>
              <a:t>идентификатор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/>
              <a:t>(</a:t>
            </a:r>
            <a:r>
              <a:rPr lang="en-US" sz="1600" dirty="0" smtClean="0"/>
              <a:t>AC – </a:t>
            </a:r>
            <a:r>
              <a:rPr lang="ru-RU" sz="1600" dirty="0" smtClean="0"/>
              <a:t>код доступа)</a:t>
            </a:r>
          </a:p>
          <a:p>
            <a:r>
              <a:rPr lang="ru-RU" sz="1600" dirty="0"/>
              <a:t>Формат </a:t>
            </a:r>
            <a:r>
              <a:rPr lang="en-US" sz="1600" dirty="0" err="1" smtClean="0">
                <a:solidFill>
                  <a:srgbClr val="C00000"/>
                </a:solidFill>
              </a:rPr>
              <a:t>fasta</a:t>
            </a:r>
            <a:r>
              <a:rPr lang="en-US" sz="1600" dirty="0" smtClean="0">
                <a:solidFill>
                  <a:srgbClr val="C00000"/>
                </a:solidFill>
              </a:rPr>
              <a:t>: </a:t>
            </a:r>
            <a:r>
              <a:rPr lang="ru-RU" sz="1600" dirty="0" smtClean="0"/>
              <a:t>строка с 1м символом</a:t>
            </a:r>
            <a:r>
              <a:rPr lang="en-US" sz="1600" dirty="0" smtClean="0"/>
              <a:t> “&gt;” </a:t>
            </a:r>
            <a:r>
              <a:rPr lang="ru-RU" sz="1600" dirty="0" smtClean="0"/>
              <a:t>содержит идентификатор  и через пробел информацию о последовательности; следующие строки – последовательность</a:t>
            </a:r>
          </a:p>
          <a:p>
            <a:r>
              <a:rPr lang="ru-RU" sz="1600" dirty="0" smtClean="0"/>
              <a:t>Последовательность пишется от </a:t>
            </a:r>
            <a:r>
              <a:rPr lang="en-US" sz="1600" dirty="0" smtClean="0"/>
              <a:t>5’ </a:t>
            </a:r>
            <a:r>
              <a:rPr lang="ru-RU" sz="1600" dirty="0" smtClean="0"/>
              <a:t>к</a:t>
            </a:r>
            <a:r>
              <a:rPr lang="en-US" sz="1600" dirty="0" smtClean="0"/>
              <a:t> 3’ </a:t>
            </a:r>
            <a:r>
              <a:rPr lang="ru-RU" sz="1600" dirty="0" smtClean="0"/>
              <a:t>концу</a:t>
            </a:r>
          </a:p>
          <a:p>
            <a:r>
              <a:rPr lang="ru-RU" sz="1600" dirty="0" smtClean="0"/>
              <a:t>Цепочка  ДНК выбирается произвольно</a:t>
            </a:r>
          </a:p>
          <a:p>
            <a:r>
              <a:rPr lang="ru-RU" sz="1600" dirty="0" smtClean="0"/>
              <a:t>Разрыв кольцевой ДНК для записи последовательности может быть выбран произвольно,  есть предпочтения – они не всегда соблюдаются</a:t>
            </a:r>
          </a:p>
          <a:p>
            <a:r>
              <a:rPr lang="ru-RU" sz="1600" dirty="0" smtClean="0"/>
              <a:t>Последовательность комплементарной цепочки пишется как </a:t>
            </a:r>
            <a:r>
              <a:rPr lang="en-US" sz="1600" dirty="0" smtClean="0"/>
              <a:t>REVEVERSE COMPLEMENT</a:t>
            </a:r>
            <a:endParaRPr lang="ru-RU" sz="1600" dirty="0" smtClean="0"/>
          </a:p>
          <a:p>
            <a:r>
              <a:rPr lang="ru-RU" sz="1600" dirty="0"/>
              <a:t>Последовательность генома однозначно определяет  химическую молекулы </a:t>
            </a:r>
            <a:r>
              <a:rPr lang="ru-RU" sz="1600" dirty="0" smtClean="0"/>
              <a:t> ДНК (с оговорками)</a:t>
            </a:r>
          </a:p>
          <a:p>
            <a:r>
              <a:rPr lang="ru-RU" sz="1600" dirty="0"/>
              <a:t>Геном — это совокупность всей наследственной </a:t>
            </a:r>
            <a:r>
              <a:rPr lang="ru-RU" sz="1600" dirty="0" smtClean="0"/>
              <a:t>информации</a:t>
            </a:r>
            <a:r>
              <a:rPr lang="en-US" sz="1600" dirty="0" smtClean="0"/>
              <a:t>:</a:t>
            </a:r>
            <a:r>
              <a:rPr lang="ru-RU" sz="1600" dirty="0" smtClean="0"/>
              <a:t> носитель </a:t>
            </a:r>
            <a:r>
              <a:rPr lang="en-US" sz="1600" i="1" dirty="0" smtClean="0"/>
              <a:t>in vivo </a:t>
            </a:r>
            <a:r>
              <a:rPr lang="ru-RU" sz="1600" dirty="0" smtClean="0"/>
              <a:t>совокупность ДНК клетки</a:t>
            </a:r>
            <a:r>
              <a:rPr lang="en-US" sz="1600" i="1" dirty="0" smtClean="0"/>
              <a:t>,</a:t>
            </a:r>
            <a:r>
              <a:rPr lang="ru-RU" sz="1600" i="1" dirty="0" smtClean="0"/>
              <a:t> </a:t>
            </a:r>
            <a:r>
              <a:rPr lang="ru-RU" sz="1600" dirty="0" smtClean="0"/>
              <a:t>носитель </a:t>
            </a:r>
            <a:r>
              <a:rPr lang="en-US" sz="1600" i="1" dirty="0" smtClean="0"/>
              <a:t>in </a:t>
            </a:r>
            <a:r>
              <a:rPr lang="en-US" sz="1600" i="1" dirty="0" err="1" smtClean="0"/>
              <a:t>silico</a:t>
            </a:r>
            <a:r>
              <a:rPr lang="en-US" sz="1600" i="1" dirty="0" smtClean="0"/>
              <a:t>  </a:t>
            </a:r>
            <a:r>
              <a:rPr lang="ru-RU" sz="1600" i="1" dirty="0" smtClean="0"/>
              <a:t>последовательности всех ДНК вида</a:t>
            </a:r>
            <a:endParaRPr lang="ru-RU" sz="1600" i="1" dirty="0"/>
          </a:p>
          <a:p>
            <a:r>
              <a:rPr lang="ru-RU" sz="1600" dirty="0">
                <a:solidFill>
                  <a:prstClr val="black"/>
                </a:solidFill>
              </a:rPr>
              <a:t>Аннотация </a:t>
            </a:r>
            <a:r>
              <a:rPr lang="ru-RU" sz="1600" dirty="0" smtClean="0">
                <a:solidFill>
                  <a:prstClr val="black"/>
                </a:solidFill>
              </a:rPr>
              <a:t>последовательности включает </a:t>
            </a:r>
            <a:r>
              <a:rPr lang="ru-RU" sz="1600" dirty="0" smtClean="0"/>
              <a:t>таксономию бактерии, Ссылки </a:t>
            </a:r>
            <a:r>
              <a:rPr lang="ru-RU" sz="1600" dirty="0"/>
              <a:t>на </a:t>
            </a:r>
            <a:r>
              <a:rPr lang="ru-RU" sz="1600" dirty="0" smtClean="0"/>
              <a:t>литературу, Информацию </a:t>
            </a:r>
            <a:r>
              <a:rPr lang="ru-RU" sz="1600" dirty="0"/>
              <a:t>о </a:t>
            </a:r>
            <a:r>
              <a:rPr lang="ru-RU" sz="1600" dirty="0" smtClean="0"/>
              <a:t>генах</a:t>
            </a:r>
          </a:p>
          <a:p>
            <a:r>
              <a:rPr lang="ru-RU" sz="1600" dirty="0" smtClean="0"/>
              <a:t>Минимальная информация о гене координаты в последовательности (</a:t>
            </a:r>
            <a:r>
              <a:rPr lang="ru-RU" sz="1600" dirty="0" err="1" smtClean="0"/>
              <a:t>от..до</a:t>
            </a:r>
            <a:r>
              <a:rPr lang="ru-RU" sz="1600" dirty="0" smtClean="0"/>
              <a:t>), на какой цепочке – прямой или комплементарной – расположен, тип гена – белок</a:t>
            </a:r>
            <a:r>
              <a:rPr lang="en-US" sz="1600" dirty="0" smtClean="0"/>
              <a:t> </a:t>
            </a:r>
            <a:r>
              <a:rPr lang="ru-RU" sz="1600" dirty="0" smtClean="0"/>
              <a:t>или РНК,  название гена, последовательность белка (для генов белков)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5418" y="5804376"/>
            <a:ext cx="753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БУДЕТ КОНТРОЛЬНАЯ ПО ВСЕМУ МАТЕРИАЛУ О ГЕНОМЕ!!!!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КОнец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 кто слушал – молодец!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ДНК — носитель генома</a:t>
            </a:r>
            <a:endParaRPr lang="ru-RU" dirty="0"/>
          </a:p>
        </p:txBody>
      </p:sp>
      <p:pic>
        <p:nvPicPr>
          <p:cNvPr id="4" name="Picture 3" descr="D:\-=Gol=-\lect5\chain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1124744"/>
            <a:ext cx="5069309" cy="5607130"/>
          </a:xfrm>
          <a:prstGeom prst="rect">
            <a:avLst/>
          </a:prstGeom>
          <a:noFill/>
        </p:spPr>
      </p:pic>
      <p:sp>
        <p:nvSpPr>
          <p:cNvPr id="5" name="Стрелка вниз 4"/>
          <p:cNvSpPr/>
          <p:nvPr/>
        </p:nvSpPr>
        <p:spPr>
          <a:xfrm rot="20795324">
            <a:off x="508226" y="2364180"/>
            <a:ext cx="451842" cy="35085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9946150">
            <a:off x="4615402" y="1903004"/>
            <a:ext cx="451842" cy="35085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36096" y="1340768"/>
            <a:ext cx="34563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Последовательность этого участка ДНК можно записать </a:t>
            </a:r>
            <a:r>
              <a:rPr lang="ru-RU" b="1" dirty="0" smtClean="0"/>
              <a:t>двумя</a:t>
            </a:r>
            <a:r>
              <a:rPr lang="ru-RU" dirty="0" smtClean="0"/>
              <a:t> способами. </a:t>
            </a:r>
          </a:p>
          <a:p>
            <a:r>
              <a:rPr lang="ru-RU" dirty="0" smtClean="0"/>
              <a:t>Две цепи ДНК равноправны, можно выбрать любую. Получатся два разных текста (разные последовательности букв), но они отвечают </a:t>
            </a:r>
            <a:r>
              <a:rPr lang="ru-RU" b="1" dirty="0" smtClean="0"/>
              <a:t>одной и той же </a:t>
            </a:r>
            <a:r>
              <a:rPr lang="ru-RU" dirty="0" err="1" smtClean="0"/>
              <a:t>двухцепочечной</a:t>
            </a:r>
            <a:r>
              <a:rPr lang="ru-RU" dirty="0" smtClean="0"/>
              <a:t> ДНК.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4293096"/>
            <a:ext cx="3635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Обратите внимание на синие стрелки: цепи ДНК ориентированы противоположно!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записи последовательности ДНК в файл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2800" dirty="0" smtClean="0"/>
              <a:t>Записывается одна из двух цепей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Последовательность записывается в направлении от 5</a:t>
            </a:r>
            <a:r>
              <a:rPr lang="en-US" sz="2800" dirty="0" smtClean="0"/>
              <a:t>’ </a:t>
            </a:r>
            <a:r>
              <a:rPr lang="ru-RU" sz="2800" dirty="0" smtClean="0"/>
              <a:t>к </a:t>
            </a:r>
            <a:r>
              <a:rPr lang="en-US" sz="2800" dirty="0" smtClean="0"/>
              <a:t>3’-</a:t>
            </a:r>
            <a:r>
              <a:rPr lang="ru-RU" sz="2800" dirty="0" smtClean="0"/>
              <a:t>концу</a:t>
            </a:r>
            <a:endParaRPr lang="ru-RU" sz="2800" dirty="0"/>
          </a:p>
        </p:txBody>
      </p:sp>
      <p:pic>
        <p:nvPicPr>
          <p:cNvPr id="5" name="Picture 3" descr="D:\-=Gol=-\lect5\chain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875" y="3068960"/>
            <a:ext cx="3456384" cy="3600400"/>
          </a:xfrm>
          <a:prstGeom prst="rect">
            <a:avLst/>
          </a:prstGeom>
          <a:noFill/>
        </p:spPr>
      </p:pic>
      <p:sp>
        <p:nvSpPr>
          <p:cNvPr id="6" name="Стрелка вниз 5"/>
          <p:cNvSpPr/>
          <p:nvPr/>
        </p:nvSpPr>
        <p:spPr>
          <a:xfrm rot="20795324">
            <a:off x="796616" y="3844063"/>
            <a:ext cx="308077" cy="22528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9946150">
            <a:off x="3631699" y="3568689"/>
            <a:ext cx="308077" cy="22528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139952" y="414908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TCTC </a:t>
            </a:r>
            <a:r>
              <a:rPr lang="ru-RU" sz="2400" b="1" dirty="0" smtClean="0"/>
              <a:t>или </a:t>
            </a:r>
            <a:r>
              <a:rPr lang="en-US" sz="2400" b="1" dirty="0" smtClean="0"/>
              <a:t>GAGA </a:t>
            </a:r>
            <a:r>
              <a:rPr lang="ru-RU" sz="2400" b="1" dirty="0" smtClean="0"/>
              <a:t>(но не </a:t>
            </a:r>
            <a:r>
              <a:rPr lang="en-US" sz="2400" b="1" dirty="0" smtClean="0"/>
              <a:t>AGAG!)</a:t>
            </a:r>
            <a:endParaRPr lang="ru-RU" sz="24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992888" cy="216024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Составить мини-отчёт по геному и </a:t>
            </a:r>
            <a:r>
              <a:rPr lang="ru-RU" sz="3600" dirty="0" err="1" smtClean="0">
                <a:solidFill>
                  <a:srgbClr val="C00000"/>
                </a:solidFill>
              </a:rPr>
              <a:t>протеому</a:t>
            </a:r>
            <a:r>
              <a:rPr lang="ru-RU" sz="3600" dirty="0" smtClean="0">
                <a:solidFill>
                  <a:srgbClr val="C00000"/>
                </a:solidFill>
              </a:rPr>
              <a:t> выбранной вами бактерии или археи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488832" cy="1752600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Задание </a:t>
            </a:r>
            <a:r>
              <a:rPr lang="ru-RU" dirty="0" smtClean="0"/>
              <a:t>выполняется в течении всего семестра. Разбивка на пункты приведена на следующем слайде.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7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632848" cy="381642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Выбор бактерии(археи) с известным геномом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Описание бактерии по литературным данным (место обитания, таксономия, чем знаменита или интересна людям)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Состав генома (сколько хромосом, </a:t>
            </a:r>
            <a:r>
              <a:rPr lang="ru-RU" sz="2000" dirty="0" err="1" smtClean="0">
                <a:solidFill>
                  <a:schemeClr val="tx1"/>
                </a:solidFill>
              </a:rPr>
              <a:t>плазмид</a:t>
            </a:r>
            <a:r>
              <a:rPr lang="ru-RU" sz="2000" dirty="0" smtClean="0">
                <a:solidFill>
                  <a:schemeClr val="tx1"/>
                </a:solidFill>
              </a:rPr>
              <a:t> или других ДНК) 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Скачать файл с описанием генов, закодированных в геноме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 Скачать файл с последовательностями генома в формате </a:t>
            </a:r>
            <a:r>
              <a:rPr lang="en-US" sz="2000" dirty="0" err="1" smtClean="0">
                <a:solidFill>
                  <a:schemeClr val="tx1"/>
                </a:solidFill>
              </a:rPr>
              <a:t>fasta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280920" cy="9361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Задание </a:t>
            </a:r>
            <a:r>
              <a:rPr lang="ru-RU" dirty="0"/>
              <a:t>разбивается на отдельные кусочки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1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6288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2) ВОПРОСЫ ПО ЗАДАНИЮ 1</a:t>
            </a:r>
            <a:endParaRPr lang="en-US" dirty="0"/>
          </a:p>
        </p:txBody>
      </p:sp>
      <p:sp>
        <p:nvSpPr>
          <p:cNvPr id="5" name="Объект 4"/>
          <p:cNvSpPr>
            <a:spLocks noGrp="1"/>
          </p:cNvSpPr>
          <p:nvPr>
            <p:ph type="body" idx="1"/>
          </p:nvPr>
        </p:nvSpPr>
        <p:spPr>
          <a:xfrm>
            <a:off x="685800" y="2701242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выполненному в классе </a:t>
            </a:r>
            <a:endParaRPr lang="ru-RU" dirty="0" smtClean="0"/>
          </a:p>
          <a:p>
            <a:pPr algn="ctr"/>
            <a:r>
              <a:rPr lang="ru-RU" dirty="0" smtClean="0"/>
              <a:t>Есть вопросы?</a:t>
            </a:r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391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ID INS_HUMAN Reviewed; 110 AA. AC P01308; Q5EEX2;</a:t>
            </a:r>
            <a: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2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0"/>
            <a:ext cx="8280920" cy="1052736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Мой вопрос 1: Что понял студент, приславший такой ответ? Ставить 5 или 2?</a:t>
            </a:r>
            <a:endParaRPr lang="en-US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1027609"/>
            <a:ext cx="8784976" cy="56938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ID MYG_HUMAN Reviewed; 154 AA. 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AC P02144; Q52H51; Q5THY7; </a:t>
            </a:r>
            <a: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/>
            </a:r>
            <a:b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DT 21-JUL-1986, integrated into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UniProtKB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/Swiss-Prot. </a:t>
            </a:r>
            <a:endParaRPr kumimoji="0" lang="ru-RU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DT 23-JAN-2007, sequence version 2. </a:t>
            </a:r>
            <a:endParaRPr kumimoji="0" lang="ru-RU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DT 24-JUL-2024, entry version 210. </a:t>
            </a:r>
            <a:endParaRPr kumimoji="0" lang="ru-RU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RecName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: Full=myoglobin </a:t>
            </a:r>
            <a: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/>
            </a:r>
            <a:b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AltName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: Full=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Pseudoperoxidase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MB OS Homo sapiens (Human). </a:t>
            </a:r>
            <a: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/>
            </a:r>
            <a:b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OC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Eukaryota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Metazoa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Chordata;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Craniata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Vertebrata;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Euteleostomi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Mammalia; 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OC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Eutheria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Euarchontoglires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Primates;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Haplorrhini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Catarrhini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Hominidae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OC Homo.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34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0"/>
            <a:ext cx="7290226" cy="778098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Мой вывод:</a:t>
            </a:r>
            <a:endParaRPr lang="en-US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908720"/>
            <a:ext cx="8784976" cy="56938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ID MYG_HUMAN Reviewed; 154 AA. 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AC P02144; Q52H51; Q5THY7; </a:t>
            </a:r>
            <a: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/>
            </a:r>
            <a:b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DT 21-JUL-1986, integrated into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UniProtKB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/Swiss-Prot. </a:t>
            </a:r>
            <a:endParaRPr kumimoji="0" lang="ru-RU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DT 23-JAN-2007, sequence version 2. DT 24-JUL-2024, entry version 210. </a:t>
            </a:r>
            <a:endParaRPr kumimoji="0" lang="ru-RU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RecName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: Full=myoglobin </a:t>
            </a:r>
            <a: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/>
            </a:r>
            <a:b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AltName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: Full=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Pseudoperoxidase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MB OS Homo sapiens (Human). </a:t>
            </a:r>
            <a: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/>
            </a:r>
            <a:br>
              <a:rPr kumimoji="0" lang="ru-RU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OC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Eukaryota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Metazoa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Chordata;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Craniata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Vertebrata;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Euteleostomi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Mammalia; 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OC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Eutheria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Euarchontoglires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Primates;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Haplorrhini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Catarrhini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Hominidae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; 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OC Homo.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Умножение 5"/>
          <p:cNvSpPr/>
          <p:nvPr/>
        </p:nvSpPr>
        <p:spPr>
          <a:xfrm>
            <a:off x="188221" y="213767"/>
            <a:ext cx="7632848" cy="6388819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Вот что хотелось бы видеть</a:t>
            </a:r>
            <a:r>
              <a:rPr lang="en-US" dirty="0" smtClean="0"/>
              <a:t> </a:t>
            </a:r>
            <a:r>
              <a:rPr lang="ru-RU" dirty="0" smtClean="0"/>
              <a:t>в ответе</a:t>
            </a:r>
            <a:br>
              <a:rPr lang="ru-RU" dirty="0" smtClean="0"/>
            </a:br>
            <a:r>
              <a:rPr lang="ru-RU" sz="2200" dirty="0" smtClean="0"/>
              <a:t>некоторые приближались к такому ответу</a:t>
            </a:r>
            <a:endParaRPr lang="en-US" sz="22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83568" y="1124262"/>
            <a:ext cx="8229600" cy="526644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sz="3000" dirty="0" smtClean="0"/>
              <a:t>Идентификатор </a:t>
            </a:r>
            <a:r>
              <a:rPr lang="ru-RU" sz="3000" dirty="0"/>
              <a:t>записи: </a:t>
            </a:r>
            <a:r>
              <a:rPr lang="en-US" altLang="en-US" sz="3000" dirty="0">
                <a:solidFill>
                  <a:srgbClr val="000000"/>
                </a:solidFill>
              </a:rPr>
              <a:t>MYG_HUMAN</a:t>
            </a:r>
            <a:r>
              <a:rPr lang="ru-RU" sz="3000" dirty="0"/>
              <a:t> </a:t>
            </a:r>
            <a:endParaRPr lang="ru-RU" sz="3000" dirty="0" smtClean="0"/>
          </a:p>
          <a:p>
            <a:pPr marL="514350" indent="-514350">
              <a:buAutoNum type="arabicPeriod"/>
            </a:pPr>
            <a:r>
              <a:rPr lang="ru-RU" sz="3000" dirty="0" smtClean="0"/>
              <a:t>Коды доступа</a:t>
            </a:r>
            <a:r>
              <a:rPr lang="en-US" sz="3000" dirty="0" smtClean="0"/>
              <a:t>: </a:t>
            </a:r>
            <a:r>
              <a:rPr lang="en-US" altLang="en-US" sz="3000" dirty="0">
                <a:solidFill>
                  <a:srgbClr val="000000"/>
                </a:solidFill>
              </a:rPr>
              <a:t>P02144; Q52H51; Q5THY7</a:t>
            </a:r>
            <a:r>
              <a:rPr lang="en-US" altLang="en-US" sz="3000" dirty="0" smtClean="0">
                <a:solidFill>
                  <a:srgbClr val="000000"/>
                </a:solidFill>
              </a:rPr>
              <a:t>;</a:t>
            </a:r>
            <a:endParaRPr lang="ru-RU" altLang="en-US" sz="3000" dirty="0" smtClean="0">
              <a:solidFill>
                <a:srgbClr val="000000"/>
              </a:solidFill>
            </a:endParaRPr>
          </a:p>
          <a:p>
            <a:pPr marL="914400" lvl="1" indent="-514350">
              <a:buAutoNum type="arabicPeriod"/>
            </a:pPr>
            <a:r>
              <a:rPr lang="ru-RU" altLang="en-US" sz="2600" dirty="0" smtClean="0">
                <a:solidFill>
                  <a:srgbClr val="0070C0"/>
                </a:solidFill>
              </a:rPr>
              <a:t>Почему их 3 не знаю</a:t>
            </a:r>
          </a:p>
          <a:p>
            <a:pPr marL="514350" indent="-514350">
              <a:buAutoNum type="arabicPeriod"/>
            </a:pPr>
            <a:r>
              <a:rPr lang="ru-RU" altLang="en-US" sz="3000" dirty="0" smtClean="0">
                <a:solidFill>
                  <a:srgbClr val="000000"/>
                </a:solidFill>
              </a:rPr>
              <a:t>Имя белка</a:t>
            </a:r>
            <a:r>
              <a:rPr lang="en-US" altLang="en-US" sz="3000" dirty="0" smtClean="0">
                <a:solidFill>
                  <a:srgbClr val="000000"/>
                </a:solidFill>
              </a:rPr>
              <a:t>: </a:t>
            </a:r>
            <a:r>
              <a:rPr lang="ru-RU" altLang="en-US" sz="3000" dirty="0" smtClean="0">
                <a:solidFill>
                  <a:srgbClr val="000000"/>
                </a:solidFill>
              </a:rPr>
              <a:t>миоглобин </a:t>
            </a:r>
            <a:r>
              <a:rPr lang="en-US" altLang="en-US" sz="3000" dirty="0" smtClean="0">
                <a:solidFill>
                  <a:srgbClr val="000000"/>
                </a:solidFill>
              </a:rPr>
              <a:t>(myoglobin</a:t>
            </a:r>
            <a:r>
              <a:rPr lang="ru-RU" altLang="en-US" sz="3000" dirty="0" smtClean="0">
                <a:solidFill>
                  <a:srgbClr val="000000"/>
                </a:solidFill>
              </a:rPr>
              <a:t>), другое название </a:t>
            </a:r>
            <a:r>
              <a:rPr lang="ru-RU" altLang="en-US" sz="3000" dirty="0" err="1" smtClean="0">
                <a:solidFill>
                  <a:srgbClr val="000000"/>
                </a:solidFill>
              </a:rPr>
              <a:t>псевдооксиредуктаза</a:t>
            </a:r>
            <a:r>
              <a:rPr lang="ru-RU" altLang="en-US" sz="3000" dirty="0" smtClean="0">
                <a:solidFill>
                  <a:srgbClr val="000000"/>
                </a:solidFill>
              </a:rPr>
              <a:t> </a:t>
            </a:r>
            <a:r>
              <a:rPr lang="en-US" altLang="en-US" sz="3000" dirty="0" smtClean="0">
                <a:solidFill>
                  <a:srgbClr val="000000"/>
                </a:solidFill>
              </a:rPr>
              <a:t>MB</a:t>
            </a:r>
            <a:r>
              <a:rPr lang="ru-RU" altLang="en-US" sz="3000" dirty="0" smtClean="0">
                <a:solidFill>
                  <a:srgbClr val="000000"/>
                </a:solidFill>
              </a:rPr>
              <a:t>  (</a:t>
            </a:r>
            <a:r>
              <a:rPr lang="en-US" altLang="en-US" sz="3000" dirty="0" err="1" smtClean="0">
                <a:solidFill>
                  <a:srgbClr val="000000"/>
                </a:solidFill>
              </a:rPr>
              <a:t>Pseudoperoxidase</a:t>
            </a:r>
            <a:r>
              <a:rPr lang="en-US" altLang="en-US" sz="3000" dirty="0" smtClean="0">
                <a:solidFill>
                  <a:srgbClr val="000000"/>
                </a:solidFill>
              </a:rPr>
              <a:t> MB</a:t>
            </a:r>
            <a:r>
              <a:rPr lang="ru-RU" altLang="en-US" sz="3000" dirty="0" smtClean="0">
                <a:solidFill>
                  <a:srgbClr val="000000"/>
                </a:solidFill>
              </a:rPr>
              <a:t>)</a:t>
            </a:r>
          </a:p>
          <a:p>
            <a:pPr marL="914400" lvl="1" indent="-514350">
              <a:buAutoNum type="arabicPeriod"/>
            </a:pPr>
            <a:r>
              <a:rPr lang="ru-RU" altLang="en-US" sz="2600" dirty="0" smtClean="0">
                <a:solidFill>
                  <a:schemeClr val="accent5">
                    <a:lumMod val="75000"/>
                  </a:schemeClr>
                </a:solidFill>
              </a:rPr>
              <a:t>белок используется для депонирования кислорода в клетках чело</a:t>
            </a:r>
            <a:r>
              <a:rPr lang="ru-RU" altLang="en-US" sz="2600" dirty="0">
                <a:solidFill>
                  <a:schemeClr val="accent5">
                    <a:lumMod val="75000"/>
                  </a:schemeClr>
                </a:solidFill>
              </a:rPr>
              <a:t>в</a:t>
            </a:r>
            <a:r>
              <a:rPr lang="ru-RU" altLang="en-US" sz="2600" dirty="0" smtClean="0">
                <a:solidFill>
                  <a:schemeClr val="accent5">
                    <a:lumMod val="75000"/>
                  </a:schemeClr>
                </a:solidFill>
              </a:rPr>
              <a:t>ека </a:t>
            </a:r>
            <a:r>
              <a:rPr lang="en-US" altLang="en-US" sz="2600" dirty="0" smtClean="0">
                <a:solidFill>
                  <a:schemeClr val="accent5">
                    <a:lumMod val="75000"/>
                  </a:schemeClr>
                </a:solidFill>
              </a:rPr>
              <a:t>(wiki)</a:t>
            </a:r>
            <a:endParaRPr lang="ru-RU" alt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altLang="en-US" sz="3000" dirty="0" smtClean="0">
                <a:solidFill>
                  <a:srgbClr val="000000"/>
                </a:solidFill>
              </a:rPr>
              <a:t>Белок из организма человека, царство эукариот</a:t>
            </a:r>
          </a:p>
          <a:p>
            <a:pPr marL="514350" indent="-514350">
              <a:buAutoNum type="arabicPeriod"/>
            </a:pPr>
            <a:r>
              <a:rPr lang="ru-RU" altLang="en-US" sz="3000" dirty="0" smtClean="0">
                <a:solidFill>
                  <a:srgbClr val="000000"/>
                </a:solidFill>
              </a:rPr>
              <a:t>154 </a:t>
            </a:r>
            <a:r>
              <a:rPr lang="en-US" altLang="en-US" sz="3000" dirty="0" smtClean="0">
                <a:solidFill>
                  <a:srgbClr val="000000"/>
                </a:solidFill>
              </a:rPr>
              <a:t>aa </a:t>
            </a:r>
            <a:r>
              <a:rPr lang="ru-RU" altLang="en-US" sz="3000" dirty="0" smtClean="0">
                <a:solidFill>
                  <a:srgbClr val="000000"/>
                </a:solidFill>
              </a:rPr>
              <a:t>в белке</a:t>
            </a:r>
            <a:endParaRPr lang="en-US" altLang="en-US" sz="1700" dirty="0" smtClean="0">
              <a:solidFill>
                <a:srgbClr val="000000"/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altLang="en-US" sz="1700" dirty="0" smtClean="0">
                <a:solidFill>
                  <a:srgbClr val="000000"/>
                </a:solidFill>
                <a:latin typeface="Arial Unicode MS"/>
              </a:rPr>
              <a:t>SEQUENCE</a:t>
            </a:r>
            <a:r>
              <a:rPr lang="en-US" altLang="en-US" sz="1700" dirty="0">
                <a:solidFill>
                  <a:srgbClr val="000000"/>
                </a:solidFill>
                <a:latin typeface="Arial Unicode MS"/>
              </a:rPr>
              <a:t>:</a:t>
            </a:r>
            <a:br>
              <a:rPr lang="en-US" altLang="en-US" sz="1700" dirty="0">
                <a:solidFill>
                  <a:srgbClr val="000000"/>
                </a:solidFill>
                <a:latin typeface="Arial Unicode MS"/>
              </a:rPr>
            </a:br>
            <a:r>
              <a:rPr lang="en-US" altLang="en-US" sz="1700" dirty="0" smtClean="0">
                <a:solidFill>
                  <a:srgbClr val="000000"/>
                </a:solidFill>
                <a:latin typeface="Arial Unicode MS"/>
              </a:rPr>
              <a:t>MGLSDGEWQL </a:t>
            </a:r>
            <a:r>
              <a:rPr lang="en-US" altLang="en-US" sz="1700" dirty="0">
                <a:solidFill>
                  <a:srgbClr val="000000"/>
                </a:solidFill>
                <a:latin typeface="Arial Unicode MS"/>
              </a:rPr>
              <a:t>VLNVWGKVEA DIPGHGQEVL IRLFKGHPET LEKFDKFKHL KSEDEMKASE DLKKHGATVL TALGGILKKK GHHEAEIKPL AQSHATKHKI PVKYLEFISE CIIQVLQSKH PGDFGADAQG AMNKALELFR KDMASNYKEL GFQG</a:t>
            </a:r>
            <a:r>
              <a:rPr lang="en-US" altLang="en-US" sz="1700" dirty="0"/>
              <a:t> </a:t>
            </a:r>
            <a:endParaRPr lang="en-US" altLang="en-US" sz="17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altLang="en-US" dirty="0" smtClean="0">
              <a:solidFill>
                <a:srgbClr val="000000"/>
              </a:solidFill>
            </a:endParaRPr>
          </a:p>
          <a:p>
            <a:pPr marL="40005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body" idx="1"/>
          </p:nvPr>
        </p:nvSpPr>
        <p:spPr>
          <a:xfrm>
            <a:off x="611560" y="3465330"/>
            <a:ext cx="7772400" cy="1500187"/>
          </a:xfrm>
        </p:spPr>
        <p:txBody>
          <a:bodyPr>
            <a:normAutofit fontScale="97500"/>
          </a:bodyPr>
          <a:lstStyle/>
          <a:p>
            <a:r>
              <a:rPr lang="ru-RU" sz="3200" dirty="0" smtClean="0"/>
              <a:t>Выполним поиск по  </a:t>
            </a:r>
            <a:r>
              <a:rPr lang="en-US" sz="3200" dirty="0" smtClean="0"/>
              <a:t>ID: </a:t>
            </a:r>
            <a:r>
              <a:rPr lang="en-US" altLang="en-US" sz="3200" dirty="0">
                <a:solidFill>
                  <a:srgbClr val="000000"/>
                </a:solidFill>
              </a:rPr>
              <a:t>INS_HUMAN</a:t>
            </a:r>
            <a:endParaRPr lang="en-US" sz="3200" dirty="0"/>
          </a:p>
        </p:txBody>
      </p:sp>
      <p:sp>
        <p:nvSpPr>
          <p:cNvPr id="6" name="Заголовок 4"/>
          <p:cNvSpPr>
            <a:spLocks noGrp="1"/>
          </p:cNvSpPr>
          <p:nvPr>
            <p:ph type="title"/>
          </p:nvPr>
        </p:nvSpPr>
        <p:spPr>
          <a:xfrm>
            <a:off x="539552" y="2132856"/>
            <a:ext cx="7772400" cy="1362075"/>
          </a:xfrm>
        </p:spPr>
        <p:txBody>
          <a:bodyPr>
            <a:normAutofit/>
          </a:bodyPr>
          <a:lstStyle/>
          <a:p>
            <a:r>
              <a:rPr lang="ru-RU" dirty="0" smtClean="0"/>
              <a:t>Мой вопрос 2: как найти указанную запись в </a:t>
            </a:r>
            <a:r>
              <a:rPr lang="en-US" dirty="0" err="1" smtClean="0"/>
              <a:t>Uniprot</a:t>
            </a:r>
            <a:r>
              <a:rPr lang="ru-RU" dirty="0" smtClean="0"/>
              <a:t>?</a:t>
            </a:r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0488" y="271649"/>
            <a:ext cx="9036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ID INS_HUMAN Reviewed; 110 AA. AC P01308; Q5EEX2;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673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156 </a:t>
            </a:r>
            <a:r>
              <a:rPr lang="ru-RU" dirty="0" smtClean="0"/>
              <a:t>находок</a:t>
            </a:r>
            <a:r>
              <a:rPr lang="en-US" dirty="0" smtClean="0"/>
              <a:t>, </a:t>
            </a:r>
            <a:r>
              <a:rPr lang="ru-RU" dirty="0" smtClean="0"/>
              <a:t>что-то не то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0555-F2FB-4545-AE64-FC2AA4B6CE19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59909"/>
            <a:ext cx="8033356" cy="5220118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9385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1127</Words>
  <Application>Microsoft Office PowerPoint</Application>
  <PresentationFormat>Экран (4:3)</PresentationFormat>
  <Paragraphs>215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Arial Unicode MS</vt:lpstr>
      <vt:lpstr>Calibri</vt:lpstr>
      <vt:lpstr>Courier New</vt:lpstr>
      <vt:lpstr>Тема Office</vt:lpstr>
      <vt:lpstr>План на 13 сентября 2024</vt:lpstr>
      <vt:lpstr>Для активации нужен Пароль. Придумайте пароль, удовлетворяющий обычным требованиями на сложность и (1) – (3)</vt:lpstr>
      <vt:lpstr>Садитесь за любой компьютер</vt:lpstr>
      <vt:lpstr>2) ВОПРОСЫ ПО ЗАДАНИЮ 1</vt:lpstr>
      <vt:lpstr>Мой вопрос 1: Что понял студент, приславший такой ответ? Ставить 5 или 2?</vt:lpstr>
      <vt:lpstr>Мой вывод:</vt:lpstr>
      <vt:lpstr>Вот что хотелось бы видеть в ответе некоторые приближались к такому ответу</vt:lpstr>
      <vt:lpstr>Мой вопрос 2: как найти указанную запись в Uniprot?</vt:lpstr>
      <vt:lpstr>156 находок, что-то не то</vt:lpstr>
      <vt:lpstr>Эврика: Надо искать только по полю ID  как это следует указать?</vt:lpstr>
      <vt:lpstr>3) Как сохранить геном человека в базе данных?</vt:lpstr>
      <vt:lpstr>Геном «ЧЕЛОВЕКА»!!!</vt:lpstr>
      <vt:lpstr>Сколько последовательностей ДНК составляют геном «человека»</vt:lpstr>
      <vt:lpstr>Сколько последовательностей ДНК составляют геном «человека»</vt:lpstr>
      <vt:lpstr>Геном клетки – совокупность ДНК клетки</vt:lpstr>
      <vt:lpstr>Обратимся к более простому геному</vt:lpstr>
      <vt:lpstr>Банк данных Refseq</vt:lpstr>
      <vt:lpstr>Сохранить ПОСЛЕДОВАТЕЛЬНОСТЬ ГЕНОМА Buchnera aphidicola str.JF99 из  Refseq  в файле               </vt:lpstr>
      <vt:lpstr>Сохранить ПОСЛЕДОВАТЕЛЬНОСТЬ ГЕНОМА Buchnera aphidicola str.JF99 из  Refseq  в файле               </vt:lpstr>
      <vt:lpstr>Сохранить последовательность genoma Buchnera aphidicola str.JF99 из  записи в базе данных Refseq в файле </vt:lpstr>
      <vt:lpstr>Сохранить последовательность genoma Buchnera aphidicola str.JF99 из  записи в базе данных Refseq в файле </vt:lpstr>
      <vt:lpstr>В Refseq хранится последовательность одной цепочки ДНК</vt:lpstr>
      <vt:lpstr>В Refseq хранится последовательность одной цепочки ДНК</vt:lpstr>
      <vt:lpstr>В Refseq хранится последовательность одной цепочки ДНК</vt:lpstr>
      <vt:lpstr>Последовательность генома однозначно определяет  химическую формулу молекулы  ds DNA – носителя генома</vt:lpstr>
      <vt:lpstr>Аннотация генома features</vt:lpstr>
      <vt:lpstr>Вот что содержится в АННОТАЦИИ геноме Buchnera aphidicola str.JF99  и других геномов. Эту информацию можно посмотреть и скачать из Refseq   Аннотация включает:</vt:lpstr>
      <vt:lpstr>Фрагмент  аннотации генома Buchnera aphidicola str.JF99  в базе данных Refseq</vt:lpstr>
      <vt:lpstr>Ген на прямой цепи</vt:lpstr>
      <vt:lpstr>Ген на обратной цепи</vt:lpstr>
      <vt:lpstr>Ген РНК (rRNA)</vt:lpstr>
      <vt:lpstr>Аннотации генов можно сохранить в формате «Хромосомной таблицы»</vt:lpstr>
      <vt:lpstr>Запомните</vt:lpstr>
      <vt:lpstr>КОнец</vt:lpstr>
      <vt:lpstr>ДНК — носитель генома</vt:lpstr>
      <vt:lpstr>Правила записи последовательности ДНК в файл</vt:lpstr>
      <vt:lpstr>Составить мини-отчёт по геному и протеому выбранной вами бактерии или археи</vt:lpstr>
      <vt:lpstr> Задание разбивается на отдельные кусочки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геном?</dc:title>
  <dc:creator>Spirin</dc:creator>
  <cp:lastModifiedBy>aba</cp:lastModifiedBy>
  <cp:revision>89</cp:revision>
  <dcterms:created xsi:type="dcterms:W3CDTF">2023-09-11T14:46:17Z</dcterms:created>
  <dcterms:modified xsi:type="dcterms:W3CDTF">2024-09-13T04:58:40Z</dcterms:modified>
</cp:coreProperties>
</file>