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Inter SemiBold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Inter"/>
      <p:regular r:id="rId34"/>
      <p:bold r:id="rId35"/>
      <p:italic r:id="rId36"/>
      <p:boldItalic r:id="rId37"/>
    </p:embeddedFont>
    <p:embeddedFont>
      <p:font typeface="Fira Code Medium"/>
      <p:regular r:id="rId38"/>
      <p:bold r:id="rId39"/>
    </p:embeddedFont>
    <p:embeddedFont>
      <p:font typeface="Fira Mono"/>
      <p:regular r:id="rId40"/>
      <p:bold r:id="rId41"/>
    </p:embeddedFont>
    <p:embeddedFont>
      <p:font typeface="Outfit"/>
      <p:regular r:id="rId42"/>
      <p:bold r:id="rId43"/>
    </p:embeddedFont>
    <p:embeddedFont>
      <p:font typeface="Fira Code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CBB0ED-EBDB-4CA3-8A82-8CB48C2E4925}">
  <a:tblStyle styleId="{FECBB0ED-EBDB-4CA3-8A82-8CB48C2E49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Mono-regular.fntdata"/><Relationship Id="rId20" Type="http://schemas.openxmlformats.org/officeDocument/2006/relationships/slide" Target="slides/slide13.xml"/><Relationship Id="rId42" Type="http://schemas.openxmlformats.org/officeDocument/2006/relationships/font" Target="fonts/Outfit-regular.fntdata"/><Relationship Id="rId41" Type="http://schemas.openxmlformats.org/officeDocument/2006/relationships/font" Target="fonts/FiraMono-bold.fntdata"/><Relationship Id="rId22" Type="http://schemas.openxmlformats.org/officeDocument/2006/relationships/slide" Target="slides/slide15.xml"/><Relationship Id="rId44" Type="http://schemas.openxmlformats.org/officeDocument/2006/relationships/font" Target="fonts/FiraCode-regular.fntdata"/><Relationship Id="rId21" Type="http://schemas.openxmlformats.org/officeDocument/2006/relationships/slide" Target="slides/slide14.xml"/><Relationship Id="rId43" Type="http://schemas.openxmlformats.org/officeDocument/2006/relationships/font" Target="fonts/Outfit-bold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schemas.openxmlformats.org/officeDocument/2006/relationships/font" Target="fonts/FiraCode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InterSemiBold-regular.fntdata"/><Relationship Id="rId25" Type="http://schemas.openxmlformats.org/officeDocument/2006/relationships/slide" Target="slides/slide18.xml"/><Relationship Id="rId28" Type="http://schemas.openxmlformats.org/officeDocument/2006/relationships/font" Target="fonts/InterSemiBold-italic.fntdata"/><Relationship Id="rId27" Type="http://schemas.openxmlformats.org/officeDocument/2006/relationships/font" Target="fonts/InterSemiBol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InterSemiBold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4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3.xml"/><Relationship Id="rId32" Type="http://schemas.openxmlformats.org/officeDocument/2006/relationships/font" Target="fonts/Roboto-italic.fntdata"/><Relationship Id="rId13" Type="http://schemas.openxmlformats.org/officeDocument/2006/relationships/slide" Target="slides/slide6.xml"/><Relationship Id="rId35" Type="http://schemas.openxmlformats.org/officeDocument/2006/relationships/font" Target="fonts/Inter-bold.fntdata"/><Relationship Id="rId12" Type="http://schemas.openxmlformats.org/officeDocument/2006/relationships/slide" Target="slides/slide5.xml"/><Relationship Id="rId34" Type="http://schemas.openxmlformats.org/officeDocument/2006/relationships/font" Target="fonts/Inter-regular.fntdata"/><Relationship Id="rId15" Type="http://schemas.openxmlformats.org/officeDocument/2006/relationships/slide" Target="slides/slide8.xml"/><Relationship Id="rId37" Type="http://schemas.openxmlformats.org/officeDocument/2006/relationships/font" Target="fonts/Inter-boldItalic.fntdata"/><Relationship Id="rId14" Type="http://schemas.openxmlformats.org/officeDocument/2006/relationships/slide" Target="slides/slide7.xml"/><Relationship Id="rId36" Type="http://schemas.openxmlformats.org/officeDocument/2006/relationships/font" Target="fonts/Inter-italic.fntdata"/><Relationship Id="rId17" Type="http://schemas.openxmlformats.org/officeDocument/2006/relationships/slide" Target="slides/slide10.xml"/><Relationship Id="rId39" Type="http://schemas.openxmlformats.org/officeDocument/2006/relationships/font" Target="fonts/FiraCodeMedium-bold.fntdata"/><Relationship Id="rId16" Type="http://schemas.openxmlformats.org/officeDocument/2006/relationships/slide" Target="slides/slide9.xml"/><Relationship Id="rId38" Type="http://schemas.openxmlformats.org/officeDocument/2006/relationships/font" Target="fonts/FiraCodeMedium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bd308bd26_1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fbd308bd2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5ed369064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5ed369064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5ed36906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5ed36906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5ed369064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05ed369064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5ed369064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5ed369064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5ed36906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5ed36906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ed36906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5ed36906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dd0f384cf_2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fdd0f384cf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f4c2e89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ff4c2e89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dd0f384cf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fdd0f384cf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dd0f384cf_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dd0f384cf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dd0f384cf_2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dd0f384cf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e22337b0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e22337b0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e22337b0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e22337b0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5ed369064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5ed369064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5ed369064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5ed369064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5ed36906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5ed36906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  <a:highlight>
                <a:srgbClr val="F7F7F7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5ed369064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5ed369064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  <a:highlight>
                <a:srgbClr val="F7F7F7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28650" y="1163048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 Semi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628650" y="3022805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 Semi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Semi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  <a:defRPr sz="2400"/>
            </a:lvl1pPr>
            <a:lvl2pPr indent="-3619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✔"/>
              <a:defRPr sz="2100"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o"/>
              <a:defRPr sz="1500"/>
            </a:lvl4pPr>
            <a:lvl5pPr indent="-3238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Semi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  <a:defRPr b="1" i="0" sz="3300" u="none" cap="none" strike="noStrik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example.com/file.txt" TargetMode="External"/><Relationship Id="rId4" Type="http://schemas.openxmlformats.org/officeDocument/2006/relationships/hyperlink" Target="http://example.com/" TargetMode="External"/><Relationship Id="rId5" Type="http://schemas.openxmlformats.org/officeDocument/2006/relationships/hyperlink" Target="http://example.com/" TargetMode="External"/><Relationship Id="rId6" Type="http://schemas.openxmlformats.org/officeDocument/2006/relationships/hyperlink" Target="http://example.com/file.tx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41414"/>
            </a:gs>
            <a:gs pos="100000">
              <a:srgbClr val="4E9024"/>
            </a:gs>
          </a:gsLst>
          <a:lin ang="0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7709" l="-6194" r="16091" t="293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71067" y="3137383"/>
            <a:ext cx="6562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" sz="1100">
                <a:solidFill>
                  <a:schemeClr val="lt1"/>
                </a:solidFill>
              </a:rPr>
              <a:t>Операции с файлами. Копирование и перемещение файлов.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" sz="1100">
                <a:solidFill>
                  <a:schemeClr val="lt1"/>
                </a:solidFill>
              </a:rPr>
              <a:t>Редактирование файлов в текстовом редакторе nano.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" sz="1100">
                <a:solidFill>
                  <a:schemeClr val="lt1"/>
                </a:solidFill>
              </a:rPr>
              <a:t>Удаленное </a:t>
            </a:r>
            <a:r>
              <a:rPr lang="ru" sz="1100">
                <a:solidFill>
                  <a:schemeClr val="lt1"/>
                </a:solidFill>
              </a:rPr>
              <a:t>копирование: команды scp и sftp.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371068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27</a:t>
            </a:r>
            <a:r>
              <a:rPr b="1" lang="ru" sz="1100">
                <a:solidFill>
                  <a:schemeClr val="lt1"/>
                </a:solidFill>
              </a:rPr>
              <a:t> сентября 2024 г.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4878371" y="4767263"/>
            <a:ext cx="389374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</a:rPr>
              <a:t> Иван Ильницкий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ФББ МГУ</a:t>
            </a:r>
            <a:endParaRPr b="1" sz="1100">
              <a:solidFill>
                <a:schemeClr val="lt1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6793" y="262647"/>
            <a:ext cx="753875" cy="67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>
            <p:ph type="ctrTitle"/>
          </p:nvPr>
        </p:nvSpPr>
        <p:spPr>
          <a:xfrm>
            <a:off x="394818" y="106327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Inter SemiBold"/>
              <a:buNone/>
            </a:pPr>
            <a:r>
              <a:rPr lang="ru">
                <a:solidFill>
                  <a:schemeClr val="lt1"/>
                </a:solidFill>
              </a:rPr>
              <a:t>Введение в bash. Работа с командной строкой</a:t>
            </a:r>
            <a:endParaRPr b="0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 SemiBold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/>
        </p:nvSpPr>
        <p:spPr>
          <a:xfrm>
            <a:off x="1001725" y="1425550"/>
            <a:ext cx="551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</a:t>
            </a:r>
            <a:r>
              <a:rPr lang="ru"/>
              <a:t> одном шаблоне имени файла можно использовать разные специальные символы.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Например, 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[aA]</a:t>
            </a:r>
            <a:r>
              <a:rPr lang="ru" sz="1300">
                <a:solidFill>
                  <a:srgbClr val="0B5394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*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.</a:t>
            </a:r>
            <a:r>
              <a:rPr lang="ru" sz="1300">
                <a:solidFill>
                  <a:srgbClr val="6FA8DC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???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198" name="Google Shape;198;p34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Шаблоны подстановки имен</a:t>
            </a:r>
            <a:endParaRPr/>
          </a:p>
        </p:txBody>
      </p:sp>
      <p:sp>
        <p:nvSpPr>
          <p:cNvPr id="199" name="Google Shape;199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/>
        </p:nvSpPr>
        <p:spPr>
          <a:xfrm>
            <a:off x="391650" y="1185200"/>
            <a:ext cx="72723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Bash можно использовать фигурные скобки </a:t>
            </a: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{ }</a:t>
            </a:r>
            <a:r>
              <a:rPr lang="ru"/>
              <a:t> для генерации различных последовательностей. Это позволяет быстро создавать наборы строк или чисел.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Подстановка фигурных скобок не проверяет наличия файлов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 использования: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 </a:t>
            </a: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touch file_{a..c}.txt</a:t>
            </a:r>
            <a:r>
              <a:rPr lang="ru">
                <a:solidFill>
                  <a:schemeClr val="dk1"/>
                </a:solidFill>
              </a:rPr>
              <a:t>  – генерирует имена файлов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   	Создаст файлы: </a:t>
            </a: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file_a.txt, file_b.txt, file_c.txt</a:t>
            </a:r>
            <a:endParaRPr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 </a:t>
            </a: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echo {a..g}</a:t>
            </a:r>
            <a:r>
              <a:rPr lang="ru">
                <a:solidFill>
                  <a:schemeClr val="dk1"/>
                </a:solidFill>
              </a:rPr>
              <a:t>  – выводит от </a:t>
            </a:r>
            <a:r>
              <a:rPr i="1" lang="ru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a</a:t>
            </a:r>
            <a:r>
              <a:rPr lang="ru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ru">
                <a:solidFill>
                  <a:schemeClr val="dk1"/>
                </a:solidFill>
              </a:rPr>
              <a:t>до </a:t>
            </a:r>
            <a:r>
              <a:rPr i="1" lang="ru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rPr>
              <a:t>g</a:t>
            </a:r>
            <a:endParaRPr i="1">
              <a:solidFill>
                <a:schemeClr val="dk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Вывод: </a:t>
            </a: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a b c d e f 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echo {a,b}{1..3}</a:t>
            </a:r>
            <a:r>
              <a:rPr lang="ru"/>
              <a:t>  – выводит все комбинации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Вывод: </a:t>
            </a: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a1 a2 a3 b1 b2 b3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5"/>
          <p:cNvSpPr txBox="1"/>
          <p:nvPr/>
        </p:nvSpPr>
        <p:spPr>
          <a:xfrm>
            <a:off x="391650" y="202275"/>
            <a:ext cx="8360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Специальные символы. Фигурные скобки</a:t>
            </a:r>
            <a:endParaRPr/>
          </a:p>
        </p:txBody>
      </p:sp>
      <p:sp>
        <p:nvSpPr>
          <p:cNvPr id="206" name="Google Shape;206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rPr lang="ru"/>
              <a:t>Создание и редактирование файлов. Программа </a:t>
            </a:r>
            <a:r>
              <a:rPr i="1" lang="ru"/>
              <a:t>nano</a:t>
            </a:r>
            <a:endParaRPr i="1"/>
          </a:p>
        </p:txBody>
      </p:sp>
      <p:sp>
        <p:nvSpPr>
          <p:cNvPr id="212" name="Google Shape;212;p36"/>
          <p:cNvSpPr txBox="1"/>
          <p:nvPr/>
        </p:nvSpPr>
        <p:spPr>
          <a:xfrm>
            <a:off x="628650" y="1712400"/>
            <a:ext cx="709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nano </a:t>
            </a:r>
            <a:r>
              <a:rPr lang="ru"/>
              <a:t>— это командный текстовый редактор для Unix-подобных систем.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Установлен по умолчанию на многих дистрибутивах Linux.</a:t>
            </a:r>
            <a:endParaRPr/>
          </a:p>
        </p:txBody>
      </p:sp>
      <p:sp>
        <p:nvSpPr>
          <p:cNvPr id="213" name="Google Shape;213;p36"/>
          <p:cNvSpPr txBox="1"/>
          <p:nvPr/>
        </p:nvSpPr>
        <p:spPr>
          <a:xfrm>
            <a:off x="628650" y="2328000"/>
            <a:ext cx="6234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Использование: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nano [файл]</a:t>
            </a:r>
            <a:r>
              <a:rPr lang="ru"/>
              <a:t> — открыть файл или создать новый.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Основные горячие клавиши: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CTRL + O</a:t>
            </a:r>
            <a:r>
              <a:rPr lang="ru"/>
              <a:t> — сохранить изменения;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CTRL + X</a:t>
            </a:r>
            <a:r>
              <a:rPr lang="ru"/>
              <a:t> — выйти из редактора;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CTRL + G </a:t>
            </a:r>
            <a:r>
              <a:rPr lang="ru">
                <a:solidFill>
                  <a:schemeClr val="dk1"/>
                </a:solidFill>
              </a:rPr>
              <a:t>— посмотреть справочную информацию о </a:t>
            </a:r>
            <a:r>
              <a:rPr i="1" lang="ru">
                <a:solidFill>
                  <a:schemeClr val="dk1"/>
                </a:solidFill>
              </a:rPr>
              <a:t>nano</a:t>
            </a:r>
            <a:r>
              <a:rPr lang="ru">
                <a:solidFill>
                  <a:schemeClr val="dk1"/>
                </a:solidFill>
              </a:rPr>
              <a:t>;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CTRL + K</a:t>
            </a:r>
            <a:r>
              <a:rPr lang="ru"/>
              <a:t> — вырезать строку;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CTRL + U</a:t>
            </a:r>
            <a:r>
              <a:rPr lang="ru"/>
              <a:t> — вставить строку;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CTRL + W</a:t>
            </a:r>
            <a:r>
              <a:rPr lang="ru"/>
              <a:t> — поиск текста.</a:t>
            </a:r>
            <a:endParaRPr/>
          </a:p>
        </p:txBody>
      </p:sp>
      <p:sp>
        <p:nvSpPr>
          <p:cNvPr id="214" name="Google Shape;214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rPr lang="ru"/>
              <a:t>Создание и редактирование файлов. Программа </a:t>
            </a:r>
            <a:r>
              <a:rPr i="1" lang="ru"/>
              <a:t>nano</a:t>
            </a:r>
            <a:endParaRPr i="1"/>
          </a:p>
        </p:txBody>
      </p:sp>
      <p:sp>
        <p:nvSpPr>
          <p:cNvPr id="220" name="Google Shape;220;p37"/>
          <p:cNvSpPr txBox="1"/>
          <p:nvPr/>
        </p:nvSpPr>
        <p:spPr>
          <a:xfrm>
            <a:off x="628650" y="1712400"/>
            <a:ext cx="7091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Подсказка: Обычно, когда вы записали ваш текст в </a:t>
            </a:r>
            <a:r>
              <a:rPr i="1" lang="ru"/>
              <a:t>nano </a:t>
            </a:r>
            <a:r>
              <a:rPr lang="ru"/>
              <a:t> нужно последовательно нажать сочетания клавиш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ru"/>
              <a:t>Ctrl + O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ru"/>
              <a:t>Enter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ru"/>
              <a:t>Ctrl + X</a:t>
            </a:r>
            <a:endParaRPr b="1"/>
          </a:p>
        </p:txBody>
      </p:sp>
      <p:sp>
        <p:nvSpPr>
          <p:cNvPr id="221" name="Google Shape;221;p37"/>
          <p:cNvSpPr txBox="1"/>
          <p:nvPr/>
        </p:nvSpPr>
        <p:spPr>
          <a:xfrm>
            <a:off x="628650" y="2328000"/>
            <a:ext cx="62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/>
        </p:nvSpPr>
        <p:spPr>
          <a:xfrm>
            <a:off x="408100" y="706875"/>
            <a:ext cx="8841900" cy="4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scp (secure copy) используется для безопасной передачи файлов между устройствами.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scp [опции] источник назначение</a:t>
            </a:r>
            <a:endParaRPr sz="13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/>
              <a:t>Если нужно скачать с удаленного сервера, то сначала указываем путь на нем в следующем виде:</a:t>
            </a:r>
            <a:b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scp имя_пользователя@имя_хоста:путь локальный_путь</a:t>
            </a:r>
            <a:b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/>
              <a:t>и наоборот:</a:t>
            </a:r>
            <a:b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scp локальный_путь имя_пользователя@имя_хоста:путь </a:t>
            </a:r>
            <a:endParaRPr sz="13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Опции:	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-P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(порт) – в отличие от ssh используется заглавная буква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-r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рекурсивное скачивание, когда нужно скачать директорию с ее содержимым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Примеры: 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scp my_file.txt user@remote_host:/path/remote_dir</a:t>
            </a:r>
            <a:b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scp -P 8000 directory user@remote_host:/path/remote_dir</a:t>
            </a:r>
            <a:endParaRPr sz="1300"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8" name="Google Shape;228;p38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Передача файлов с помощью SCP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t/>
            </a:r>
            <a:endParaRPr/>
          </a:p>
        </p:txBody>
      </p:sp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/>
        </p:nvSpPr>
        <p:spPr>
          <a:xfrm>
            <a:off x="528825" y="1328375"/>
            <a:ext cx="73044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Подключение к удаленному серверу осуществляется схожим с ssh образом: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sftp имя_пользователя@имя_хоста</a:t>
            </a:r>
            <a:r>
              <a:rPr lang="ru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Основные команды SFTP после подключения</a:t>
            </a:r>
            <a:endParaRPr sz="12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put [локальный файл] </a:t>
            </a:r>
            <a:r>
              <a:rPr lang="ru">
                <a:solidFill>
                  <a:schemeClr val="dk1"/>
                </a:solidFill>
              </a:rPr>
              <a:t>– </a:t>
            </a:r>
            <a:r>
              <a:rPr lang="ru"/>
              <a:t>загрузка файла на сервер.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get [файл с сервера] </a:t>
            </a:r>
            <a:r>
              <a:rPr lang="ru">
                <a:solidFill>
                  <a:schemeClr val="dk1"/>
                </a:solidFill>
              </a:rPr>
              <a:t>– </a:t>
            </a:r>
            <a:r>
              <a:rPr lang="ru"/>
              <a:t>скачивание файла с сервера.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cd [директория]</a:t>
            </a:r>
            <a:r>
              <a:rPr lang="ru">
                <a:solidFill>
                  <a:schemeClr val="dk1"/>
                </a:solidFill>
              </a:rPr>
              <a:t> – смена текущей директории на сервере.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ls</a:t>
            </a:r>
            <a:r>
              <a:rPr lang="ru"/>
              <a:t> – просмотр содержимого текущей директории на сервере.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pwd</a:t>
            </a:r>
            <a:r>
              <a:rPr lang="ru"/>
              <a:t> – показать текущую директорию на сервере.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lls</a:t>
            </a:r>
            <a:r>
              <a:rPr lang="ru"/>
              <a:t> – просмотр содержимого текущей локальной директории.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lpwd</a:t>
            </a:r>
            <a:r>
              <a:rPr lang="ru"/>
              <a:t> – показать текущую локальную директорию.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9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Передача файлов с помощью SFTP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t/>
            </a:r>
            <a:endParaRPr/>
          </a:p>
        </p:txBody>
      </p:sp>
      <p:sp>
        <p:nvSpPr>
          <p:cNvPr id="236" name="Google Shape;236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Загрузка файлов из интернета: </a:t>
            </a:r>
            <a:r>
              <a:rPr i="1" lang="ru"/>
              <a:t>wget </a:t>
            </a:r>
            <a:endParaRPr/>
          </a:p>
        </p:txBody>
      </p:sp>
      <p:sp>
        <p:nvSpPr>
          <p:cNvPr id="242" name="Google Shape;242;p40"/>
          <p:cNvSpPr txBox="1"/>
          <p:nvPr/>
        </p:nvSpPr>
        <p:spPr>
          <a:xfrm>
            <a:off x="512900" y="1034325"/>
            <a:ext cx="7330800" cy="4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wget: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Основная ориентированность на скачивание файлов.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Поддерживает рекурсивное скачивание (можно скачивать целые сайты с директориями).</a:t>
            </a:r>
            <a:endParaRPr/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[опции] [ссылка]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Опции: 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-c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(продолжить загрузку),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-P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(указать директорию для скачивания),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-r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(рекурсивное скачивание), 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-O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(задать имя скачанному файлу)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Примеры: 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</a:t>
            </a:r>
            <a:r>
              <a:rPr lang="ru" sz="1300">
                <a:solidFill>
                  <a:srgbClr val="A64D79"/>
                </a:solidFill>
                <a:uFill>
                  <a:noFill/>
                </a:uFill>
                <a:latin typeface="Fira Code Medium"/>
                <a:ea typeface="Fira Code Medium"/>
                <a:cs typeface="Fira Code Medium"/>
                <a:sym typeface="Fira Code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http://example.com/file.txt</a:t>
            </a:r>
            <a:b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-r </a:t>
            </a:r>
            <a:r>
              <a:rPr lang="ru" sz="1300">
                <a:solidFill>
                  <a:srgbClr val="A64D79"/>
                </a:solidFill>
                <a:uFill>
                  <a:noFill/>
                </a:uFill>
                <a:latin typeface="Fira Code Medium"/>
                <a:ea typeface="Fira Code Medium"/>
                <a:cs typeface="Fira Code Medium"/>
                <a:sym typeface="Fira Code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http://example.com/</a:t>
            </a:r>
            <a:b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-P directory </a:t>
            </a:r>
            <a:r>
              <a:rPr lang="ru" sz="1300">
                <a:solidFill>
                  <a:srgbClr val="A64D79"/>
                </a:solidFill>
                <a:uFill>
                  <a:noFill/>
                </a:uFill>
                <a:latin typeface="Fira Code Medium"/>
                <a:ea typeface="Fira Code Medium"/>
                <a:cs typeface="Fira Code Medium"/>
                <a:sym typeface="Fira Code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http://example.com/</a:t>
            </a:r>
            <a:b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-O arch.zip </a:t>
            </a:r>
            <a:r>
              <a:rPr lang="ru" sz="1300">
                <a:solidFill>
                  <a:srgbClr val="A64D79"/>
                </a:solidFill>
                <a:uFill>
                  <a:noFill/>
                </a:uFill>
                <a:latin typeface="Fira Code Medium"/>
                <a:ea typeface="Fira Code Medium"/>
                <a:cs typeface="Fira Code Medium"/>
                <a:sym typeface="Fira Code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http://example.com/archiv</a:t>
            </a: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e2024.zip</a:t>
            </a:r>
            <a:endParaRPr sz="1300"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/>
        </p:nvSpPr>
        <p:spPr>
          <a:xfrm>
            <a:off x="653325" y="1221175"/>
            <a:ext cx="6471000" cy="31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Tab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– автозаполнение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67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❖"/>
            </a:pP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Ctrl + C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прервать выполнение текущей команды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67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❖"/>
            </a:pP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Ctrl + Z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приостановить выполнение текущей команды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Ctrl + D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выйти из терминала/ закрыть сессию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Ctrl + A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переместиться в начало строки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67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❖"/>
            </a:pP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Ctrl + E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переместиться в конец строки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Ctrl + W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– удалить одно слово слева 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Ctrl + R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поиск по истории команд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9" name="Google Shape;249;p41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Горячие клавиши в Bash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t/>
            </a:r>
            <a:endParaRPr/>
          </a:p>
        </p:txBody>
      </p:sp>
      <p:sp>
        <p:nvSpPr>
          <p:cNvPr id="250" name="Google Shape;250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/>
        </p:nvSpPr>
        <p:spPr>
          <a:xfrm>
            <a:off x="348175" y="815050"/>
            <a:ext cx="8541600" cy="27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Полезные советы для повышения эффективности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210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Используйте автозаполнение с помощью клавиши </a:t>
            </a:r>
            <a:r>
              <a:rPr i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Tab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чтобы сэкономить время на наборе текста.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210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Горячие клавиши для перемещения в командной строке.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30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Не ленитесь читать мануалы (команда</a:t>
            </a: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man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) для получения детальной информации о командах.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Операции с файлами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t/>
            </a:r>
            <a:endParaRPr/>
          </a:p>
        </p:txBody>
      </p:sp>
      <p:sp>
        <p:nvSpPr>
          <p:cNvPr id="140" name="Google Shape;140;p26"/>
          <p:cNvSpPr txBox="1"/>
          <p:nvPr/>
        </p:nvSpPr>
        <p:spPr>
          <a:xfrm>
            <a:off x="293075" y="1433975"/>
            <a:ext cx="77856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96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less [файл]  </a:t>
            </a:r>
            <a:r>
              <a:rPr lang="ru">
                <a:solidFill>
                  <a:schemeClr val="dk1"/>
                </a:solidFill>
              </a:rPr>
              <a:t>–  просмотр файла с возможностью листать файл</a:t>
            </a:r>
            <a:endParaRPr>
              <a:solidFill>
                <a:schemeClr val="dk1"/>
              </a:solidFill>
            </a:endParaRPr>
          </a:p>
          <a:p>
            <a:pPr indent="0" lvl="0" marL="596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cat  [файл]  </a:t>
            </a:r>
            <a:r>
              <a:rPr lang="ru">
                <a:solidFill>
                  <a:schemeClr val="dk1"/>
                </a:solidFill>
              </a:rPr>
              <a:t>–  полностью выводит содержимое файла в стандартный вывод</a:t>
            </a:r>
            <a:endParaRPr>
              <a:solidFill>
                <a:schemeClr val="dk1"/>
              </a:solidFill>
            </a:endParaRPr>
          </a:p>
          <a:p>
            <a:pPr indent="0" lvl="0" marL="596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head [файл]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</a:t>
            </a:r>
            <a:r>
              <a:rPr lang="ru">
                <a:solidFill>
                  <a:schemeClr val="dk1"/>
                </a:solidFill>
              </a:rPr>
              <a:t>–  </a:t>
            </a:r>
            <a:r>
              <a:rPr lang="ru"/>
              <a:t>выводит первые несколько строк файла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596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tail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[файл]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</a:t>
            </a:r>
            <a:r>
              <a:rPr lang="ru">
                <a:solidFill>
                  <a:schemeClr val="dk1"/>
                </a:solidFill>
              </a:rPr>
              <a:t>–  </a:t>
            </a:r>
            <a:r>
              <a:rPr lang="ru"/>
              <a:t>выводит последние несколько строк файла</a:t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1067625" y="3485525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less documents/myscript.sh</a:t>
            </a:r>
            <a:endParaRPr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cat file.txt</a:t>
            </a:r>
            <a:endParaRPr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tail -n 3 file.txt</a:t>
            </a:r>
            <a:endParaRPr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“q” – выйти из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less</a:t>
            </a:r>
            <a:endParaRPr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628650" y="310062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Примеры: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675" y="3013500"/>
            <a:ext cx="3223195" cy="19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Команда WC </a:t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522550" y="1498375"/>
            <a:ext cx="6051600" cy="25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Используется для подсчета </a:t>
            </a:r>
            <a:r>
              <a:rPr lang="ru"/>
              <a:t>количества строк, слов, символов или байт в файле/файлах</a:t>
            </a:r>
            <a:endParaRPr sz="11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wc [опции] [файл]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Опции: 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-m </a:t>
            </a:r>
            <a:r>
              <a:rPr lang="ru">
                <a:solidFill>
                  <a:schemeClr val="dk1"/>
                </a:solidFill>
              </a:rPr>
              <a:t>(количество символов),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-l  </a:t>
            </a:r>
            <a:r>
              <a:rPr lang="ru">
                <a:solidFill>
                  <a:schemeClr val="dk1"/>
                </a:solidFill>
              </a:rPr>
              <a:t>(количество строк),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-w  </a:t>
            </a:r>
            <a:r>
              <a:rPr lang="ru">
                <a:solidFill>
                  <a:schemeClr val="dk1"/>
                </a:solidFill>
              </a:rPr>
              <a:t>(количество слов),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-c </a:t>
            </a:r>
            <a:r>
              <a:rPr lang="ru">
                <a:solidFill>
                  <a:schemeClr val="dk1"/>
                </a:solidFill>
              </a:rPr>
              <a:t>(количество байт)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560300" y="182575"/>
            <a:ext cx="6964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Создание и удаление директорий mkdir, rm, rmdir</a:t>
            </a:r>
            <a:endParaRPr b="1" i="1" sz="3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604400" y="1429100"/>
            <a:ext cx="77766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mkdir [опции] [директория]   </a:t>
            </a:r>
            <a:r>
              <a:rPr lang="ru"/>
              <a:t>– создает новую директорию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Опции: 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-p</a:t>
            </a:r>
            <a:r>
              <a:rPr lang="ru"/>
              <a:t> (создать вложенные директории)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mkdir new_folder</a:t>
            </a:r>
            <a:endParaRPr sz="1200"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mkdir folder1 folder2 folder3</a:t>
            </a:r>
            <a:endParaRPr sz="1200"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mkdir -p parent/child/grandchild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rmdir [опции] [директория]   </a:t>
            </a:r>
            <a:r>
              <a:rPr lang="ru">
                <a:solidFill>
                  <a:schemeClr val="dk1"/>
                </a:solidFill>
              </a:rPr>
              <a:t>– удаляет директорию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rmdir new_folder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rm [опции] [файл/директория] </a:t>
            </a:r>
            <a:r>
              <a:rPr lang="ru"/>
              <a:t>– удаляет файлы и директории (-r)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Опции: 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-r</a:t>
            </a:r>
            <a:r>
              <a:rPr lang="ru"/>
              <a:t> (рекурсивно удаляет директории с их содержимым)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rm ~/file</a:t>
            </a:r>
            <a:endParaRPr sz="1200"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rm -r folder</a:t>
            </a:r>
            <a:endParaRPr sz="1200"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rm alpha1 alpha2 alpha3 </a:t>
            </a:r>
            <a:r>
              <a:rPr lang="ru"/>
              <a:t>=</a:t>
            </a:r>
            <a:r>
              <a:rPr lang="ru" sz="12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rm alpha*</a:t>
            </a:r>
            <a:endParaRPr sz="1200"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Удаление с помощью rm необратимо, особенно аккуратно стоит быть с флагом -f, который подавляет запросы на подтверждение операции</a:t>
            </a:r>
            <a:endParaRPr>
              <a:solidFill>
                <a:srgbClr val="FF0000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/>
        </p:nvSpPr>
        <p:spPr>
          <a:xfrm>
            <a:off x="547700" y="465875"/>
            <a:ext cx="6964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Копирование и премещение файлов:</a:t>
            </a:r>
            <a:r>
              <a:rPr b="1" lang="ru" sz="3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mv, cp</a:t>
            </a:r>
            <a:endParaRPr b="1" i="1" sz="3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470525" y="1817250"/>
            <a:ext cx="8406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Опции: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-r</a:t>
            </a:r>
            <a:r>
              <a:rPr lang="ru"/>
              <a:t> (рекурсивное копирование/перемещение директорий)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mv: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mv file1.txt file2.txt</a:t>
            </a:r>
            <a:r>
              <a:rPr lang="ru"/>
              <a:t> (переименование)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mv file.txt /home/user/docs/</a:t>
            </a:r>
            <a:r>
              <a:rPr lang="ru"/>
              <a:t> (перемещение)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mv dir1 dir2</a:t>
            </a:r>
            <a:r>
              <a:rPr lang="ru"/>
              <a:t> (перемещение/переименование директории)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cp: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cp file.txt file_copy.txt</a:t>
            </a:r>
            <a:r>
              <a:rPr lang="ru"/>
              <a:t> (копирование файла)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cp -r dir1 /home/user/docs/</a:t>
            </a:r>
            <a:r>
              <a:rPr lang="ru">
                <a:solidFill>
                  <a:schemeClr val="dk1"/>
                </a:solidFill>
              </a:rPr>
              <a:t> </a:t>
            </a:r>
            <a:r>
              <a:rPr lang="ru"/>
              <a:t> (рекурсивное копирование директории)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cp file1.txt file2.txt /home/user/backup/</a:t>
            </a:r>
            <a:r>
              <a:rPr lang="ru"/>
              <a:t> (копирование нескольких файлов)</a:t>
            </a:r>
            <a:endParaRPr/>
          </a:p>
        </p:txBody>
      </p:sp>
      <p:sp>
        <p:nvSpPr>
          <p:cNvPr id="165" name="Google Shape;165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Специальные символы. # - комментарии</a:t>
            </a:r>
            <a:endParaRPr/>
          </a:p>
        </p:txBody>
      </p:sp>
      <p:sp>
        <p:nvSpPr>
          <p:cNvPr id="171" name="Google Shape;171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693500" y="1415900"/>
            <a:ext cx="646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Bash символ </a:t>
            </a: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#</a:t>
            </a:r>
            <a:r>
              <a:rPr lang="ru"/>
              <a:t> используется для обозначения начала комментария. Все, что следует за </a:t>
            </a: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#</a:t>
            </a:r>
            <a:r>
              <a:rPr lang="ru"/>
              <a:t>, игнорируется интерпретатором Bash до конца строки. Это позволяет добавлять пояснения или временно отключать части кода.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echo Это не комментарий # Это комментарий</a:t>
            </a:r>
            <a:endParaRPr sz="12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Специальные символы. Экранирование</a:t>
            </a:r>
            <a:endParaRPr/>
          </a:p>
        </p:txBody>
      </p:sp>
      <p:sp>
        <p:nvSpPr>
          <p:cNvPr id="178" name="Google Shape;178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693500" y="1415900"/>
            <a:ext cx="6467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Внутри двойных кавычек  </a:t>
            </a:r>
            <a:r>
              <a:rPr b="1" lang="ru" sz="1200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“ ”</a:t>
            </a:r>
            <a:r>
              <a:rPr lang="ru"/>
              <a:t>  большинство специальных символов теряют своё значение, но есть исключения: $, \ 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Одинарные кавычки </a:t>
            </a:r>
            <a:r>
              <a:rPr b="1" lang="ru" sz="1200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‘ ’</a:t>
            </a:r>
            <a:r>
              <a:rPr lang="ru"/>
              <a:t> предотвращают интерпретацию </a:t>
            </a:r>
            <a:r>
              <a:rPr i="1" lang="ru"/>
              <a:t>всех </a:t>
            </a:r>
            <a:r>
              <a:rPr lang="ru"/>
              <a:t>специальных символов внутри них, кроме самой одинарной кавычки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Обратный слэш </a:t>
            </a:r>
            <a:r>
              <a:rPr b="1" lang="ru" sz="1200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\</a:t>
            </a:r>
            <a:r>
              <a:rPr lang="ru"/>
              <a:t> позволяет экранировать отдельные символы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/>
        </p:nvSpPr>
        <p:spPr>
          <a:xfrm>
            <a:off x="484325" y="1433450"/>
            <a:ext cx="8730600" cy="43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736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A4A4A"/>
              </a:buClr>
              <a:buSzPts val="1400"/>
              <a:buFont typeface="Roboto"/>
              <a:buChar char="●"/>
            </a:pPr>
            <a:r>
              <a:rPr b="1" lang="ru" sz="1200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lang="ru"/>
              <a:t>  — для замены нескольких символов (в том числе 0);</a:t>
            </a:r>
            <a:endParaRPr/>
          </a:p>
          <a:p>
            <a:pPr indent="-317500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400"/>
              <a:buFont typeface="Roboto"/>
              <a:buChar char="●"/>
            </a:pPr>
            <a:r>
              <a:rPr b="1" lang="ru" sz="1200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?</a:t>
            </a:r>
            <a:r>
              <a:rPr lang="ru"/>
              <a:t>  — для замены одиночного символа;</a:t>
            </a:r>
            <a:endParaRPr/>
          </a:p>
          <a:p>
            <a:pPr indent="-317500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400"/>
              <a:buFont typeface="Roboto"/>
              <a:buChar char="●"/>
            </a:pPr>
            <a:r>
              <a:rPr b="1" lang="ru" sz="1200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[ ]</a:t>
            </a:r>
            <a:r>
              <a:rPr lang="ru"/>
              <a:t>  — для замены определенного набора символов.</a:t>
            </a:r>
            <a:endParaRPr/>
          </a:p>
          <a:p>
            <a:pPr indent="-2794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Примеры</a:t>
            </a:r>
            <a:endParaRPr sz="1200">
              <a:solidFill>
                <a:srgbClr val="4A4A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ls *.txt  </a:t>
            </a:r>
            <a:r>
              <a:rPr lang="ru"/>
              <a:t>– все файлы с расширением .txt в текущей директории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ls doc*.pdf </a:t>
            </a:r>
            <a:r>
              <a:rPr lang="ru"/>
              <a:t>– все PDF-файлы, начинающиеся с "doc"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ls report_?.docx</a:t>
            </a:r>
            <a:r>
              <a:rPr lang="ru"/>
              <a:t>  – найдет файлы типа report_1.docx, report_A.docx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ls img_???.jpg</a:t>
            </a:r>
            <a:r>
              <a:rPr lang="ru"/>
              <a:t>  – найдет изображения с трехзначными номерами, например img_001.jpg, img_999.jpg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ls file[123].txt</a:t>
            </a:r>
            <a:r>
              <a:rPr lang="ru"/>
              <a:t>  – найдет file1.txt, file2.txt и file3.txt.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A4A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2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Специальные символы. Шаблоны подстановки имен</a:t>
            </a:r>
            <a:endParaRPr/>
          </a:p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33"/>
          <p:cNvGraphicFramePr/>
          <p:nvPr/>
        </p:nvGraphicFramePr>
        <p:xfrm>
          <a:off x="681075" y="2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{FECBB0ED-EBDB-4CA3-8A82-8CB48C2E4925}</a:tableStyleId>
              </a:tblPr>
              <a:tblGrid>
                <a:gridCol w="1402800"/>
                <a:gridCol w="2770550"/>
                <a:gridCol w="1614725"/>
                <a:gridCol w="1865125"/>
              </a:tblGrid>
              <a:tr h="56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Символ в </a:t>
                      </a:r>
                      <a:r>
                        <a:rPr lang="ru"/>
                        <a:t>шаблоне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Назначение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Пример шаблона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Пример подходящих файлов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8502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0000FF"/>
                          </a:solidFill>
                          <a:latin typeface="Fira Code Medium"/>
                          <a:ea typeface="Fira Code Medium"/>
                          <a:cs typeface="Fira Code Medium"/>
                          <a:sym typeface="Fira Code Medium"/>
                        </a:rPr>
                        <a:t>*</a:t>
                      </a:r>
                      <a:endParaRPr/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Обозначает </a:t>
                      </a:r>
                      <a:r>
                        <a:rPr i="1" lang="ru"/>
                        <a:t>любое </a:t>
                      </a:r>
                      <a:r>
                        <a:rPr lang="ru"/>
                        <a:t>количество </a:t>
                      </a:r>
                      <a:r>
                        <a:rPr i="1" lang="ru"/>
                        <a:t>любых </a:t>
                      </a:r>
                      <a:r>
                        <a:rPr lang="ru"/>
                        <a:t>символов, в том числе и их отсутствие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highlight>
                            <a:srgbClr val="F9CB9C"/>
                          </a:highlight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*</a:t>
                      </a:r>
                      <a:r>
                        <a:rPr lang="ru">
                          <a:highlight>
                            <a:schemeClr val="lt1"/>
                          </a:highlight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.</a:t>
                      </a:r>
                      <a:r>
                        <a:rPr lang="ru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txt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file</a:t>
                      </a:r>
                      <a:r>
                        <a:rPr lang="ru" sz="1200"/>
                        <a:t>.txt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news.1.2</a:t>
                      </a:r>
                      <a:r>
                        <a:rPr lang="ru" sz="1200"/>
                        <a:t>.txt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my</a:t>
                      </a:r>
                      <a:r>
                        <a:rPr lang="ru">
                          <a:highlight>
                            <a:srgbClr val="F9CB9C"/>
                          </a:highlight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*</a:t>
                      </a:r>
                      <a:r>
                        <a:rPr lang="ru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.png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my</a:t>
                      </a: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_dog</a:t>
                      </a:r>
                      <a:r>
                        <a:rPr lang="ru" sz="1200"/>
                        <a:t>.png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my</a:t>
                      </a: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_bike</a:t>
                      </a:r>
                      <a:r>
                        <a:rPr lang="ru" sz="1200"/>
                        <a:t>.png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000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highlight>
                            <a:srgbClr val="F9CB9C"/>
                          </a:highlight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*</a:t>
                      </a:r>
                      <a:r>
                        <a:rPr lang="ru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hu</a:t>
                      </a:r>
                      <a:r>
                        <a:rPr lang="ru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man</a:t>
                      </a:r>
                      <a:r>
                        <a:rPr lang="ru">
                          <a:highlight>
                            <a:srgbClr val="D5A6BD"/>
                          </a:highlight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*</a:t>
                      </a:r>
                      <a:endParaRPr>
                        <a:highlight>
                          <a:srgbClr val="D5A6BD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grch38-</a:t>
                      </a:r>
                      <a:r>
                        <a:rPr lang="ru" sz="1200"/>
                        <a:t>human</a:t>
                      </a:r>
                      <a:r>
                        <a:rPr lang="ru" sz="1200">
                          <a:highlight>
                            <a:srgbClr val="D5A6BD"/>
                          </a:highlight>
                        </a:rPr>
                        <a:t>.fa</a:t>
                      </a:r>
                      <a:endParaRPr sz="1200">
                        <a:highlight>
                          <a:srgbClr val="D5A6BD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1</a:t>
                      </a:r>
                      <a:r>
                        <a:rPr lang="ru" sz="1200"/>
                        <a:t>human</a:t>
                      </a:r>
                      <a:r>
                        <a:rPr lang="ru" sz="1200">
                          <a:highlight>
                            <a:srgbClr val="D5A6BD"/>
                          </a:highlight>
                        </a:rPr>
                        <a:t>1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genome.</a:t>
                      </a:r>
                      <a:r>
                        <a:rPr lang="ru" sz="1200"/>
                        <a:t>human</a:t>
                      </a:r>
                      <a:endParaRPr sz="1000">
                        <a:highlight>
                          <a:srgbClr val="F1C232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5678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0000FF"/>
                          </a:solidFill>
                          <a:latin typeface="Fira Code Medium"/>
                          <a:ea typeface="Fira Code Medium"/>
                          <a:cs typeface="Fira Code Medium"/>
                          <a:sym typeface="Fira Code Medium"/>
                        </a:rPr>
                        <a:t>?</a:t>
                      </a:r>
                      <a:endParaRPr>
                        <a:solidFill>
                          <a:srgbClr val="0000FF"/>
                        </a:solidFill>
                        <a:latin typeface="Fira Code Medium"/>
                        <a:ea typeface="Fira Code Medium"/>
                        <a:cs typeface="Fira Code Medium"/>
                        <a:sym typeface="Fira Code Medium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Один любой символ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otchet.</a:t>
                      </a:r>
                      <a:r>
                        <a:rPr lang="ru">
                          <a:highlight>
                            <a:srgbClr val="F9CB9C"/>
                          </a:highlight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???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otchet.</a:t>
                      </a: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txt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otchet.</a:t>
                      </a: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pdf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000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k</a:t>
                      </a:r>
                      <a:r>
                        <a:rPr lang="ru">
                          <a:highlight>
                            <a:srgbClr val="F9CB9C"/>
                          </a:highlight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?</a:t>
                      </a:r>
                      <a:r>
                        <a:rPr lang="ru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t.jpg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k</a:t>
                      </a:r>
                      <a:r>
                        <a:rPr lang="ru" sz="1200">
                          <a:highlight>
                            <a:srgbClr val="F1C232"/>
                          </a:highlight>
                        </a:rPr>
                        <a:t>o</a:t>
                      </a:r>
                      <a:r>
                        <a:rPr lang="ru" sz="1200"/>
                        <a:t>t.jpg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k</a:t>
                      </a:r>
                      <a:r>
                        <a:rPr lang="ru" sz="1200">
                          <a:highlight>
                            <a:srgbClr val="F1C232"/>
                          </a:highlight>
                        </a:rPr>
                        <a:t>i</a:t>
                      </a:r>
                      <a:r>
                        <a:rPr lang="ru" sz="1200"/>
                        <a:t>t.jpg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1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0000FF"/>
                          </a:solidFill>
                          <a:latin typeface="Fira Code Medium"/>
                          <a:ea typeface="Fira Code Medium"/>
                          <a:cs typeface="Fira Code Medium"/>
                          <a:sym typeface="Fira Code Medium"/>
                        </a:rPr>
                        <a:t>[ ]</a:t>
                      </a:r>
                      <a:endParaRPr>
                        <a:solidFill>
                          <a:srgbClr val="0000FF"/>
                        </a:solidFill>
                        <a:latin typeface="Fira Code Medium"/>
                        <a:ea typeface="Fira Code Medium"/>
                        <a:cs typeface="Fira Code Medium"/>
                        <a:sym typeface="Fira Code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Любой символ из перечня или диапазона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read_</a:t>
                      </a:r>
                      <a:r>
                        <a:rPr lang="ru" sz="1200">
                          <a:highlight>
                            <a:srgbClr val="F9CB9C"/>
                          </a:highlight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[12]</a:t>
                      </a:r>
                      <a:r>
                        <a:rPr lang="ru" sz="1200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.fasta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read_</a:t>
                      </a: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1</a:t>
                      </a:r>
                      <a:r>
                        <a:rPr lang="ru" sz="1200"/>
                        <a:t>.fasta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read_</a:t>
                      </a: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2</a:t>
                      </a:r>
                      <a:r>
                        <a:rPr lang="ru" sz="1200"/>
                        <a:t>.fasta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1000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highlight>
                            <a:srgbClr val="F9CB9C"/>
                          </a:highlight>
                        </a:rPr>
                        <a:t>[m-p]</a:t>
                      </a:r>
                      <a:r>
                        <a:rPr lang="ru"/>
                        <a:t>ap.</a:t>
                      </a:r>
                      <a:r>
                        <a:rPr lang="ru">
                          <a:highlight>
                            <a:srgbClr val="D5A6BD"/>
                          </a:highlight>
                        </a:rPr>
                        <a:t>*</a:t>
                      </a:r>
                      <a:endParaRPr>
                        <a:highlight>
                          <a:srgbClr val="D5A6BD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m</a:t>
                      </a:r>
                      <a:r>
                        <a:rPr lang="ru" sz="1200"/>
                        <a:t>ap.</a:t>
                      </a:r>
                      <a:r>
                        <a:rPr lang="ru" sz="1200">
                          <a:highlight>
                            <a:srgbClr val="D5A6BD"/>
                          </a:highlight>
                        </a:rPr>
                        <a:t>txt</a:t>
                      </a:r>
                      <a:endParaRPr sz="1200">
                        <a:highlight>
                          <a:srgbClr val="D5A6BD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n</a:t>
                      </a:r>
                      <a:r>
                        <a:rPr lang="ru" sz="1200"/>
                        <a:t>ap.</a:t>
                      </a:r>
                      <a:r>
                        <a:rPr lang="ru" sz="1200">
                          <a:highlight>
                            <a:srgbClr val="D5A6BD"/>
                          </a:highlight>
                        </a:rPr>
                        <a:t>csv</a:t>
                      </a:r>
                      <a:endParaRPr sz="1200">
                        <a:highlight>
                          <a:srgbClr val="D5A6BD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9CB9C"/>
                          </a:highlight>
                        </a:rPr>
                        <a:t>p</a:t>
                      </a:r>
                      <a:r>
                        <a:rPr lang="ru" sz="1200"/>
                        <a:t>ap.</a:t>
                      </a:r>
                      <a:r>
                        <a:rPr lang="ru" sz="1200">
                          <a:highlight>
                            <a:srgbClr val="D5A6BD"/>
                          </a:highlight>
                        </a:rPr>
                        <a:t>R</a:t>
                      </a:r>
                      <a:endParaRPr sz="1200">
                        <a:highlight>
                          <a:srgbClr val="D5A6BD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2" name="Google Shape;192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FBBmed">
      <a:dk1>
        <a:srgbClr val="000000"/>
      </a:dk1>
      <a:lt1>
        <a:srgbClr val="FFFFFF"/>
      </a:lt1>
      <a:dk2>
        <a:srgbClr val="2A2A2A"/>
      </a:dk2>
      <a:lt2>
        <a:srgbClr val="E7E6E6"/>
      </a:lt2>
      <a:accent1>
        <a:srgbClr val="25866E"/>
      </a:accent1>
      <a:accent2>
        <a:srgbClr val="FF8360"/>
      </a:accent2>
      <a:accent3>
        <a:srgbClr val="9B1D20"/>
      </a:accent3>
      <a:accent4>
        <a:srgbClr val="3E78B2"/>
      </a:accent4>
      <a:accent5>
        <a:srgbClr val="E7BB41"/>
      </a:accent5>
      <a:accent6>
        <a:srgbClr val="ABE188"/>
      </a:accent6>
      <a:hlink>
        <a:srgbClr val="4D6CFA"/>
      </a:hlink>
      <a:folHlink>
        <a:srgbClr val="724D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