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Inter SemiBold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Inter"/>
      <p:regular r:id="rId32"/>
      <p:bold r:id="rId33"/>
      <p:italic r:id="rId34"/>
      <p:boldItalic r:id="rId35"/>
    </p:embeddedFont>
    <p:embeddedFont>
      <p:font typeface="Fira Code Medium"/>
      <p:regular r:id="rId36"/>
      <p:bold r:id="rId37"/>
    </p:embeddedFont>
    <p:embeddedFont>
      <p:font typeface="Fira Code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InterSemiBold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InterSemiBold-italic.fntdata"/><Relationship Id="rId25" Type="http://schemas.openxmlformats.org/officeDocument/2006/relationships/font" Target="fonts/InterSemiBold-bold.fntdata"/><Relationship Id="rId28" Type="http://schemas.openxmlformats.org/officeDocument/2006/relationships/font" Target="fonts/Roboto-regular.fntdata"/><Relationship Id="rId27" Type="http://schemas.openxmlformats.org/officeDocument/2006/relationships/font" Target="fonts/InterSemiBol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33" Type="http://schemas.openxmlformats.org/officeDocument/2006/relationships/font" Target="fonts/Inter-bold.fntdata"/><Relationship Id="rId10" Type="http://schemas.openxmlformats.org/officeDocument/2006/relationships/slide" Target="slides/slide4.xml"/><Relationship Id="rId32" Type="http://schemas.openxmlformats.org/officeDocument/2006/relationships/font" Target="fonts/Inter-regular.fntdata"/><Relationship Id="rId13" Type="http://schemas.openxmlformats.org/officeDocument/2006/relationships/slide" Target="slides/slide7.xml"/><Relationship Id="rId35" Type="http://schemas.openxmlformats.org/officeDocument/2006/relationships/font" Target="fonts/Inter-boldItalic.fntdata"/><Relationship Id="rId12" Type="http://schemas.openxmlformats.org/officeDocument/2006/relationships/slide" Target="slides/slide6.xml"/><Relationship Id="rId34" Type="http://schemas.openxmlformats.org/officeDocument/2006/relationships/font" Target="fonts/Inter-italic.fntdata"/><Relationship Id="rId15" Type="http://schemas.openxmlformats.org/officeDocument/2006/relationships/slide" Target="slides/slide9.xml"/><Relationship Id="rId37" Type="http://schemas.openxmlformats.org/officeDocument/2006/relationships/font" Target="fonts/FiraCodeMedium-bold.fntdata"/><Relationship Id="rId14" Type="http://schemas.openxmlformats.org/officeDocument/2006/relationships/slide" Target="slides/slide8.xml"/><Relationship Id="rId36" Type="http://schemas.openxmlformats.org/officeDocument/2006/relationships/font" Target="fonts/FiraCodeMedium-regular.fntdata"/><Relationship Id="rId17" Type="http://schemas.openxmlformats.org/officeDocument/2006/relationships/slide" Target="slides/slide11.xml"/><Relationship Id="rId39" Type="http://schemas.openxmlformats.org/officeDocument/2006/relationships/font" Target="fonts/FiraCode-bold.fntdata"/><Relationship Id="rId16" Type="http://schemas.openxmlformats.org/officeDocument/2006/relationships/slide" Target="slides/slide10.xml"/><Relationship Id="rId38" Type="http://schemas.openxmlformats.org/officeDocument/2006/relationships/font" Target="fonts/FiraCode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837715f4f_0_9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0837715f4f_0_9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837715f4f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0837715f4f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837715f4f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0837715f4f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837715f4f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837715f4f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837715f4f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0837715f4f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837715f4f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0837715f4f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837715f4f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0837715f4f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0837715f4f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0837715f4f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0837715f4f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0837715f4f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37715f4f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837715f4f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837715f4f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837715f4f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837715f4f_0_1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0837715f4f_0_1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Inter"/>
              <a:buChar char="❖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837715f4f_0_1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0837715f4f_0_1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837715f4f_0_1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0837715f4f_0_1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utfit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837715f4f_0_1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0837715f4f_0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837715f4f_0_1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0837715f4f_0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837715f4f_0_1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0837715f4f_0_1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28650" y="1163048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Inter Semi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628650" y="3022805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/>
            </a:lvl1pPr>
            <a:lvl2pPr indent="-3429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Inter SemiBol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Semi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  <a:defRPr sz="2400"/>
            </a:lvl1pPr>
            <a:lvl2pPr indent="-3619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✔"/>
              <a:defRPr sz="2100"/>
            </a:lvl2pPr>
            <a:lvl3pPr indent="-3429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o"/>
              <a:defRPr sz="1500"/>
            </a:lvl4pPr>
            <a:lvl5pPr indent="-3238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 SemiBol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  <a:defRPr/>
            </a:lvl1pPr>
            <a:lvl2pPr indent="-31750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✔"/>
              <a:defRPr/>
            </a:lvl2pPr>
            <a:lvl3pPr indent="-31750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indent="-31750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/>
            </a:lvl4pPr>
            <a:lvl5pPr indent="-31750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  <a:defRPr b="1" i="0" sz="3300" u="none" cap="none" strike="noStrik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xample.com/file.txt" TargetMode="External"/><Relationship Id="rId4" Type="http://schemas.openxmlformats.org/officeDocument/2006/relationships/hyperlink" Target="http://example.com/" TargetMode="External"/><Relationship Id="rId5" Type="http://schemas.openxmlformats.org/officeDocument/2006/relationships/hyperlink" Target="http://example.com/" TargetMode="External"/><Relationship Id="rId6" Type="http://schemas.openxmlformats.org/officeDocument/2006/relationships/hyperlink" Target="http://example.com/file.tx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xgu.ru/wiki/%D0%9A%D0%BE%D0%BC%D0%B0%D0%BD%D0%B4%D0%BD%D1%8B%D0%B9_%D0%B8%D0%BD%D1%82%D0%B5%D1%80%D0%BF%D1%80%D0%B5%D1%82%D0%B0%D1%82%D0%BE%D1%8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41414"/>
            </a:gs>
            <a:gs pos="100000">
              <a:srgbClr val="4E9024"/>
            </a:gs>
          </a:gsLst>
          <a:lin ang="0" scaled="0"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7708" l="-6189" r="16091" t="29362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371067" y="3137383"/>
            <a:ext cx="6562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" sz="1100">
                <a:solidFill>
                  <a:schemeClr val="lt1"/>
                </a:solidFill>
              </a:rPr>
              <a:t>Потоки ввода и вывода програм. Перенаправление потоков. Конвейеры.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ru" sz="1100">
                <a:solidFill>
                  <a:schemeClr val="lt1"/>
                </a:solidFill>
              </a:rPr>
              <a:t>Команды sort, uniq, cut, tr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371068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</a:rPr>
              <a:t>27 сентября 2024 г.</a:t>
            </a:r>
            <a:endParaRPr b="1" sz="1100">
              <a:solidFill>
                <a:schemeClr val="lt1"/>
              </a:solidFill>
            </a:endParaRPr>
          </a:p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4878371" y="4767263"/>
            <a:ext cx="389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</a:rPr>
              <a:t> Иван Ильницкий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lt1"/>
                </a:solidFill>
              </a:rPr>
              <a:t>ФББ МГУ</a:t>
            </a:r>
            <a:endParaRPr b="1" sz="1100">
              <a:solidFill>
                <a:schemeClr val="lt1"/>
              </a:solidFill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6793" y="262647"/>
            <a:ext cx="753875" cy="67498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>
            <p:ph type="ctrTitle"/>
          </p:nvPr>
        </p:nvSpPr>
        <p:spPr>
          <a:xfrm>
            <a:off x="394818" y="106327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Inter SemiBold"/>
              <a:buNone/>
            </a:pPr>
            <a:r>
              <a:rPr lang="ru">
                <a:solidFill>
                  <a:schemeClr val="lt1"/>
                </a:solidFill>
              </a:rPr>
              <a:t>Введение в bash. Работа с командной строкой</a:t>
            </a:r>
            <a:endParaRPr b="0"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Inter SemiBold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/>
        </p:nvSpPr>
        <p:spPr>
          <a:xfrm>
            <a:off x="981225" y="1457400"/>
            <a:ext cx="6167700" cy="24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ru"/>
              <a:t>Предназначена для вывода аргументов, переданных ей в командной строке. Она принимает аргументы и выводит их в терминал - на стандартный поток вывода (stdout).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2100" lvl="0" marL="3429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ru"/>
              <a:t>Если мы хотим напечатать текст, разделив его на 2 строки, то нужно воспользоваться символом переноса строки: \n</a:t>
            </a:r>
            <a:endParaRPr/>
          </a:p>
          <a:p>
            <a:pPr indent="457200" lvl="0" marL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457200" lvl="0" marL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echo -e "First line\nSecond line"</a:t>
            </a:r>
            <a:endParaRPr sz="1200">
              <a:solidFill>
                <a:srgbClr val="CE9178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4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Команда echo</a:t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</a:pPr>
            <a:r>
              <a:t/>
            </a:r>
            <a:endParaRPr/>
          </a:p>
        </p:txBody>
      </p:sp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/>
        </p:nvSpPr>
        <p:spPr>
          <a:xfrm>
            <a:off x="266600" y="461350"/>
            <a:ext cx="8512800" cy="5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Команда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sort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используется для сортировки строк в текстовых файлах или выводе команд. Она может сортировать данные по различным критериям, таким как числовое значение, алфавитный порядок, дата и т.д.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Основные опции: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-n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– Сортирует строки как числа. Полезно для сортировки по числовым значениям.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-r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– Сортирует строки в обратном порядке (по убыванию).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-k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– Позволяет указать ключ (колонку) для сортировки. Например,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-k2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сортирует по второй колонке.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-t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– Устанавливает разделитель полей. Например,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-t”,”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для CSV файлов и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-t “\t”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для табулярных.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-u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– Удаляет дубликаты строк, оставляя только уникальные.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-V </a:t>
            </a:r>
            <a:r>
              <a:rPr lang="ru"/>
              <a:t>- используется для сортировки строк в "естественном" порядке, который учитывает числовые значения в строках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5"/>
          <p:cNvSpPr txBox="1"/>
          <p:nvPr>
            <p:ph idx="4294967295" type="title"/>
          </p:nvPr>
        </p:nvSpPr>
        <p:spPr>
          <a:xfrm>
            <a:off x="427175" y="-913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Команда sort</a:t>
            </a:r>
            <a:endParaRPr/>
          </a:p>
        </p:txBody>
      </p:sp>
      <p:sp>
        <p:nvSpPr>
          <p:cNvPr id="205" name="Google Shape;205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/>
        </p:nvSpPr>
        <p:spPr>
          <a:xfrm>
            <a:off x="293875" y="832750"/>
            <a:ext cx="7561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sort -k1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- Сортирует строки, начиная с первого поля и до конца строки. Это означает, что сортировка будет учитывать все последующие поля после первого, если они есть.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sort -k1,1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- Сортирует строки только по первому полю. Здесь 1,1 указывает, что сортировка ограничивается только первым полем, и последующие поля не будут учитываться.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sort -k1,2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- Сортирует строки начиная с первого поля и заканчивая вторым полем. Это означает, что сортировка будет учитывать первое и второе поля вместе как единое целое.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sort -k1,1 -k2,2n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- Сортирует строки сначала по первому полю (-k1,1), а затем по второму полю в числовом порядке (-k2,2n). Здесь -k2,2n указывает, что второе поле будет отсортировано как число, что полезно, если второе поле содержит числовые значения.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6"/>
          <p:cNvSpPr txBox="1"/>
          <p:nvPr>
            <p:ph idx="4294967295" type="title"/>
          </p:nvPr>
        </p:nvSpPr>
        <p:spPr>
          <a:xfrm>
            <a:off x="427175" y="-913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Команда sort</a:t>
            </a:r>
            <a:endParaRPr/>
          </a:p>
        </p:txBody>
      </p:sp>
      <p:sp>
        <p:nvSpPr>
          <p:cNvPr id="212" name="Google Shape;212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/>
        </p:nvSpPr>
        <p:spPr>
          <a:xfrm>
            <a:off x="315600" y="963475"/>
            <a:ext cx="85128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Команда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uniq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используется для фильтрации повторяющихся строк в текстовых файлах. Она обычно применяется после команды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sort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для удаления дубликатов 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Основные опции: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-c</a:t>
            </a:r>
            <a:r>
              <a:rPr lang="ru"/>
              <a:t> – Подсчитывает количество повторений каждой строки и выводит это число перед строкой.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-d </a:t>
            </a:r>
            <a:r>
              <a:rPr lang="ru"/>
              <a:t>– Показывает только те строки, которые повторяются в файле.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-u </a:t>
            </a:r>
            <a:r>
              <a:rPr lang="ru"/>
              <a:t>– Выводит только уникальные строки, которые не имеют повторений.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7"/>
          <p:cNvSpPr txBox="1"/>
          <p:nvPr>
            <p:ph idx="4294967295" type="title"/>
          </p:nvPr>
        </p:nvSpPr>
        <p:spPr>
          <a:xfrm>
            <a:off x="427175" y="-913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Команда uniq</a:t>
            </a:r>
            <a:endParaRPr/>
          </a:p>
        </p:txBody>
      </p:sp>
      <p:sp>
        <p:nvSpPr>
          <p:cNvPr id="219" name="Google Shape;219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/>
        </p:nvSpPr>
        <p:spPr>
          <a:xfrm>
            <a:off x="315600" y="963475"/>
            <a:ext cx="8512800" cy="3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Команда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cut </a:t>
            </a:r>
            <a:r>
              <a:rPr lang="ru"/>
              <a:t>используется для извлечения определенных полей, столбцов или символов из строк текста в файле или потоке данных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Основные опции: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-f </a:t>
            </a:r>
            <a:r>
              <a:rPr lang="ru"/>
              <a:t>– Извлекает указанные поля. Поля разделяются символом, заданным с помощью опции -d. Например,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-f 1,3</a:t>
            </a:r>
            <a:r>
              <a:rPr lang="ru"/>
              <a:t> извлечет первое и третье поле.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-d </a:t>
            </a:r>
            <a:r>
              <a:rPr lang="ru"/>
              <a:t>– Определяет символ-разделитель полей. По умолчанию используется табуляция. Например,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-d ',' </a:t>
            </a:r>
            <a:r>
              <a:rPr lang="ru"/>
              <a:t>для CSV-файлов.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-c </a:t>
            </a:r>
            <a:r>
              <a:rPr lang="ru"/>
              <a:t>– Извлекает указанные символы из каждой строки. Например,</a:t>
            </a: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-c 1-5</a:t>
            </a:r>
            <a:r>
              <a:rPr lang="ru"/>
              <a:t> извлечет первые пять символов.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8"/>
          <p:cNvSpPr txBox="1"/>
          <p:nvPr>
            <p:ph idx="4294967295" type="title"/>
          </p:nvPr>
        </p:nvSpPr>
        <p:spPr>
          <a:xfrm>
            <a:off x="427175" y="-913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Команда cut</a:t>
            </a:r>
            <a:endParaRPr/>
          </a:p>
        </p:txBody>
      </p:sp>
      <p:sp>
        <p:nvSpPr>
          <p:cNvPr id="226" name="Google Shape;226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/>
        </p:nvSpPr>
        <p:spPr>
          <a:xfrm>
            <a:off x="315600" y="734875"/>
            <a:ext cx="8512800" cy="54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Команда 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tr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используется для преобразования или удаления символов из входного потока.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Использование: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tr [опции] SET1 [SET2]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Без опций заменяет символы из SET1 на символы из SET2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Основные опции: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-d </a:t>
            </a:r>
            <a:r>
              <a:rPr lang="ru"/>
              <a:t>– удалить символы, указанные в SET1.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-s</a:t>
            </a:r>
            <a:r>
              <a:rPr lang="ru"/>
              <a:t>  – сжать повторяющиеся символы, указанные в SET1</a:t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Примеры:</a:t>
            </a:r>
            <a:endParaRPr/>
          </a:p>
          <a:p>
            <a:pPr indent="45720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tr ',' '\t'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 </a:t>
            </a:r>
            <a:r>
              <a:rPr lang="ru"/>
              <a:t>– заменит все запятые на символ табуляции</a:t>
            </a:r>
            <a:endParaRPr/>
          </a:p>
          <a:p>
            <a:pPr indent="45720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tr 'ab' 'xy'</a:t>
            </a:r>
            <a:r>
              <a:rPr lang="ru"/>
              <a:t> – заменит каждый a на x и каждый b на y.</a:t>
            </a:r>
            <a:endParaRPr/>
          </a:p>
          <a:p>
            <a:pPr indent="45720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tr '[:lower:]' '[:upper:]'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</a:t>
            </a:r>
            <a:r>
              <a:rPr lang="ru"/>
              <a:t>– преобразует строчных букв в заглавные</a:t>
            </a:r>
            <a:endParaRPr/>
          </a:p>
          <a:p>
            <a:pPr indent="45720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B45F0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tr -d '[:digit:]'</a:t>
            </a:r>
            <a:r>
              <a:rPr lang="ru"/>
              <a:t>  – удалит все цифры</a:t>
            </a:r>
            <a:endParaRPr/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9"/>
          <p:cNvSpPr txBox="1"/>
          <p:nvPr>
            <p:ph idx="4294967295" type="title"/>
          </p:nvPr>
        </p:nvSpPr>
        <p:spPr>
          <a:xfrm>
            <a:off x="427175" y="-913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Команда tr</a:t>
            </a:r>
            <a:endParaRPr/>
          </a:p>
        </p:txBody>
      </p:sp>
      <p:sp>
        <p:nvSpPr>
          <p:cNvPr id="233" name="Google Shape;233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/>
        </p:nvSpPr>
        <p:spPr>
          <a:xfrm>
            <a:off x="744300" y="1392700"/>
            <a:ext cx="7619400" cy="30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Если нужно последовательно выполнить несколько команд, то непосредственная работа с командной строкой становится неудобной 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Можно записать все необходимые команды в командную строку, разделив их «;» 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 таком случае редактирование команд будет довольно затруднительным 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Пример: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touch empty_file.txt; ls -a -l -h</a:t>
            </a:r>
            <a:endParaRPr sz="1200">
              <a:solidFill>
                <a:srgbClr val="CE9178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39" name="Google Shape;239;p40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</a:pPr>
            <a:r>
              <a:rPr lang="ru"/>
              <a:t>Работа с набором команд</a:t>
            </a:r>
            <a:endParaRPr/>
          </a:p>
        </p:txBody>
      </p:sp>
      <p:sp>
        <p:nvSpPr>
          <p:cNvPr id="240" name="Google Shape;240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/>
        </p:nvSpPr>
        <p:spPr>
          <a:xfrm>
            <a:off x="628650" y="1504775"/>
            <a:ext cx="75855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До этого мы вводили команды непосредственно в командную строку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 bash есть неинтерактивный режим работы, в котором он исполняет команды, прочитанные из текстового файла. Такие файлы с набором команд называют </a:t>
            </a:r>
            <a:r>
              <a:rPr i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сценариями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(или, в разговорном стиле, </a:t>
            </a:r>
            <a:r>
              <a:rPr i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скриптами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). Чтобы запустить скрипт на исполнение нужно передать его команде bash в качестве аргумента.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bash script.sh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Все строки файла bash будет интерпретировать в качестве команд. Поэтому в файле не должно быть постороннего текста! Допускаются только пустые строки для визуального разделения команд.</a:t>
            </a:r>
            <a:endParaRPr sz="1000">
              <a:solidFill>
                <a:srgbClr val="333333"/>
              </a:solidFill>
            </a:endParaRPr>
          </a:p>
        </p:txBody>
      </p:sp>
      <p:sp>
        <p:nvSpPr>
          <p:cNvPr id="246" name="Google Shape;246;p41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</a:pPr>
            <a:r>
              <a:rPr lang="ru"/>
              <a:t>Командные сценарии</a:t>
            </a:r>
            <a:endParaRPr/>
          </a:p>
        </p:txBody>
      </p:sp>
      <p:sp>
        <p:nvSpPr>
          <p:cNvPr id="247" name="Google Shape;247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Загрузка файлов из интернета: </a:t>
            </a:r>
            <a:r>
              <a:rPr i="1" lang="ru"/>
              <a:t>wget </a:t>
            </a:r>
            <a:endParaRPr/>
          </a:p>
        </p:txBody>
      </p:sp>
      <p:sp>
        <p:nvSpPr>
          <p:cNvPr id="140" name="Google Shape;140;p26"/>
          <p:cNvSpPr txBox="1"/>
          <p:nvPr/>
        </p:nvSpPr>
        <p:spPr>
          <a:xfrm>
            <a:off x="512900" y="1034325"/>
            <a:ext cx="7330800" cy="48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wget: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Основная ориентированность на скачивание файлов.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Поддерживает рекурсивное скачивание (можно скачивать целые сайты с директориями).</a:t>
            </a:r>
            <a:endParaRPr/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wget [опции] [ссылка]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Опции: </a:t>
            </a: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-c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(продолжить загрузку),</a:t>
            </a: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-P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(указать директорию для скачивания),</a:t>
            </a: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-r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(рекурсивное скачивание), </a:t>
            </a:r>
            <a:r>
              <a:rPr lang="ru" sz="1300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-O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(задать имя скачанному файлу)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Примеры: 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wget </a:t>
            </a:r>
            <a:r>
              <a:rPr lang="ru" sz="1300">
                <a:solidFill>
                  <a:srgbClr val="A64D79"/>
                </a:solidFill>
                <a:uFill>
                  <a:noFill/>
                </a:uFill>
                <a:latin typeface="Fira Code Medium"/>
                <a:ea typeface="Fira Code Medium"/>
                <a:cs typeface="Fira Code Medium"/>
                <a:sym typeface="Fira Code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http://example.com/file.txt</a:t>
            </a:r>
            <a:b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wget -r </a:t>
            </a:r>
            <a:r>
              <a:rPr lang="ru" sz="1300">
                <a:solidFill>
                  <a:srgbClr val="A64D79"/>
                </a:solidFill>
                <a:uFill>
                  <a:noFill/>
                </a:uFill>
                <a:latin typeface="Fira Code Medium"/>
                <a:ea typeface="Fira Code Medium"/>
                <a:cs typeface="Fira Code Medium"/>
                <a:sym typeface="Fira Code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http://example.com/</a:t>
            </a:r>
            <a:b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wget -P directory </a:t>
            </a:r>
            <a:r>
              <a:rPr lang="ru" sz="1300">
                <a:solidFill>
                  <a:srgbClr val="A64D79"/>
                </a:solidFill>
                <a:uFill>
                  <a:noFill/>
                </a:uFill>
                <a:latin typeface="Fira Code Medium"/>
                <a:ea typeface="Fira Code Medium"/>
                <a:cs typeface="Fira Code Medium"/>
                <a:sym typeface="Fira Code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http://example.com/</a:t>
            </a:r>
            <a:b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</a:b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wget -O arch.zip </a:t>
            </a:r>
            <a:r>
              <a:rPr lang="ru" sz="1300">
                <a:solidFill>
                  <a:srgbClr val="A64D79"/>
                </a:solidFill>
                <a:uFill>
                  <a:noFill/>
                </a:uFill>
                <a:latin typeface="Fira Code Medium"/>
                <a:ea typeface="Fira Code Medium"/>
                <a:cs typeface="Fira Code Medium"/>
                <a:sym typeface="Fira Code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http://example.com/archiv</a:t>
            </a:r>
            <a:r>
              <a:rPr lang="ru" sz="1300">
                <a:solidFill>
                  <a:srgbClr val="A64D79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e2024.zip</a:t>
            </a:r>
            <a:endParaRPr sz="1300">
              <a:solidFill>
                <a:srgbClr val="A64D79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/>
        </p:nvSpPr>
        <p:spPr>
          <a:xfrm>
            <a:off x="782800" y="1161175"/>
            <a:ext cx="6956100" cy="29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До сих пор мы печатали что-то на клавиатуре и видели (или не видели) результат в командной строке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Ввод и вывод распределяется между тремя стандартными потоками: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Стандартный ввод - </a:t>
            </a:r>
            <a:r>
              <a:rPr b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stdin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- 0 -  то, что вводят с клавиатуры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Стандартный вывод - </a:t>
            </a:r>
            <a:r>
              <a:rPr b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stdout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- 1 - то, что выводится на экран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Стандартный вывод ошибок - </a:t>
            </a:r>
            <a:r>
              <a:rPr b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stderr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- 2 - вывод ошибки на экран stdin только считывание данных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" name="Google Shape;152;p28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Потоки ввода и вывода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</a:pPr>
            <a:r>
              <a:t/>
            </a: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501" y="3233600"/>
            <a:ext cx="3219323" cy="190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/>
        </p:nvSpPr>
        <p:spPr>
          <a:xfrm>
            <a:off x="862500" y="1359350"/>
            <a:ext cx="7494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Вывод данных на экран и чтение их с клавиатуры происходит потому, что по умолчанию стандартные потоки ассоциированы с терминалом пользователя. 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Это не является обязательным — потоки можно подключать к чему угодно — к файлам, программам. В </a:t>
            </a:r>
            <a:r>
              <a:rPr lang="ru" sz="13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командном интерпретаторе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bash такая операция называется </a:t>
            </a:r>
            <a:r>
              <a:rPr i="1"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перенаправлением</a:t>
            </a:r>
            <a:r>
              <a:rPr lang="ru" sz="95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  <p:sp>
        <p:nvSpPr>
          <p:cNvPr id="160" name="Google Shape;160;p29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Потоки ввода и вывода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</a:pPr>
            <a:r>
              <a:t/>
            </a:r>
            <a:endParaRPr/>
          </a:p>
        </p:txBody>
      </p:sp>
      <p:sp>
        <p:nvSpPr>
          <p:cNvPr id="161" name="Google Shape;161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ru"/>
              <a:t>Потоки ввода/вывода на примере </a:t>
            </a:r>
            <a:r>
              <a:rPr lang="ru">
                <a:solidFill>
                  <a:srgbClr val="0000FF"/>
                </a:solidFill>
                <a:latin typeface="Fira Code"/>
                <a:ea typeface="Fira Code"/>
                <a:cs typeface="Fira Code"/>
                <a:sym typeface="Fira Code"/>
              </a:rPr>
              <a:t>с</a:t>
            </a:r>
            <a:r>
              <a:rPr lang="ru">
                <a:solidFill>
                  <a:srgbClr val="0000FF"/>
                </a:solidFill>
                <a:latin typeface="Fira Code"/>
                <a:ea typeface="Fira Code"/>
                <a:cs typeface="Fira Code"/>
                <a:sym typeface="Fira Code"/>
              </a:rPr>
              <a:t>at</a:t>
            </a:r>
            <a:endParaRPr>
              <a:solidFill>
                <a:srgbClr val="0000FF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Inter SemiBold"/>
              <a:buNone/>
            </a:pPr>
            <a:r>
              <a:t/>
            </a:r>
            <a:endParaRPr/>
          </a:p>
        </p:txBody>
      </p:sp>
      <p:sp>
        <p:nvSpPr>
          <p:cNvPr id="167" name="Google Shape;167;p30"/>
          <p:cNvSpPr txBox="1"/>
          <p:nvPr/>
        </p:nvSpPr>
        <p:spPr>
          <a:xfrm>
            <a:off x="665575" y="923575"/>
            <a:ext cx="5811600" cy="23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Мы уже пользовались утилитой</a:t>
            </a:r>
            <a:r>
              <a:rPr lang="ru" sz="1200">
                <a:solidFill>
                  <a:srgbClr val="0000FF"/>
                </a:solidFill>
                <a:latin typeface="Fira Code"/>
                <a:ea typeface="Fira Code"/>
                <a:cs typeface="Fira Code"/>
                <a:sym typeface="Fira Code"/>
              </a:rPr>
              <a:t> cat</a:t>
            </a: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для просмотра содержимого файлов.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ru" sz="1200">
                <a:solidFill>
                  <a:srgbClr val="0000FF"/>
                </a:solidFill>
                <a:latin typeface="Fira Code"/>
                <a:ea typeface="Fira Code"/>
                <a:cs typeface="Fira Code"/>
                <a:sym typeface="Fira Code"/>
              </a:rPr>
              <a:t>сat </a:t>
            </a: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считывает данные из стандартного потока ввода и передает в стандартный поток вывода.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7940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❖"/>
            </a:pPr>
            <a:r>
              <a:rPr lang="ru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На вход можно подавать сразу несколько файлов для последующей записи их в один общий файл.</a:t>
            </a:r>
            <a:endParaRPr sz="1200">
              <a:solidFill>
                <a:srgbClr val="D5D5D5"/>
              </a:solidFill>
              <a:highlight>
                <a:srgbClr val="38383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FF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/>
        </p:nvSpPr>
        <p:spPr>
          <a:xfrm>
            <a:off x="665850" y="827950"/>
            <a:ext cx="7812300" cy="40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Направление стандартного потока вывод в файл: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22250" lvl="1" marL="596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Inter"/>
              <a:buChar char="✔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Перезаписывание файла: 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&gt; file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22250" lvl="1" marL="596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Inter"/>
              <a:buChar char="✔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Дописывание в конец файла: 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&gt;&gt; file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Направление стандартного потока ошибок в файл: 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2&gt; file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или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2&gt;&gt; file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Использование файла как источник для стандартного потока ввода: 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&lt; file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При желании объединить потоки вывода и ошибок, т.е. чтобы вся информация была записана в один файл используйте конструкцию </a:t>
            </a:r>
            <a:b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&amp;&gt; file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Перенаправляя результат выдачи любых команд в файл, вы можете создавать файлы, а затем анализировать их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4" name="Google Shape;174;p31"/>
          <p:cNvSpPr txBox="1"/>
          <p:nvPr>
            <p:ph idx="4294967295"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Перенаправление потоков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Inter SemiBold"/>
              <a:buNone/>
            </a:pPr>
            <a:r>
              <a:t/>
            </a:r>
            <a:endParaRPr/>
          </a:p>
        </p:txBody>
      </p:sp>
      <p:sp>
        <p:nvSpPr>
          <p:cNvPr id="175" name="Google Shape;175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idx="4294967295" type="title"/>
          </p:nvPr>
        </p:nvSpPr>
        <p:spPr>
          <a:xfrm>
            <a:off x="427175" y="-913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Конвейеры</a:t>
            </a:r>
            <a:endParaRPr/>
          </a:p>
        </p:txBody>
      </p:sp>
      <p:sp>
        <p:nvSpPr>
          <p:cNvPr id="181" name="Google Shape;181;p32"/>
          <p:cNvSpPr txBox="1"/>
          <p:nvPr/>
        </p:nvSpPr>
        <p:spPr>
          <a:xfrm>
            <a:off x="255475" y="1021900"/>
            <a:ext cx="74919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Конвейер (pipeline) — это последовательность команд, соединённых символом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|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где вывод одной команды становится вводом для следующей.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Преимущества использования конвейеров в том, что можно легко комбинировать различные программы для достижения нужного результата и в повышении эффективности, нет необходимости создавать временные файлы.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63" y="2701750"/>
            <a:ext cx="7628124" cy="13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idx="4294967295" type="title"/>
          </p:nvPr>
        </p:nvSpPr>
        <p:spPr>
          <a:xfrm>
            <a:off x="427175" y="-9130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Конвейеры</a:t>
            </a:r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63" y="2701750"/>
            <a:ext cx="7628124" cy="13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 txBox="1"/>
          <p:nvPr/>
        </p:nvSpPr>
        <p:spPr>
          <a:xfrm>
            <a:off x="255475" y="1021900"/>
            <a:ext cx="7628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Конвейер (pipeline) — это последовательность команд, соединённых символом</a:t>
            </a: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 | </a:t>
            </a: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где вывод одной команды становится вводом для следующей.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❖"/>
            </a:pPr>
            <a:r>
              <a:rPr lang="ru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Преимущества использования конвейеров в том, что можно легко комбинировать различные программы для достижения нужного результата и что повышается эффективность, нет необходимости создавать временные файлы.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cat file.txt | sort | uniq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" name="Google Shape;191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FBBmed">
      <a:dk1>
        <a:srgbClr val="000000"/>
      </a:dk1>
      <a:lt1>
        <a:srgbClr val="FFFFFF"/>
      </a:lt1>
      <a:dk2>
        <a:srgbClr val="2A2A2A"/>
      </a:dk2>
      <a:lt2>
        <a:srgbClr val="E7E6E6"/>
      </a:lt2>
      <a:accent1>
        <a:srgbClr val="25866E"/>
      </a:accent1>
      <a:accent2>
        <a:srgbClr val="FF8360"/>
      </a:accent2>
      <a:accent3>
        <a:srgbClr val="9B1D20"/>
      </a:accent3>
      <a:accent4>
        <a:srgbClr val="3E78B2"/>
      </a:accent4>
      <a:accent5>
        <a:srgbClr val="E7BB41"/>
      </a:accent5>
      <a:accent6>
        <a:srgbClr val="ABE188"/>
      </a:accent6>
      <a:hlink>
        <a:srgbClr val="4D6CFA"/>
      </a:hlink>
      <a:folHlink>
        <a:srgbClr val="724D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