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Inter SemiBold"/>
      <p:regular r:id="rId17"/>
      <p:bold r:id="rId18"/>
      <p:italic r:id="rId19"/>
      <p:boldItalic r:id="rId20"/>
    </p:embeddedFont>
    <p:embeddedFont>
      <p:font typeface="Inter"/>
      <p:regular r:id="rId21"/>
      <p:bold r:id="rId22"/>
      <p:italic r:id="rId23"/>
      <p:boldItalic r:id="rId24"/>
    </p:embeddedFont>
    <p:embeddedFont>
      <p:font typeface="Fira Code Medium"/>
      <p:regular r:id="rId25"/>
      <p:bold r:id="rId26"/>
    </p:embeddedFont>
    <p:embeddedFont>
      <p:font typeface="Fira Code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FiraCodeMedium-bold.fntdata"/><Relationship Id="rId25" Type="http://schemas.openxmlformats.org/officeDocument/2006/relationships/font" Target="fonts/FiraCodeMedium-regular.fntdata"/><Relationship Id="rId28" Type="http://schemas.openxmlformats.org/officeDocument/2006/relationships/font" Target="fonts/FiraCode-bold.fntdata"/><Relationship Id="rId27" Type="http://schemas.openxmlformats.org/officeDocument/2006/relationships/font" Target="fonts/FiraCod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Inter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InterSemiBold-italic.fntdata"/><Relationship Id="rId18" Type="http://schemas.openxmlformats.org/officeDocument/2006/relationships/font" Target="fonts/Inter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37715f4f_0_9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0837715f4f_0_9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a3a0d1722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0a3a0d1722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a3a0d17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a3a0d17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a3a0d1722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a3a0d1722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a3a0d172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a3a0d172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a3a0d1722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a3a0d1722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a3a0d1722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a3a0d1722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a3a0d172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a3a0d172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a3a0d172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a3a0d172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a3a0d172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a3a0d172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utfit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28650" y="1163048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28650" y="3022805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1pPr>
            <a:lvl2pPr indent="-3619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✔"/>
              <a:defRPr sz="2100"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o"/>
              <a:defRPr sz="1500"/>
            </a:lvl4pPr>
            <a:lvl5pPr indent="-3238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  <a:defRPr b="1" i="0" sz="3300" u="none" cap="none" strike="noStrik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osst.pro/komanda-ls-linux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41414"/>
            </a:gs>
            <a:gs pos="100000">
              <a:srgbClr val="4E9024"/>
            </a:gs>
          </a:gsLst>
          <a:lin ang="0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7708" l="-6189" r="16091" t="2936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idx="10" type="dt"/>
          </p:nvPr>
        </p:nvSpPr>
        <p:spPr>
          <a:xfrm>
            <a:off x="371068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11</a:t>
            </a:r>
            <a:r>
              <a:rPr b="1" lang="ru" sz="1100">
                <a:solidFill>
                  <a:schemeClr val="lt1"/>
                </a:solidFill>
              </a:rPr>
              <a:t> октября 2024 г.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31" name="Google Shape;131;p25"/>
          <p:cNvSpPr txBox="1"/>
          <p:nvPr>
            <p:ph idx="11" type="ftr"/>
          </p:nvPr>
        </p:nvSpPr>
        <p:spPr>
          <a:xfrm>
            <a:off x="4878371" y="4767263"/>
            <a:ext cx="389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</a:rPr>
              <a:t> Иван Ильницкий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ФББ МГУ</a:t>
            </a:r>
            <a:endParaRPr b="1" sz="1100">
              <a:solidFill>
                <a:schemeClr val="lt1"/>
              </a:solidFill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6793" y="262647"/>
            <a:ext cx="753875" cy="67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type="ctrTitle"/>
          </p:nvPr>
        </p:nvSpPr>
        <p:spPr>
          <a:xfrm>
            <a:off x="394818" y="106327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Inter SemiBold"/>
              <a:buNone/>
            </a:pPr>
            <a:r>
              <a:rPr lang="ru">
                <a:solidFill>
                  <a:schemeClr val="lt1"/>
                </a:solidFill>
              </a:rPr>
              <a:t>Введение в bash. Работа с командной строкой</a:t>
            </a:r>
            <a:endParaRPr b="0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 SemiBold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371067" y="3137383"/>
            <a:ext cx="6562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" sz="1100">
                <a:solidFill>
                  <a:schemeClr val="lt1"/>
                </a:solidFill>
              </a:rPr>
              <a:t>Команда grep. Права доступа.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23" y="1028825"/>
            <a:ext cx="3313200" cy="362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/>
        </p:nvSpPr>
        <p:spPr>
          <a:xfrm>
            <a:off x="4922550" y="6137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chmod 644 file.txt </a:t>
            </a:r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4922550" y="994325"/>
            <a:ext cx="533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-rw-r--r--</a:t>
            </a:r>
            <a:r>
              <a:rPr lang="ru" sz="17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			</a:t>
            </a:r>
            <a:r>
              <a:rPr lang="ru">
                <a:solidFill>
                  <a:schemeClr val="dk1"/>
                </a:solidFill>
              </a:rPr>
              <a:t>file.txt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4922550" y="16500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chmod 755</a:t>
            </a:r>
            <a:r>
              <a:rPr lang="ru" sz="18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file.txt</a:t>
            </a:r>
            <a:endParaRPr/>
          </a:p>
        </p:txBody>
      </p:sp>
      <p:sp>
        <p:nvSpPr>
          <p:cNvPr id="205" name="Google Shape;205;p34"/>
          <p:cNvSpPr txBox="1"/>
          <p:nvPr/>
        </p:nvSpPr>
        <p:spPr>
          <a:xfrm>
            <a:off x="4922550" y="2030575"/>
            <a:ext cx="533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-rwxr-xr-x</a:t>
            </a:r>
            <a:r>
              <a:rPr lang="ru" sz="17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			</a:t>
            </a:r>
            <a:r>
              <a:rPr lang="ru">
                <a:solidFill>
                  <a:schemeClr val="dk1"/>
                </a:solidFill>
              </a:rPr>
              <a:t>file.txt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874" y="4220500"/>
            <a:ext cx="292425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3400" y="4263500"/>
            <a:ext cx="170575" cy="2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4294967295" type="title"/>
          </p:nvPr>
        </p:nvSpPr>
        <p:spPr>
          <a:xfrm>
            <a:off x="566325" y="346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Права доступа</a:t>
            </a:r>
            <a:endParaRPr b="1" sz="3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315600" y="556825"/>
            <a:ext cx="8512800" cy="58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Команда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используется для поиска строк, соответствующих заданному шаблону, в текстовых файлах или стандартном вводе. Она полезна для фильтрации данных и быстрого нахождения нужной информации.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[опции] "шаблон" файл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Основные опции: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-i </a:t>
            </a:r>
            <a:r>
              <a:rPr lang="ru"/>
              <a:t>– Игнорирует регистр при поиске. Например, </a:t>
            </a:r>
            <a:r>
              <a:rPr lang="ru">
                <a:latin typeface="Fira Code"/>
                <a:ea typeface="Fira Code"/>
                <a:cs typeface="Fira Code"/>
                <a:sym typeface="Fira Code"/>
              </a:rPr>
              <a:t>grep -i "example" file.txt </a:t>
            </a:r>
            <a:r>
              <a:rPr lang="ru"/>
              <a:t>найдет строки с "example", "Example", "EXAMPLE" и т.д.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-v </a:t>
            </a:r>
            <a:r>
              <a:rPr lang="ru"/>
              <a:t>– Выводит строки, которые не содержат заданный паттерн. Например,</a:t>
            </a:r>
            <a:r>
              <a:rPr lang="ru">
                <a:latin typeface="Fira Code"/>
                <a:ea typeface="Fira Code"/>
                <a:cs typeface="Fira Code"/>
                <a:sym typeface="Fira Code"/>
              </a:rPr>
              <a:t> grep -v "text" file.txt</a:t>
            </a:r>
            <a:r>
              <a:rPr lang="ru"/>
              <a:t> покажет все строки, кроме тех, что содержат "text".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 </a:t>
            </a:r>
            <a:r>
              <a:rPr lang="ru"/>
              <a:t>– Рекурсивный поиск в директориях. Например, </a:t>
            </a:r>
            <a:r>
              <a:rPr lang="ru">
                <a:latin typeface="Fira Code"/>
                <a:ea typeface="Fira Code"/>
                <a:cs typeface="Fira Code"/>
                <a:sym typeface="Fira Code"/>
              </a:rPr>
              <a:t>grep -r "search" /path/to/directory/</a:t>
            </a:r>
            <a:r>
              <a:rPr lang="ru"/>
              <a:t> будет искать во всех файлах в указанной директории и ее поддиректориях.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-n </a:t>
            </a:r>
            <a:r>
              <a:rPr lang="ru"/>
              <a:t>– Показывает номер строки перед выводом строки, содержащей соответствие. 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-c</a:t>
            </a:r>
            <a:r>
              <a:rPr lang="ru"/>
              <a:t> – Подсчитывает количество найденных совпадений.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 txBox="1"/>
          <p:nvPr>
            <p:ph idx="4294967295" type="title"/>
          </p:nvPr>
        </p:nvSpPr>
        <p:spPr>
          <a:xfrm>
            <a:off x="427175" y="-2115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Команда grep</a:t>
            </a:r>
            <a:endParaRPr b="1" sz="3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/>
        </p:nvSpPr>
        <p:spPr>
          <a:xfrm>
            <a:off x="315600" y="556825"/>
            <a:ext cx="8512800" cy="4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Команда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используется для поиска строк, соответствующих заданному шаблону, в текстовых файлах или стандартном вводе. Она полезна для фильтрации данных и быстрого нахождения нужной информации.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с использованием нескольких файлов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-r "fox" path/to/dir</a:t>
            </a:r>
            <a:endParaRPr>
              <a:solidFill>
                <a:srgbClr val="B45F0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Флаги -A и -B позволяют выводить строки до и после совпадения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-A 2 -B 2 "pattern" example.txt</a:t>
            </a:r>
            <a:endParaRPr>
              <a:solidFill>
                <a:srgbClr val="B45F0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по всему слову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-w "a" example.txt</a:t>
            </a:r>
            <a:endParaRPr>
              <a:solidFill>
                <a:srgbClr val="B45F0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Вывод только тех частей строк, которые соответствуют заданному шаблону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-o "fox" example.txt</a:t>
            </a:r>
            <a:endParaRPr>
              <a:solidFill>
                <a:srgbClr val="B45F0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4294967295" type="title"/>
          </p:nvPr>
        </p:nvSpPr>
        <p:spPr>
          <a:xfrm>
            <a:off x="427175" y="-2115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Команда grep: примеры с опциями</a:t>
            </a:r>
            <a:endParaRPr b="1" sz="3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/>
        </p:nvSpPr>
        <p:spPr>
          <a:xfrm>
            <a:off x="315600" y="165100"/>
            <a:ext cx="8512800" cy="5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Регулярные выражения и специальные символы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Символ точки в регулярных выражениях grep соответствует любому одиночному символу, кроме символа новой строки.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"c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.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t" example.txt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Символ звездочка  соответствует нулю или более вхождений предыдущего символа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"ca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*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t"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найдет ct, cat, caaat, …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строк, начинающихся с определенного слова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-e 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"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^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The" example.txt</a:t>
            </a:r>
            <a:endParaRPr sz="1300">
              <a:solidFill>
                <a:srgbClr val="B45F0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строк, заканчивающихся на определенное слово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-e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"dog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$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" example.txt</a:t>
            </a:r>
            <a:b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"dog\.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$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" example.txt  </a:t>
            </a:r>
            <a:b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/>
              <a:t>– если в шаблоне/паттерне есть спецсимвол, его надо экранировать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</a:t>
            </a:r>
            <a:endParaRPr>
              <a:solidFill>
                <a:srgbClr val="B45F0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слов, начинающихся или заканчивающихся на определенные символы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 "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\b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te" example.txt</a:t>
            </a:r>
            <a:b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 "st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\b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" example.txt 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 txBox="1"/>
          <p:nvPr>
            <p:ph idx="4294967295" type="title"/>
          </p:nvPr>
        </p:nvSpPr>
        <p:spPr>
          <a:xfrm>
            <a:off x="427175" y="-2115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Команда grep</a:t>
            </a:r>
            <a:endParaRPr/>
          </a:p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315600" y="165100"/>
            <a:ext cx="8512800" cy="51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Регулярные выражения и специальные символы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строк, содержащих цифры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"[0-9]" example.txt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"[A-Z]" example.txt</a:t>
            </a:r>
            <a:b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b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/>
              <a:t>Если вы используете 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</a:t>
            </a:r>
            <a:r>
              <a:rPr lang="ru"/>
              <a:t>, то доступно больше расширенных регулярных выражений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строк, с заданием количества повторения символов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-w -E "[a-z]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{6}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" example.txt </a:t>
            </a:r>
            <a:b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например, можно найти слова из 6 строчных букв</a:t>
            </a:r>
            <a:endParaRPr>
              <a:solidFill>
                <a:srgbClr val="B45F0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Поиск с  использованием расширенных регулярных выражений (опция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-E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).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grep -E "cat</a:t>
            </a:r>
            <a:r>
              <a:rPr lang="ru">
                <a:solidFill>
                  <a:srgbClr val="FF00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|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dog" file.txt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найдет строки, содержащие либо "cat", либо "dog". Вертикальная черта используется как оператор "или" для выбора между несколькими вариантами.</a:t>
            </a:r>
            <a:endParaRPr sz="1300">
              <a:solidFill>
                <a:srgbClr val="B45F0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 txBox="1"/>
          <p:nvPr>
            <p:ph idx="4294967295" type="title"/>
          </p:nvPr>
        </p:nvSpPr>
        <p:spPr>
          <a:xfrm>
            <a:off x="189050" y="-195700"/>
            <a:ext cx="9772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Команда grep (более сложные примеры)</a:t>
            </a:r>
            <a:endParaRPr/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23875" y="1625100"/>
            <a:ext cx="52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650" y="1201825"/>
            <a:ext cx="5202700" cy="21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4294967295" type="title"/>
          </p:nvPr>
        </p:nvSpPr>
        <p:spPr>
          <a:xfrm>
            <a:off x="566325" y="346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Права доступа</a:t>
            </a:r>
            <a:endParaRPr b="1" sz="3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490775" y="918450"/>
            <a:ext cx="41379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Типы прав доступа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2250" lvl="1" marL="596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✔"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r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(read): право чтения файла или списка содержимого директории.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2250" lvl="1" marL="596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✔"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(write): право изменения (записи) содержимого файла или создания/удаления файлов в директории.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2250" lvl="1" marL="596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✔"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x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(execute): право выполнения файла (для директории - право перехода в директорию).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Формат отображения прав: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Первый символ: тип файла (</a:t>
            </a:r>
            <a:r>
              <a:rPr b="1" lang="ru" sz="13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для обычного файла,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d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для директории,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l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для символической ссылки)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32"/>
          <p:cNvSpPr/>
          <p:nvPr/>
        </p:nvSpPr>
        <p:spPr>
          <a:xfrm rot="-5400000">
            <a:off x="5542500" y="1761450"/>
            <a:ext cx="158400" cy="348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32"/>
          <p:cNvSpPr/>
          <p:nvPr/>
        </p:nvSpPr>
        <p:spPr>
          <a:xfrm rot="-5400000">
            <a:off x="5948125" y="1761450"/>
            <a:ext cx="158400" cy="348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2" name="Google Shape;182;p32"/>
          <p:cNvSpPr/>
          <p:nvPr/>
        </p:nvSpPr>
        <p:spPr>
          <a:xfrm rot="-5400000">
            <a:off x="6353750" y="1761450"/>
            <a:ext cx="158400" cy="348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 rot="2029413">
            <a:off x="5877516" y="2456296"/>
            <a:ext cx="2643015" cy="411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права всех остальных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 rot="2029413">
            <a:off x="5479291" y="2456296"/>
            <a:ext cx="2643015" cy="411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права группы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 rot="2029413">
            <a:off x="5085641" y="2456296"/>
            <a:ext cx="2643015" cy="411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права владельца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4704225" y="3807900"/>
            <a:ext cx="38205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просмотра текущих прав можно использовать команду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</a:t>
            </a:r>
            <a:r>
              <a:rPr lang="ru">
                <a:solidFill>
                  <a:srgbClr val="0000FF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ls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-l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32"/>
          <p:cNvSpPr txBox="1"/>
          <p:nvPr>
            <p:ph idx="4294967295" type="title"/>
          </p:nvPr>
        </p:nvSpPr>
        <p:spPr>
          <a:xfrm>
            <a:off x="566325" y="346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Права доступа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4836500" y="1076825"/>
            <a:ext cx="50931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-rw-r--r--</a:t>
            </a:r>
            <a:r>
              <a:rPr lang="ru" sz="17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			</a:t>
            </a:r>
            <a:r>
              <a:rPr lang="ru">
                <a:solidFill>
                  <a:schemeClr val="dk1"/>
                </a:solidFill>
              </a:rPr>
              <a:t>file.txt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drwxr-xr-x</a:t>
            </a:r>
            <a:r>
              <a:rPr lang="ru" sz="17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			</a:t>
            </a:r>
            <a:r>
              <a:rPr lang="ru">
                <a:solidFill>
                  <a:schemeClr val="dk1"/>
                </a:solidFill>
              </a:rPr>
              <a:t>directory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416450" y="790025"/>
            <a:ext cx="4709700" cy="4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изменение прав на доступ и владение существуют команды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chmod </a:t>
            </a:r>
            <a:r>
              <a:rPr lang="ru"/>
              <a:t>–  изменяет права доступа к файлу/директории</a:t>
            </a:r>
            <a:endParaRPr/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chown </a:t>
            </a:r>
            <a:r>
              <a:rPr lang="ru">
                <a:solidFill>
                  <a:schemeClr val="dk1"/>
                </a:solidFill>
              </a:rPr>
              <a:t>–  изменяет владельца, которому принадлежит файл/директория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chgrp </a:t>
            </a:r>
            <a:r>
              <a:rPr lang="ru">
                <a:solidFill>
                  <a:schemeClr val="dk1"/>
                </a:solidFill>
              </a:rPr>
              <a:t>–  изменяет группу юзеров, которому принадлежит файл/директория</a:t>
            </a:r>
            <a:endParaRPr>
              <a:solidFill>
                <a:schemeClr val="dk1"/>
              </a:solidFill>
            </a:endParaRPr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Примеры: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chmod u+x documents/myscript.sh</a:t>
            </a:r>
            <a:br>
              <a:rPr lang="ru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chmod g+w downloads/table.csv</a:t>
            </a:r>
            <a:endParaRPr sz="16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596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150" y="1092748"/>
            <a:ext cx="3734100" cy="27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/>
          <p:nvPr>
            <p:ph idx="4294967295" type="title"/>
          </p:nvPr>
        </p:nvSpPr>
        <p:spPr>
          <a:xfrm>
            <a:off x="566325" y="346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300">
                <a:latin typeface="Inter SemiBold"/>
                <a:ea typeface="Inter SemiBold"/>
                <a:cs typeface="Inter SemiBold"/>
                <a:sym typeface="Inter SemiBold"/>
              </a:rPr>
              <a:t>Права доступа</a:t>
            </a:r>
            <a:endParaRPr b="1" sz="3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FBBmed">
      <a:dk1>
        <a:srgbClr val="000000"/>
      </a:dk1>
      <a:lt1>
        <a:srgbClr val="FFFFFF"/>
      </a:lt1>
      <a:dk2>
        <a:srgbClr val="2A2A2A"/>
      </a:dk2>
      <a:lt2>
        <a:srgbClr val="E7E6E6"/>
      </a:lt2>
      <a:accent1>
        <a:srgbClr val="25866E"/>
      </a:accent1>
      <a:accent2>
        <a:srgbClr val="FF8360"/>
      </a:accent2>
      <a:accent3>
        <a:srgbClr val="9B1D20"/>
      </a:accent3>
      <a:accent4>
        <a:srgbClr val="3E78B2"/>
      </a:accent4>
      <a:accent5>
        <a:srgbClr val="E7BB41"/>
      </a:accent5>
      <a:accent6>
        <a:srgbClr val="ABE188"/>
      </a:accent6>
      <a:hlink>
        <a:srgbClr val="4D6CFA"/>
      </a:hlink>
      <a:folHlink>
        <a:srgbClr val="724D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