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98" r:id="rId4"/>
    <p:sldId id="257" r:id="rId5"/>
    <p:sldId id="265" r:id="rId6"/>
    <p:sldId id="261" r:id="rId7"/>
    <p:sldId id="264" r:id="rId8"/>
    <p:sldId id="263" r:id="rId9"/>
    <p:sldId id="260" r:id="rId10"/>
    <p:sldId id="299" r:id="rId11"/>
    <p:sldId id="285" r:id="rId12"/>
    <p:sldId id="286" r:id="rId13"/>
    <p:sldId id="287" r:id="rId14"/>
    <p:sldId id="288" r:id="rId15"/>
    <p:sldId id="289" r:id="rId16"/>
    <p:sldId id="291" r:id="rId17"/>
    <p:sldId id="300" r:id="rId18"/>
    <p:sldId id="266" r:id="rId19"/>
    <p:sldId id="272" r:id="rId20"/>
    <p:sldId id="273" r:id="rId21"/>
    <p:sldId id="274" r:id="rId22"/>
    <p:sldId id="301" r:id="rId23"/>
    <p:sldId id="282" r:id="rId24"/>
    <p:sldId id="275" r:id="rId25"/>
    <p:sldId id="280" r:id="rId26"/>
    <p:sldId id="281" r:id="rId27"/>
    <p:sldId id="302" r:id="rId28"/>
    <p:sldId id="283" r:id="rId29"/>
    <p:sldId id="276" r:id="rId30"/>
    <p:sldId id="292" r:id="rId31"/>
    <p:sldId id="293" r:id="rId32"/>
    <p:sldId id="294" r:id="rId33"/>
    <p:sldId id="295" r:id="rId34"/>
    <p:sldId id="296" r:id="rId35"/>
    <p:sldId id="303" r:id="rId36"/>
    <p:sldId id="297" r:id="rId37"/>
    <p:sldId id="307" r:id="rId38"/>
    <p:sldId id="304" r:id="rId39"/>
    <p:sldId id="306" r:id="rId40"/>
    <p:sldId id="305" r:id="rId41"/>
    <p:sldId id="309" r:id="rId42"/>
    <p:sldId id="277" r:id="rId43"/>
    <p:sldId id="308" r:id="rId44"/>
    <p:sldId id="31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24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F02F5-AA9F-4F83-AA4C-09B6554E96B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AE0C-7C08-446F-8CA0-24ABABFAA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668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E721-F155-4547-9FF6-636F9A8E1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0DC08-08B4-491A-91AE-B20308C1B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14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3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ru-RU" sz="1800"/>
          </a:p>
        </p:txBody>
      </p:sp>
      <p:sp>
        <p:nvSpPr>
          <p:cNvPr id="70659" name="Text Box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endParaRPr lang="en-GB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2D28-9444-4CE4-A3A5-2B766027CA7E}" type="datetime1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6BEE-00F8-4967-9670-2F8ACC333F64}" type="datetime1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9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B026-97A7-4E83-B935-21DDB602AC75}" type="datetime1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0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664B-270B-45F3-98A7-6C38431D5F61}" type="datetime1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7F7F-6176-416D-82F4-24C8BDB9B592}" type="datetime1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4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69AA-75B0-4689-925E-FE200F7C82CE}" type="datetime1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8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3E4F-EC0F-46CB-82CD-DA6EB21D0816}" type="datetime1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7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3323-83E0-4731-95CC-E7F8D05487FD}" type="datetime1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1F15-E39C-4885-83CF-5C15082C78EB}" type="datetime1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6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3D66-4629-440B-95D0-B7516F8787D4}" type="datetime1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6D7-D076-4A02-A9F1-CA11C0B6E01A}" type="datetime1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0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CCFE-1D24-4205-8E52-08DD858B56FD}" type="datetime1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Эпигенетика растений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F1F-AA1A-475D-8F08-89EB483AB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4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hyperlink" Target="http://dx.doi.org/10.1038/nature0265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osbiology.org/article/info:doi/10.1371/journal.pbio.0050129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.com/abstract/S0092-8674(06)01018-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nature/journal/v427/n6970/abs/nature02195.html" TargetMode="Externa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cell.org/cgi/content/full/19/6/17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plantcell.org/cgi/content/full/19/6/178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ll.com/abstract/S0092-8674(08)01644-9" TargetMode="Externa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gi/content/abstract/sci;324/5933/145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dpi.com/2079-7737/2/4/1378/ht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sciencedirect.com/science/article/pii/S0022283611000830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nature.com/nbt/journal/v28/n8/full/nbt.1662.htm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замат\Downloads\template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9" y="0"/>
            <a:ext cx="9152729" cy="68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128792" cy="1470025"/>
          </a:xfrm>
        </p:spPr>
        <p:txBody>
          <a:bodyPr/>
          <a:lstStyle/>
          <a:p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Немного интересного</a:t>
            </a:r>
            <a:endParaRPr lang="ru-RU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140968"/>
            <a:ext cx="4824536" cy="936104"/>
          </a:xfrm>
        </p:spPr>
        <p:txBody>
          <a:bodyPr anchor="ctr"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эпигенетики</a:t>
            </a:r>
            <a:r>
              <a:rPr lang="ru-RU" sz="2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2400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555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Century" panose="02040604050505020304" pitchFamily="18" charset="0"/>
              </a:rPr>
              <a:t>План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Роль гистона </a:t>
            </a:r>
            <a:r>
              <a:rPr lang="en-US" dirty="0" smtClean="0">
                <a:latin typeface="Century" panose="02040604050505020304" pitchFamily="18" charset="0"/>
              </a:rPr>
              <a:t>H3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Эпигенетические феномены растений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Сайленсинг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транспозонов</a:t>
            </a:r>
            <a:endParaRPr lang="ru-RU" dirty="0" smtClean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Яровизация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Сброс эпигенетической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Парамутирование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10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11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784976" cy="1816753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Century" panose="02040604050505020304" pitchFamily="18" charset="0"/>
              </a:rPr>
              <a:t>Модификации гистонов воздействуют на структуру хроматина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Роль гистона </a:t>
            </a:r>
            <a:r>
              <a:rPr lang="en-US" sz="3600" dirty="0" smtClean="0">
                <a:latin typeface="Century" panose="02040604050505020304" pitchFamily="18" charset="0"/>
              </a:rPr>
              <a:t>H3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8" name="Group 120"/>
          <p:cNvGrpSpPr>
            <a:grpSpLocks/>
          </p:cNvGrpSpPr>
          <p:nvPr/>
        </p:nvGrpSpPr>
        <p:grpSpPr bwMode="auto">
          <a:xfrm>
            <a:off x="1130300" y="4284889"/>
            <a:ext cx="2994025" cy="1428750"/>
            <a:chOff x="428596" y="4071942"/>
            <a:chExt cx="2994731" cy="1428746"/>
          </a:xfrm>
        </p:grpSpPr>
        <p:sp>
          <p:nvSpPr>
            <p:cNvPr id="19" name="TextBox 51"/>
            <p:cNvSpPr txBox="1">
              <a:spLocks noChangeArrowheads="1"/>
            </p:cNvSpPr>
            <p:nvPr/>
          </p:nvSpPr>
          <p:spPr bwMode="auto">
            <a:xfrm>
              <a:off x="428596" y="4071942"/>
              <a:ext cx="299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/>
                <a:t>Closed configuration</a:t>
              </a:r>
            </a:p>
          </p:txBody>
        </p:sp>
        <p:grpSp>
          <p:nvGrpSpPr>
            <p:cNvPr id="20" name="Group 69"/>
            <p:cNvGrpSpPr>
              <a:grpSpLocks/>
            </p:cNvGrpSpPr>
            <p:nvPr/>
          </p:nvGrpSpPr>
          <p:grpSpPr bwMode="auto">
            <a:xfrm>
              <a:off x="428625" y="4572000"/>
              <a:ext cx="2778125" cy="928688"/>
              <a:chOff x="214282" y="5072074"/>
              <a:chExt cx="2778671" cy="928694"/>
            </a:xfrm>
          </p:grpSpPr>
          <p:grpSp>
            <p:nvGrpSpPr>
              <p:cNvPr id="21" name="Group 60"/>
              <p:cNvGrpSpPr>
                <a:grpSpLocks/>
              </p:cNvGrpSpPr>
              <p:nvPr/>
            </p:nvGrpSpPr>
            <p:grpSpPr bwMode="auto">
              <a:xfrm>
                <a:off x="357157" y="5143512"/>
                <a:ext cx="2635796" cy="726522"/>
                <a:chOff x="416660" y="3286124"/>
                <a:chExt cx="2415613" cy="726522"/>
              </a:xfrm>
            </p:grpSpPr>
            <p:cxnSp>
              <p:nvCxnSpPr>
                <p:cNvPr id="23" name="Straight Connector 61"/>
                <p:cNvCxnSpPr/>
                <p:nvPr/>
              </p:nvCxnSpPr>
              <p:spPr>
                <a:xfrm>
                  <a:off x="929032" y="3643315"/>
                  <a:ext cx="1714598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1005893" y="3286124"/>
                  <a:ext cx="166184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/>
                    <a:t>Me            Me P</a:t>
                  </a:r>
                </a:p>
              </p:txBody>
            </p:sp>
            <p:sp>
              <p:nvSpPr>
                <p:cNvPr id="25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1005894" y="3643314"/>
                  <a:ext cx="18263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/>
                    <a:t>K9          K27 S28</a:t>
                  </a:r>
                </a:p>
              </p:txBody>
            </p:sp>
            <p:sp>
              <p:nvSpPr>
                <p:cNvPr id="26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416660" y="3429000"/>
                  <a:ext cx="57900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 sz="2400"/>
                    <a:t>H3</a:t>
                  </a:r>
                </a:p>
              </p:txBody>
            </p:sp>
          </p:grpSp>
          <p:sp>
            <p:nvSpPr>
              <p:cNvPr id="22" name="Rectangle 66"/>
              <p:cNvSpPr/>
              <p:nvPr/>
            </p:nvSpPr>
            <p:spPr>
              <a:xfrm>
                <a:off x="214253" y="5072077"/>
                <a:ext cx="2715799" cy="9286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987425" y="1856014"/>
            <a:ext cx="278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400"/>
              <a:t>Open configuration</a:t>
            </a:r>
          </a:p>
        </p:txBody>
      </p:sp>
      <p:grpSp>
        <p:nvGrpSpPr>
          <p:cNvPr id="28" name="Group 68"/>
          <p:cNvGrpSpPr>
            <a:grpSpLocks/>
          </p:cNvGrpSpPr>
          <p:nvPr/>
        </p:nvGrpSpPr>
        <p:grpSpPr bwMode="auto">
          <a:xfrm>
            <a:off x="987425" y="2356076"/>
            <a:ext cx="2428875" cy="928688"/>
            <a:chOff x="214282" y="3143248"/>
            <a:chExt cx="2428892" cy="928694"/>
          </a:xfrm>
        </p:grpSpPr>
        <p:grpSp>
          <p:nvGrpSpPr>
            <p:cNvPr id="29" name="Group 59"/>
            <p:cNvGrpSpPr>
              <a:grpSpLocks/>
            </p:cNvGrpSpPr>
            <p:nvPr/>
          </p:nvGrpSpPr>
          <p:grpSpPr bwMode="auto">
            <a:xfrm>
              <a:off x="357158" y="3286124"/>
              <a:ext cx="2251075" cy="726522"/>
              <a:chOff x="357158" y="3286124"/>
              <a:chExt cx="2251075" cy="726522"/>
            </a:xfrm>
          </p:grpSpPr>
          <p:cxnSp>
            <p:nvCxnSpPr>
              <p:cNvPr id="31" name="Straight Connector 53"/>
              <p:cNvCxnSpPr/>
              <p:nvPr/>
            </p:nvCxnSpPr>
            <p:spPr>
              <a:xfrm>
                <a:off x="928662" y="3643314"/>
                <a:ext cx="1571636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54"/>
              <p:cNvSpPr txBox="1">
                <a:spLocks noChangeArrowheads="1"/>
              </p:cNvSpPr>
              <p:nvPr/>
            </p:nvSpPr>
            <p:spPr bwMode="auto">
              <a:xfrm>
                <a:off x="1000100" y="3286124"/>
                <a:ext cx="1488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/>
                  <a:t>Me   P      Ac</a:t>
                </a:r>
              </a:p>
            </p:txBody>
          </p:sp>
          <p:sp>
            <p:nvSpPr>
              <p:cNvPr id="33" name="TextBox 55"/>
              <p:cNvSpPr txBox="1">
                <a:spLocks noChangeArrowheads="1"/>
              </p:cNvSpPr>
              <p:nvPr/>
            </p:nvSpPr>
            <p:spPr bwMode="auto">
              <a:xfrm>
                <a:off x="1000100" y="3643314"/>
                <a:ext cx="16081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/>
                  <a:t>K4  S10   K14</a:t>
                </a:r>
              </a:p>
            </p:txBody>
          </p:sp>
          <p:sp>
            <p:nvSpPr>
              <p:cNvPr id="34" name="TextBox 58"/>
              <p:cNvSpPr txBox="1">
                <a:spLocks noChangeArrowheads="1"/>
              </p:cNvSpPr>
              <p:nvPr/>
            </p:nvSpPr>
            <p:spPr bwMode="auto">
              <a:xfrm>
                <a:off x="357158" y="3429000"/>
                <a:ext cx="57900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 sz="2400"/>
                  <a:t>H3</a:t>
                </a:r>
              </a:p>
            </p:txBody>
          </p:sp>
        </p:grpSp>
        <p:sp>
          <p:nvSpPr>
            <p:cNvPr id="30" name="Rectangle 65"/>
            <p:cNvSpPr/>
            <p:nvPr/>
          </p:nvSpPr>
          <p:spPr>
            <a:xfrm>
              <a:off x="214282" y="3143248"/>
              <a:ext cx="2428892" cy="9286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5" name="Group 1"/>
          <p:cNvGrpSpPr>
            <a:grpSpLocks/>
          </p:cNvGrpSpPr>
          <p:nvPr/>
        </p:nvGrpSpPr>
        <p:grpSpPr bwMode="auto">
          <a:xfrm>
            <a:off x="3911600" y="1506764"/>
            <a:ext cx="4186238" cy="2328862"/>
            <a:chOff x="4699334" y="1293757"/>
            <a:chExt cx="4186233" cy="2328417"/>
          </a:xfrm>
        </p:grpSpPr>
        <p:grpSp>
          <p:nvGrpSpPr>
            <p:cNvPr id="36" name="Group 115"/>
            <p:cNvGrpSpPr>
              <a:grpSpLocks/>
            </p:cNvGrpSpPr>
            <p:nvPr/>
          </p:nvGrpSpPr>
          <p:grpSpPr bwMode="auto">
            <a:xfrm rot="-2029906">
              <a:off x="4765434" y="1293757"/>
              <a:ext cx="4120133" cy="2328417"/>
              <a:chOff x="4894331" y="4338980"/>
              <a:chExt cx="2385034" cy="1293166"/>
            </a:xfrm>
          </p:grpSpPr>
          <p:sp>
            <p:nvSpPr>
              <p:cNvPr id="52" name="Freeform 116"/>
              <p:cNvSpPr/>
              <p:nvPr/>
            </p:nvSpPr>
            <p:spPr bwMode="auto">
              <a:xfrm rot="1773068">
                <a:off x="6169951" y="5566929"/>
                <a:ext cx="515537" cy="50245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53" name="Group 117"/>
              <p:cNvGrpSpPr>
                <a:grpSpLocks/>
              </p:cNvGrpSpPr>
              <p:nvPr/>
            </p:nvGrpSpPr>
            <p:grpSpPr bwMode="auto">
              <a:xfrm rot="-1123217">
                <a:off x="6491686" y="5398656"/>
                <a:ext cx="787679" cy="233490"/>
                <a:chOff x="7569598" y="3752849"/>
                <a:chExt cx="787679" cy="233490"/>
              </a:xfrm>
            </p:grpSpPr>
            <p:sp>
              <p:nvSpPr>
                <p:cNvPr id="73" name="Can 143"/>
                <p:cNvSpPr/>
                <p:nvPr/>
              </p:nvSpPr>
              <p:spPr>
                <a:xfrm rot="21444220">
                  <a:off x="7591925" y="3747447"/>
                  <a:ext cx="759980" cy="23536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4" name="Arc 144"/>
                <p:cNvSpPr/>
                <p:nvPr/>
              </p:nvSpPr>
              <p:spPr>
                <a:xfrm rot="5400000">
                  <a:off x="7878933" y="3446263"/>
                  <a:ext cx="164842" cy="786630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" name="Arc 145"/>
                <p:cNvSpPr/>
                <p:nvPr/>
              </p:nvSpPr>
              <p:spPr>
                <a:xfrm rot="5400000">
                  <a:off x="7880731" y="3494907"/>
                  <a:ext cx="164841" cy="786630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54" name="Group 124"/>
              <p:cNvGrpSpPr>
                <a:grpSpLocks/>
              </p:cNvGrpSpPr>
              <p:nvPr/>
            </p:nvGrpSpPr>
            <p:grpSpPr bwMode="auto">
              <a:xfrm rot="-1123217">
                <a:off x="4894331" y="4338980"/>
                <a:ext cx="787679" cy="233490"/>
                <a:chOff x="7569598" y="3752849"/>
                <a:chExt cx="787679" cy="233490"/>
              </a:xfrm>
            </p:grpSpPr>
            <p:sp>
              <p:nvSpPr>
                <p:cNvPr id="70" name="Can 140"/>
                <p:cNvSpPr/>
                <p:nvPr/>
              </p:nvSpPr>
              <p:spPr>
                <a:xfrm rot="21444220">
                  <a:off x="7591904" y="3749326"/>
                  <a:ext cx="760899" cy="233598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1" name="Arc 141"/>
                <p:cNvSpPr/>
                <p:nvPr/>
              </p:nvSpPr>
              <p:spPr>
                <a:xfrm rot="5400000">
                  <a:off x="7882289" y="3444656"/>
                  <a:ext cx="164842" cy="787549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2" name="Arc 142"/>
                <p:cNvSpPr/>
                <p:nvPr/>
              </p:nvSpPr>
              <p:spPr>
                <a:xfrm rot="5400000">
                  <a:off x="7884097" y="3492414"/>
                  <a:ext cx="165723" cy="787548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55" name="Freeform 125"/>
              <p:cNvSpPr/>
              <p:nvPr/>
            </p:nvSpPr>
            <p:spPr bwMode="auto">
              <a:xfrm rot="1773068">
                <a:off x="4924180" y="4724899"/>
                <a:ext cx="516455" cy="50246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6" name="Freeform 126"/>
              <p:cNvSpPr/>
              <p:nvPr/>
            </p:nvSpPr>
            <p:spPr bwMode="auto">
              <a:xfrm rot="1773068">
                <a:off x="5355829" y="5033488"/>
                <a:ext cx="517374" cy="50245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7" name="Freeform 127"/>
              <p:cNvSpPr/>
              <p:nvPr/>
            </p:nvSpPr>
            <p:spPr bwMode="auto">
              <a:xfrm rot="1773068">
                <a:off x="5775712" y="5319064"/>
                <a:ext cx="516455" cy="50246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58" name="Group 128"/>
              <p:cNvGrpSpPr>
                <a:grpSpLocks/>
              </p:cNvGrpSpPr>
              <p:nvPr/>
            </p:nvGrpSpPr>
            <p:grpSpPr bwMode="auto">
              <a:xfrm rot="-1123217">
                <a:off x="6097442" y="5148683"/>
                <a:ext cx="787679" cy="233490"/>
                <a:chOff x="7569598" y="3752849"/>
                <a:chExt cx="787679" cy="233490"/>
              </a:xfrm>
            </p:grpSpPr>
            <p:sp>
              <p:nvSpPr>
                <p:cNvPr id="67" name="Can 137"/>
                <p:cNvSpPr/>
                <p:nvPr/>
              </p:nvSpPr>
              <p:spPr>
                <a:xfrm rot="21444220">
                  <a:off x="7589611" y="3749514"/>
                  <a:ext cx="760899" cy="23007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8" name="Arc 138"/>
                <p:cNvSpPr/>
                <p:nvPr/>
              </p:nvSpPr>
              <p:spPr>
                <a:xfrm rot="5400000">
                  <a:off x="7882876" y="3445400"/>
                  <a:ext cx="161316" cy="785711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9" name="Arc 139"/>
                <p:cNvSpPr/>
                <p:nvPr/>
              </p:nvSpPr>
              <p:spPr>
                <a:xfrm rot="5400000">
                  <a:off x="7882301" y="3493339"/>
                  <a:ext cx="162197" cy="786630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59" name="Group 129"/>
              <p:cNvGrpSpPr>
                <a:grpSpLocks/>
              </p:cNvGrpSpPr>
              <p:nvPr/>
            </p:nvGrpSpPr>
            <p:grpSpPr bwMode="auto">
              <a:xfrm rot="-1123217">
                <a:off x="5696405" y="4886726"/>
                <a:ext cx="787679" cy="233490"/>
                <a:chOff x="7569598" y="3752849"/>
                <a:chExt cx="787679" cy="233490"/>
              </a:xfrm>
            </p:grpSpPr>
            <p:sp>
              <p:nvSpPr>
                <p:cNvPr id="64" name="Can 134"/>
                <p:cNvSpPr/>
                <p:nvPr/>
              </p:nvSpPr>
              <p:spPr>
                <a:xfrm rot="21444220">
                  <a:off x="7594625" y="3746022"/>
                  <a:ext cx="761818" cy="23448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5" name="Arc 135"/>
                <p:cNvSpPr/>
                <p:nvPr/>
              </p:nvSpPr>
              <p:spPr>
                <a:xfrm rot="5400000">
                  <a:off x="7882466" y="3444554"/>
                  <a:ext cx="164841" cy="787549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6" name="Arc 136"/>
                <p:cNvSpPr/>
                <p:nvPr/>
              </p:nvSpPr>
              <p:spPr>
                <a:xfrm rot="5400000">
                  <a:off x="7884435" y="3491963"/>
                  <a:ext cx="164841" cy="787548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60" name="Group 130"/>
              <p:cNvGrpSpPr>
                <a:grpSpLocks/>
              </p:cNvGrpSpPr>
              <p:nvPr/>
            </p:nvGrpSpPr>
            <p:grpSpPr bwMode="auto">
              <a:xfrm rot="-1123217">
                <a:off x="5295368" y="4604399"/>
                <a:ext cx="787679" cy="233490"/>
                <a:chOff x="7569598" y="3752849"/>
                <a:chExt cx="787679" cy="233490"/>
              </a:xfrm>
            </p:grpSpPr>
            <p:sp>
              <p:nvSpPr>
                <p:cNvPr id="61" name="Can 131"/>
                <p:cNvSpPr/>
                <p:nvPr/>
              </p:nvSpPr>
              <p:spPr>
                <a:xfrm rot="21444220">
                  <a:off x="7594191" y="3746033"/>
                  <a:ext cx="761817" cy="233599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2" name="Arc 132"/>
                <p:cNvSpPr/>
                <p:nvPr/>
              </p:nvSpPr>
              <p:spPr>
                <a:xfrm rot="5400000">
                  <a:off x="7882312" y="3444475"/>
                  <a:ext cx="164842" cy="787548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3" name="Arc 133"/>
                <p:cNvSpPr/>
                <p:nvPr/>
              </p:nvSpPr>
              <p:spPr>
                <a:xfrm rot="5400000">
                  <a:off x="7884281" y="3491883"/>
                  <a:ext cx="164842" cy="787549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37" name="Oval 80"/>
            <p:cNvSpPr/>
            <p:nvPr/>
          </p:nvSpPr>
          <p:spPr bwMode="auto">
            <a:xfrm>
              <a:off x="5743908" y="2214331"/>
              <a:ext cx="142875" cy="2142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Oval 81"/>
            <p:cNvSpPr/>
            <p:nvPr/>
          </p:nvSpPr>
          <p:spPr bwMode="auto">
            <a:xfrm>
              <a:off x="4905709" y="2214331"/>
              <a:ext cx="142875" cy="2142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Oval 82"/>
            <p:cNvSpPr/>
            <p:nvPr/>
          </p:nvSpPr>
          <p:spPr bwMode="auto">
            <a:xfrm>
              <a:off x="6648782" y="2252424"/>
              <a:ext cx="142875" cy="2142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Oval 83"/>
            <p:cNvSpPr/>
            <p:nvPr/>
          </p:nvSpPr>
          <p:spPr bwMode="auto">
            <a:xfrm>
              <a:off x="7496506" y="2285754"/>
              <a:ext cx="142875" cy="21427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Oval 84"/>
            <p:cNvSpPr/>
            <p:nvPr/>
          </p:nvSpPr>
          <p:spPr bwMode="auto">
            <a:xfrm>
              <a:off x="8358518" y="2285754"/>
              <a:ext cx="142875" cy="21427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Isosceles Triangle 70"/>
            <p:cNvSpPr/>
            <p:nvPr/>
          </p:nvSpPr>
          <p:spPr bwMode="auto">
            <a:xfrm>
              <a:off x="5191125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Isosceles Triangle 71"/>
            <p:cNvSpPr/>
            <p:nvPr/>
          </p:nvSpPr>
          <p:spPr bwMode="auto">
            <a:xfrm>
              <a:off x="6029325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Isosceles Triangle 72"/>
            <p:cNvSpPr/>
            <p:nvPr/>
          </p:nvSpPr>
          <p:spPr bwMode="auto">
            <a:xfrm>
              <a:off x="6934200" y="2038353"/>
              <a:ext cx="152400" cy="35718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Isosceles Triangle 73"/>
            <p:cNvSpPr/>
            <p:nvPr/>
          </p:nvSpPr>
          <p:spPr bwMode="auto">
            <a:xfrm>
              <a:off x="7710487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Isosceles Triangle 74"/>
            <p:cNvSpPr/>
            <p:nvPr/>
          </p:nvSpPr>
          <p:spPr bwMode="auto">
            <a:xfrm>
              <a:off x="8643938" y="2000262"/>
              <a:ext cx="142875" cy="35718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L-Shape 90"/>
            <p:cNvSpPr/>
            <p:nvPr/>
          </p:nvSpPr>
          <p:spPr bwMode="auto">
            <a:xfrm>
              <a:off x="4699334" y="2495561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L-Shape 91"/>
            <p:cNvSpPr/>
            <p:nvPr/>
          </p:nvSpPr>
          <p:spPr bwMode="auto">
            <a:xfrm>
              <a:off x="5544396" y="2512565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L-Shape 92"/>
            <p:cNvSpPr/>
            <p:nvPr/>
          </p:nvSpPr>
          <p:spPr bwMode="auto">
            <a:xfrm>
              <a:off x="7248573" y="2554699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L-Shape 93"/>
            <p:cNvSpPr/>
            <p:nvPr/>
          </p:nvSpPr>
          <p:spPr bwMode="auto">
            <a:xfrm>
              <a:off x="8037337" y="2547649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L-Shape 118"/>
            <p:cNvSpPr/>
            <p:nvPr/>
          </p:nvSpPr>
          <p:spPr bwMode="auto">
            <a:xfrm>
              <a:off x="6394278" y="2552701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76" name="Group 225"/>
          <p:cNvGrpSpPr>
            <a:grpSpLocks/>
          </p:cNvGrpSpPr>
          <p:nvPr/>
        </p:nvGrpSpPr>
        <p:grpSpPr bwMode="auto">
          <a:xfrm>
            <a:off x="5516563" y="4383314"/>
            <a:ext cx="2362200" cy="1374775"/>
            <a:chOff x="4244564" y="3448711"/>
            <a:chExt cx="1328580" cy="567461"/>
          </a:xfrm>
        </p:grpSpPr>
        <p:grpSp>
          <p:nvGrpSpPr>
            <p:cNvPr id="77" name="Group 226"/>
            <p:cNvGrpSpPr>
              <a:grpSpLocks/>
            </p:cNvGrpSpPr>
            <p:nvPr/>
          </p:nvGrpSpPr>
          <p:grpSpPr bwMode="auto">
            <a:xfrm rot="-3517654">
              <a:off x="5144540" y="3609684"/>
              <a:ext cx="567461" cy="245516"/>
              <a:chOff x="7569598" y="3752849"/>
              <a:chExt cx="787679" cy="233490"/>
            </a:xfrm>
          </p:grpSpPr>
          <p:sp>
            <p:nvSpPr>
              <p:cNvPr id="122" name="Can 271"/>
              <p:cNvSpPr/>
              <p:nvPr/>
            </p:nvSpPr>
            <p:spPr>
              <a:xfrm rot="21444220">
                <a:off x="7590930" y="3749692"/>
                <a:ext cx="762211" cy="23351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3" name="Arc 272"/>
              <p:cNvSpPr/>
              <p:nvPr/>
            </p:nvSpPr>
            <p:spPr>
              <a:xfrm rot="5400000">
                <a:off x="7880306" y="3445872"/>
                <a:ext cx="16558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4" name="Arc 273"/>
              <p:cNvSpPr/>
              <p:nvPr/>
            </p:nvSpPr>
            <p:spPr>
              <a:xfrm rot="5400000">
                <a:off x="7881649" y="3494578"/>
                <a:ext cx="164731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8" name="Group 227"/>
            <p:cNvGrpSpPr>
              <a:grpSpLocks/>
            </p:cNvGrpSpPr>
            <p:nvPr/>
          </p:nvGrpSpPr>
          <p:grpSpPr bwMode="auto">
            <a:xfrm rot="-3517654">
              <a:off x="4971573" y="3609684"/>
              <a:ext cx="567461" cy="245516"/>
              <a:chOff x="7569598" y="3752849"/>
              <a:chExt cx="787679" cy="233490"/>
            </a:xfrm>
          </p:grpSpPr>
          <p:sp>
            <p:nvSpPr>
              <p:cNvPr id="119" name="Can 268"/>
              <p:cNvSpPr/>
              <p:nvPr/>
            </p:nvSpPr>
            <p:spPr>
              <a:xfrm rot="21444220">
                <a:off x="7590666" y="3752549"/>
                <a:ext cx="762211" cy="23351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0" name="Arc 269"/>
              <p:cNvSpPr/>
              <p:nvPr/>
            </p:nvSpPr>
            <p:spPr>
              <a:xfrm rot="5400000">
                <a:off x="7883434" y="3448048"/>
                <a:ext cx="166429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1" name="Arc 270"/>
              <p:cNvSpPr/>
              <p:nvPr/>
            </p:nvSpPr>
            <p:spPr>
              <a:xfrm rot="5400000">
                <a:off x="7884188" y="3496834"/>
                <a:ext cx="164731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9" name="Group 228"/>
            <p:cNvGrpSpPr>
              <a:grpSpLocks/>
            </p:cNvGrpSpPr>
            <p:nvPr/>
          </p:nvGrpSpPr>
          <p:grpSpPr bwMode="auto">
            <a:xfrm rot="-3517654">
              <a:off x="4819665" y="3609684"/>
              <a:ext cx="567461" cy="245516"/>
              <a:chOff x="7569598" y="3752849"/>
              <a:chExt cx="787679" cy="233490"/>
            </a:xfrm>
          </p:grpSpPr>
          <p:sp>
            <p:nvSpPr>
              <p:cNvPr id="116" name="Can 265"/>
              <p:cNvSpPr/>
              <p:nvPr/>
            </p:nvSpPr>
            <p:spPr>
              <a:xfrm rot="21444220">
                <a:off x="7590862" y="3749589"/>
                <a:ext cx="762211" cy="23351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7" name="Arc 266"/>
              <p:cNvSpPr/>
              <p:nvPr/>
            </p:nvSpPr>
            <p:spPr>
              <a:xfrm rot="5400000">
                <a:off x="7880239" y="3445768"/>
                <a:ext cx="16558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8" name="Arc 267"/>
              <p:cNvSpPr/>
              <p:nvPr/>
            </p:nvSpPr>
            <p:spPr>
              <a:xfrm rot="5400000">
                <a:off x="7881582" y="3494475"/>
                <a:ext cx="164731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0" name="Group 229"/>
            <p:cNvGrpSpPr>
              <a:grpSpLocks/>
            </p:cNvGrpSpPr>
            <p:nvPr/>
          </p:nvGrpSpPr>
          <p:grpSpPr bwMode="auto">
            <a:xfrm rot="-3517654">
              <a:off x="4673159" y="3609684"/>
              <a:ext cx="567461" cy="245516"/>
              <a:chOff x="7569598" y="3752849"/>
              <a:chExt cx="787679" cy="233490"/>
            </a:xfrm>
          </p:grpSpPr>
          <p:sp>
            <p:nvSpPr>
              <p:cNvPr id="113" name="Can 262"/>
              <p:cNvSpPr/>
              <p:nvPr/>
            </p:nvSpPr>
            <p:spPr>
              <a:xfrm rot="21444220">
                <a:off x="7590903" y="3749651"/>
                <a:ext cx="762211" cy="23351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4" name="Arc 263"/>
              <p:cNvSpPr/>
              <p:nvPr/>
            </p:nvSpPr>
            <p:spPr>
              <a:xfrm rot="5400000">
                <a:off x="7880279" y="3445830"/>
                <a:ext cx="16558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5" name="Arc 264"/>
              <p:cNvSpPr/>
              <p:nvPr/>
            </p:nvSpPr>
            <p:spPr>
              <a:xfrm rot="5400000">
                <a:off x="7881622" y="3494537"/>
                <a:ext cx="164731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1" name="Group 230"/>
            <p:cNvGrpSpPr>
              <a:grpSpLocks/>
            </p:cNvGrpSpPr>
            <p:nvPr/>
          </p:nvGrpSpPr>
          <p:grpSpPr bwMode="auto">
            <a:xfrm rot="-3517654">
              <a:off x="4522186" y="3609684"/>
              <a:ext cx="567461" cy="245516"/>
              <a:chOff x="7569598" y="3752849"/>
              <a:chExt cx="787679" cy="233490"/>
            </a:xfrm>
          </p:grpSpPr>
          <p:sp>
            <p:nvSpPr>
              <p:cNvPr id="110" name="Can 259"/>
              <p:cNvSpPr/>
              <p:nvPr/>
            </p:nvSpPr>
            <p:spPr>
              <a:xfrm rot="21444220">
                <a:off x="7590945" y="3749715"/>
                <a:ext cx="762211" cy="23351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1" name="Arc 260"/>
              <p:cNvSpPr/>
              <p:nvPr/>
            </p:nvSpPr>
            <p:spPr>
              <a:xfrm rot="5400000">
                <a:off x="7880321" y="3445895"/>
                <a:ext cx="16558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2" name="Arc 261"/>
              <p:cNvSpPr/>
              <p:nvPr/>
            </p:nvSpPr>
            <p:spPr>
              <a:xfrm rot="5400000">
                <a:off x="7882914" y="3494884"/>
                <a:ext cx="164731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2" name="Group 231"/>
            <p:cNvGrpSpPr>
              <a:grpSpLocks/>
            </p:cNvGrpSpPr>
            <p:nvPr/>
          </p:nvGrpSpPr>
          <p:grpSpPr bwMode="auto">
            <a:xfrm rot="-3517654">
              <a:off x="4373295" y="3609684"/>
              <a:ext cx="567461" cy="245516"/>
              <a:chOff x="7569598" y="3752849"/>
              <a:chExt cx="787679" cy="233490"/>
            </a:xfrm>
          </p:grpSpPr>
          <p:sp>
            <p:nvSpPr>
              <p:cNvPr id="107" name="Can 256"/>
              <p:cNvSpPr/>
              <p:nvPr/>
            </p:nvSpPr>
            <p:spPr>
              <a:xfrm rot="21444220">
                <a:off x="7590357" y="3748814"/>
                <a:ext cx="762211" cy="23351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8" name="Arc 257"/>
              <p:cNvSpPr/>
              <p:nvPr/>
            </p:nvSpPr>
            <p:spPr>
              <a:xfrm rot="5400000">
                <a:off x="7880983" y="3445276"/>
                <a:ext cx="16558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9" name="Arc 258"/>
              <p:cNvSpPr/>
              <p:nvPr/>
            </p:nvSpPr>
            <p:spPr>
              <a:xfrm rot="5400000">
                <a:off x="7881549" y="3494425"/>
                <a:ext cx="164731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3" name="Group 232"/>
            <p:cNvGrpSpPr>
              <a:grpSpLocks/>
            </p:cNvGrpSpPr>
            <p:nvPr/>
          </p:nvGrpSpPr>
          <p:grpSpPr bwMode="auto">
            <a:xfrm rot="-3517654">
              <a:off x="4221185" y="3609684"/>
              <a:ext cx="567461" cy="245516"/>
              <a:chOff x="7569598" y="3752849"/>
              <a:chExt cx="787679" cy="233490"/>
            </a:xfrm>
          </p:grpSpPr>
          <p:sp>
            <p:nvSpPr>
              <p:cNvPr id="104" name="Can 253"/>
              <p:cNvSpPr/>
              <p:nvPr/>
            </p:nvSpPr>
            <p:spPr>
              <a:xfrm rot="21444220">
                <a:off x="7591001" y="3749802"/>
                <a:ext cx="762211" cy="23351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5" name="Arc 254"/>
              <p:cNvSpPr/>
              <p:nvPr/>
            </p:nvSpPr>
            <p:spPr>
              <a:xfrm rot="5400000">
                <a:off x="7880378" y="3445981"/>
                <a:ext cx="16558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6" name="Arc 255"/>
              <p:cNvSpPr/>
              <p:nvPr/>
            </p:nvSpPr>
            <p:spPr>
              <a:xfrm rot="5400000">
                <a:off x="7882783" y="3495333"/>
                <a:ext cx="16558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4" name="Group 233"/>
            <p:cNvGrpSpPr>
              <a:grpSpLocks/>
            </p:cNvGrpSpPr>
            <p:nvPr/>
          </p:nvGrpSpPr>
          <p:grpSpPr bwMode="auto">
            <a:xfrm rot="-3517654">
              <a:off x="4083591" y="3609684"/>
              <a:ext cx="567461" cy="245516"/>
              <a:chOff x="7569598" y="3752849"/>
              <a:chExt cx="787679" cy="233490"/>
            </a:xfrm>
          </p:grpSpPr>
          <p:sp>
            <p:nvSpPr>
              <p:cNvPr id="101" name="Can 250"/>
              <p:cNvSpPr/>
              <p:nvPr/>
            </p:nvSpPr>
            <p:spPr>
              <a:xfrm rot="21444220">
                <a:off x="7591051" y="3749877"/>
                <a:ext cx="762211" cy="23351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2" name="Arc 251"/>
              <p:cNvSpPr/>
              <p:nvPr/>
            </p:nvSpPr>
            <p:spPr>
              <a:xfrm rot="5400000">
                <a:off x="7880427" y="3446057"/>
                <a:ext cx="16558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3" name="Arc 252"/>
              <p:cNvSpPr/>
              <p:nvPr/>
            </p:nvSpPr>
            <p:spPr>
              <a:xfrm rot="5400000">
                <a:off x="7883493" y="3495771"/>
                <a:ext cx="164731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85" name="Isosceles Triangle 234"/>
            <p:cNvSpPr/>
            <p:nvPr/>
          </p:nvSpPr>
          <p:spPr bwMode="auto">
            <a:xfrm rot="21266081">
              <a:off x="4422243" y="3472956"/>
              <a:ext cx="78572" cy="104843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Isosceles Triangle 235"/>
            <p:cNvSpPr/>
            <p:nvPr/>
          </p:nvSpPr>
          <p:spPr bwMode="auto">
            <a:xfrm rot="21266081">
              <a:off x="4569566" y="3472956"/>
              <a:ext cx="77679" cy="104843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Isosceles Triangle 236"/>
            <p:cNvSpPr/>
            <p:nvPr/>
          </p:nvSpPr>
          <p:spPr bwMode="auto">
            <a:xfrm rot="21266081">
              <a:off x="4721353" y="3472956"/>
              <a:ext cx="77679" cy="104843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Isosceles Triangle 237"/>
            <p:cNvSpPr/>
            <p:nvPr/>
          </p:nvSpPr>
          <p:spPr bwMode="auto">
            <a:xfrm rot="21266081">
              <a:off x="4876711" y="3472956"/>
              <a:ext cx="78572" cy="104843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Isosceles Triangle 238"/>
            <p:cNvSpPr/>
            <p:nvPr/>
          </p:nvSpPr>
          <p:spPr bwMode="auto">
            <a:xfrm rot="21266081">
              <a:off x="5035641" y="3472956"/>
              <a:ext cx="77679" cy="104843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0" name="Isosceles Triangle 239"/>
            <p:cNvSpPr/>
            <p:nvPr/>
          </p:nvSpPr>
          <p:spPr bwMode="auto">
            <a:xfrm rot="21266081">
              <a:off x="5178499" y="3472956"/>
              <a:ext cx="78572" cy="104843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1" name="Isosceles Triangle 240"/>
            <p:cNvSpPr/>
            <p:nvPr/>
          </p:nvSpPr>
          <p:spPr bwMode="auto">
            <a:xfrm rot="21266081">
              <a:off x="5331178" y="3472956"/>
              <a:ext cx="77679" cy="104843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Isosceles Triangle 241"/>
            <p:cNvSpPr/>
            <p:nvPr/>
          </p:nvSpPr>
          <p:spPr bwMode="auto">
            <a:xfrm rot="21266081">
              <a:off x="5495465" y="3472956"/>
              <a:ext cx="77679" cy="104843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Oval 242"/>
            <p:cNvSpPr/>
            <p:nvPr/>
          </p:nvSpPr>
          <p:spPr bwMode="auto">
            <a:xfrm rot="1094516">
              <a:off x="4444565" y="3795347"/>
              <a:ext cx="77679" cy="1762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Oval 243"/>
            <p:cNvSpPr/>
            <p:nvPr/>
          </p:nvSpPr>
          <p:spPr bwMode="auto">
            <a:xfrm rot="1467854">
              <a:off x="4582959" y="3796002"/>
              <a:ext cx="77679" cy="1762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Oval 244"/>
            <p:cNvSpPr/>
            <p:nvPr/>
          </p:nvSpPr>
          <p:spPr bwMode="auto">
            <a:xfrm rot="1616513">
              <a:off x="4727603" y="3796002"/>
              <a:ext cx="77679" cy="1762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6" name="Oval 245"/>
            <p:cNvSpPr/>
            <p:nvPr/>
          </p:nvSpPr>
          <p:spPr bwMode="auto">
            <a:xfrm rot="1390462">
              <a:off x="4884746" y="3796002"/>
              <a:ext cx="77679" cy="1762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7" name="Oval 246"/>
            <p:cNvSpPr/>
            <p:nvPr/>
          </p:nvSpPr>
          <p:spPr bwMode="auto">
            <a:xfrm rot="1368003">
              <a:off x="5024926" y="3796002"/>
              <a:ext cx="77679" cy="1762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8" name="Oval 247"/>
            <p:cNvSpPr/>
            <p:nvPr/>
          </p:nvSpPr>
          <p:spPr bwMode="auto">
            <a:xfrm rot="1247129">
              <a:off x="5167784" y="3796002"/>
              <a:ext cx="77679" cy="1762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9" name="Oval 248"/>
            <p:cNvSpPr/>
            <p:nvPr/>
          </p:nvSpPr>
          <p:spPr bwMode="auto">
            <a:xfrm rot="1322829">
              <a:off x="5358857" y="3796002"/>
              <a:ext cx="77679" cy="1762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0" name="Oval 249"/>
            <p:cNvSpPr/>
            <p:nvPr/>
          </p:nvSpPr>
          <p:spPr bwMode="auto">
            <a:xfrm rot="1094516">
              <a:off x="4292779" y="3795347"/>
              <a:ext cx="77679" cy="1762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80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12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Роль гистона </a:t>
            </a:r>
            <a:r>
              <a:rPr lang="en-US" sz="3600" dirty="0" smtClean="0">
                <a:latin typeface="Century" panose="02040604050505020304" pitchFamily="18" charset="0"/>
              </a:rPr>
              <a:t>H3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4804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Некоторые модификации ассоциированы с генами, другие – с молчащими локусами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966687" y="5764422"/>
            <a:ext cx="4605475" cy="63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dirty="0"/>
              <a:t>H3K9me is associated with methylated DNA (Me-C) and transposons.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1631" y="1382305"/>
            <a:ext cx="429763" cy="690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2797" y="866934"/>
            <a:ext cx="467426" cy="690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3350" y="1528004"/>
            <a:ext cx="488448" cy="76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7527032" y="4152131"/>
            <a:ext cx="1002118" cy="345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/>
              <a:t>H3K9me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7527032" y="4686329"/>
            <a:ext cx="693408" cy="345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/>
              <a:t>Me-C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2256" y="-1286618"/>
            <a:ext cx="968508" cy="690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1092" y="-493832"/>
            <a:ext cx="550836" cy="690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4522" y="-1925660"/>
            <a:ext cx="526104" cy="76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7527032" y="2215461"/>
            <a:ext cx="800269" cy="345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/>
              <a:t>mRNA</a:t>
            </a: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7527032" y="2816434"/>
            <a:ext cx="1002118" cy="345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/>
              <a:t>H3K4me</a:t>
            </a:r>
          </a:p>
        </p:txBody>
      </p:sp>
      <p:sp>
        <p:nvSpPr>
          <p:cNvPr id="29" name="TextBox 50"/>
          <p:cNvSpPr txBox="1">
            <a:spLocks noChangeArrowheads="1"/>
          </p:cNvSpPr>
          <p:nvPr/>
        </p:nvSpPr>
        <p:spPr bwMode="auto">
          <a:xfrm>
            <a:off x="7593175" y="1681262"/>
            <a:ext cx="693408" cy="345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/>
              <a:t>Gene</a:t>
            </a: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4714905" y="3372934"/>
            <a:ext cx="3786216" cy="63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/>
              <a:t>H3K4me is associated with actively transcribed genes and mRNA.</a:t>
            </a:r>
          </a:p>
        </p:txBody>
      </p:sp>
      <p:sp>
        <p:nvSpPr>
          <p:cNvPr id="31" name="Left Bracket 22"/>
          <p:cNvSpPr/>
          <p:nvPr/>
        </p:nvSpPr>
        <p:spPr bwMode="auto">
          <a:xfrm rot="16200000">
            <a:off x="6430169" y="2302669"/>
            <a:ext cx="141287" cy="200025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Left Bracket 23"/>
          <p:cNvSpPr/>
          <p:nvPr/>
        </p:nvSpPr>
        <p:spPr bwMode="auto">
          <a:xfrm rot="16200000">
            <a:off x="2251869" y="4229893"/>
            <a:ext cx="139700" cy="2928938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6500813" y="5686425"/>
            <a:ext cx="250031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1400" dirty="0"/>
              <a:t>Red = high correlation</a:t>
            </a:r>
          </a:p>
          <a:p>
            <a:pPr eaLnBrk="1" hangingPunct="1"/>
            <a:r>
              <a:rPr lang="en-GB" altLang="ru-RU" sz="1400" dirty="0"/>
              <a:t>Green = low correlation </a:t>
            </a: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6608013" y="6210300"/>
            <a:ext cx="26210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1400" dirty="0" smtClean="0">
                <a:latin typeface="Century" panose="02040604050505020304" pitchFamily="18" charset="0"/>
                <a:cs typeface="Times New Roman" pitchFamily="18" charset="0"/>
                <a:hlinkClick r:id="rId9"/>
              </a:rPr>
              <a:t>Lippman Z. et al., 2004</a:t>
            </a:r>
            <a:endParaRPr lang="en-GB" altLang="ru-RU" sz="1400" dirty="0">
              <a:latin typeface="Century" panose="02040604050505020304" pitchFamily="18" charset="0"/>
              <a:cs typeface="Times New Roman" pitchFamily="18" charset="0"/>
            </a:endParaRP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7460890" y="5086978"/>
            <a:ext cx="1290998" cy="345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dirty="0"/>
              <a:t>Transposon</a:t>
            </a:r>
          </a:p>
        </p:txBody>
      </p:sp>
    </p:spTree>
    <p:extLst>
      <p:ext uri="{BB962C8B-B14F-4D97-AF65-F5344CB8AC3E}">
        <p14:creationId xmlns:p14="http://schemas.microsoft.com/office/powerpoint/2010/main" val="29480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13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>
            <a:normAutofit/>
          </a:bodyPr>
          <a:lstStyle/>
          <a:p>
            <a:pPr algn="l"/>
            <a:r>
              <a:rPr lang="en-GB" altLang="ru-RU" sz="2400" dirty="0" smtClean="0">
                <a:latin typeface="Century" panose="02040604050505020304" pitchFamily="18" charset="0"/>
              </a:rPr>
              <a:t>H3K27me3 </a:t>
            </a:r>
            <a:r>
              <a:rPr lang="ru-RU" altLang="ru-RU" sz="2400" dirty="0" smtClean="0">
                <a:latin typeface="Century" panose="02040604050505020304" pitchFamily="18" charset="0"/>
              </a:rPr>
              <a:t>ассоциирован с генами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Роль гистона </a:t>
            </a:r>
            <a:r>
              <a:rPr lang="en-US" sz="3600" dirty="0" smtClean="0">
                <a:latin typeface="Century" panose="02040604050505020304" pitchFamily="18" charset="0"/>
              </a:rPr>
              <a:t>H3</a:t>
            </a:r>
            <a:endParaRPr lang="en-US" sz="3600" dirty="0" smtClean="0">
              <a:latin typeface="Century" panose="020406040505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214438" y="1428750"/>
            <a:ext cx="5715000" cy="4572000"/>
            <a:chOff x="357188" y="1428750"/>
            <a:chExt cx="5715000" cy="4572000"/>
          </a:xfrm>
        </p:grpSpPr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357188" y="4286250"/>
              <a:ext cx="23574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GB" altLang="ru-RU" sz="1400" dirty="0">
                  <a:solidFill>
                    <a:srgbClr val="00B050"/>
                  </a:solidFill>
                </a:rPr>
                <a:t>GREEN = H3K27me3</a:t>
              </a:r>
            </a:p>
            <a:p>
              <a:pPr algn="r" eaLnBrk="1" hangingPunct="1"/>
              <a:r>
                <a:rPr lang="en-GB" altLang="ru-RU" sz="1400" dirty="0">
                  <a:solidFill>
                    <a:srgbClr val="CC00CC"/>
                  </a:solidFill>
                </a:rPr>
                <a:t>PURPLE = </a:t>
              </a:r>
              <a:r>
                <a:rPr lang="en-GB" altLang="ru-RU" sz="1400" dirty="0" err="1">
                  <a:solidFill>
                    <a:srgbClr val="CC00CC"/>
                  </a:solidFill>
                </a:rPr>
                <a:t>methylcytosine</a:t>
              </a:r>
              <a:endParaRPr lang="en-GB" altLang="ru-RU" sz="1400" dirty="0">
                <a:solidFill>
                  <a:srgbClr val="CC00CC"/>
                </a:solidFill>
              </a:endParaRP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2571750" y="1428750"/>
              <a:ext cx="3500438" cy="4572000"/>
              <a:chOff x="2143133" y="1571626"/>
              <a:chExt cx="3749650" cy="5000627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33" y="1571626"/>
                <a:ext cx="3724275" cy="2214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3929066"/>
                <a:ext cx="3678237" cy="2643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 13"/>
              <p:cNvGrpSpPr>
                <a:grpSpLocks/>
              </p:cNvGrpSpPr>
              <p:nvPr/>
            </p:nvGrpSpPr>
            <p:grpSpPr bwMode="auto">
              <a:xfrm rot="10800000">
                <a:off x="2224758" y="3781981"/>
                <a:ext cx="3423149" cy="147967"/>
                <a:chOff x="2416735" y="4070640"/>
                <a:chExt cx="4849496" cy="221964"/>
              </a:xfrm>
            </p:grpSpPr>
            <p:sp>
              <p:nvSpPr>
                <p:cNvPr id="25" name="Rounded Rectangle 8"/>
                <p:cNvSpPr/>
                <p:nvPr/>
              </p:nvSpPr>
              <p:spPr>
                <a:xfrm>
                  <a:off x="2416735" y="4076419"/>
                  <a:ext cx="1821271" cy="21618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6" name="Rounded Rectangle 9"/>
                <p:cNvSpPr/>
                <p:nvPr/>
              </p:nvSpPr>
              <p:spPr>
                <a:xfrm>
                  <a:off x="4546369" y="4076419"/>
                  <a:ext cx="2719862" cy="21618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7" name="Oval 10"/>
                <p:cNvSpPr/>
                <p:nvPr/>
              </p:nvSpPr>
              <p:spPr>
                <a:xfrm>
                  <a:off x="4226055" y="4070640"/>
                  <a:ext cx="214314" cy="2143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6600">
                        <a:tint val="66000"/>
                        <a:satMod val="160000"/>
                      </a:srgbClr>
                    </a:gs>
                    <a:gs pos="50000">
                      <a:srgbClr val="FF6600">
                        <a:tint val="44500"/>
                        <a:satMod val="160000"/>
                      </a:srgbClr>
                    </a:gs>
                    <a:gs pos="100000">
                      <a:srgbClr val="FF66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" name="Rectangle 11"/>
                <p:cNvSpPr/>
                <p:nvPr/>
              </p:nvSpPr>
              <p:spPr>
                <a:xfrm>
                  <a:off x="3732097" y="4076419"/>
                  <a:ext cx="505909" cy="21618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" name="Rectangle 12"/>
                <p:cNvSpPr/>
                <p:nvPr/>
              </p:nvSpPr>
              <p:spPr>
                <a:xfrm>
                  <a:off x="4440369" y="4076419"/>
                  <a:ext cx="404727" cy="21618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857250" y="2286000"/>
              <a:ext cx="1785938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GB" altLang="ru-RU" sz="1400">
                  <a:solidFill>
                    <a:srgbClr val="0070C0"/>
                  </a:solidFill>
                </a:rPr>
                <a:t>BLUE = Gene density</a:t>
              </a:r>
            </a:p>
            <a:p>
              <a:pPr algn="r" eaLnBrk="1" hangingPunct="1"/>
              <a:r>
                <a:rPr lang="en-GB" altLang="ru-RU" sz="1400">
                  <a:solidFill>
                    <a:srgbClr val="FF0000"/>
                  </a:solidFill>
                </a:rPr>
                <a:t>RED = Repetitive element density</a:t>
              </a:r>
            </a:p>
          </p:txBody>
        </p:sp>
      </p:grp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4071938" y="5986463"/>
            <a:ext cx="5072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Zhang, X.,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Clarenz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O.,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Cokus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S.,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Bernatavichute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Y.V., Pellegrini, M., Goodrich, J.,  Jacobsen, S.E. (2007) Whole-genome analysis of histone H3 lysine 27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trimethylation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altLang="ru-RU" sz="800" i="1" dirty="0">
                <a:latin typeface="Times New Roman" pitchFamily="18" charset="0"/>
                <a:cs typeface="Times New Roman" pitchFamily="18" charset="0"/>
              </a:rPr>
              <a:t>Arabidopsis.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PLoS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 Biol. 5: 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  <a:hlinkClick r:id="rId5"/>
              </a:rPr>
              <a:t>e129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alt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14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663622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en-GB" altLang="ru-RU" sz="2400" dirty="0" err="1" smtClean="0"/>
              <a:t>Polycomb</a:t>
            </a:r>
            <a:r>
              <a:rPr lang="en-GB" altLang="ru-RU" sz="2400" dirty="0" smtClean="0"/>
              <a:t> Repressive Complex 2</a:t>
            </a:r>
            <a:r>
              <a:rPr lang="ru-RU" altLang="ru-RU" sz="2400" dirty="0" smtClean="0"/>
              <a:t> (</a:t>
            </a:r>
            <a:r>
              <a:rPr lang="en-US" altLang="ru-RU" sz="2400" dirty="0" smtClean="0"/>
              <a:t>PRC2) </a:t>
            </a:r>
            <a:r>
              <a:rPr lang="ru-RU" altLang="ru-RU" sz="2400" dirty="0" err="1" smtClean="0"/>
              <a:t>триметилирует</a:t>
            </a:r>
            <a:r>
              <a:rPr lang="ru-RU" altLang="ru-RU" sz="2400" dirty="0" smtClean="0"/>
              <a:t> </a:t>
            </a:r>
            <a:r>
              <a:rPr lang="en-GB" altLang="ru-RU" sz="2400" dirty="0" smtClean="0"/>
              <a:t>H3K27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Роль гистона </a:t>
            </a:r>
            <a:r>
              <a:rPr lang="en-US" sz="3600" dirty="0" smtClean="0">
                <a:latin typeface="Century" panose="02040604050505020304" pitchFamily="18" charset="0"/>
              </a:rPr>
              <a:t>H3</a:t>
            </a:r>
            <a:endParaRPr lang="en-US" sz="3600" dirty="0" smtClean="0">
              <a:latin typeface="Century" panose="020406040505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1" name="Straight Arrow Connector 12"/>
          <p:cNvCxnSpPr/>
          <p:nvPr/>
        </p:nvCxnSpPr>
        <p:spPr>
          <a:xfrm>
            <a:off x="3771701" y="4232697"/>
            <a:ext cx="1000125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94"/>
          <p:cNvCxnSpPr/>
          <p:nvPr/>
        </p:nvCxnSpPr>
        <p:spPr>
          <a:xfrm flipH="1">
            <a:off x="3771701" y="4375572"/>
            <a:ext cx="1000125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96"/>
          <p:cNvGrpSpPr>
            <a:grpSpLocks/>
          </p:cNvGrpSpPr>
          <p:nvPr/>
        </p:nvGrpSpPr>
        <p:grpSpPr bwMode="auto">
          <a:xfrm>
            <a:off x="3628826" y="2232447"/>
            <a:ext cx="1357312" cy="1754188"/>
            <a:chOff x="2714612" y="1714488"/>
            <a:chExt cx="1500198" cy="1754326"/>
          </a:xfrm>
        </p:grpSpPr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2714612" y="1714488"/>
              <a:ext cx="1500198" cy="1754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Polycomb Repressive Complex 2</a:t>
              </a:r>
            </a:p>
            <a:p>
              <a:pPr eaLnBrk="1" hangingPunct="1"/>
              <a:endParaRPr lang="en-GB" altLang="ru-RU"/>
            </a:p>
            <a:p>
              <a:pPr eaLnBrk="1" hangingPunct="1"/>
              <a:endParaRPr lang="en-GB" altLang="ru-RU"/>
            </a:p>
            <a:p>
              <a:pPr eaLnBrk="1" hangingPunct="1"/>
              <a:endParaRPr lang="en-GB" altLang="ru-RU"/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2928926" y="2714620"/>
              <a:ext cx="857250" cy="700087"/>
              <a:chOff x="3571868" y="2143116"/>
              <a:chExt cx="857256" cy="700086"/>
            </a:xfrm>
          </p:grpSpPr>
          <p:sp>
            <p:nvSpPr>
              <p:cNvPr id="18" name="Oval 6"/>
              <p:cNvSpPr/>
              <p:nvPr/>
            </p:nvSpPr>
            <p:spPr>
              <a:xfrm>
                <a:off x="3785682" y="2143188"/>
                <a:ext cx="429884" cy="4143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" name="Oval 7"/>
              <p:cNvSpPr/>
              <p:nvPr/>
            </p:nvSpPr>
            <p:spPr>
              <a:xfrm>
                <a:off x="4001501" y="2214632"/>
                <a:ext cx="428130" cy="41436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" name="Oval 8"/>
              <p:cNvSpPr/>
              <p:nvPr/>
            </p:nvSpPr>
            <p:spPr>
              <a:xfrm>
                <a:off x="3571617" y="2357518"/>
                <a:ext cx="429884" cy="414369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" name="Oval 9"/>
              <p:cNvSpPr/>
              <p:nvPr/>
            </p:nvSpPr>
            <p:spPr>
              <a:xfrm>
                <a:off x="3857621" y="2428960"/>
                <a:ext cx="429885" cy="41437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22" name="TextBox 127"/>
          <p:cNvSpPr txBox="1">
            <a:spLocks noChangeArrowheads="1"/>
          </p:cNvSpPr>
          <p:nvPr/>
        </p:nvSpPr>
        <p:spPr bwMode="auto">
          <a:xfrm>
            <a:off x="5300463" y="3148435"/>
            <a:ext cx="1338263" cy="369887"/>
          </a:xfrm>
          <a:prstGeom prst="rect">
            <a:avLst/>
          </a:prstGeom>
          <a:solidFill>
            <a:srgbClr val="F7903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dirty="0"/>
              <a:t>H3K27me3</a:t>
            </a:r>
          </a:p>
        </p:txBody>
      </p:sp>
      <p:grpSp>
        <p:nvGrpSpPr>
          <p:cNvPr id="23" name="Group 111"/>
          <p:cNvGrpSpPr>
            <a:grpSpLocks/>
          </p:cNvGrpSpPr>
          <p:nvPr/>
        </p:nvGrpSpPr>
        <p:grpSpPr bwMode="auto">
          <a:xfrm>
            <a:off x="1460301" y="3883447"/>
            <a:ext cx="1778000" cy="942975"/>
            <a:chOff x="4699334" y="1293757"/>
            <a:chExt cx="4186233" cy="2328417"/>
          </a:xfrm>
        </p:grpSpPr>
        <p:grpSp>
          <p:nvGrpSpPr>
            <p:cNvPr id="24" name="Group 127"/>
            <p:cNvGrpSpPr>
              <a:grpSpLocks/>
            </p:cNvGrpSpPr>
            <p:nvPr/>
          </p:nvGrpSpPr>
          <p:grpSpPr bwMode="auto">
            <a:xfrm rot="-2029906">
              <a:off x="4765434" y="1293757"/>
              <a:ext cx="4120133" cy="2328417"/>
              <a:chOff x="4894331" y="4338980"/>
              <a:chExt cx="2385034" cy="1293166"/>
            </a:xfrm>
          </p:grpSpPr>
          <p:sp>
            <p:nvSpPr>
              <p:cNvPr id="40" name="Freeform 193"/>
              <p:cNvSpPr/>
              <p:nvPr/>
            </p:nvSpPr>
            <p:spPr bwMode="auto">
              <a:xfrm rot="1773068">
                <a:off x="6172452" y="5560851"/>
                <a:ext cx="517115" cy="50073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41" name="Group 194"/>
              <p:cNvGrpSpPr>
                <a:grpSpLocks/>
              </p:cNvGrpSpPr>
              <p:nvPr/>
            </p:nvGrpSpPr>
            <p:grpSpPr bwMode="auto">
              <a:xfrm rot="-1123217">
                <a:off x="6491686" y="5398656"/>
                <a:ext cx="787679" cy="233490"/>
                <a:chOff x="7569598" y="3752849"/>
                <a:chExt cx="787679" cy="233490"/>
              </a:xfrm>
            </p:grpSpPr>
            <p:sp>
              <p:nvSpPr>
                <p:cNvPr id="61" name="Can 214"/>
                <p:cNvSpPr/>
                <p:nvPr/>
              </p:nvSpPr>
              <p:spPr>
                <a:xfrm rot="21444220">
                  <a:off x="7589339" y="3746377"/>
                  <a:ext cx="761607" cy="230766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2" name="Arc 215"/>
                <p:cNvSpPr/>
                <p:nvPr/>
              </p:nvSpPr>
              <p:spPr>
                <a:xfrm rot="5400000">
                  <a:off x="7881534" y="3442360"/>
                  <a:ext cx="161101" cy="785407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3" name="Arc 216"/>
                <p:cNvSpPr/>
                <p:nvPr/>
              </p:nvSpPr>
              <p:spPr>
                <a:xfrm rot="5400000">
                  <a:off x="7876815" y="3489854"/>
                  <a:ext cx="165455" cy="787571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42" name="Group 195"/>
              <p:cNvGrpSpPr>
                <a:grpSpLocks/>
              </p:cNvGrpSpPr>
              <p:nvPr/>
            </p:nvGrpSpPr>
            <p:grpSpPr bwMode="auto">
              <a:xfrm rot="-1123217">
                <a:off x="4894331" y="4338980"/>
                <a:ext cx="787679" cy="233490"/>
                <a:chOff x="7569598" y="3752849"/>
                <a:chExt cx="787679" cy="233490"/>
              </a:xfrm>
            </p:grpSpPr>
            <p:sp>
              <p:nvSpPr>
                <p:cNvPr id="58" name="Can 211"/>
                <p:cNvSpPr/>
                <p:nvPr/>
              </p:nvSpPr>
              <p:spPr>
                <a:xfrm rot="21444220">
                  <a:off x="7598239" y="3744091"/>
                  <a:ext cx="759443" cy="232943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9" name="Arc 212"/>
                <p:cNvSpPr/>
                <p:nvPr/>
              </p:nvSpPr>
              <p:spPr>
                <a:xfrm rot="5400000">
                  <a:off x="7883513" y="3440998"/>
                  <a:ext cx="163279" cy="787571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0" name="Arc 213"/>
                <p:cNvSpPr/>
                <p:nvPr/>
              </p:nvSpPr>
              <p:spPr>
                <a:xfrm rot="5400000">
                  <a:off x="7884432" y="3490181"/>
                  <a:ext cx="165455" cy="787571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43" name="Freeform 196"/>
              <p:cNvSpPr/>
              <p:nvPr/>
            </p:nvSpPr>
            <p:spPr bwMode="auto">
              <a:xfrm rot="1773068">
                <a:off x="4923319" y="4721289"/>
                <a:ext cx="517115" cy="52249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4" name="Freeform 197"/>
              <p:cNvSpPr/>
              <p:nvPr/>
            </p:nvSpPr>
            <p:spPr bwMode="auto">
              <a:xfrm rot="1773068">
                <a:off x="5360218" y="5028082"/>
                <a:ext cx="514951" cy="50073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5" name="Freeform 198"/>
              <p:cNvSpPr/>
              <p:nvPr/>
            </p:nvSpPr>
            <p:spPr bwMode="auto">
              <a:xfrm rot="1773068">
                <a:off x="5776405" y="5309707"/>
                <a:ext cx="517115" cy="52249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46" name="Group 199"/>
              <p:cNvGrpSpPr>
                <a:grpSpLocks/>
              </p:cNvGrpSpPr>
              <p:nvPr/>
            </p:nvGrpSpPr>
            <p:grpSpPr bwMode="auto">
              <a:xfrm rot="-1123217">
                <a:off x="6097442" y="5148683"/>
                <a:ext cx="787679" cy="233490"/>
                <a:chOff x="7569598" y="3752849"/>
                <a:chExt cx="787679" cy="233490"/>
              </a:xfrm>
            </p:grpSpPr>
            <p:sp>
              <p:nvSpPr>
                <p:cNvPr id="55" name="Can 208"/>
                <p:cNvSpPr/>
                <p:nvPr/>
              </p:nvSpPr>
              <p:spPr>
                <a:xfrm rot="21444220">
                  <a:off x="7588773" y="3750059"/>
                  <a:ext cx="761607" cy="22859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6" name="Arc 209"/>
                <p:cNvSpPr/>
                <p:nvPr/>
              </p:nvSpPr>
              <p:spPr>
                <a:xfrm rot="5400000">
                  <a:off x="7881198" y="3444533"/>
                  <a:ext cx="158925" cy="787571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7" name="Arc 210"/>
                <p:cNvSpPr/>
                <p:nvPr/>
              </p:nvSpPr>
              <p:spPr>
                <a:xfrm rot="5400000">
                  <a:off x="7877310" y="3490260"/>
                  <a:ext cx="165455" cy="787571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47" name="Group 200"/>
              <p:cNvGrpSpPr>
                <a:grpSpLocks/>
              </p:cNvGrpSpPr>
              <p:nvPr/>
            </p:nvGrpSpPr>
            <p:grpSpPr bwMode="auto">
              <a:xfrm rot="-1123217">
                <a:off x="5696405" y="4886726"/>
                <a:ext cx="787679" cy="233490"/>
                <a:chOff x="7569598" y="3752849"/>
                <a:chExt cx="787679" cy="233490"/>
              </a:xfrm>
            </p:grpSpPr>
            <p:sp>
              <p:nvSpPr>
                <p:cNvPr id="52" name="Can 205"/>
                <p:cNvSpPr/>
                <p:nvPr/>
              </p:nvSpPr>
              <p:spPr>
                <a:xfrm rot="21444220">
                  <a:off x="7590856" y="3746167"/>
                  <a:ext cx="761607" cy="232944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3" name="Arc 206"/>
                <p:cNvSpPr/>
                <p:nvPr/>
              </p:nvSpPr>
              <p:spPr>
                <a:xfrm rot="5400000">
                  <a:off x="7885828" y="3439726"/>
                  <a:ext cx="161101" cy="785408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4" name="Arc 207"/>
                <p:cNvSpPr/>
                <p:nvPr/>
              </p:nvSpPr>
              <p:spPr>
                <a:xfrm rot="5400000">
                  <a:off x="7883740" y="3490677"/>
                  <a:ext cx="165455" cy="787571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48" name="Group 201"/>
              <p:cNvGrpSpPr>
                <a:grpSpLocks/>
              </p:cNvGrpSpPr>
              <p:nvPr/>
            </p:nvGrpSpPr>
            <p:grpSpPr bwMode="auto">
              <a:xfrm rot="-1123217">
                <a:off x="5295368" y="4604399"/>
                <a:ext cx="787679" cy="233490"/>
                <a:chOff x="7569598" y="3752849"/>
                <a:chExt cx="787679" cy="233490"/>
              </a:xfrm>
            </p:grpSpPr>
            <p:sp>
              <p:nvSpPr>
                <p:cNvPr id="49" name="Can 202"/>
                <p:cNvSpPr/>
                <p:nvPr/>
              </p:nvSpPr>
              <p:spPr>
                <a:xfrm rot="21444220">
                  <a:off x="7590717" y="3738228"/>
                  <a:ext cx="761607" cy="230766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0" name="Arc 203"/>
                <p:cNvSpPr/>
                <p:nvPr/>
              </p:nvSpPr>
              <p:spPr>
                <a:xfrm rot="5400000">
                  <a:off x="7882053" y="3433790"/>
                  <a:ext cx="161101" cy="787571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1" name="Arc 204"/>
                <p:cNvSpPr/>
                <p:nvPr/>
              </p:nvSpPr>
              <p:spPr>
                <a:xfrm rot="5400000">
                  <a:off x="7886836" y="3481610"/>
                  <a:ext cx="165455" cy="785408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25" name="Oval 128"/>
            <p:cNvSpPr/>
            <p:nvPr/>
          </p:nvSpPr>
          <p:spPr bwMode="auto">
            <a:xfrm>
              <a:off x="5742153" y="2214933"/>
              <a:ext cx="145772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149"/>
            <p:cNvSpPr/>
            <p:nvPr/>
          </p:nvSpPr>
          <p:spPr bwMode="auto">
            <a:xfrm>
              <a:off x="4904907" y="2214933"/>
              <a:ext cx="142033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150"/>
            <p:cNvSpPr/>
            <p:nvPr/>
          </p:nvSpPr>
          <p:spPr bwMode="auto">
            <a:xfrm>
              <a:off x="6646679" y="2254132"/>
              <a:ext cx="145772" cy="2116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181"/>
            <p:cNvSpPr/>
            <p:nvPr/>
          </p:nvSpPr>
          <p:spPr bwMode="auto">
            <a:xfrm>
              <a:off x="7495140" y="2285491"/>
              <a:ext cx="145769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182"/>
            <p:cNvSpPr/>
            <p:nvPr/>
          </p:nvSpPr>
          <p:spPr bwMode="auto">
            <a:xfrm>
              <a:off x="8358549" y="2285491"/>
              <a:ext cx="142033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Isosceles Triangle 183"/>
            <p:cNvSpPr/>
            <p:nvPr/>
          </p:nvSpPr>
          <p:spPr bwMode="auto">
            <a:xfrm>
              <a:off x="5191125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Isosceles Triangle 184"/>
            <p:cNvSpPr/>
            <p:nvPr/>
          </p:nvSpPr>
          <p:spPr bwMode="auto">
            <a:xfrm>
              <a:off x="6029325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Isosceles Triangle 185"/>
            <p:cNvSpPr/>
            <p:nvPr/>
          </p:nvSpPr>
          <p:spPr bwMode="auto">
            <a:xfrm>
              <a:off x="6934200" y="2038353"/>
              <a:ext cx="152400" cy="35718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Isosceles Triangle 186"/>
            <p:cNvSpPr/>
            <p:nvPr/>
          </p:nvSpPr>
          <p:spPr bwMode="auto">
            <a:xfrm>
              <a:off x="7710487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Isosceles Triangle 187"/>
            <p:cNvSpPr/>
            <p:nvPr/>
          </p:nvSpPr>
          <p:spPr bwMode="auto">
            <a:xfrm>
              <a:off x="8643938" y="2000262"/>
              <a:ext cx="142875" cy="35718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L-Shape 188"/>
            <p:cNvSpPr/>
            <p:nvPr/>
          </p:nvSpPr>
          <p:spPr bwMode="auto">
            <a:xfrm>
              <a:off x="4699334" y="2495561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L-Shape 189"/>
            <p:cNvSpPr/>
            <p:nvPr/>
          </p:nvSpPr>
          <p:spPr bwMode="auto">
            <a:xfrm>
              <a:off x="5544396" y="2512565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L-Shape 190"/>
            <p:cNvSpPr/>
            <p:nvPr/>
          </p:nvSpPr>
          <p:spPr bwMode="auto">
            <a:xfrm>
              <a:off x="7248573" y="2554699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L-Shape 191"/>
            <p:cNvSpPr/>
            <p:nvPr/>
          </p:nvSpPr>
          <p:spPr bwMode="auto">
            <a:xfrm>
              <a:off x="8037337" y="2547649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L-Shape 192"/>
            <p:cNvSpPr/>
            <p:nvPr/>
          </p:nvSpPr>
          <p:spPr bwMode="auto">
            <a:xfrm>
              <a:off x="6394278" y="2552701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1628576" y="5055344"/>
            <a:ext cx="572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/>
              <a:t>Active genes 		      Silenced genes	</a:t>
            </a:r>
          </a:p>
        </p:txBody>
      </p:sp>
      <p:grpSp>
        <p:nvGrpSpPr>
          <p:cNvPr id="65" name="Group 317"/>
          <p:cNvGrpSpPr>
            <a:grpSpLocks/>
          </p:cNvGrpSpPr>
          <p:nvPr/>
        </p:nvGrpSpPr>
        <p:grpSpPr bwMode="auto">
          <a:xfrm>
            <a:off x="5230613" y="3955207"/>
            <a:ext cx="1328738" cy="566737"/>
            <a:chOff x="4244564" y="3448711"/>
            <a:chExt cx="1328580" cy="567461"/>
          </a:xfrm>
        </p:grpSpPr>
        <p:grpSp>
          <p:nvGrpSpPr>
            <p:cNvPr id="66" name="Group 318"/>
            <p:cNvGrpSpPr>
              <a:grpSpLocks/>
            </p:cNvGrpSpPr>
            <p:nvPr/>
          </p:nvGrpSpPr>
          <p:grpSpPr bwMode="auto">
            <a:xfrm rot="-3517654">
              <a:off x="5144540" y="3609684"/>
              <a:ext cx="567461" cy="245516"/>
              <a:chOff x="7569598" y="3752849"/>
              <a:chExt cx="787679" cy="233490"/>
            </a:xfrm>
          </p:grpSpPr>
          <p:sp>
            <p:nvSpPr>
              <p:cNvPr id="111" name="Can 363"/>
              <p:cNvSpPr/>
              <p:nvPr/>
            </p:nvSpPr>
            <p:spPr>
              <a:xfrm rot="21444220">
                <a:off x="7585603" y="3747432"/>
                <a:ext cx="763409" cy="238511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2" name="Arc 364"/>
              <p:cNvSpPr/>
              <p:nvPr/>
            </p:nvSpPr>
            <p:spPr>
              <a:xfrm rot="5400000">
                <a:off x="7879438" y="3443612"/>
                <a:ext cx="167562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3" name="Arc 365"/>
              <p:cNvSpPr/>
              <p:nvPr/>
            </p:nvSpPr>
            <p:spPr>
              <a:xfrm rot="5400000">
                <a:off x="7881085" y="3493061"/>
                <a:ext cx="164542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67" name="Group 319"/>
            <p:cNvGrpSpPr>
              <a:grpSpLocks/>
            </p:cNvGrpSpPr>
            <p:nvPr/>
          </p:nvGrpSpPr>
          <p:grpSpPr bwMode="auto">
            <a:xfrm rot="-3517654">
              <a:off x="4971573" y="3609684"/>
              <a:ext cx="567461" cy="245516"/>
              <a:chOff x="7569598" y="3752849"/>
              <a:chExt cx="787679" cy="233490"/>
            </a:xfrm>
          </p:grpSpPr>
          <p:sp>
            <p:nvSpPr>
              <p:cNvPr id="108" name="Can 360"/>
              <p:cNvSpPr/>
              <p:nvPr/>
            </p:nvSpPr>
            <p:spPr>
              <a:xfrm rot="21444220">
                <a:off x="7581385" y="3747110"/>
                <a:ext cx="763409" cy="235492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9" name="Arc 361"/>
              <p:cNvSpPr/>
              <p:nvPr/>
            </p:nvSpPr>
            <p:spPr>
              <a:xfrm rot="5400000">
                <a:off x="7879403" y="3443572"/>
                <a:ext cx="167561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0" name="Arc 362"/>
              <p:cNvSpPr/>
              <p:nvPr/>
            </p:nvSpPr>
            <p:spPr>
              <a:xfrm rot="5400000">
                <a:off x="7881049" y="3493021"/>
                <a:ext cx="164543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68" name="Group 320"/>
            <p:cNvGrpSpPr>
              <a:grpSpLocks/>
            </p:cNvGrpSpPr>
            <p:nvPr/>
          </p:nvGrpSpPr>
          <p:grpSpPr bwMode="auto">
            <a:xfrm rot="-3517654">
              <a:off x="4819665" y="3609684"/>
              <a:ext cx="567461" cy="245516"/>
              <a:chOff x="7569598" y="3752849"/>
              <a:chExt cx="787679" cy="233490"/>
            </a:xfrm>
          </p:grpSpPr>
          <p:sp>
            <p:nvSpPr>
              <p:cNvPr id="105" name="Can 357"/>
              <p:cNvSpPr/>
              <p:nvPr/>
            </p:nvSpPr>
            <p:spPr>
              <a:xfrm rot="21444220">
                <a:off x="7581456" y="3753107"/>
                <a:ext cx="763409" cy="229453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6" name="Arc 358"/>
              <p:cNvSpPr/>
              <p:nvPr/>
            </p:nvSpPr>
            <p:spPr>
              <a:xfrm rot="5400000">
                <a:off x="7881343" y="3445263"/>
                <a:ext cx="161524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7" name="Arc 359"/>
              <p:cNvSpPr/>
              <p:nvPr/>
            </p:nvSpPr>
            <p:spPr>
              <a:xfrm rot="5400000">
                <a:off x="7885248" y="3493139"/>
                <a:ext cx="161524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69" name="Group 321"/>
            <p:cNvGrpSpPr>
              <a:grpSpLocks/>
            </p:cNvGrpSpPr>
            <p:nvPr/>
          </p:nvGrpSpPr>
          <p:grpSpPr bwMode="auto">
            <a:xfrm rot="-3517654">
              <a:off x="4673159" y="3609684"/>
              <a:ext cx="567461" cy="245516"/>
              <a:chOff x="7569598" y="3752849"/>
              <a:chExt cx="787679" cy="233490"/>
            </a:xfrm>
          </p:grpSpPr>
          <p:sp>
            <p:nvSpPr>
              <p:cNvPr id="102" name="Can 354"/>
              <p:cNvSpPr/>
              <p:nvPr/>
            </p:nvSpPr>
            <p:spPr>
              <a:xfrm rot="21444220">
                <a:off x="7581384" y="3747109"/>
                <a:ext cx="763409" cy="235492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3" name="Arc 355"/>
              <p:cNvSpPr/>
              <p:nvPr/>
            </p:nvSpPr>
            <p:spPr>
              <a:xfrm rot="5400000">
                <a:off x="7879402" y="3443571"/>
                <a:ext cx="167561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4" name="Arc 356"/>
              <p:cNvSpPr/>
              <p:nvPr/>
            </p:nvSpPr>
            <p:spPr>
              <a:xfrm rot="5400000">
                <a:off x="7881048" y="3493020"/>
                <a:ext cx="164543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0" name="Group 322"/>
            <p:cNvGrpSpPr>
              <a:grpSpLocks/>
            </p:cNvGrpSpPr>
            <p:nvPr/>
          </p:nvGrpSpPr>
          <p:grpSpPr bwMode="auto">
            <a:xfrm rot="-3517654">
              <a:off x="4522186" y="3609684"/>
              <a:ext cx="567461" cy="245516"/>
              <a:chOff x="7569598" y="3752849"/>
              <a:chExt cx="787679" cy="233490"/>
            </a:xfrm>
          </p:grpSpPr>
          <p:sp>
            <p:nvSpPr>
              <p:cNvPr id="99" name="Can 351"/>
              <p:cNvSpPr/>
              <p:nvPr/>
            </p:nvSpPr>
            <p:spPr>
              <a:xfrm rot="21444220">
                <a:off x="7585696" y="3747536"/>
                <a:ext cx="763409" cy="238511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0" name="Arc 352"/>
              <p:cNvSpPr/>
              <p:nvPr/>
            </p:nvSpPr>
            <p:spPr>
              <a:xfrm rot="5400000">
                <a:off x="7880860" y="3444361"/>
                <a:ext cx="166052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1" name="Arc 353"/>
              <p:cNvSpPr/>
              <p:nvPr/>
            </p:nvSpPr>
            <p:spPr>
              <a:xfrm rot="5400000">
                <a:off x="7882881" y="3493023"/>
                <a:ext cx="166052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1" name="Group 323"/>
            <p:cNvGrpSpPr>
              <a:grpSpLocks/>
            </p:cNvGrpSpPr>
            <p:nvPr/>
          </p:nvGrpSpPr>
          <p:grpSpPr bwMode="auto">
            <a:xfrm rot="-3517654">
              <a:off x="4373295" y="3609684"/>
              <a:ext cx="567461" cy="245516"/>
              <a:chOff x="7569598" y="3752849"/>
              <a:chExt cx="787679" cy="233490"/>
            </a:xfrm>
          </p:grpSpPr>
          <p:sp>
            <p:nvSpPr>
              <p:cNvPr id="96" name="Can 348"/>
              <p:cNvSpPr/>
              <p:nvPr/>
            </p:nvSpPr>
            <p:spPr>
              <a:xfrm rot="21444220">
                <a:off x="7580963" y="3755455"/>
                <a:ext cx="763409" cy="229453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7" name="Arc 349"/>
              <p:cNvSpPr/>
              <p:nvPr/>
            </p:nvSpPr>
            <p:spPr>
              <a:xfrm rot="5400000">
                <a:off x="7880490" y="3448898"/>
                <a:ext cx="164543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8" name="Arc 350"/>
              <p:cNvSpPr/>
              <p:nvPr/>
            </p:nvSpPr>
            <p:spPr>
              <a:xfrm rot="5400000">
                <a:off x="7885491" y="3493411"/>
                <a:ext cx="161523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2" name="Group 324"/>
            <p:cNvGrpSpPr>
              <a:grpSpLocks/>
            </p:cNvGrpSpPr>
            <p:nvPr/>
          </p:nvGrpSpPr>
          <p:grpSpPr bwMode="auto">
            <a:xfrm rot="-3517654">
              <a:off x="4221185" y="3609684"/>
              <a:ext cx="567461" cy="245516"/>
              <a:chOff x="7569598" y="3752849"/>
              <a:chExt cx="787679" cy="233490"/>
            </a:xfrm>
          </p:grpSpPr>
          <p:sp>
            <p:nvSpPr>
              <p:cNvPr id="93" name="Can 345"/>
              <p:cNvSpPr/>
              <p:nvPr/>
            </p:nvSpPr>
            <p:spPr>
              <a:xfrm rot="21444220">
                <a:off x="7581502" y="3753159"/>
                <a:ext cx="763409" cy="229453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4" name="Arc 346"/>
              <p:cNvSpPr/>
              <p:nvPr/>
            </p:nvSpPr>
            <p:spPr>
              <a:xfrm rot="5400000">
                <a:off x="7881390" y="3445314"/>
                <a:ext cx="161523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5" name="Arc 347"/>
              <p:cNvSpPr/>
              <p:nvPr/>
            </p:nvSpPr>
            <p:spPr>
              <a:xfrm rot="5400000">
                <a:off x="7885295" y="3493190"/>
                <a:ext cx="161523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3" name="Group 325"/>
            <p:cNvGrpSpPr>
              <a:grpSpLocks/>
            </p:cNvGrpSpPr>
            <p:nvPr/>
          </p:nvGrpSpPr>
          <p:grpSpPr bwMode="auto">
            <a:xfrm rot="-3517654">
              <a:off x="4083591" y="3609684"/>
              <a:ext cx="567461" cy="245516"/>
              <a:chOff x="7569598" y="3752849"/>
              <a:chExt cx="787679" cy="233490"/>
            </a:xfrm>
          </p:grpSpPr>
          <p:sp>
            <p:nvSpPr>
              <p:cNvPr id="90" name="Can 342"/>
              <p:cNvSpPr/>
              <p:nvPr/>
            </p:nvSpPr>
            <p:spPr>
              <a:xfrm rot="21444220">
                <a:off x="7580978" y="3753206"/>
                <a:ext cx="763409" cy="233983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1" name="Arc 343"/>
              <p:cNvSpPr/>
              <p:nvPr/>
            </p:nvSpPr>
            <p:spPr>
              <a:xfrm rot="5400000">
                <a:off x="7883517" y="3447342"/>
                <a:ext cx="166052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2" name="Arc 344"/>
              <p:cNvSpPr/>
              <p:nvPr/>
            </p:nvSpPr>
            <p:spPr>
              <a:xfrm rot="5400000">
                <a:off x="7884570" y="3494071"/>
                <a:ext cx="164543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74" name="Isosceles Triangle 326"/>
            <p:cNvSpPr/>
            <p:nvPr/>
          </p:nvSpPr>
          <p:spPr bwMode="auto">
            <a:xfrm rot="21266081">
              <a:off x="4422343" y="3472553"/>
              <a:ext cx="77779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5" name="Isosceles Triangle 327"/>
            <p:cNvSpPr/>
            <p:nvPr/>
          </p:nvSpPr>
          <p:spPr bwMode="auto">
            <a:xfrm rot="21266081">
              <a:off x="4569963" y="3472553"/>
              <a:ext cx="77778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6" name="Isosceles Triangle 328"/>
            <p:cNvSpPr/>
            <p:nvPr/>
          </p:nvSpPr>
          <p:spPr bwMode="auto">
            <a:xfrm rot="21266081">
              <a:off x="4720757" y="3472553"/>
              <a:ext cx="79366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7" name="Isosceles Triangle 329"/>
            <p:cNvSpPr/>
            <p:nvPr/>
          </p:nvSpPr>
          <p:spPr bwMode="auto">
            <a:xfrm rot="21266081">
              <a:off x="4876314" y="3472553"/>
              <a:ext cx="77779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8" name="Isosceles Triangle 330"/>
            <p:cNvSpPr/>
            <p:nvPr/>
          </p:nvSpPr>
          <p:spPr bwMode="auto">
            <a:xfrm rot="21266081">
              <a:off x="5035045" y="3472553"/>
              <a:ext cx="77779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9" name="Isosceles Triangle 331"/>
            <p:cNvSpPr/>
            <p:nvPr/>
          </p:nvSpPr>
          <p:spPr bwMode="auto">
            <a:xfrm rot="21266081">
              <a:off x="5179491" y="3472553"/>
              <a:ext cx="77778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0" name="Isosceles Triangle 332"/>
            <p:cNvSpPr/>
            <p:nvPr/>
          </p:nvSpPr>
          <p:spPr bwMode="auto">
            <a:xfrm rot="21266081">
              <a:off x="5330285" y="3472553"/>
              <a:ext cx="79366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Isosceles Triangle 333"/>
            <p:cNvSpPr/>
            <p:nvPr/>
          </p:nvSpPr>
          <p:spPr bwMode="auto">
            <a:xfrm rot="21266081">
              <a:off x="5495365" y="3472553"/>
              <a:ext cx="77779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" name="Oval 334"/>
            <p:cNvSpPr/>
            <p:nvPr/>
          </p:nvSpPr>
          <p:spPr bwMode="auto">
            <a:xfrm rot="1094516">
              <a:off x="4444565" y="3795228"/>
              <a:ext cx="77779" cy="176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3" name="Oval 335"/>
            <p:cNvSpPr/>
            <p:nvPr/>
          </p:nvSpPr>
          <p:spPr bwMode="auto">
            <a:xfrm rot="1467854">
              <a:off x="4582662" y="3796817"/>
              <a:ext cx="77778" cy="17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Oval 336"/>
            <p:cNvSpPr/>
            <p:nvPr/>
          </p:nvSpPr>
          <p:spPr bwMode="auto">
            <a:xfrm rot="1616513">
              <a:off x="4727107" y="3795228"/>
              <a:ext cx="77779" cy="176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Oval 337"/>
            <p:cNvSpPr/>
            <p:nvPr/>
          </p:nvSpPr>
          <p:spPr bwMode="auto">
            <a:xfrm rot="1390462">
              <a:off x="4884251" y="3796817"/>
              <a:ext cx="77778" cy="17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Oval 338"/>
            <p:cNvSpPr/>
            <p:nvPr/>
          </p:nvSpPr>
          <p:spPr bwMode="auto">
            <a:xfrm rot="1368003">
              <a:off x="5025521" y="3796817"/>
              <a:ext cx="77779" cy="17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Oval 339"/>
            <p:cNvSpPr/>
            <p:nvPr/>
          </p:nvSpPr>
          <p:spPr bwMode="auto">
            <a:xfrm rot="1247129">
              <a:off x="5168379" y="3795228"/>
              <a:ext cx="77779" cy="176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Oval 340"/>
            <p:cNvSpPr/>
            <p:nvPr/>
          </p:nvSpPr>
          <p:spPr bwMode="auto">
            <a:xfrm rot="1322829">
              <a:off x="5358856" y="3796817"/>
              <a:ext cx="77779" cy="17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Oval 341"/>
            <p:cNvSpPr/>
            <p:nvPr/>
          </p:nvSpPr>
          <p:spPr bwMode="auto">
            <a:xfrm rot="1094516">
              <a:off x="4292183" y="3795228"/>
              <a:ext cx="77779" cy="176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96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15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Роль гистона </a:t>
            </a:r>
            <a:r>
              <a:rPr lang="en-US" sz="3600" dirty="0" smtClean="0">
                <a:latin typeface="Century" panose="02040604050505020304" pitchFamily="18" charset="0"/>
              </a:rPr>
              <a:t>H3</a:t>
            </a:r>
            <a:endParaRPr lang="en-US" sz="3600" dirty="0" smtClean="0">
              <a:latin typeface="Century" panose="020406040505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214313" y="1500188"/>
            <a:ext cx="8572500" cy="2143125"/>
            <a:chOff x="214313" y="1500188"/>
            <a:chExt cx="8572500" cy="2143125"/>
          </a:xfrm>
        </p:grpSpPr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357188" y="2928938"/>
              <a:ext cx="13906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ru-RU"/>
                <a:t>E(Z)</a:t>
              </a:r>
            </a:p>
            <a:p>
              <a:pPr algn="ctr" eaLnBrk="1" hangingPunct="1"/>
              <a:r>
                <a:rPr lang="en-GB" altLang="ru-RU"/>
                <a:t>(methylase)</a:t>
              </a:r>
            </a:p>
          </p:txBody>
        </p:sp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5286375" y="3000375"/>
              <a:ext cx="1057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SU(Z)12</a:t>
              </a: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3071813" y="3000375"/>
              <a:ext cx="6588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ESC</a:t>
              </a: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7572375" y="3000375"/>
              <a:ext cx="10826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NURF55</a:t>
              </a:r>
            </a:p>
          </p:txBody>
        </p:sp>
        <p:sp>
          <p:nvSpPr>
            <p:cNvPr id="18" name="Oval 7"/>
            <p:cNvSpPr/>
            <p:nvPr/>
          </p:nvSpPr>
          <p:spPr>
            <a:xfrm>
              <a:off x="500063" y="200025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Oval 8"/>
            <p:cNvSpPr/>
            <p:nvPr/>
          </p:nvSpPr>
          <p:spPr>
            <a:xfrm>
              <a:off x="7643813" y="2000250"/>
              <a:ext cx="914400" cy="914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9"/>
            <p:cNvSpPr/>
            <p:nvPr/>
          </p:nvSpPr>
          <p:spPr>
            <a:xfrm>
              <a:off x="2881313" y="2000250"/>
              <a:ext cx="914400" cy="914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10"/>
            <p:cNvSpPr/>
            <p:nvPr/>
          </p:nvSpPr>
          <p:spPr>
            <a:xfrm>
              <a:off x="5262563" y="2000250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2786063" y="1500188"/>
              <a:ext cx="35718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800"/>
                <a:t>Drosophila PRC2 </a:t>
              </a: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214313" y="1571625"/>
              <a:ext cx="8572500" cy="20716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214313" y="3786188"/>
            <a:ext cx="8643937" cy="2309812"/>
            <a:chOff x="214313" y="3786188"/>
            <a:chExt cx="8643937" cy="2351305"/>
          </a:xfrm>
        </p:grpSpPr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2500313" y="3786188"/>
              <a:ext cx="36433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800"/>
                <a:t>Arabidopsis PRC2 </a:t>
              </a:r>
            </a:p>
          </p:txBody>
        </p: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357188" y="4419600"/>
              <a:ext cx="1782762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ru-RU" sz="1400"/>
                <a:t>CURLY LEAF (CLF)</a:t>
              </a:r>
            </a:p>
            <a:p>
              <a:pPr algn="ctr" eaLnBrk="1" hangingPunct="1"/>
              <a:endParaRPr lang="en-GB" altLang="ru-RU" sz="1400"/>
            </a:p>
            <a:p>
              <a:pPr algn="ctr" eaLnBrk="1" hangingPunct="1"/>
              <a:r>
                <a:rPr lang="en-GB" altLang="ru-RU" sz="1400"/>
                <a:t>MEDEA (MEA)</a:t>
              </a:r>
            </a:p>
            <a:p>
              <a:pPr algn="ctr" eaLnBrk="1" hangingPunct="1"/>
              <a:endParaRPr lang="en-GB" altLang="ru-RU" sz="1400"/>
            </a:p>
            <a:p>
              <a:pPr algn="ctr" eaLnBrk="1" hangingPunct="1"/>
              <a:r>
                <a:rPr lang="en-GB" altLang="ru-RU" sz="1400"/>
                <a:t>SWINGER (SWN)</a:t>
              </a:r>
            </a:p>
          </p:txBody>
        </p:sp>
        <p:sp>
          <p:nvSpPr>
            <p:cNvPr id="27" name="TextBox 15"/>
            <p:cNvSpPr txBox="1">
              <a:spLocks noChangeArrowheads="1"/>
            </p:cNvSpPr>
            <p:nvPr/>
          </p:nvSpPr>
          <p:spPr bwMode="auto">
            <a:xfrm>
              <a:off x="4786313" y="4267200"/>
              <a:ext cx="2500312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ru-RU" sz="1400"/>
                <a:t>FERTILIZATION-INDEPENDENT SEED 2 (FIS2)</a:t>
              </a:r>
            </a:p>
            <a:p>
              <a:pPr algn="ctr" eaLnBrk="1" hangingPunct="1"/>
              <a:endParaRPr lang="en-GB" altLang="ru-RU" sz="1400"/>
            </a:p>
            <a:p>
              <a:pPr algn="ctr" eaLnBrk="1" hangingPunct="1"/>
              <a:r>
                <a:rPr lang="en-GB" altLang="ru-RU" sz="1400"/>
                <a:t>EMBRYONIC FLOWER 2 (EMF2)</a:t>
              </a:r>
            </a:p>
            <a:p>
              <a:pPr algn="ctr" eaLnBrk="1" hangingPunct="1"/>
              <a:endParaRPr lang="en-GB" altLang="ru-RU" sz="1400"/>
            </a:p>
            <a:p>
              <a:pPr algn="ctr" eaLnBrk="1" hangingPunct="1"/>
              <a:r>
                <a:rPr lang="en-GB" altLang="ru-RU" sz="1400"/>
                <a:t>VERNALIZATION 2 (VRN2)</a:t>
              </a:r>
              <a:endParaRPr lang="en-GB" altLang="ru-RU" sz="1200"/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2714625" y="4495800"/>
              <a:ext cx="1500188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ru-RU" sz="1400"/>
                <a:t>FERTILIZATION INDEPENDENT ENDOSPERM (FIE)</a:t>
              </a:r>
            </a:p>
          </p:txBody>
        </p:sp>
        <p:sp>
          <p:nvSpPr>
            <p:cNvPr id="29" name="Rectangle 18"/>
            <p:cNvSpPr/>
            <p:nvPr/>
          </p:nvSpPr>
          <p:spPr>
            <a:xfrm>
              <a:off x="214313" y="3786188"/>
              <a:ext cx="8643937" cy="2351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7286625" y="4343400"/>
              <a:ext cx="15716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ru-RU" sz="1400"/>
                <a:t>MULTICOPY SUPPRESSOR OF IRA1</a:t>
              </a:r>
            </a:p>
            <a:p>
              <a:pPr algn="ctr" eaLnBrk="1" hangingPunct="1"/>
              <a:r>
                <a:rPr lang="en-GB" altLang="ru-RU" sz="1400"/>
                <a:t> (MSI1,2,3,4,5)</a:t>
              </a:r>
            </a:p>
          </p:txBody>
        </p:sp>
      </p:grpSp>
      <p:sp>
        <p:nvSpPr>
          <p:cNvPr id="31" name="Заголовок 11"/>
          <p:cNvSpPr>
            <a:spLocks noGrp="1"/>
          </p:cNvSpPr>
          <p:nvPr>
            <p:ph type="title"/>
          </p:nvPr>
        </p:nvSpPr>
        <p:spPr>
          <a:xfrm>
            <a:off x="357188" y="507568"/>
            <a:ext cx="8686800" cy="1354162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dirty="0" smtClean="0">
                <a:latin typeface="Century" panose="02040604050505020304" pitchFamily="18" charset="0"/>
              </a:rPr>
              <a:t>У </a:t>
            </a:r>
            <a:r>
              <a:rPr lang="en-US" altLang="ru-RU" sz="2400" i="1" dirty="0" smtClean="0">
                <a:latin typeface="Century" panose="02040604050505020304" pitchFamily="18" charset="0"/>
              </a:rPr>
              <a:t>Arabidopsis </a:t>
            </a:r>
            <a:r>
              <a:rPr lang="ru-RU" altLang="ru-RU" sz="2400" dirty="0" smtClean="0">
                <a:latin typeface="Century" panose="02040604050505020304" pitchFamily="18" charset="0"/>
              </a:rPr>
              <a:t>есть несколько форм субъединиц комплекса </a:t>
            </a:r>
            <a:r>
              <a:rPr lang="en-US" altLang="ru-RU" sz="2400" dirty="0" smtClean="0">
                <a:latin typeface="Century" panose="02040604050505020304" pitchFamily="18" charset="0"/>
              </a:rPr>
              <a:t>PRC2</a:t>
            </a:r>
            <a:r>
              <a:rPr lang="ru-RU" altLang="ru-RU" sz="2400" dirty="0" smtClean="0">
                <a:latin typeface="Century" panose="02040604050505020304" pitchFamily="18" charset="0"/>
              </a:rPr>
              <a:t> </a:t>
            </a:r>
            <a:endParaRPr lang="ru-RU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16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Роль гистона </a:t>
            </a:r>
            <a:r>
              <a:rPr lang="en-US" sz="3600" dirty="0" smtClean="0">
                <a:latin typeface="Century" panose="02040604050505020304" pitchFamily="18" charset="0"/>
              </a:rPr>
              <a:t>H3</a:t>
            </a:r>
            <a:endParaRPr lang="en-US" sz="3600" dirty="0" smtClean="0">
              <a:latin typeface="Century" panose="020406040505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Заголовок 11"/>
          <p:cNvSpPr txBox="1">
            <a:spLocks/>
          </p:cNvSpPr>
          <p:nvPr/>
        </p:nvSpPr>
        <p:spPr>
          <a:xfrm>
            <a:off x="357188" y="507568"/>
            <a:ext cx="86868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dirty="0" smtClean="0">
                <a:latin typeface="Century" panose="02040604050505020304" pitchFamily="18" charset="0"/>
              </a:rPr>
              <a:t>Разные комплексы </a:t>
            </a:r>
            <a:r>
              <a:rPr lang="en-US" altLang="ru-RU" sz="2400" dirty="0" smtClean="0">
                <a:latin typeface="Century" panose="02040604050505020304" pitchFamily="18" charset="0"/>
              </a:rPr>
              <a:t>PRC2 </a:t>
            </a:r>
            <a:r>
              <a:rPr lang="ru-RU" altLang="ru-RU" sz="2400" dirty="0" smtClean="0">
                <a:latin typeface="Century" panose="02040604050505020304" pitchFamily="18" charset="0"/>
              </a:rPr>
              <a:t>для разных целей</a:t>
            </a:r>
            <a:endParaRPr lang="ru-RU" sz="2400" dirty="0">
              <a:latin typeface="Century" panose="02040604050505020304" pitchFamily="18" charset="0"/>
            </a:endParaRPr>
          </a:p>
        </p:txBody>
      </p: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1009650" y="1795463"/>
            <a:ext cx="7444002" cy="4513262"/>
            <a:chOff x="607191" y="1857364"/>
            <a:chExt cx="7444326" cy="4512736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393009" y="1857364"/>
              <a:ext cx="857250" cy="700088"/>
              <a:chOff x="3571868" y="2143116"/>
              <a:chExt cx="857256" cy="700086"/>
            </a:xfrm>
          </p:grpSpPr>
          <p:sp>
            <p:nvSpPr>
              <p:cNvPr id="35" name="Oval 8"/>
              <p:cNvSpPr/>
              <p:nvPr/>
            </p:nvSpPr>
            <p:spPr>
              <a:xfrm>
                <a:off x="3786220" y="2143116"/>
                <a:ext cx="428647" cy="414287"/>
              </a:xfrm>
              <a:prstGeom prst="ellipse">
                <a:avLst/>
              </a:prstGeom>
              <a:solidFill>
                <a:srgbClr val="33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6" name="Oval 9"/>
              <p:cNvSpPr/>
              <p:nvPr/>
            </p:nvSpPr>
            <p:spPr>
              <a:xfrm>
                <a:off x="4000544" y="2214544"/>
                <a:ext cx="428647" cy="414288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" name="Oval 10"/>
              <p:cNvSpPr/>
              <p:nvPr/>
            </p:nvSpPr>
            <p:spPr>
              <a:xfrm>
                <a:off x="3571897" y="2357402"/>
                <a:ext cx="428647" cy="4142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" name="Oval 11"/>
              <p:cNvSpPr/>
              <p:nvPr/>
            </p:nvSpPr>
            <p:spPr>
              <a:xfrm>
                <a:off x="3857661" y="2428832"/>
                <a:ext cx="428647" cy="414287"/>
              </a:xfrm>
              <a:prstGeom prst="ellipse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1393009" y="3500438"/>
              <a:ext cx="857250" cy="700087"/>
              <a:chOff x="3571868" y="2143116"/>
              <a:chExt cx="857256" cy="700086"/>
            </a:xfrm>
          </p:grpSpPr>
          <p:sp>
            <p:nvSpPr>
              <p:cNvPr id="31" name="Oval 17"/>
              <p:cNvSpPr/>
              <p:nvPr/>
            </p:nvSpPr>
            <p:spPr>
              <a:xfrm>
                <a:off x="3786220" y="2142912"/>
                <a:ext cx="428647" cy="4142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Oval 18"/>
              <p:cNvSpPr/>
              <p:nvPr/>
            </p:nvSpPr>
            <p:spPr>
              <a:xfrm>
                <a:off x="4000544" y="2214342"/>
                <a:ext cx="428647" cy="414288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" name="Oval 19"/>
              <p:cNvSpPr/>
              <p:nvPr/>
            </p:nvSpPr>
            <p:spPr>
              <a:xfrm>
                <a:off x="3571897" y="2357200"/>
                <a:ext cx="428647" cy="4142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" name="Oval 20"/>
              <p:cNvSpPr/>
              <p:nvPr/>
            </p:nvSpPr>
            <p:spPr>
              <a:xfrm>
                <a:off x="3857661" y="2428628"/>
                <a:ext cx="428647" cy="41428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1393009" y="5072074"/>
              <a:ext cx="857250" cy="700087"/>
              <a:chOff x="3571868" y="2143116"/>
              <a:chExt cx="857256" cy="700086"/>
            </a:xfrm>
          </p:grpSpPr>
          <p:sp>
            <p:nvSpPr>
              <p:cNvPr id="27" name="Oval 22"/>
              <p:cNvSpPr/>
              <p:nvPr/>
            </p:nvSpPr>
            <p:spPr>
              <a:xfrm>
                <a:off x="3786220" y="2142718"/>
                <a:ext cx="428647" cy="4142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" name="Oval 23"/>
              <p:cNvSpPr/>
              <p:nvPr/>
            </p:nvSpPr>
            <p:spPr>
              <a:xfrm>
                <a:off x="4000544" y="2214148"/>
                <a:ext cx="428647" cy="414288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" name="Oval 24"/>
              <p:cNvSpPr/>
              <p:nvPr/>
            </p:nvSpPr>
            <p:spPr>
              <a:xfrm>
                <a:off x="3571897" y="2357006"/>
                <a:ext cx="428647" cy="41428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" name="Oval 25"/>
              <p:cNvSpPr/>
              <p:nvPr/>
            </p:nvSpPr>
            <p:spPr>
              <a:xfrm>
                <a:off x="3857661" y="2428434"/>
                <a:ext cx="428647" cy="414289"/>
              </a:xfrm>
              <a:prstGeom prst="ellipse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946995" y="2571744"/>
              <a:ext cx="23455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dirty="0"/>
                <a:t>MEA + FIS2 complex</a:t>
              </a:r>
            </a:p>
          </p:txBody>
        </p:sp>
        <p:sp>
          <p:nvSpPr>
            <p:cNvPr id="19" name="TextBox 28"/>
            <p:cNvSpPr txBox="1">
              <a:spLocks noChangeArrowheads="1"/>
            </p:cNvSpPr>
            <p:nvPr/>
          </p:nvSpPr>
          <p:spPr bwMode="auto">
            <a:xfrm>
              <a:off x="607191" y="4286256"/>
              <a:ext cx="30251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CLF/SWN + VRN2 complex</a:t>
              </a:r>
            </a:p>
          </p:txBody>
        </p:sp>
        <p:sp>
          <p:nvSpPr>
            <p:cNvPr id="20" name="TextBox 29"/>
            <p:cNvSpPr txBox="1">
              <a:spLocks noChangeArrowheads="1"/>
            </p:cNvSpPr>
            <p:nvPr/>
          </p:nvSpPr>
          <p:spPr bwMode="auto">
            <a:xfrm>
              <a:off x="607191" y="6000768"/>
              <a:ext cx="30251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CLF/SWN + EMF2 complex</a:t>
              </a:r>
            </a:p>
          </p:txBody>
        </p:sp>
        <p:cxnSp>
          <p:nvCxnSpPr>
            <p:cNvPr id="21" name="Straight Arrow Connector 31"/>
            <p:cNvCxnSpPr/>
            <p:nvPr/>
          </p:nvCxnSpPr>
          <p:spPr>
            <a:xfrm>
              <a:off x="2928217" y="2214509"/>
              <a:ext cx="13573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32"/>
            <p:cNvCxnSpPr/>
            <p:nvPr/>
          </p:nvCxnSpPr>
          <p:spPr>
            <a:xfrm>
              <a:off x="2928217" y="3785951"/>
              <a:ext cx="13573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33"/>
            <p:cNvCxnSpPr/>
            <p:nvPr/>
          </p:nvCxnSpPr>
          <p:spPr>
            <a:xfrm>
              <a:off x="2928217" y="5643110"/>
              <a:ext cx="13573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4"/>
            <p:cNvSpPr txBox="1">
              <a:spLocks noChangeArrowheads="1"/>
            </p:cNvSpPr>
            <p:nvPr/>
          </p:nvSpPr>
          <p:spPr bwMode="auto">
            <a:xfrm>
              <a:off x="4786314" y="2000240"/>
              <a:ext cx="2027566" cy="36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dirty="0" smtClean="0"/>
                <a:t>Развитие семени</a:t>
              </a:r>
              <a:endParaRPr lang="en-GB" altLang="ru-RU" dirty="0"/>
            </a:p>
          </p:txBody>
        </p:sp>
        <p:sp>
          <p:nvSpPr>
            <p:cNvPr id="25" name="TextBox 35"/>
            <p:cNvSpPr txBox="1">
              <a:spLocks noChangeArrowheads="1"/>
            </p:cNvSpPr>
            <p:nvPr/>
          </p:nvSpPr>
          <p:spPr bwMode="auto">
            <a:xfrm>
              <a:off x="4786314" y="3571876"/>
              <a:ext cx="1213847" cy="36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dirty="0" smtClean="0"/>
                <a:t>Цветение</a:t>
              </a:r>
              <a:endParaRPr lang="en-GB" altLang="ru-RU" dirty="0"/>
            </a:p>
          </p:txBody>
        </p:sp>
        <p:sp>
          <p:nvSpPr>
            <p:cNvPr id="26" name="TextBox 36"/>
            <p:cNvSpPr txBox="1">
              <a:spLocks noChangeArrowheads="1"/>
            </p:cNvSpPr>
            <p:nvPr/>
          </p:nvSpPr>
          <p:spPr bwMode="auto">
            <a:xfrm>
              <a:off x="4786314" y="5429264"/>
              <a:ext cx="3265203" cy="36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dirty="0" smtClean="0"/>
                <a:t>Развитие цветковых органов</a:t>
              </a:r>
              <a:endParaRPr lang="en-GB" alt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9720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555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Century" panose="02040604050505020304" pitchFamily="18" charset="0"/>
              </a:rPr>
              <a:t>План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Роль гистона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H3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Эпигенетические феномены растений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Сайленсинг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транспозонов</a:t>
            </a:r>
            <a:endParaRPr lang="ru-RU" dirty="0" smtClean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Яровизация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Сброс эпигенетической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Парамутирование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17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Эпигенетические феномены растений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4744"/>
            <a:ext cx="4716015" cy="569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" panose="02040604050505020304" pitchFamily="18" charset="0"/>
              </a:rPr>
              <a:t>Отсутствие доказательств массивной утраты эпигенетических признаков во время гаметогенеза у растений, в отличие от животных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18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212" y="3304973"/>
            <a:ext cx="1107996" cy="1446550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US" sz="8800" dirty="0" smtClean="0">
                <a:latin typeface="Rosewood Std Regular" pitchFamily="82" charset="0"/>
                <a:cs typeface="Times New Roman" panose="02020603050405020304" pitchFamily="18" charset="0"/>
              </a:rPr>
              <a:t> I </a:t>
            </a:r>
            <a:r>
              <a:rPr lang="ru-RU" sz="8800" dirty="0">
                <a:latin typeface="Rosewood Std Regular" pitchFamily="82" charset="0"/>
                <a:cs typeface="Times New Roman" panose="02020603050405020304" pitchFamily="18" charset="0"/>
              </a:rPr>
              <a:t>	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12" y="834230"/>
            <a:ext cx="4157351" cy="55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Эпигенетические феномены растений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4744"/>
            <a:ext cx="4958611" cy="569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" panose="02040604050505020304" pitchFamily="18" charset="0"/>
              </a:rPr>
              <a:t>Эффективное, в отличие от животных, соматическое клонирование. Однако у клонированных популяций растений наблюдается выраженная </a:t>
            </a:r>
            <a:r>
              <a:rPr lang="ru-RU" sz="2000" dirty="0" err="1" smtClean="0">
                <a:latin typeface="Century" panose="02040604050505020304" pitchFamily="18" charset="0"/>
              </a:rPr>
              <a:t>фенотипи-ческая</a:t>
            </a:r>
            <a:r>
              <a:rPr lang="ru-RU" sz="2000" dirty="0" smtClean="0">
                <a:latin typeface="Century" panose="02040604050505020304" pitchFamily="18" charset="0"/>
              </a:rPr>
              <a:t> изменчивость</a:t>
            </a:r>
            <a:r>
              <a:rPr lang="en-US" sz="2000" dirty="0">
                <a:latin typeface="Century" panose="02040604050505020304" pitchFamily="18" charset="0"/>
              </a:rPr>
              <a:t>.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19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0942" y="3304973"/>
            <a:ext cx="1502866" cy="1446550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8800" dirty="0" smtClean="0">
                <a:latin typeface="Rosewood Std Regular" pitchFamily="82" charset="0"/>
                <a:cs typeface="Times New Roman" panose="02020603050405020304" pitchFamily="18" charset="0"/>
              </a:rPr>
              <a:t> Ii 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12" y="834230"/>
            <a:ext cx="4157351" cy="55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1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555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Century" panose="02040604050505020304" pitchFamily="18" charset="0"/>
              </a:rPr>
              <a:t>План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Роль гистона </a:t>
            </a:r>
            <a:r>
              <a:rPr lang="en-US" dirty="0" smtClean="0">
                <a:latin typeface="Century" panose="02040604050505020304" pitchFamily="18" charset="0"/>
              </a:rPr>
              <a:t>H3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Эпигенетические феномены растений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Сайленсинг </a:t>
            </a:r>
            <a:r>
              <a:rPr lang="ru-RU" dirty="0" err="1" smtClean="0">
                <a:latin typeface="Century" panose="02040604050505020304" pitchFamily="18" charset="0"/>
              </a:rPr>
              <a:t>транспозонов</a:t>
            </a:r>
            <a:endParaRPr lang="ru-RU" dirty="0" smtClean="0"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Яровизация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Сброс эпигенетической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Century" panose="02040604050505020304" pitchFamily="18" charset="0"/>
              </a:rPr>
              <a:t>Парамутирование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Эпигенетические феномены растений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4744"/>
            <a:ext cx="4571999" cy="569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" panose="02040604050505020304" pitchFamily="18" charset="0"/>
              </a:rPr>
              <a:t>Передача эпигенетических признаков через </a:t>
            </a:r>
            <a:r>
              <a:rPr lang="ru-RU" sz="2000" dirty="0" err="1" smtClean="0">
                <a:latin typeface="Century" panose="02040604050505020304" pitchFamily="18" charset="0"/>
              </a:rPr>
              <a:t>плазмодесмы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20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0942" y="3304973"/>
            <a:ext cx="1934914" cy="1446550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8800" dirty="0" smtClean="0">
                <a:latin typeface="Rosewood Std Regular" pitchFamily="82" charset="0"/>
                <a:cs typeface="Times New Roman" panose="02020603050405020304" pitchFamily="18" charset="0"/>
              </a:rPr>
              <a:t> Iii 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12" y="834230"/>
            <a:ext cx="4157351" cy="55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Эпигенетические феномены растений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4744"/>
            <a:ext cx="4571999" cy="569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" panose="02040604050505020304" pitchFamily="18" charset="0"/>
              </a:rPr>
              <a:t>Растения более толерантны к полиплоидии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21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0942" y="3304973"/>
            <a:ext cx="1646882" cy="1446550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8800" dirty="0" smtClean="0">
                <a:latin typeface="Rosewood Std Regular" pitchFamily="82" charset="0"/>
                <a:cs typeface="Times New Roman" panose="02020603050405020304" pitchFamily="18" charset="0"/>
              </a:rPr>
              <a:t> IV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12" y="834230"/>
            <a:ext cx="4157351" cy="55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555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Century" panose="02040604050505020304" pitchFamily="18" charset="0"/>
              </a:rPr>
              <a:t>План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Роль гистона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H3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Эпигенетические феномены растений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Сайленсинг </a:t>
            </a:r>
            <a:r>
              <a:rPr lang="ru-RU" dirty="0" err="1" smtClean="0">
                <a:latin typeface="Century" panose="02040604050505020304" pitchFamily="18" charset="0"/>
              </a:rPr>
              <a:t>транспозонов</a:t>
            </a:r>
            <a:endParaRPr lang="ru-RU" dirty="0" smtClean="0"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Яровизация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Сброс эпигенетической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Парамутирование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22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0592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Сайленсинг </a:t>
            </a:r>
            <a:r>
              <a:rPr lang="ru-RU" sz="3500" dirty="0" err="1" smtClean="0">
                <a:latin typeface="Century" panose="02040604050505020304" pitchFamily="18" charset="0"/>
              </a:rPr>
              <a:t>транспозонов</a:t>
            </a:r>
            <a:endParaRPr lang="ru-RU" sz="3500" dirty="0" smtClean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" panose="02040604050505020304" pitchFamily="18" charset="0"/>
              </a:rPr>
              <a:t>Метилирование ДНК необходимо для </a:t>
            </a:r>
            <a:r>
              <a:rPr lang="ru-RU" sz="2000" dirty="0" err="1" smtClean="0">
                <a:latin typeface="Century" panose="02040604050505020304" pitchFamily="18" charset="0"/>
              </a:rPr>
              <a:t>сайленсинга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транспозонов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23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981200" y="5986463"/>
            <a:ext cx="716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Reprinted from Zhang, X., 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Yazaki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J., 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Sundaresan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Cokus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S., Chan, S.W.-L., Chen, H., Henderson, I.R., Shinn, P., Pellegrini, M., Jacobsen, S.E.,</a:t>
            </a:r>
            <a:r>
              <a:rPr lang="en-GB" altLang="ru-RU" sz="8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and Ecker., J.R. (2006) Genome-wide high-resolution mapping and functional analysis of DNA methylation in </a:t>
            </a:r>
            <a:r>
              <a:rPr lang="en-GB" altLang="ru-RU" sz="800" i="1" dirty="0">
                <a:latin typeface="Times New Roman" pitchFamily="18" charset="0"/>
                <a:cs typeface="Times New Roman" pitchFamily="18" charset="0"/>
              </a:rPr>
              <a:t>Arabidopsis. </a:t>
            </a:r>
            <a:r>
              <a:rPr lang="nb-NO" altLang="ru-RU" sz="800" dirty="0">
                <a:latin typeface="Times New Roman" pitchFamily="18" charset="0"/>
                <a:cs typeface="Times New Roman" pitchFamily="18" charset="0"/>
              </a:rPr>
              <a:t>Cell 126: </a:t>
            </a:r>
            <a:r>
              <a:rPr lang="nb-NO" altLang="ru-RU" sz="800" dirty="0">
                <a:latin typeface="Times New Roman" pitchFamily="18" charset="0"/>
                <a:cs typeface="Times New Roman" pitchFamily="18" charset="0"/>
                <a:hlinkClick r:id="rId3"/>
              </a:rPr>
              <a:t>1189–1201</a:t>
            </a:r>
            <a:r>
              <a:rPr lang="nb-NO" altLang="ru-RU" sz="800" dirty="0">
                <a:latin typeface="Times New Roman" pitchFamily="18" charset="0"/>
                <a:cs typeface="Times New Roman" pitchFamily="18" charset="0"/>
              </a:rPr>
              <a:t>. With permission from Elsevier. </a:t>
            </a:r>
            <a:endParaRPr lang="en-GB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214688" y="1608138"/>
            <a:ext cx="5113337" cy="4249737"/>
            <a:chOff x="3214688" y="1608138"/>
            <a:chExt cx="5113337" cy="4249737"/>
          </a:xfrm>
        </p:grpSpPr>
        <p:sp>
          <p:nvSpPr>
            <p:cNvPr id="13" name="Rectangle 26"/>
            <p:cNvSpPr/>
            <p:nvPr/>
          </p:nvSpPr>
          <p:spPr>
            <a:xfrm>
              <a:off x="3286125" y="4929188"/>
              <a:ext cx="1785938" cy="7381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BROWN = Methylated DNA in a </a:t>
              </a:r>
              <a:r>
                <a:rPr lang="en-GB" sz="1400" i="1" dirty="0"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met1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 mutant</a:t>
              </a:r>
            </a:p>
          </p:txBody>
        </p: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3214688" y="2428875"/>
              <a:ext cx="4725987" cy="2381250"/>
              <a:chOff x="3714776" y="2571744"/>
              <a:chExt cx="4725747" cy="2380608"/>
            </a:xfrm>
          </p:grpSpPr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5836142" y="3953915"/>
                <a:ext cx="2604381" cy="105607"/>
                <a:chOff x="1714500" y="3929063"/>
                <a:chExt cx="3071813" cy="142879"/>
              </a:xfrm>
            </p:grpSpPr>
            <p:sp>
              <p:nvSpPr>
                <p:cNvPr id="21" name="Oval 16"/>
                <p:cNvSpPr/>
                <p:nvPr/>
              </p:nvSpPr>
              <p:spPr>
                <a:xfrm>
                  <a:off x="3428992" y="3929066"/>
                  <a:ext cx="151280" cy="1428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6600">
                        <a:tint val="66000"/>
                        <a:satMod val="160000"/>
                      </a:srgbClr>
                    </a:gs>
                    <a:gs pos="50000">
                      <a:srgbClr val="FF6600">
                        <a:tint val="44500"/>
                        <a:satMod val="160000"/>
                      </a:srgbClr>
                    </a:gs>
                    <a:gs pos="100000">
                      <a:srgbClr val="FF66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grpSp>
              <p:nvGrpSpPr>
                <p:cNvPr id="22" name="Group 47"/>
                <p:cNvGrpSpPr>
                  <a:grpSpLocks/>
                </p:cNvGrpSpPr>
                <p:nvPr/>
              </p:nvGrpSpPr>
              <p:grpSpPr bwMode="auto">
                <a:xfrm>
                  <a:off x="1714500" y="3929063"/>
                  <a:ext cx="3071813" cy="142875"/>
                  <a:chOff x="1714500" y="3929063"/>
                  <a:chExt cx="3071813" cy="142875"/>
                </a:xfrm>
              </p:grpSpPr>
              <p:sp>
                <p:nvSpPr>
                  <p:cNvPr id="23" name="Rounded Rectangle 20"/>
                  <p:cNvSpPr/>
                  <p:nvPr/>
                </p:nvSpPr>
                <p:spPr>
                  <a:xfrm>
                    <a:off x="1713823" y="3929292"/>
                    <a:ext cx="1715053" cy="141716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4" name="Rounded Rectangle 21"/>
                  <p:cNvSpPr/>
                  <p:nvPr/>
                </p:nvSpPr>
                <p:spPr>
                  <a:xfrm>
                    <a:off x="3571173" y="3929292"/>
                    <a:ext cx="1215140" cy="141716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162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5" name="Rectangle 22"/>
                  <p:cNvSpPr/>
                  <p:nvPr/>
                </p:nvSpPr>
                <p:spPr bwMode="auto">
                  <a:xfrm>
                    <a:off x="3571173" y="3929292"/>
                    <a:ext cx="286466" cy="141716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6" name="Rectangle 23"/>
                  <p:cNvSpPr/>
                  <p:nvPr/>
                </p:nvSpPr>
                <p:spPr bwMode="auto">
                  <a:xfrm>
                    <a:off x="3142409" y="3929292"/>
                    <a:ext cx="286467" cy="141716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9" name="TextBox 13"/>
              <p:cNvSpPr txBox="1">
                <a:spLocks noChangeArrowheads="1"/>
              </p:cNvSpPr>
              <p:nvPr/>
            </p:nvSpPr>
            <p:spPr bwMode="auto">
              <a:xfrm>
                <a:off x="3929058" y="2571744"/>
                <a:ext cx="1785954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GB" altLang="ru-RU" sz="1400">
                    <a:solidFill>
                      <a:srgbClr val="0070C0"/>
                    </a:solidFill>
                  </a:rPr>
                  <a:t>BLUE = Gene density</a:t>
                </a:r>
              </a:p>
              <a:p>
                <a:pPr algn="r" eaLnBrk="1" hangingPunct="1"/>
                <a:r>
                  <a:rPr lang="en-GB" altLang="ru-RU" sz="1400">
                    <a:solidFill>
                      <a:srgbClr val="FF0000"/>
                    </a:solidFill>
                  </a:rPr>
                  <a:t>RED = Repetitive element density</a:t>
                </a:r>
              </a:p>
            </p:txBody>
          </p:sp>
          <p:sp>
            <p:nvSpPr>
              <p:cNvPr id="20" name="TextBox 27"/>
              <p:cNvSpPr txBox="1">
                <a:spLocks noChangeArrowheads="1"/>
              </p:cNvSpPr>
              <p:nvPr/>
            </p:nvSpPr>
            <p:spPr bwMode="auto">
              <a:xfrm>
                <a:off x="3714776" y="4429132"/>
                <a:ext cx="192885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GB" altLang="ru-RU" sz="1400">
                    <a:solidFill>
                      <a:srgbClr val="00B050"/>
                    </a:solidFill>
                  </a:rPr>
                  <a:t>GREEN = Methylated DNA</a:t>
                </a:r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5" y="1608138"/>
              <a:ext cx="2881313" cy="217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5" y="3929063"/>
              <a:ext cx="3041650" cy="192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Down Arrow 17"/>
            <p:cNvSpPr/>
            <p:nvPr/>
          </p:nvSpPr>
          <p:spPr>
            <a:xfrm>
              <a:off x="6934200" y="4876800"/>
              <a:ext cx="228600" cy="3683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1521" y="5211544"/>
            <a:ext cx="3034604" cy="646331"/>
          </a:xfrm>
          <a:prstGeom prst="rect">
            <a:avLst/>
          </a:prstGeom>
          <a:solidFill>
            <a:srgbClr val="F7903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Мутанты по</a:t>
            </a:r>
            <a:r>
              <a:rPr lang="en-GB" dirty="0" smtClean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met1</a:t>
            </a:r>
            <a:r>
              <a:rPr lang="en-GB" dirty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имеют </a:t>
            </a:r>
            <a:r>
              <a:rPr lang="ru-RU" dirty="0" err="1" smtClean="0">
                <a:latin typeface="Arial" charset="0"/>
              </a:rPr>
              <a:t>гипометилированную</a:t>
            </a:r>
            <a:r>
              <a:rPr lang="ru-RU" dirty="0" smtClean="0">
                <a:latin typeface="Arial" charset="0"/>
              </a:rPr>
              <a:t> ДНК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0592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Сайленсинг </a:t>
            </a:r>
            <a:r>
              <a:rPr lang="ru-RU" sz="3500" dirty="0" err="1" smtClean="0">
                <a:latin typeface="Century" panose="02040604050505020304" pitchFamily="18" charset="0"/>
              </a:rPr>
              <a:t>транспозонов</a:t>
            </a:r>
            <a:endParaRPr lang="ru-RU" sz="3500" dirty="0" smtClean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Каков механизм специфического распознавания повторных элементов и </a:t>
            </a:r>
            <a:r>
              <a:rPr lang="ru-RU" sz="2400" dirty="0" err="1" smtClean="0">
                <a:latin typeface="Century" panose="02040604050505020304" pitchFamily="18" charset="0"/>
              </a:rPr>
              <a:t>транспозонов</a:t>
            </a:r>
            <a:r>
              <a:rPr lang="ru-RU" sz="2400" dirty="0" smtClean="0">
                <a:latin typeface="Century" panose="02040604050505020304" pitchFamily="18" charset="0"/>
              </a:rPr>
              <a:t> в геноме?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24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3927874" cy="42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0592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Сайленсинг </a:t>
            </a:r>
            <a:r>
              <a:rPr lang="ru-RU" sz="3500" dirty="0" err="1" smtClean="0">
                <a:latin typeface="Century" panose="02040604050505020304" pitchFamily="18" charset="0"/>
              </a:rPr>
              <a:t>транспозонов</a:t>
            </a:r>
            <a:endParaRPr lang="ru-RU" sz="3500" dirty="0" smtClean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25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628818" cy="394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4334691" y="2810950"/>
            <a:ext cx="4330700" cy="3260725"/>
            <a:chOff x="241158" y="1807809"/>
            <a:chExt cx="4330842" cy="3261432"/>
          </a:xfrm>
        </p:grpSpPr>
        <p:pic>
          <p:nvPicPr>
            <p:cNvPr id="12" name="Picture 2" descr="C:\Users\mary\Desktop\Picture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3"/>
            <a:stretch>
              <a:fillRect/>
            </a:stretch>
          </p:blipFill>
          <p:spPr bwMode="auto">
            <a:xfrm>
              <a:off x="384687" y="2316995"/>
              <a:ext cx="3827744" cy="24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3"/>
            <p:cNvSpPr/>
            <p:nvPr/>
          </p:nvSpPr>
          <p:spPr bwMode="auto">
            <a:xfrm>
              <a:off x="241158" y="1807809"/>
              <a:ext cx="4330842" cy="3261432"/>
            </a:xfrm>
            <a:prstGeom prst="ellipse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14" name="Straight Connector 346"/>
          <p:cNvCxnSpPr/>
          <p:nvPr/>
        </p:nvCxnSpPr>
        <p:spPr bwMode="auto">
          <a:xfrm>
            <a:off x="3995936" y="4631812"/>
            <a:ext cx="792088" cy="813412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343"/>
          <p:cNvSpPr/>
          <p:nvPr/>
        </p:nvSpPr>
        <p:spPr bwMode="auto">
          <a:xfrm>
            <a:off x="3707903" y="4250812"/>
            <a:ext cx="383837" cy="381000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3" name="Straight Connector 344"/>
          <p:cNvCxnSpPr>
            <a:stCxn id="13" idx="1"/>
          </p:cNvCxnSpPr>
          <p:nvPr/>
        </p:nvCxnSpPr>
        <p:spPr bwMode="auto">
          <a:xfrm flipH="1">
            <a:off x="3934780" y="3288472"/>
            <a:ext cx="1034127" cy="96234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"/>
          <p:cNvSpPr txBox="1">
            <a:spLocks/>
          </p:cNvSpPr>
          <p:nvPr/>
        </p:nvSpPr>
        <p:spPr>
          <a:xfrm>
            <a:off x="395536" y="1052736"/>
            <a:ext cx="8352928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Сайленсинг повторных элементов и </a:t>
            </a:r>
            <a:r>
              <a:rPr lang="ru-RU" sz="2400" dirty="0" err="1" smtClean="0">
                <a:latin typeface="Century" panose="02040604050505020304" pitchFamily="18" charset="0"/>
              </a:rPr>
              <a:t>транспозонов</a:t>
            </a:r>
            <a:r>
              <a:rPr lang="ru-RU" sz="2400" dirty="0" smtClean="0">
                <a:latin typeface="Century" panose="02040604050505020304" pitchFamily="18" charset="0"/>
              </a:rPr>
              <a:t> – активный процесс</a:t>
            </a:r>
            <a:endParaRPr lang="ru-RU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0592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Сайленсинг </a:t>
            </a:r>
            <a:r>
              <a:rPr lang="ru-RU" sz="3500" dirty="0" err="1" smtClean="0">
                <a:latin typeface="Century" panose="02040604050505020304" pitchFamily="18" charset="0"/>
              </a:rPr>
              <a:t>транспозонов</a:t>
            </a:r>
            <a:endParaRPr lang="ru-RU" sz="3500" dirty="0" smtClean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28" y="764704"/>
            <a:ext cx="900377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ru-RU" sz="2400" dirty="0" smtClean="0">
                <a:latin typeface="Century" panose="02040604050505020304" pitchFamily="18" charset="0"/>
              </a:rPr>
              <a:t>siRNAs </a:t>
            </a:r>
            <a:r>
              <a:rPr lang="ru-RU" altLang="ru-RU" sz="2400" dirty="0" smtClean="0">
                <a:latin typeface="Century" panose="02040604050505020304" pitchFamily="18" charset="0"/>
              </a:rPr>
              <a:t>рекрутируют ДНК </a:t>
            </a:r>
            <a:r>
              <a:rPr lang="ru-RU" altLang="ru-RU" sz="2400" dirty="0" err="1" smtClean="0">
                <a:latin typeface="Century" panose="02040604050505020304" pitchFamily="18" charset="0"/>
              </a:rPr>
              <a:t>метилазы</a:t>
            </a:r>
            <a:r>
              <a:rPr lang="ru-RU" altLang="ru-RU" sz="2400" dirty="0" smtClean="0">
                <a:latin typeface="Century" panose="02040604050505020304" pitchFamily="18" charset="0"/>
              </a:rPr>
              <a:t> гистон-модифицирующие ферменты</a:t>
            </a:r>
            <a:endParaRPr lang="en-GB" alt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26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725269" y="2449513"/>
            <a:ext cx="2286000" cy="646331"/>
          </a:xfrm>
          <a:prstGeom prst="rect">
            <a:avLst/>
          </a:prstGeom>
          <a:solidFill>
            <a:srgbClr val="F7903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Plant-specific RNA Polymerases (IV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512763" y="890588"/>
            <a:ext cx="6280150" cy="5549900"/>
            <a:chOff x="512478" y="890847"/>
            <a:chExt cx="6280588" cy="5550323"/>
          </a:xfrm>
        </p:grpSpPr>
        <p:sp>
          <p:nvSpPr>
            <p:cNvPr id="13" name="Circular Arrow 13"/>
            <p:cNvSpPr/>
            <p:nvPr/>
          </p:nvSpPr>
          <p:spPr>
            <a:xfrm rot="8894348" flipH="1">
              <a:off x="512478" y="890847"/>
              <a:ext cx="6280588" cy="5550323"/>
            </a:xfrm>
            <a:prstGeom prst="circularArrow">
              <a:avLst>
                <a:gd name="adj1" fmla="val 6571"/>
                <a:gd name="adj2" fmla="val 721843"/>
                <a:gd name="adj3" fmla="val 19551013"/>
                <a:gd name="adj4" fmla="val 7824584"/>
                <a:gd name="adj5" fmla="val 741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4" name="Group 508"/>
            <p:cNvGrpSpPr>
              <a:grpSpLocks/>
            </p:cNvGrpSpPr>
            <p:nvPr/>
          </p:nvGrpSpPr>
          <p:grpSpPr bwMode="auto">
            <a:xfrm>
              <a:off x="4022810" y="3972092"/>
              <a:ext cx="602874" cy="663575"/>
              <a:chOff x="3033518" y="1544715"/>
              <a:chExt cx="602874" cy="663575"/>
            </a:xfrm>
          </p:grpSpPr>
          <p:sp>
            <p:nvSpPr>
              <p:cNvPr id="137" name="Freeform 509"/>
              <p:cNvSpPr/>
              <p:nvPr/>
            </p:nvSpPr>
            <p:spPr bwMode="auto">
              <a:xfrm rot="20845269">
                <a:off x="3033518" y="1544715"/>
                <a:ext cx="602874" cy="663575"/>
              </a:xfrm>
              <a:custGeom>
                <a:avLst/>
                <a:gdLst>
                  <a:gd name="connsiteX0" fmla="*/ 0 w 602826"/>
                  <a:gd name="connsiteY0" fmla="*/ 379307 h 663787"/>
                  <a:gd name="connsiteX1" fmla="*/ 20320 w 602826"/>
                  <a:gd name="connsiteY1" fmla="*/ 365760 h 663787"/>
                  <a:gd name="connsiteX2" fmla="*/ 67733 w 602826"/>
                  <a:gd name="connsiteY2" fmla="*/ 338667 h 663787"/>
                  <a:gd name="connsiteX3" fmla="*/ 67733 w 602826"/>
                  <a:gd name="connsiteY3" fmla="*/ 169334 h 663787"/>
                  <a:gd name="connsiteX4" fmla="*/ 74506 w 602826"/>
                  <a:gd name="connsiteY4" fmla="*/ 121920 h 663787"/>
                  <a:gd name="connsiteX5" fmla="*/ 115146 w 602826"/>
                  <a:gd name="connsiteY5" fmla="*/ 81280 h 663787"/>
                  <a:gd name="connsiteX6" fmla="*/ 155786 w 602826"/>
                  <a:gd name="connsiteY6" fmla="*/ 54187 h 663787"/>
                  <a:gd name="connsiteX7" fmla="*/ 230293 w 602826"/>
                  <a:gd name="connsiteY7" fmla="*/ 6774 h 663787"/>
                  <a:gd name="connsiteX8" fmla="*/ 264160 w 602826"/>
                  <a:gd name="connsiteY8" fmla="*/ 0 h 663787"/>
                  <a:gd name="connsiteX9" fmla="*/ 338666 w 602826"/>
                  <a:gd name="connsiteY9" fmla="*/ 6774 h 663787"/>
                  <a:gd name="connsiteX10" fmla="*/ 399626 w 602826"/>
                  <a:gd name="connsiteY10" fmla="*/ 20320 h 663787"/>
                  <a:gd name="connsiteX11" fmla="*/ 426720 w 602826"/>
                  <a:gd name="connsiteY11" fmla="*/ 33867 h 663787"/>
                  <a:gd name="connsiteX12" fmla="*/ 480906 w 602826"/>
                  <a:gd name="connsiteY12" fmla="*/ 54187 h 663787"/>
                  <a:gd name="connsiteX13" fmla="*/ 521546 w 602826"/>
                  <a:gd name="connsiteY13" fmla="*/ 81280 h 663787"/>
                  <a:gd name="connsiteX14" fmla="*/ 541866 w 602826"/>
                  <a:gd name="connsiteY14" fmla="*/ 94827 h 663787"/>
                  <a:gd name="connsiteX15" fmla="*/ 582506 w 602826"/>
                  <a:gd name="connsiteY15" fmla="*/ 135467 h 663787"/>
                  <a:gd name="connsiteX16" fmla="*/ 596053 w 602826"/>
                  <a:gd name="connsiteY16" fmla="*/ 176107 h 663787"/>
                  <a:gd name="connsiteX17" fmla="*/ 602826 w 602826"/>
                  <a:gd name="connsiteY17" fmla="*/ 196427 h 663787"/>
                  <a:gd name="connsiteX18" fmla="*/ 562186 w 602826"/>
                  <a:gd name="connsiteY18" fmla="*/ 277707 h 663787"/>
                  <a:gd name="connsiteX19" fmla="*/ 548640 w 602826"/>
                  <a:gd name="connsiteY19" fmla="*/ 298027 h 663787"/>
                  <a:gd name="connsiteX20" fmla="*/ 535093 w 602826"/>
                  <a:gd name="connsiteY20" fmla="*/ 318347 h 663787"/>
                  <a:gd name="connsiteX21" fmla="*/ 562186 w 602826"/>
                  <a:gd name="connsiteY21" fmla="*/ 365760 h 663787"/>
                  <a:gd name="connsiteX22" fmla="*/ 568960 w 602826"/>
                  <a:gd name="connsiteY22" fmla="*/ 386080 h 663787"/>
                  <a:gd name="connsiteX23" fmla="*/ 582506 w 602826"/>
                  <a:gd name="connsiteY23" fmla="*/ 406400 h 663787"/>
                  <a:gd name="connsiteX24" fmla="*/ 596053 w 602826"/>
                  <a:gd name="connsiteY24" fmla="*/ 453814 h 663787"/>
                  <a:gd name="connsiteX25" fmla="*/ 602826 w 602826"/>
                  <a:gd name="connsiteY25" fmla="*/ 474134 h 663787"/>
                  <a:gd name="connsiteX26" fmla="*/ 596053 w 602826"/>
                  <a:gd name="connsiteY26" fmla="*/ 548640 h 663787"/>
                  <a:gd name="connsiteX27" fmla="*/ 589280 w 602826"/>
                  <a:gd name="connsiteY27" fmla="*/ 568960 h 663787"/>
                  <a:gd name="connsiteX28" fmla="*/ 548640 w 602826"/>
                  <a:gd name="connsiteY28" fmla="*/ 596054 h 663787"/>
                  <a:gd name="connsiteX29" fmla="*/ 508000 w 602826"/>
                  <a:gd name="connsiteY29" fmla="*/ 623147 h 663787"/>
                  <a:gd name="connsiteX30" fmla="*/ 467360 w 602826"/>
                  <a:gd name="connsiteY30" fmla="*/ 650240 h 663787"/>
                  <a:gd name="connsiteX31" fmla="*/ 413173 w 602826"/>
                  <a:gd name="connsiteY31" fmla="*/ 663787 h 663787"/>
                  <a:gd name="connsiteX32" fmla="*/ 237066 w 602826"/>
                  <a:gd name="connsiteY32" fmla="*/ 650240 h 663787"/>
                  <a:gd name="connsiteX33" fmla="*/ 176106 w 602826"/>
                  <a:gd name="connsiteY33" fmla="*/ 629920 h 663787"/>
                  <a:gd name="connsiteX34" fmla="*/ 155786 w 602826"/>
                  <a:gd name="connsiteY34" fmla="*/ 623147 h 663787"/>
                  <a:gd name="connsiteX35" fmla="*/ 135466 w 602826"/>
                  <a:gd name="connsiteY35" fmla="*/ 616374 h 663787"/>
                  <a:gd name="connsiteX36" fmla="*/ 74506 w 602826"/>
                  <a:gd name="connsiteY36" fmla="*/ 562187 h 663787"/>
                  <a:gd name="connsiteX37" fmla="*/ 54186 w 602826"/>
                  <a:gd name="connsiteY37" fmla="*/ 541867 h 663787"/>
                  <a:gd name="connsiteX38" fmla="*/ 33866 w 602826"/>
                  <a:gd name="connsiteY38" fmla="*/ 501227 h 663787"/>
                  <a:gd name="connsiteX39" fmla="*/ 27093 w 602826"/>
                  <a:gd name="connsiteY39" fmla="*/ 480907 h 663787"/>
                  <a:gd name="connsiteX40" fmla="*/ 13546 w 602826"/>
                  <a:gd name="connsiteY40" fmla="*/ 419947 h 663787"/>
                  <a:gd name="connsiteX41" fmla="*/ 0 w 602826"/>
                  <a:gd name="connsiteY41" fmla="*/ 379307 h 66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02826" h="663787">
                    <a:moveTo>
                      <a:pt x="0" y="379307"/>
                    </a:moveTo>
                    <a:cubicBezTo>
                      <a:pt x="6773" y="374791"/>
                      <a:pt x="13252" y="369799"/>
                      <a:pt x="20320" y="365760"/>
                    </a:cubicBezTo>
                    <a:cubicBezTo>
                      <a:pt x="80475" y="331386"/>
                      <a:pt x="18226" y="371672"/>
                      <a:pt x="67733" y="338667"/>
                    </a:cubicBezTo>
                    <a:cubicBezTo>
                      <a:pt x="56051" y="256891"/>
                      <a:pt x="57914" y="292073"/>
                      <a:pt x="67733" y="169334"/>
                    </a:cubicBezTo>
                    <a:cubicBezTo>
                      <a:pt x="69006" y="153420"/>
                      <a:pt x="69919" y="137212"/>
                      <a:pt x="74506" y="121920"/>
                    </a:cubicBezTo>
                    <a:cubicBezTo>
                      <a:pt x="80697" y="101284"/>
                      <a:pt x="100425" y="93898"/>
                      <a:pt x="115146" y="81280"/>
                    </a:cubicBezTo>
                    <a:cubicBezTo>
                      <a:pt x="147433" y="53606"/>
                      <a:pt x="121222" y="65708"/>
                      <a:pt x="155786" y="54187"/>
                    </a:cubicBezTo>
                    <a:cubicBezTo>
                      <a:pt x="193691" y="25758"/>
                      <a:pt x="195509" y="15470"/>
                      <a:pt x="230293" y="6774"/>
                    </a:cubicBezTo>
                    <a:cubicBezTo>
                      <a:pt x="241462" y="3982"/>
                      <a:pt x="252871" y="2258"/>
                      <a:pt x="264160" y="0"/>
                    </a:cubicBezTo>
                    <a:cubicBezTo>
                      <a:pt x="288995" y="2258"/>
                      <a:pt x="313921" y="3681"/>
                      <a:pt x="338666" y="6774"/>
                    </a:cubicBezTo>
                    <a:cubicBezTo>
                      <a:pt x="355867" y="8924"/>
                      <a:pt x="382221" y="15969"/>
                      <a:pt x="399626" y="20320"/>
                    </a:cubicBezTo>
                    <a:cubicBezTo>
                      <a:pt x="408657" y="24836"/>
                      <a:pt x="417439" y="29890"/>
                      <a:pt x="426720" y="33867"/>
                    </a:cubicBezTo>
                    <a:cubicBezTo>
                      <a:pt x="454943" y="45963"/>
                      <a:pt x="446595" y="35472"/>
                      <a:pt x="480906" y="54187"/>
                    </a:cubicBezTo>
                    <a:cubicBezTo>
                      <a:pt x="495199" y="61983"/>
                      <a:pt x="507999" y="72249"/>
                      <a:pt x="521546" y="81280"/>
                    </a:cubicBezTo>
                    <a:cubicBezTo>
                      <a:pt x="528319" y="85796"/>
                      <a:pt x="536110" y="89071"/>
                      <a:pt x="541866" y="94827"/>
                    </a:cubicBezTo>
                    <a:lnTo>
                      <a:pt x="582506" y="135467"/>
                    </a:lnTo>
                    <a:lnTo>
                      <a:pt x="596053" y="176107"/>
                    </a:lnTo>
                    <a:lnTo>
                      <a:pt x="602826" y="196427"/>
                    </a:lnTo>
                    <a:cubicBezTo>
                      <a:pt x="584131" y="252515"/>
                      <a:pt x="597202" y="225183"/>
                      <a:pt x="562186" y="277707"/>
                    </a:cubicBezTo>
                    <a:lnTo>
                      <a:pt x="548640" y="298027"/>
                    </a:lnTo>
                    <a:lnTo>
                      <a:pt x="535093" y="318347"/>
                    </a:lnTo>
                    <a:cubicBezTo>
                      <a:pt x="548700" y="338757"/>
                      <a:pt x="551872" y="341694"/>
                      <a:pt x="562186" y="365760"/>
                    </a:cubicBezTo>
                    <a:cubicBezTo>
                      <a:pt x="564999" y="372322"/>
                      <a:pt x="565767" y="379694"/>
                      <a:pt x="568960" y="386080"/>
                    </a:cubicBezTo>
                    <a:cubicBezTo>
                      <a:pt x="572601" y="393361"/>
                      <a:pt x="578865" y="399119"/>
                      <a:pt x="582506" y="406400"/>
                    </a:cubicBezTo>
                    <a:cubicBezTo>
                      <a:pt x="587922" y="417233"/>
                      <a:pt x="593157" y="443678"/>
                      <a:pt x="596053" y="453814"/>
                    </a:cubicBezTo>
                    <a:cubicBezTo>
                      <a:pt x="598014" y="460679"/>
                      <a:pt x="600568" y="467361"/>
                      <a:pt x="602826" y="474134"/>
                    </a:cubicBezTo>
                    <a:cubicBezTo>
                      <a:pt x="600568" y="498969"/>
                      <a:pt x="599580" y="523953"/>
                      <a:pt x="596053" y="548640"/>
                    </a:cubicBezTo>
                    <a:cubicBezTo>
                      <a:pt x="595043" y="555708"/>
                      <a:pt x="594328" y="563911"/>
                      <a:pt x="589280" y="568960"/>
                    </a:cubicBezTo>
                    <a:cubicBezTo>
                      <a:pt x="577768" y="580473"/>
                      <a:pt x="562187" y="587023"/>
                      <a:pt x="548640" y="596054"/>
                    </a:cubicBezTo>
                    <a:lnTo>
                      <a:pt x="508000" y="623147"/>
                    </a:lnTo>
                    <a:cubicBezTo>
                      <a:pt x="507998" y="623149"/>
                      <a:pt x="467363" y="650239"/>
                      <a:pt x="467360" y="650240"/>
                    </a:cubicBezTo>
                    <a:lnTo>
                      <a:pt x="413173" y="663787"/>
                    </a:lnTo>
                    <a:cubicBezTo>
                      <a:pt x="380885" y="662173"/>
                      <a:pt x="286795" y="662672"/>
                      <a:pt x="237066" y="650240"/>
                    </a:cubicBezTo>
                    <a:cubicBezTo>
                      <a:pt x="237032" y="650232"/>
                      <a:pt x="186282" y="633312"/>
                      <a:pt x="176106" y="629920"/>
                    </a:cubicBezTo>
                    <a:lnTo>
                      <a:pt x="155786" y="623147"/>
                    </a:lnTo>
                    <a:lnTo>
                      <a:pt x="135466" y="616374"/>
                    </a:lnTo>
                    <a:cubicBezTo>
                      <a:pt x="99206" y="592200"/>
                      <a:pt x="120902" y="608583"/>
                      <a:pt x="74506" y="562187"/>
                    </a:cubicBezTo>
                    <a:lnTo>
                      <a:pt x="54186" y="541867"/>
                    </a:lnTo>
                    <a:cubicBezTo>
                      <a:pt x="37162" y="490792"/>
                      <a:pt x="60127" y="553748"/>
                      <a:pt x="33866" y="501227"/>
                    </a:cubicBezTo>
                    <a:cubicBezTo>
                      <a:pt x="30673" y="494841"/>
                      <a:pt x="29054" y="487772"/>
                      <a:pt x="27093" y="480907"/>
                    </a:cubicBezTo>
                    <a:cubicBezTo>
                      <a:pt x="20718" y="458592"/>
                      <a:pt x="18201" y="443220"/>
                      <a:pt x="13546" y="419947"/>
                    </a:cubicBezTo>
                    <a:lnTo>
                      <a:pt x="0" y="379307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8" name="TextBox 558"/>
              <p:cNvSpPr txBox="1">
                <a:spLocks noChangeArrowheads="1"/>
              </p:cNvSpPr>
              <p:nvPr/>
            </p:nvSpPr>
            <p:spPr bwMode="auto">
              <a:xfrm rot="-754731">
                <a:off x="3081338" y="1620838"/>
                <a:ext cx="47625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 sz="1000" b="1">
                    <a:ea typeface="MS PGothic" pitchFamily="34" charset="-128"/>
                  </a:rPr>
                  <a:t>AGO</a:t>
                </a:r>
              </a:p>
            </p:txBody>
          </p:sp>
          <p:grpSp>
            <p:nvGrpSpPr>
              <p:cNvPr id="139" name="Group 680"/>
              <p:cNvGrpSpPr>
                <a:grpSpLocks/>
              </p:cNvGrpSpPr>
              <p:nvPr/>
            </p:nvGrpSpPr>
            <p:grpSpPr bwMode="auto">
              <a:xfrm rot="-413230">
                <a:off x="3120302" y="1928090"/>
                <a:ext cx="401637" cy="91585"/>
                <a:chOff x="4699360" y="4019611"/>
                <a:chExt cx="401661" cy="91771"/>
              </a:xfrm>
            </p:grpSpPr>
            <p:cxnSp>
              <p:nvCxnSpPr>
                <p:cNvPr id="140" name="Straight Connector 512"/>
                <p:cNvCxnSpPr/>
                <p:nvPr/>
              </p:nvCxnSpPr>
              <p:spPr bwMode="auto">
                <a:xfrm>
                  <a:off x="5091702" y="4013460"/>
                  <a:ext cx="0" cy="7795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513"/>
                <p:cNvCxnSpPr/>
                <p:nvPr/>
              </p:nvCxnSpPr>
              <p:spPr bwMode="auto">
                <a:xfrm>
                  <a:off x="5051630" y="4013423"/>
                  <a:ext cx="0" cy="795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514"/>
                <p:cNvCxnSpPr/>
                <p:nvPr/>
              </p:nvCxnSpPr>
              <p:spPr bwMode="auto">
                <a:xfrm>
                  <a:off x="4945789" y="4016632"/>
                  <a:ext cx="0" cy="7795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515"/>
                <p:cNvCxnSpPr/>
                <p:nvPr/>
              </p:nvCxnSpPr>
              <p:spPr bwMode="auto">
                <a:xfrm>
                  <a:off x="5017291" y="4020479"/>
                  <a:ext cx="0" cy="7795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516"/>
                <p:cNvCxnSpPr/>
                <p:nvPr/>
              </p:nvCxnSpPr>
              <p:spPr bwMode="auto">
                <a:xfrm>
                  <a:off x="4802932" y="4018589"/>
                  <a:ext cx="0" cy="827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517"/>
                <p:cNvCxnSpPr/>
                <p:nvPr/>
              </p:nvCxnSpPr>
              <p:spPr bwMode="auto">
                <a:xfrm>
                  <a:off x="4734297" y="4019879"/>
                  <a:ext cx="0" cy="7795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518"/>
                <p:cNvCxnSpPr/>
                <p:nvPr/>
              </p:nvCxnSpPr>
              <p:spPr bwMode="auto">
                <a:xfrm>
                  <a:off x="4868416" y="4020098"/>
                  <a:ext cx="0" cy="8113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519"/>
                <p:cNvCxnSpPr/>
                <p:nvPr/>
              </p:nvCxnSpPr>
              <p:spPr bwMode="auto">
                <a:xfrm>
                  <a:off x="4911545" y="4022102"/>
                  <a:ext cx="0" cy="7795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520"/>
                <p:cNvCxnSpPr/>
                <p:nvPr/>
              </p:nvCxnSpPr>
              <p:spPr bwMode="auto">
                <a:xfrm>
                  <a:off x="4987248" y="4015257"/>
                  <a:ext cx="0" cy="827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521"/>
                <p:cNvCxnSpPr/>
                <p:nvPr/>
              </p:nvCxnSpPr>
              <p:spPr>
                <a:xfrm>
                  <a:off x="4699757" y="4105422"/>
                  <a:ext cx="40169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522"/>
                <p:cNvCxnSpPr/>
                <p:nvPr/>
              </p:nvCxnSpPr>
              <p:spPr bwMode="auto">
                <a:xfrm>
                  <a:off x="4836891" y="4017875"/>
                  <a:ext cx="0" cy="7795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523"/>
                <p:cNvCxnSpPr/>
                <p:nvPr/>
              </p:nvCxnSpPr>
              <p:spPr bwMode="auto">
                <a:xfrm>
                  <a:off x="4769546" y="4019339"/>
                  <a:ext cx="0" cy="7795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2209800" y="1981200"/>
              <a:ext cx="4489450" cy="382588"/>
              <a:chOff x="1714500" y="3929063"/>
              <a:chExt cx="3071813" cy="142879"/>
            </a:xfrm>
          </p:grpSpPr>
          <p:sp>
            <p:nvSpPr>
              <p:cNvPr id="131" name="Oval 4"/>
              <p:cNvSpPr/>
              <p:nvPr/>
            </p:nvSpPr>
            <p:spPr>
              <a:xfrm>
                <a:off x="3428992" y="3929066"/>
                <a:ext cx="151280" cy="142876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>
                      <a:tint val="66000"/>
                      <a:satMod val="160000"/>
                    </a:srgbClr>
                  </a:gs>
                  <a:gs pos="50000">
                    <a:srgbClr val="FF6600">
                      <a:tint val="44500"/>
                      <a:satMod val="160000"/>
                    </a:srgbClr>
                  </a:gs>
                  <a:gs pos="100000">
                    <a:srgbClr val="FF66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grpSp>
            <p:nvGrpSpPr>
              <p:cNvPr id="132" name="Group 47"/>
              <p:cNvGrpSpPr>
                <a:grpSpLocks/>
              </p:cNvGrpSpPr>
              <p:nvPr/>
            </p:nvGrpSpPr>
            <p:grpSpPr bwMode="auto">
              <a:xfrm>
                <a:off x="1714500" y="3929063"/>
                <a:ext cx="3071813" cy="142879"/>
                <a:chOff x="1714500" y="3929063"/>
                <a:chExt cx="3071813" cy="142879"/>
              </a:xfrm>
            </p:grpSpPr>
            <p:sp>
              <p:nvSpPr>
                <p:cNvPr id="133" name="Rounded Rectangle 6"/>
                <p:cNvSpPr/>
                <p:nvPr/>
              </p:nvSpPr>
              <p:spPr>
                <a:xfrm>
                  <a:off x="1714386" y="3929191"/>
                  <a:ext cx="1715252" cy="1428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134" name="Rounded Rectangle 7"/>
                <p:cNvSpPr/>
                <p:nvPr/>
              </p:nvSpPr>
              <p:spPr>
                <a:xfrm>
                  <a:off x="3573028" y="3929191"/>
                  <a:ext cx="1213385" cy="1428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135" name="Rectangle 8"/>
                <p:cNvSpPr/>
                <p:nvPr/>
              </p:nvSpPr>
              <p:spPr bwMode="auto">
                <a:xfrm>
                  <a:off x="3573028" y="3929191"/>
                  <a:ext cx="284608" cy="14289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136" name="Rectangle 9"/>
                <p:cNvSpPr/>
                <p:nvPr/>
              </p:nvSpPr>
              <p:spPr bwMode="auto">
                <a:xfrm>
                  <a:off x="3142857" y="3929191"/>
                  <a:ext cx="286780" cy="14289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5105400" y="1752600"/>
              <a:ext cx="203200" cy="293688"/>
              <a:chOff x="2018956" y="1547032"/>
              <a:chExt cx="203889" cy="293681"/>
            </a:xfrm>
          </p:grpSpPr>
          <p:sp>
            <p:nvSpPr>
              <p:cNvPr id="129" name="Can 105"/>
              <p:cNvSpPr/>
              <p:nvPr/>
            </p:nvSpPr>
            <p:spPr bwMode="auto">
              <a:xfrm rot="17197676">
                <a:off x="1974091" y="1592257"/>
                <a:ext cx="293703" cy="203903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30" name="Oval 106"/>
              <p:cNvSpPr/>
              <p:nvPr/>
            </p:nvSpPr>
            <p:spPr bwMode="auto">
              <a:xfrm>
                <a:off x="2057400" y="1600200"/>
                <a:ext cx="165434" cy="1508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495800" y="1752600"/>
              <a:ext cx="241300" cy="293688"/>
              <a:chOff x="1828800" y="1547032"/>
              <a:chExt cx="241646" cy="293681"/>
            </a:xfrm>
          </p:grpSpPr>
          <p:sp>
            <p:nvSpPr>
              <p:cNvPr id="127" name="Can 108"/>
              <p:cNvSpPr/>
              <p:nvPr/>
            </p:nvSpPr>
            <p:spPr bwMode="auto">
              <a:xfrm rot="17197676">
                <a:off x="1821852" y="1592456"/>
                <a:ext cx="293703" cy="203506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8" name="Oval 109"/>
              <p:cNvSpPr/>
              <p:nvPr/>
            </p:nvSpPr>
            <p:spPr bwMode="auto">
              <a:xfrm>
                <a:off x="1828800" y="1600200"/>
                <a:ext cx="165434" cy="1508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8" name="Group 110"/>
            <p:cNvGrpSpPr>
              <a:grpSpLocks/>
            </p:cNvGrpSpPr>
            <p:nvPr/>
          </p:nvGrpSpPr>
          <p:grpSpPr bwMode="auto">
            <a:xfrm>
              <a:off x="4343400" y="1752600"/>
              <a:ext cx="142875" cy="292100"/>
              <a:chOff x="685800" y="1447800"/>
              <a:chExt cx="142875" cy="292100"/>
            </a:xfrm>
          </p:grpSpPr>
          <p:grpSp>
            <p:nvGrpSpPr>
              <p:cNvPr id="123" name="Group 139"/>
              <p:cNvGrpSpPr>
                <a:grpSpLocks/>
              </p:cNvGrpSpPr>
              <p:nvPr/>
            </p:nvGrpSpPr>
            <p:grpSpPr bwMode="auto">
              <a:xfrm>
                <a:off x="714375" y="1500198"/>
                <a:ext cx="109538" cy="239714"/>
                <a:chOff x="4589461" y="2357430"/>
                <a:chExt cx="109537" cy="239714"/>
              </a:xfrm>
            </p:grpSpPr>
            <p:sp>
              <p:nvSpPr>
                <p:cNvPr id="125" name="Oval 113"/>
                <p:cNvSpPr/>
                <p:nvPr/>
              </p:nvSpPr>
              <p:spPr bwMode="auto">
                <a:xfrm>
                  <a:off x="4589461" y="2357430"/>
                  <a:ext cx="109537" cy="793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126" name="Straight Connector 114"/>
                <p:cNvCxnSpPr/>
                <p:nvPr/>
              </p:nvCxnSpPr>
              <p:spPr bwMode="auto">
                <a:xfrm rot="5400000">
                  <a:off x="4564042" y="2516511"/>
                  <a:ext cx="160349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4" name="Oval 112"/>
              <p:cNvSpPr/>
              <p:nvPr/>
            </p:nvSpPr>
            <p:spPr bwMode="auto">
              <a:xfrm>
                <a:off x="685800" y="1447800"/>
                <a:ext cx="142875" cy="1428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9" name="Group 120"/>
            <p:cNvGrpSpPr>
              <a:grpSpLocks/>
            </p:cNvGrpSpPr>
            <p:nvPr/>
          </p:nvGrpSpPr>
          <p:grpSpPr bwMode="auto">
            <a:xfrm>
              <a:off x="4953000" y="1752600"/>
              <a:ext cx="142875" cy="292100"/>
              <a:chOff x="685800" y="1447800"/>
              <a:chExt cx="142875" cy="292100"/>
            </a:xfrm>
          </p:grpSpPr>
          <p:grpSp>
            <p:nvGrpSpPr>
              <p:cNvPr id="119" name="Group 139"/>
              <p:cNvGrpSpPr>
                <a:grpSpLocks/>
              </p:cNvGrpSpPr>
              <p:nvPr/>
            </p:nvGrpSpPr>
            <p:grpSpPr bwMode="auto">
              <a:xfrm>
                <a:off x="714375" y="1500198"/>
                <a:ext cx="109538" cy="239714"/>
                <a:chOff x="4589461" y="2357430"/>
                <a:chExt cx="109537" cy="239714"/>
              </a:xfrm>
            </p:grpSpPr>
            <p:sp>
              <p:nvSpPr>
                <p:cNvPr id="121" name="Oval 123"/>
                <p:cNvSpPr/>
                <p:nvPr/>
              </p:nvSpPr>
              <p:spPr bwMode="auto">
                <a:xfrm>
                  <a:off x="4589461" y="2357430"/>
                  <a:ext cx="109537" cy="793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122" name="Straight Connector 124"/>
                <p:cNvCxnSpPr/>
                <p:nvPr/>
              </p:nvCxnSpPr>
              <p:spPr bwMode="auto">
                <a:xfrm rot="5400000">
                  <a:off x="4564085" y="2516511"/>
                  <a:ext cx="160349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Oval 122"/>
              <p:cNvSpPr/>
              <p:nvPr/>
            </p:nvSpPr>
            <p:spPr bwMode="auto">
              <a:xfrm>
                <a:off x="685800" y="1447800"/>
                <a:ext cx="142875" cy="1428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0" name="TextBox 229"/>
            <p:cNvSpPr txBox="1">
              <a:spLocks noChangeArrowheads="1"/>
            </p:cNvSpPr>
            <p:nvPr/>
          </p:nvSpPr>
          <p:spPr bwMode="auto">
            <a:xfrm rot="-725729">
              <a:off x="5856288" y="1539875"/>
              <a:ext cx="18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ru-RU"/>
            </a:p>
          </p:txBody>
        </p:sp>
        <p:sp>
          <p:nvSpPr>
            <p:cNvPr id="21" name="Oval 365"/>
            <p:cNvSpPr/>
            <p:nvPr/>
          </p:nvSpPr>
          <p:spPr bwMode="auto">
            <a:xfrm>
              <a:off x="4190972" y="1600513"/>
              <a:ext cx="609643" cy="762058"/>
            </a:xfrm>
            <a:prstGeom prst="ellipse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Freeform 3"/>
            <p:cNvSpPr/>
            <p:nvPr/>
          </p:nvSpPr>
          <p:spPr>
            <a:xfrm>
              <a:off x="2479527" y="2461004"/>
              <a:ext cx="1884494" cy="107958"/>
            </a:xfrm>
            <a:custGeom>
              <a:avLst/>
              <a:gdLst>
                <a:gd name="connsiteX0" fmla="*/ 0 w 1111170"/>
                <a:gd name="connsiteY0" fmla="*/ 37802 h 107881"/>
                <a:gd name="connsiteX1" fmla="*/ 254643 w 1111170"/>
                <a:gd name="connsiteY1" fmla="*/ 3078 h 107881"/>
                <a:gd name="connsiteX2" fmla="*/ 590309 w 1111170"/>
                <a:gd name="connsiteY2" fmla="*/ 107250 h 107881"/>
                <a:gd name="connsiteX3" fmla="*/ 1111170 w 1111170"/>
                <a:gd name="connsiteY3" fmla="*/ 49377 h 10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170" h="107881">
                  <a:moveTo>
                    <a:pt x="0" y="37802"/>
                  </a:moveTo>
                  <a:cubicBezTo>
                    <a:pt x="78129" y="14652"/>
                    <a:pt x="156258" y="-8497"/>
                    <a:pt x="254643" y="3078"/>
                  </a:cubicBezTo>
                  <a:cubicBezTo>
                    <a:pt x="353028" y="14653"/>
                    <a:pt x="447555" y="99534"/>
                    <a:pt x="590309" y="107250"/>
                  </a:cubicBezTo>
                  <a:cubicBezTo>
                    <a:pt x="733063" y="114966"/>
                    <a:pt x="1111170" y="49377"/>
                    <a:pt x="1111170" y="4937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Freeform 364"/>
            <p:cNvSpPr/>
            <p:nvPr/>
          </p:nvSpPr>
          <p:spPr bwMode="auto">
            <a:xfrm rot="20874271">
              <a:off x="1739894" y="2499697"/>
              <a:ext cx="996971" cy="838200"/>
            </a:xfrm>
            <a:custGeom>
              <a:avLst/>
              <a:gdLst>
                <a:gd name="connsiteX0" fmla="*/ 77118 w 997027"/>
                <a:gd name="connsiteY0" fmla="*/ 328670 h 1030077"/>
                <a:gd name="connsiteX1" fmla="*/ 407624 w 997027"/>
                <a:gd name="connsiteY1" fmla="*/ 9181 h 1030077"/>
                <a:gd name="connsiteX2" fmla="*/ 936434 w 997027"/>
                <a:gd name="connsiteY2" fmla="*/ 273586 h 1030077"/>
                <a:gd name="connsiteX3" fmla="*/ 771181 w 997027"/>
                <a:gd name="connsiteY3" fmla="*/ 758328 h 1030077"/>
                <a:gd name="connsiteX4" fmla="*/ 176270 w 997027"/>
                <a:gd name="connsiteY4" fmla="*/ 1000699 h 1030077"/>
                <a:gd name="connsiteX5" fmla="*/ 11017 w 997027"/>
                <a:gd name="connsiteY5" fmla="*/ 582058 h 1030077"/>
                <a:gd name="connsiteX6" fmla="*/ 77118 w 997027"/>
                <a:gd name="connsiteY6" fmla="*/ 328670 h 103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027" h="1030077">
                  <a:moveTo>
                    <a:pt x="77118" y="328670"/>
                  </a:moveTo>
                  <a:cubicBezTo>
                    <a:pt x="143219" y="233191"/>
                    <a:pt x="264405" y="18362"/>
                    <a:pt x="407624" y="9181"/>
                  </a:cubicBezTo>
                  <a:cubicBezTo>
                    <a:pt x="550843" y="0"/>
                    <a:pt x="875841" y="148728"/>
                    <a:pt x="936434" y="273586"/>
                  </a:cubicBezTo>
                  <a:cubicBezTo>
                    <a:pt x="997027" y="398444"/>
                    <a:pt x="897875" y="637142"/>
                    <a:pt x="771181" y="758328"/>
                  </a:cubicBezTo>
                  <a:cubicBezTo>
                    <a:pt x="644487" y="879514"/>
                    <a:pt x="302964" y="1030077"/>
                    <a:pt x="176270" y="1000699"/>
                  </a:cubicBezTo>
                  <a:cubicBezTo>
                    <a:pt x="49576" y="971321"/>
                    <a:pt x="22034" y="699571"/>
                    <a:pt x="11017" y="582058"/>
                  </a:cubicBezTo>
                  <a:cubicBezTo>
                    <a:pt x="0" y="464545"/>
                    <a:pt x="11017" y="424149"/>
                    <a:pt x="77118" y="32867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ight Arrow 366"/>
            <p:cNvSpPr/>
            <p:nvPr/>
          </p:nvSpPr>
          <p:spPr bwMode="auto">
            <a:xfrm rot="6496435">
              <a:off x="1466631" y="3011909"/>
              <a:ext cx="287360" cy="22067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367"/>
            <p:cNvSpPr>
              <a:spLocks noChangeArrowheads="1"/>
            </p:cNvSpPr>
            <p:nvPr/>
          </p:nvSpPr>
          <p:spPr bwMode="auto">
            <a:xfrm>
              <a:off x="1831858" y="2683771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b="1"/>
                <a:t>RdRP</a:t>
              </a:r>
              <a:endParaRPr lang="en-GB" altLang="ru-RU"/>
            </a:p>
          </p:txBody>
        </p:sp>
        <p:sp>
          <p:nvSpPr>
            <p:cNvPr id="26" name="Freeform 368"/>
            <p:cNvSpPr/>
            <p:nvPr/>
          </p:nvSpPr>
          <p:spPr>
            <a:xfrm>
              <a:off x="720455" y="3442153"/>
              <a:ext cx="1111328" cy="107958"/>
            </a:xfrm>
            <a:custGeom>
              <a:avLst/>
              <a:gdLst>
                <a:gd name="connsiteX0" fmla="*/ 0 w 1111170"/>
                <a:gd name="connsiteY0" fmla="*/ 37802 h 107881"/>
                <a:gd name="connsiteX1" fmla="*/ 254643 w 1111170"/>
                <a:gd name="connsiteY1" fmla="*/ 3078 h 107881"/>
                <a:gd name="connsiteX2" fmla="*/ 590309 w 1111170"/>
                <a:gd name="connsiteY2" fmla="*/ 107250 h 107881"/>
                <a:gd name="connsiteX3" fmla="*/ 1111170 w 1111170"/>
                <a:gd name="connsiteY3" fmla="*/ 49377 h 10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170" h="107881">
                  <a:moveTo>
                    <a:pt x="0" y="37802"/>
                  </a:moveTo>
                  <a:cubicBezTo>
                    <a:pt x="78129" y="14652"/>
                    <a:pt x="156258" y="-8497"/>
                    <a:pt x="254643" y="3078"/>
                  </a:cubicBezTo>
                  <a:cubicBezTo>
                    <a:pt x="353028" y="14653"/>
                    <a:pt x="447555" y="99534"/>
                    <a:pt x="590309" y="107250"/>
                  </a:cubicBezTo>
                  <a:cubicBezTo>
                    <a:pt x="733063" y="114966"/>
                    <a:pt x="1111170" y="49377"/>
                    <a:pt x="1111170" y="4937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Freeform 369"/>
            <p:cNvSpPr/>
            <p:nvPr/>
          </p:nvSpPr>
          <p:spPr>
            <a:xfrm>
              <a:off x="720455" y="3527885"/>
              <a:ext cx="1111328" cy="107958"/>
            </a:xfrm>
            <a:custGeom>
              <a:avLst/>
              <a:gdLst>
                <a:gd name="connsiteX0" fmla="*/ 0 w 1111170"/>
                <a:gd name="connsiteY0" fmla="*/ 37802 h 107881"/>
                <a:gd name="connsiteX1" fmla="*/ 254643 w 1111170"/>
                <a:gd name="connsiteY1" fmla="*/ 3078 h 107881"/>
                <a:gd name="connsiteX2" fmla="*/ 590309 w 1111170"/>
                <a:gd name="connsiteY2" fmla="*/ 107250 h 107881"/>
                <a:gd name="connsiteX3" fmla="*/ 1111170 w 1111170"/>
                <a:gd name="connsiteY3" fmla="*/ 49377 h 10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170" h="107881">
                  <a:moveTo>
                    <a:pt x="0" y="37802"/>
                  </a:moveTo>
                  <a:cubicBezTo>
                    <a:pt x="78129" y="14652"/>
                    <a:pt x="156258" y="-8497"/>
                    <a:pt x="254643" y="3078"/>
                  </a:cubicBezTo>
                  <a:cubicBezTo>
                    <a:pt x="353028" y="14653"/>
                    <a:pt x="447555" y="99534"/>
                    <a:pt x="590309" y="107250"/>
                  </a:cubicBezTo>
                  <a:cubicBezTo>
                    <a:pt x="733063" y="114966"/>
                    <a:pt x="1111170" y="49377"/>
                    <a:pt x="1111170" y="4937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Freeform 370"/>
            <p:cNvSpPr/>
            <p:nvPr/>
          </p:nvSpPr>
          <p:spPr bwMode="auto">
            <a:xfrm rot="3945947">
              <a:off x="864601" y="3748904"/>
              <a:ext cx="681038" cy="884193"/>
            </a:xfrm>
            <a:custGeom>
              <a:avLst/>
              <a:gdLst>
                <a:gd name="connsiteX0" fmla="*/ 1009650 w 2514600"/>
                <a:gd name="connsiteY0" fmla="*/ 171450 h 3638550"/>
                <a:gd name="connsiteX1" fmla="*/ 895350 w 2514600"/>
                <a:gd name="connsiteY1" fmla="*/ 66675 h 3638550"/>
                <a:gd name="connsiteX2" fmla="*/ 866775 w 2514600"/>
                <a:gd name="connsiteY2" fmla="*/ 57150 h 3638550"/>
                <a:gd name="connsiteX3" fmla="*/ 800100 w 2514600"/>
                <a:gd name="connsiteY3" fmla="*/ 9525 h 3638550"/>
                <a:gd name="connsiteX4" fmla="*/ 771525 w 2514600"/>
                <a:gd name="connsiteY4" fmla="*/ 0 h 3638550"/>
                <a:gd name="connsiteX5" fmla="*/ 714375 w 2514600"/>
                <a:gd name="connsiteY5" fmla="*/ 19050 h 3638550"/>
                <a:gd name="connsiteX6" fmla="*/ 647700 w 2514600"/>
                <a:gd name="connsiteY6" fmla="*/ 47625 h 3638550"/>
                <a:gd name="connsiteX7" fmla="*/ 609600 w 2514600"/>
                <a:gd name="connsiteY7" fmla="*/ 57150 h 3638550"/>
                <a:gd name="connsiteX8" fmla="*/ 552450 w 2514600"/>
                <a:gd name="connsiteY8" fmla="*/ 76200 h 3638550"/>
                <a:gd name="connsiteX9" fmla="*/ 514350 w 2514600"/>
                <a:gd name="connsiteY9" fmla="*/ 85725 h 3638550"/>
                <a:gd name="connsiteX10" fmla="*/ 476250 w 2514600"/>
                <a:gd name="connsiteY10" fmla="*/ 104775 h 3638550"/>
                <a:gd name="connsiteX11" fmla="*/ 428625 w 2514600"/>
                <a:gd name="connsiteY11" fmla="*/ 114300 h 3638550"/>
                <a:gd name="connsiteX12" fmla="*/ 400050 w 2514600"/>
                <a:gd name="connsiteY12" fmla="*/ 123825 h 3638550"/>
                <a:gd name="connsiteX13" fmla="*/ 361950 w 2514600"/>
                <a:gd name="connsiteY13" fmla="*/ 133350 h 3638550"/>
                <a:gd name="connsiteX14" fmla="*/ 314325 w 2514600"/>
                <a:gd name="connsiteY14" fmla="*/ 142875 h 3638550"/>
                <a:gd name="connsiteX15" fmla="*/ 238125 w 2514600"/>
                <a:gd name="connsiteY15" fmla="*/ 171450 h 3638550"/>
                <a:gd name="connsiteX16" fmla="*/ 190500 w 2514600"/>
                <a:gd name="connsiteY16" fmla="*/ 180975 h 3638550"/>
                <a:gd name="connsiteX17" fmla="*/ 133350 w 2514600"/>
                <a:gd name="connsiteY17" fmla="*/ 200025 h 3638550"/>
                <a:gd name="connsiteX18" fmla="*/ 104775 w 2514600"/>
                <a:gd name="connsiteY18" fmla="*/ 209550 h 3638550"/>
                <a:gd name="connsiteX19" fmla="*/ 76200 w 2514600"/>
                <a:gd name="connsiteY19" fmla="*/ 219075 h 3638550"/>
                <a:gd name="connsiteX20" fmla="*/ 57150 w 2514600"/>
                <a:gd name="connsiteY20" fmla="*/ 276225 h 3638550"/>
                <a:gd name="connsiteX21" fmla="*/ 47625 w 2514600"/>
                <a:gd name="connsiteY21" fmla="*/ 304800 h 3638550"/>
                <a:gd name="connsiteX22" fmla="*/ 28575 w 2514600"/>
                <a:gd name="connsiteY22" fmla="*/ 371475 h 3638550"/>
                <a:gd name="connsiteX23" fmla="*/ 9525 w 2514600"/>
                <a:gd name="connsiteY23" fmla="*/ 409575 h 3638550"/>
                <a:gd name="connsiteX24" fmla="*/ 0 w 2514600"/>
                <a:gd name="connsiteY24" fmla="*/ 457200 h 3638550"/>
                <a:gd name="connsiteX25" fmla="*/ 9525 w 2514600"/>
                <a:gd name="connsiteY25" fmla="*/ 542925 h 3638550"/>
                <a:gd name="connsiteX26" fmla="*/ 38100 w 2514600"/>
                <a:gd name="connsiteY26" fmla="*/ 609600 h 3638550"/>
                <a:gd name="connsiteX27" fmla="*/ 47625 w 2514600"/>
                <a:gd name="connsiteY27" fmla="*/ 638175 h 3638550"/>
                <a:gd name="connsiteX28" fmla="*/ 66675 w 2514600"/>
                <a:gd name="connsiteY28" fmla="*/ 676275 h 3638550"/>
                <a:gd name="connsiteX29" fmla="*/ 85725 w 2514600"/>
                <a:gd name="connsiteY29" fmla="*/ 733425 h 3638550"/>
                <a:gd name="connsiteX30" fmla="*/ 123825 w 2514600"/>
                <a:gd name="connsiteY30" fmla="*/ 790575 h 3638550"/>
                <a:gd name="connsiteX31" fmla="*/ 133350 w 2514600"/>
                <a:gd name="connsiteY31" fmla="*/ 819150 h 3638550"/>
                <a:gd name="connsiteX32" fmla="*/ 171450 w 2514600"/>
                <a:gd name="connsiteY32" fmla="*/ 876300 h 3638550"/>
                <a:gd name="connsiteX33" fmla="*/ 209550 w 2514600"/>
                <a:gd name="connsiteY33" fmla="*/ 942975 h 3638550"/>
                <a:gd name="connsiteX34" fmla="*/ 228600 w 2514600"/>
                <a:gd name="connsiteY34" fmla="*/ 1000125 h 3638550"/>
                <a:gd name="connsiteX35" fmla="*/ 247650 w 2514600"/>
                <a:gd name="connsiteY35" fmla="*/ 1047750 h 3638550"/>
                <a:gd name="connsiteX36" fmla="*/ 257175 w 2514600"/>
                <a:gd name="connsiteY36" fmla="*/ 1095375 h 3638550"/>
                <a:gd name="connsiteX37" fmla="*/ 266700 w 2514600"/>
                <a:gd name="connsiteY37" fmla="*/ 1123950 h 3638550"/>
                <a:gd name="connsiteX38" fmla="*/ 285750 w 2514600"/>
                <a:gd name="connsiteY38" fmla="*/ 1200150 h 3638550"/>
                <a:gd name="connsiteX39" fmla="*/ 304800 w 2514600"/>
                <a:gd name="connsiteY39" fmla="*/ 1266825 h 3638550"/>
                <a:gd name="connsiteX40" fmla="*/ 323850 w 2514600"/>
                <a:gd name="connsiteY40" fmla="*/ 1323975 h 3638550"/>
                <a:gd name="connsiteX41" fmla="*/ 342900 w 2514600"/>
                <a:gd name="connsiteY41" fmla="*/ 1419225 h 3638550"/>
                <a:gd name="connsiteX42" fmla="*/ 371475 w 2514600"/>
                <a:gd name="connsiteY42" fmla="*/ 1524000 h 3638550"/>
                <a:gd name="connsiteX43" fmla="*/ 381000 w 2514600"/>
                <a:gd name="connsiteY43" fmla="*/ 1581150 h 3638550"/>
                <a:gd name="connsiteX44" fmla="*/ 400050 w 2514600"/>
                <a:gd name="connsiteY44" fmla="*/ 1809750 h 3638550"/>
                <a:gd name="connsiteX45" fmla="*/ 390525 w 2514600"/>
                <a:gd name="connsiteY45" fmla="*/ 1943100 h 3638550"/>
                <a:gd name="connsiteX46" fmla="*/ 381000 w 2514600"/>
                <a:gd name="connsiteY46" fmla="*/ 2028825 h 3638550"/>
                <a:gd name="connsiteX47" fmla="*/ 371475 w 2514600"/>
                <a:gd name="connsiteY47" fmla="*/ 2200275 h 3638550"/>
                <a:gd name="connsiteX48" fmla="*/ 381000 w 2514600"/>
                <a:gd name="connsiteY48" fmla="*/ 2305050 h 3638550"/>
                <a:gd name="connsiteX49" fmla="*/ 352425 w 2514600"/>
                <a:gd name="connsiteY49" fmla="*/ 2657475 h 3638550"/>
                <a:gd name="connsiteX50" fmla="*/ 342900 w 2514600"/>
                <a:gd name="connsiteY50" fmla="*/ 3086100 h 3638550"/>
                <a:gd name="connsiteX51" fmla="*/ 323850 w 2514600"/>
                <a:gd name="connsiteY51" fmla="*/ 3190875 h 3638550"/>
                <a:gd name="connsiteX52" fmla="*/ 314325 w 2514600"/>
                <a:gd name="connsiteY52" fmla="*/ 3248025 h 3638550"/>
                <a:gd name="connsiteX53" fmla="*/ 323850 w 2514600"/>
                <a:gd name="connsiteY53" fmla="*/ 3276600 h 3638550"/>
                <a:gd name="connsiteX54" fmla="*/ 333375 w 2514600"/>
                <a:gd name="connsiteY54" fmla="*/ 3457575 h 3638550"/>
                <a:gd name="connsiteX55" fmla="*/ 409575 w 2514600"/>
                <a:gd name="connsiteY55" fmla="*/ 3486150 h 3638550"/>
                <a:gd name="connsiteX56" fmla="*/ 438150 w 2514600"/>
                <a:gd name="connsiteY56" fmla="*/ 3495675 h 3638550"/>
                <a:gd name="connsiteX57" fmla="*/ 504825 w 2514600"/>
                <a:gd name="connsiteY57" fmla="*/ 3543300 h 3638550"/>
                <a:gd name="connsiteX58" fmla="*/ 571500 w 2514600"/>
                <a:gd name="connsiteY58" fmla="*/ 3562350 h 3638550"/>
                <a:gd name="connsiteX59" fmla="*/ 647700 w 2514600"/>
                <a:gd name="connsiteY59" fmla="*/ 3581400 h 3638550"/>
                <a:gd name="connsiteX60" fmla="*/ 895350 w 2514600"/>
                <a:gd name="connsiteY60" fmla="*/ 3571875 h 3638550"/>
                <a:gd name="connsiteX61" fmla="*/ 1143000 w 2514600"/>
                <a:gd name="connsiteY61" fmla="*/ 3590925 h 3638550"/>
                <a:gd name="connsiteX62" fmla="*/ 1266825 w 2514600"/>
                <a:gd name="connsiteY62" fmla="*/ 3600450 h 3638550"/>
                <a:gd name="connsiteX63" fmla="*/ 1400175 w 2514600"/>
                <a:gd name="connsiteY63" fmla="*/ 3619500 h 3638550"/>
                <a:gd name="connsiteX64" fmla="*/ 1524000 w 2514600"/>
                <a:gd name="connsiteY64" fmla="*/ 3638550 h 3638550"/>
                <a:gd name="connsiteX65" fmla="*/ 1714500 w 2514600"/>
                <a:gd name="connsiteY65" fmla="*/ 3629025 h 3638550"/>
                <a:gd name="connsiteX66" fmla="*/ 1876425 w 2514600"/>
                <a:gd name="connsiteY66" fmla="*/ 3609975 h 3638550"/>
                <a:gd name="connsiteX67" fmla="*/ 1914525 w 2514600"/>
                <a:gd name="connsiteY67" fmla="*/ 3552825 h 3638550"/>
                <a:gd name="connsiteX68" fmla="*/ 1933575 w 2514600"/>
                <a:gd name="connsiteY68" fmla="*/ 3486150 h 3638550"/>
                <a:gd name="connsiteX69" fmla="*/ 1905000 w 2514600"/>
                <a:gd name="connsiteY69" fmla="*/ 3419475 h 3638550"/>
                <a:gd name="connsiteX70" fmla="*/ 1809750 w 2514600"/>
                <a:gd name="connsiteY70" fmla="*/ 3390900 h 3638550"/>
                <a:gd name="connsiteX71" fmla="*/ 1704975 w 2514600"/>
                <a:gd name="connsiteY71" fmla="*/ 3371850 h 3638550"/>
                <a:gd name="connsiteX72" fmla="*/ 1533525 w 2514600"/>
                <a:gd name="connsiteY72" fmla="*/ 3352800 h 3638550"/>
                <a:gd name="connsiteX73" fmla="*/ 1495425 w 2514600"/>
                <a:gd name="connsiteY73" fmla="*/ 3343275 h 3638550"/>
                <a:gd name="connsiteX74" fmla="*/ 1466850 w 2514600"/>
                <a:gd name="connsiteY74" fmla="*/ 3324225 h 3638550"/>
                <a:gd name="connsiteX75" fmla="*/ 1466850 w 2514600"/>
                <a:gd name="connsiteY75" fmla="*/ 3248025 h 3638550"/>
                <a:gd name="connsiteX76" fmla="*/ 1485900 w 2514600"/>
                <a:gd name="connsiteY76" fmla="*/ 3219450 h 3638550"/>
                <a:gd name="connsiteX77" fmla="*/ 1504950 w 2514600"/>
                <a:gd name="connsiteY77" fmla="*/ 3152775 h 3638550"/>
                <a:gd name="connsiteX78" fmla="*/ 1524000 w 2514600"/>
                <a:gd name="connsiteY78" fmla="*/ 3067050 h 3638550"/>
                <a:gd name="connsiteX79" fmla="*/ 1504950 w 2514600"/>
                <a:gd name="connsiteY79" fmla="*/ 2752725 h 3638550"/>
                <a:gd name="connsiteX80" fmla="*/ 1495425 w 2514600"/>
                <a:gd name="connsiteY80" fmla="*/ 2695575 h 3638550"/>
                <a:gd name="connsiteX81" fmla="*/ 1476375 w 2514600"/>
                <a:gd name="connsiteY81" fmla="*/ 2619375 h 3638550"/>
                <a:gd name="connsiteX82" fmla="*/ 1457325 w 2514600"/>
                <a:gd name="connsiteY82" fmla="*/ 2552700 h 3638550"/>
                <a:gd name="connsiteX83" fmla="*/ 1466850 w 2514600"/>
                <a:gd name="connsiteY83" fmla="*/ 2314575 h 3638550"/>
                <a:gd name="connsiteX84" fmla="*/ 1457325 w 2514600"/>
                <a:gd name="connsiteY84" fmla="*/ 2190750 h 3638550"/>
                <a:gd name="connsiteX85" fmla="*/ 1438275 w 2514600"/>
                <a:gd name="connsiteY85" fmla="*/ 2076450 h 3638550"/>
                <a:gd name="connsiteX86" fmla="*/ 1457325 w 2514600"/>
                <a:gd name="connsiteY86" fmla="*/ 1809750 h 3638550"/>
                <a:gd name="connsiteX87" fmla="*/ 1466850 w 2514600"/>
                <a:gd name="connsiteY87" fmla="*/ 1781175 h 3638550"/>
                <a:gd name="connsiteX88" fmla="*/ 1514475 w 2514600"/>
                <a:gd name="connsiteY88" fmla="*/ 1704975 h 3638550"/>
                <a:gd name="connsiteX89" fmla="*/ 1543050 w 2514600"/>
                <a:gd name="connsiteY89" fmla="*/ 1676400 h 3638550"/>
                <a:gd name="connsiteX90" fmla="*/ 1562100 w 2514600"/>
                <a:gd name="connsiteY90" fmla="*/ 1638300 h 3638550"/>
                <a:gd name="connsiteX91" fmla="*/ 1609725 w 2514600"/>
                <a:gd name="connsiteY91" fmla="*/ 1581150 h 3638550"/>
                <a:gd name="connsiteX92" fmla="*/ 1638300 w 2514600"/>
                <a:gd name="connsiteY92" fmla="*/ 1543050 h 3638550"/>
                <a:gd name="connsiteX93" fmla="*/ 1724025 w 2514600"/>
                <a:gd name="connsiteY93" fmla="*/ 1495425 h 3638550"/>
                <a:gd name="connsiteX94" fmla="*/ 1762125 w 2514600"/>
                <a:gd name="connsiteY94" fmla="*/ 1476375 h 3638550"/>
                <a:gd name="connsiteX95" fmla="*/ 2171700 w 2514600"/>
                <a:gd name="connsiteY95" fmla="*/ 1485900 h 3638550"/>
                <a:gd name="connsiteX96" fmla="*/ 2409825 w 2514600"/>
                <a:gd name="connsiteY96" fmla="*/ 1485900 h 3638550"/>
                <a:gd name="connsiteX97" fmla="*/ 2447925 w 2514600"/>
                <a:gd name="connsiteY97" fmla="*/ 1428750 h 3638550"/>
                <a:gd name="connsiteX98" fmla="*/ 2486025 w 2514600"/>
                <a:gd name="connsiteY98" fmla="*/ 1295400 h 3638550"/>
                <a:gd name="connsiteX99" fmla="*/ 2495550 w 2514600"/>
                <a:gd name="connsiteY99" fmla="*/ 1257300 h 3638550"/>
                <a:gd name="connsiteX100" fmla="*/ 2514600 w 2514600"/>
                <a:gd name="connsiteY100" fmla="*/ 1047750 h 3638550"/>
                <a:gd name="connsiteX101" fmla="*/ 2505075 w 2514600"/>
                <a:gd name="connsiteY101" fmla="*/ 781050 h 3638550"/>
                <a:gd name="connsiteX102" fmla="*/ 2495550 w 2514600"/>
                <a:gd name="connsiteY102" fmla="*/ 723900 h 3638550"/>
                <a:gd name="connsiteX103" fmla="*/ 2476500 w 2514600"/>
                <a:gd name="connsiteY103" fmla="*/ 495300 h 3638550"/>
                <a:gd name="connsiteX104" fmla="*/ 2457450 w 2514600"/>
                <a:gd name="connsiteY104" fmla="*/ 400050 h 3638550"/>
                <a:gd name="connsiteX105" fmla="*/ 2438400 w 2514600"/>
                <a:gd name="connsiteY105" fmla="*/ 371475 h 3638550"/>
                <a:gd name="connsiteX106" fmla="*/ 2419350 w 2514600"/>
                <a:gd name="connsiteY106" fmla="*/ 314325 h 3638550"/>
                <a:gd name="connsiteX107" fmla="*/ 2371725 w 2514600"/>
                <a:gd name="connsiteY107" fmla="*/ 257175 h 3638550"/>
                <a:gd name="connsiteX108" fmla="*/ 2295525 w 2514600"/>
                <a:gd name="connsiteY108" fmla="*/ 180975 h 3638550"/>
                <a:gd name="connsiteX109" fmla="*/ 2266950 w 2514600"/>
                <a:gd name="connsiteY109" fmla="*/ 152400 h 3638550"/>
                <a:gd name="connsiteX110" fmla="*/ 2209800 w 2514600"/>
                <a:gd name="connsiteY110" fmla="*/ 85725 h 3638550"/>
                <a:gd name="connsiteX111" fmla="*/ 2181225 w 2514600"/>
                <a:gd name="connsiteY111" fmla="*/ 76200 h 3638550"/>
                <a:gd name="connsiteX112" fmla="*/ 2105025 w 2514600"/>
                <a:gd name="connsiteY112" fmla="*/ 47625 h 3638550"/>
                <a:gd name="connsiteX113" fmla="*/ 2047875 w 2514600"/>
                <a:gd name="connsiteY113" fmla="*/ 38100 h 3638550"/>
                <a:gd name="connsiteX114" fmla="*/ 1838325 w 2514600"/>
                <a:gd name="connsiteY114" fmla="*/ 47625 h 3638550"/>
                <a:gd name="connsiteX115" fmla="*/ 1752600 w 2514600"/>
                <a:gd name="connsiteY115" fmla="*/ 57150 h 3638550"/>
                <a:gd name="connsiteX116" fmla="*/ 1495425 w 2514600"/>
                <a:gd name="connsiteY116" fmla="*/ 76200 h 3638550"/>
                <a:gd name="connsiteX117" fmla="*/ 1114425 w 2514600"/>
                <a:gd name="connsiteY117" fmla="*/ 95250 h 3638550"/>
                <a:gd name="connsiteX118" fmla="*/ 1019175 w 2514600"/>
                <a:gd name="connsiteY118" fmla="*/ 76200 h 3638550"/>
                <a:gd name="connsiteX119" fmla="*/ 942975 w 2514600"/>
                <a:gd name="connsiteY119" fmla="*/ 57150 h 3638550"/>
                <a:gd name="connsiteX120" fmla="*/ 914400 w 2514600"/>
                <a:gd name="connsiteY120" fmla="*/ 47625 h 3638550"/>
                <a:gd name="connsiteX121" fmla="*/ 809625 w 2514600"/>
                <a:gd name="connsiteY121" fmla="*/ 38100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514600" h="3638550">
                  <a:moveTo>
                    <a:pt x="1009650" y="171450"/>
                  </a:moveTo>
                  <a:cubicBezTo>
                    <a:pt x="920874" y="112266"/>
                    <a:pt x="1082989" y="223041"/>
                    <a:pt x="895350" y="66675"/>
                  </a:cubicBezTo>
                  <a:cubicBezTo>
                    <a:pt x="887637" y="60247"/>
                    <a:pt x="876300" y="60325"/>
                    <a:pt x="866775" y="57150"/>
                  </a:cubicBezTo>
                  <a:cubicBezTo>
                    <a:pt x="858146" y="50678"/>
                    <a:pt x="814028" y="16489"/>
                    <a:pt x="800100" y="9525"/>
                  </a:cubicBezTo>
                  <a:cubicBezTo>
                    <a:pt x="791120" y="5035"/>
                    <a:pt x="781050" y="3175"/>
                    <a:pt x="771525" y="0"/>
                  </a:cubicBezTo>
                  <a:cubicBezTo>
                    <a:pt x="752475" y="6350"/>
                    <a:pt x="732336" y="10070"/>
                    <a:pt x="714375" y="19050"/>
                  </a:cubicBezTo>
                  <a:cubicBezTo>
                    <a:pt x="680508" y="35983"/>
                    <a:pt x="680402" y="38282"/>
                    <a:pt x="647700" y="47625"/>
                  </a:cubicBezTo>
                  <a:cubicBezTo>
                    <a:pt x="635113" y="51221"/>
                    <a:pt x="622139" y="53388"/>
                    <a:pt x="609600" y="57150"/>
                  </a:cubicBezTo>
                  <a:cubicBezTo>
                    <a:pt x="590366" y="62920"/>
                    <a:pt x="571931" y="71330"/>
                    <a:pt x="552450" y="76200"/>
                  </a:cubicBezTo>
                  <a:cubicBezTo>
                    <a:pt x="539750" y="79375"/>
                    <a:pt x="526607" y="81128"/>
                    <a:pt x="514350" y="85725"/>
                  </a:cubicBezTo>
                  <a:cubicBezTo>
                    <a:pt x="501055" y="90711"/>
                    <a:pt x="489720" y="100285"/>
                    <a:pt x="476250" y="104775"/>
                  </a:cubicBezTo>
                  <a:cubicBezTo>
                    <a:pt x="460891" y="109895"/>
                    <a:pt x="444331" y="110373"/>
                    <a:pt x="428625" y="114300"/>
                  </a:cubicBezTo>
                  <a:cubicBezTo>
                    <a:pt x="418885" y="116735"/>
                    <a:pt x="409704" y="121067"/>
                    <a:pt x="400050" y="123825"/>
                  </a:cubicBezTo>
                  <a:cubicBezTo>
                    <a:pt x="387463" y="127421"/>
                    <a:pt x="374729" y="130510"/>
                    <a:pt x="361950" y="133350"/>
                  </a:cubicBezTo>
                  <a:cubicBezTo>
                    <a:pt x="346146" y="136862"/>
                    <a:pt x="330031" y="138948"/>
                    <a:pt x="314325" y="142875"/>
                  </a:cubicBezTo>
                  <a:cubicBezTo>
                    <a:pt x="277308" y="152129"/>
                    <a:pt x="281826" y="158340"/>
                    <a:pt x="238125" y="171450"/>
                  </a:cubicBezTo>
                  <a:cubicBezTo>
                    <a:pt x="222618" y="176102"/>
                    <a:pt x="206119" y="176715"/>
                    <a:pt x="190500" y="180975"/>
                  </a:cubicBezTo>
                  <a:cubicBezTo>
                    <a:pt x="171127" y="186259"/>
                    <a:pt x="152400" y="193675"/>
                    <a:pt x="133350" y="200025"/>
                  </a:cubicBezTo>
                  <a:lnTo>
                    <a:pt x="104775" y="209550"/>
                  </a:lnTo>
                  <a:lnTo>
                    <a:pt x="76200" y="219075"/>
                  </a:lnTo>
                  <a:lnTo>
                    <a:pt x="57150" y="276225"/>
                  </a:lnTo>
                  <a:cubicBezTo>
                    <a:pt x="53975" y="285750"/>
                    <a:pt x="50060" y="295060"/>
                    <a:pt x="47625" y="304800"/>
                  </a:cubicBezTo>
                  <a:cubicBezTo>
                    <a:pt x="42792" y="324134"/>
                    <a:pt x="36774" y="352344"/>
                    <a:pt x="28575" y="371475"/>
                  </a:cubicBezTo>
                  <a:cubicBezTo>
                    <a:pt x="22982" y="384526"/>
                    <a:pt x="15875" y="396875"/>
                    <a:pt x="9525" y="409575"/>
                  </a:cubicBezTo>
                  <a:cubicBezTo>
                    <a:pt x="6350" y="425450"/>
                    <a:pt x="0" y="441011"/>
                    <a:pt x="0" y="457200"/>
                  </a:cubicBezTo>
                  <a:cubicBezTo>
                    <a:pt x="0" y="485951"/>
                    <a:pt x="4798" y="514565"/>
                    <a:pt x="9525" y="542925"/>
                  </a:cubicBezTo>
                  <a:cubicBezTo>
                    <a:pt x="13586" y="567294"/>
                    <a:pt x="28637" y="587519"/>
                    <a:pt x="38100" y="609600"/>
                  </a:cubicBezTo>
                  <a:cubicBezTo>
                    <a:pt x="42055" y="618828"/>
                    <a:pt x="43670" y="628947"/>
                    <a:pt x="47625" y="638175"/>
                  </a:cubicBezTo>
                  <a:cubicBezTo>
                    <a:pt x="53218" y="651226"/>
                    <a:pt x="61402" y="663092"/>
                    <a:pt x="66675" y="676275"/>
                  </a:cubicBezTo>
                  <a:cubicBezTo>
                    <a:pt x="74133" y="694919"/>
                    <a:pt x="74586" y="716717"/>
                    <a:pt x="85725" y="733425"/>
                  </a:cubicBezTo>
                  <a:cubicBezTo>
                    <a:pt x="98425" y="752475"/>
                    <a:pt x="116585" y="768855"/>
                    <a:pt x="123825" y="790575"/>
                  </a:cubicBezTo>
                  <a:cubicBezTo>
                    <a:pt x="127000" y="800100"/>
                    <a:pt x="128474" y="810373"/>
                    <a:pt x="133350" y="819150"/>
                  </a:cubicBezTo>
                  <a:cubicBezTo>
                    <a:pt x="144469" y="839164"/>
                    <a:pt x="164210" y="854580"/>
                    <a:pt x="171450" y="876300"/>
                  </a:cubicBezTo>
                  <a:cubicBezTo>
                    <a:pt x="185995" y="919935"/>
                    <a:pt x="174951" y="896843"/>
                    <a:pt x="209550" y="942975"/>
                  </a:cubicBezTo>
                  <a:cubicBezTo>
                    <a:pt x="215900" y="962025"/>
                    <a:pt x="221142" y="981481"/>
                    <a:pt x="228600" y="1000125"/>
                  </a:cubicBezTo>
                  <a:cubicBezTo>
                    <a:pt x="234950" y="1016000"/>
                    <a:pt x="242737" y="1031373"/>
                    <a:pt x="247650" y="1047750"/>
                  </a:cubicBezTo>
                  <a:cubicBezTo>
                    <a:pt x="252302" y="1063257"/>
                    <a:pt x="253248" y="1079669"/>
                    <a:pt x="257175" y="1095375"/>
                  </a:cubicBezTo>
                  <a:cubicBezTo>
                    <a:pt x="259610" y="1105115"/>
                    <a:pt x="264058" y="1114264"/>
                    <a:pt x="266700" y="1123950"/>
                  </a:cubicBezTo>
                  <a:cubicBezTo>
                    <a:pt x="273589" y="1149209"/>
                    <a:pt x="277471" y="1175312"/>
                    <a:pt x="285750" y="1200150"/>
                  </a:cubicBezTo>
                  <a:cubicBezTo>
                    <a:pt x="317761" y="1296182"/>
                    <a:pt x="268920" y="1147224"/>
                    <a:pt x="304800" y="1266825"/>
                  </a:cubicBezTo>
                  <a:cubicBezTo>
                    <a:pt x="310570" y="1286059"/>
                    <a:pt x="319912" y="1304284"/>
                    <a:pt x="323850" y="1323975"/>
                  </a:cubicBezTo>
                  <a:cubicBezTo>
                    <a:pt x="330200" y="1355725"/>
                    <a:pt x="332661" y="1388508"/>
                    <a:pt x="342900" y="1419225"/>
                  </a:cubicBezTo>
                  <a:cubicBezTo>
                    <a:pt x="363730" y="1481714"/>
                    <a:pt x="360705" y="1464762"/>
                    <a:pt x="371475" y="1524000"/>
                  </a:cubicBezTo>
                  <a:cubicBezTo>
                    <a:pt x="374930" y="1543001"/>
                    <a:pt x="379078" y="1561933"/>
                    <a:pt x="381000" y="1581150"/>
                  </a:cubicBezTo>
                  <a:cubicBezTo>
                    <a:pt x="388608" y="1657235"/>
                    <a:pt x="400050" y="1809750"/>
                    <a:pt x="400050" y="1809750"/>
                  </a:cubicBezTo>
                  <a:cubicBezTo>
                    <a:pt x="396875" y="1854200"/>
                    <a:pt x="394385" y="1898704"/>
                    <a:pt x="390525" y="1943100"/>
                  </a:cubicBezTo>
                  <a:cubicBezTo>
                    <a:pt x="388034" y="1971743"/>
                    <a:pt x="383124" y="2000153"/>
                    <a:pt x="381000" y="2028825"/>
                  </a:cubicBezTo>
                  <a:cubicBezTo>
                    <a:pt x="376772" y="2085907"/>
                    <a:pt x="374650" y="2143125"/>
                    <a:pt x="371475" y="2200275"/>
                  </a:cubicBezTo>
                  <a:cubicBezTo>
                    <a:pt x="374650" y="2235200"/>
                    <a:pt x="381923" y="2269993"/>
                    <a:pt x="381000" y="2305050"/>
                  </a:cubicBezTo>
                  <a:cubicBezTo>
                    <a:pt x="378324" y="2406734"/>
                    <a:pt x="363550" y="2546222"/>
                    <a:pt x="352425" y="2657475"/>
                  </a:cubicBezTo>
                  <a:cubicBezTo>
                    <a:pt x="349250" y="2800350"/>
                    <a:pt x="348392" y="2943295"/>
                    <a:pt x="342900" y="3086100"/>
                  </a:cubicBezTo>
                  <a:cubicBezTo>
                    <a:pt x="340594" y="3146056"/>
                    <a:pt x="333531" y="3142469"/>
                    <a:pt x="323850" y="3190875"/>
                  </a:cubicBezTo>
                  <a:cubicBezTo>
                    <a:pt x="320062" y="3209813"/>
                    <a:pt x="317500" y="3228975"/>
                    <a:pt x="314325" y="3248025"/>
                  </a:cubicBezTo>
                  <a:cubicBezTo>
                    <a:pt x="317500" y="3257550"/>
                    <a:pt x="322941" y="3266601"/>
                    <a:pt x="323850" y="3276600"/>
                  </a:cubicBezTo>
                  <a:cubicBezTo>
                    <a:pt x="329319" y="3336760"/>
                    <a:pt x="322072" y="3398233"/>
                    <a:pt x="333375" y="3457575"/>
                  </a:cubicBezTo>
                  <a:cubicBezTo>
                    <a:pt x="337295" y="3478155"/>
                    <a:pt x="404642" y="3484917"/>
                    <a:pt x="409575" y="3486150"/>
                  </a:cubicBezTo>
                  <a:cubicBezTo>
                    <a:pt x="419315" y="3488585"/>
                    <a:pt x="429170" y="3491185"/>
                    <a:pt x="438150" y="3495675"/>
                  </a:cubicBezTo>
                  <a:cubicBezTo>
                    <a:pt x="467634" y="3510417"/>
                    <a:pt x="474624" y="3526042"/>
                    <a:pt x="504825" y="3543300"/>
                  </a:cubicBezTo>
                  <a:cubicBezTo>
                    <a:pt x="516244" y="3549825"/>
                    <a:pt x="562221" y="3559699"/>
                    <a:pt x="571500" y="3562350"/>
                  </a:cubicBezTo>
                  <a:cubicBezTo>
                    <a:pt x="639841" y="3581876"/>
                    <a:pt x="550874" y="3562035"/>
                    <a:pt x="647700" y="3581400"/>
                  </a:cubicBezTo>
                  <a:cubicBezTo>
                    <a:pt x="730250" y="3578225"/>
                    <a:pt x="812754" y="3570287"/>
                    <a:pt x="895350" y="3571875"/>
                  </a:cubicBezTo>
                  <a:cubicBezTo>
                    <a:pt x="978129" y="3573467"/>
                    <a:pt x="1060450" y="3584575"/>
                    <a:pt x="1143000" y="3590925"/>
                  </a:cubicBezTo>
                  <a:cubicBezTo>
                    <a:pt x="1184275" y="3594100"/>
                    <a:pt x="1225844" y="3594596"/>
                    <a:pt x="1266825" y="3600450"/>
                  </a:cubicBezTo>
                  <a:cubicBezTo>
                    <a:pt x="1311275" y="3606800"/>
                    <a:pt x="1355885" y="3612118"/>
                    <a:pt x="1400175" y="3619500"/>
                  </a:cubicBezTo>
                  <a:cubicBezTo>
                    <a:pt x="1479470" y="3632716"/>
                    <a:pt x="1438206" y="3626294"/>
                    <a:pt x="1524000" y="3638550"/>
                  </a:cubicBezTo>
                  <a:lnTo>
                    <a:pt x="1714500" y="3629025"/>
                  </a:lnTo>
                  <a:cubicBezTo>
                    <a:pt x="1851282" y="3620979"/>
                    <a:pt x="1807057" y="3633098"/>
                    <a:pt x="1876425" y="3609975"/>
                  </a:cubicBezTo>
                  <a:cubicBezTo>
                    <a:pt x="1889125" y="3590925"/>
                    <a:pt x="1908972" y="3575037"/>
                    <a:pt x="1914525" y="3552825"/>
                  </a:cubicBezTo>
                  <a:cubicBezTo>
                    <a:pt x="1926485" y="3504985"/>
                    <a:pt x="1919910" y="3527144"/>
                    <a:pt x="1933575" y="3486150"/>
                  </a:cubicBezTo>
                  <a:cubicBezTo>
                    <a:pt x="1929074" y="3468147"/>
                    <a:pt x="1924490" y="3431656"/>
                    <a:pt x="1905000" y="3419475"/>
                  </a:cubicBezTo>
                  <a:cubicBezTo>
                    <a:pt x="1891900" y="3411287"/>
                    <a:pt x="1830518" y="3395515"/>
                    <a:pt x="1809750" y="3390900"/>
                  </a:cubicBezTo>
                  <a:cubicBezTo>
                    <a:pt x="1784670" y="3385327"/>
                    <a:pt x="1728608" y="3374804"/>
                    <a:pt x="1704975" y="3371850"/>
                  </a:cubicBezTo>
                  <a:cubicBezTo>
                    <a:pt x="1646276" y="3364513"/>
                    <a:pt x="1591632" y="3362485"/>
                    <a:pt x="1533525" y="3352800"/>
                  </a:cubicBezTo>
                  <a:cubicBezTo>
                    <a:pt x="1520612" y="3350648"/>
                    <a:pt x="1508125" y="3346450"/>
                    <a:pt x="1495425" y="3343275"/>
                  </a:cubicBezTo>
                  <a:cubicBezTo>
                    <a:pt x="1485900" y="3336925"/>
                    <a:pt x="1474001" y="3333164"/>
                    <a:pt x="1466850" y="3324225"/>
                  </a:cubicBezTo>
                  <a:cubicBezTo>
                    <a:pt x="1449909" y="3303049"/>
                    <a:pt x="1459059" y="3268801"/>
                    <a:pt x="1466850" y="3248025"/>
                  </a:cubicBezTo>
                  <a:cubicBezTo>
                    <a:pt x="1470870" y="3237306"/>
                    <a:pt x="1480780" y="3229689"/>
                    <a:pt x="1485900" y="3219450"/>
                  </a:cubicBezTo>
                  <a:cubicBezTo>
                    <a:pt x="1493513" y="3204225"/>
                    <a:pt x="1500881" y="3167017"/>
                    <a:pt x="1504950" y="3152775"/>
                  </a:cubicBezTo>
                  <a:cubicBezTo>
                    <a:pt x="1523709" y="3087120"/>
                    <a:pt x="1506811" y="3170187"/>
                    <a:pt x="1524000" y="3067050"/>
                  </a:cubicBezTo>
                  <a:cubicBezTo>
                    <a:pt x="1500317" y="2877582"/>
                    <a:pt x="1528859" y="3123315"/>
                    <a:pt x="1504950" y="2752725"/>
                  </a:cubicBezTo>
                  <a:cubicBezTo>
                    <a:pt x="1503707" y="2733452"/>
                    <a:pt x="1499472" y="2714459"/>
                    <a:pt x="1495425" y="2695575"/>
                  </a:cubicBezTo>
                  <a:cubicBezTo>
                    <a:pt x="1489939" y="2669974"/>
                    <a:pt x="1484654" y="2644213"/>
                    <a:pt x="1476375" y="2619375"/>
                  </a:cubicBezTo>
                  <a:cubicBezTo>
                    <a:pt x="1462710" y="2578381"/>
                    <a:pt x="1469285" y="2600540"/>
                    <a:pt x="1457325" y="2552700"/>
                  </a:cubicBezTo>
                  <a:cubicBezTo>
                    <a:pt x="1460500" y="2473325"/>
                    <a:pt x="1466850" y="2394013"/>
                    <a:pt x="1466850" y="2314575"/>
                  </a:cubicBezTo>
                  <a:cubicBezTo>
                    <a:pt x="1466850" y="2273178"/>
                    <a:pt x="1461250" y="2231960"/>
                    <a:pt x="1457325" y="2190750"/>
                  </a:cubicBezTo>
                  <a:cubicBezTo>
                    <a:pt x="1450464" y="2118712"/>
                    <a:pt x="1451815" y="2130612"/>
                    <a:pt x="1438275" y="2076450"/>
                  </a:cubicBezTo>
                  <a:cubicBezTo>
                    <a:pt x="1441820" y="2002015"/>
                    <a:pt x="1440731" y="1892722"/>
                    <a:pt x="1457325" y="1809750"/>
                  </a:cubicBezTo>
                  <a:cubicBezTo>
                    <a:pt x="1459294" y="1799905"/>
                    <a:pt x="1462895" y="1790403"/>
                    <a:pt x="1466850" y="1781175"/>
                  </a:cubicBezTo>
                  <a:cubicBezTo>
                    <a:pt x="1480788" y="1748652"/>
                    <a:pt x="1491033" y="1732324"/>
                    <a:pt x="1514475" y="1704975"/>
                  </a:cubicBezTo>
                  <a:cubicBezTo>
                    <a:pt x="1523241" y="1694748"/>
                    <a:pt x="1535220" y="1687361"/>
                    <a:pt x="1543050" y="1676400"/>
                  </a:cubicBezTo>
                  <a:cubicBezTo>
                    <a:pt x="1551303" y="1664846"/>
                    <a:pt x="1555055" y="1650628"/>
                    <a:pt x="1562100" y="1638300"/>
                  </a:cubicBezTo>
                  <a:cubicBezTo>
                    <a:pt x="1586159" y="1596196"/>
                    <a:pt x="1575953" y="1620550"/>
                    <a:pt x="1609725" y="1581150"/>
                  </a:cubicBezTo>
                  <a:cubicBezTo>
                    <a:pt x="1620056" y="1569097"/>
                    <a:pt x="1626435" y="1553597"/>
                    <a:pt x="1638300" y="1543050"/>
                  </a:cubicBezTo>
                  <a:cubicBezTo>
                    <a:pt x="1695911" y="1491841"/>
                    <a:pt x="1677191" y="1515497"/>
                    <a:pt x="1724025" y="1495425"/>
                  </a:cubicBezTo>
                  <a:cubicBezTo>
                    <a:pt x="1737076" y="1489832"/>
                    <a:pt x="1749425" y="1482725"/>
                    <a:pt x="1762125" y="1476375"/>
                  </a:cubicBezTo>
                  <a:lnTo>
                    <a:pt x="2171700" y="1485900"/>
                  </a:lnTo>
                  <a:cubicBezTo>
                    <a:pt x="2399574" y="1494499"/>
                    <a:pt x="2107768" y="1506037"/>
                    <a:pt x="2409825" y="1485900"/>
                  </a:cubicBezTo>
                  <a:cubicBezTo>
                    <a:pt x="2422525" y="1466850"/>
                    <a:pt x="2440685" y="1450470"/>
                    <a:pt x="2447925" y="1428750"/>
                  </a:cubicBezTo>
                  <a:cubicBezTo>
                    <a:pt x="2475254" y="1346762"/>
                    <a:pt x="2462105" y="1391081"/>
                    <a:pt x="2486025" y="1295400"/>
                  </a:cubicBezTo>
                  <a:cubicBezTo>
                    <a:pt x="2489200" y="1282700"/>
                    <a:pt x="2493926" y="1270290"/>
                    <a:pt x="2495550" y="1257300"/>
                  </a:cubicBezTo>
                  <a:cubicBezTo>
                    <a:pt x="2510602" y="1136881"/>
                    <a:pt x="2503251" y="1206633"/>
                    <a:pt x="2514600" y="1047750"/>
                  </a:cubicBezTo>
                  <a:cubicBezTo>
                    <a:pt x="2511425" y="958850"/>
                    <a:pt x="2510299" y="869853"/>
                    <a:pt x="2505075" y="781050"/>
                  </a:cubicBezTo>
                  <a:cubicBezTo>
                    <a:pt x="2503941" y="761771"/>
                    <a:pt x="2497807" y="743080"/>
                    <a:pt x="2495550" y="723900"/>
                  </a:cubicBezTo>
                  <a:cubicBezTo>
                    <a:pt x="2479243" y="585290"/>
                    <a:pt x="2492296" y="645365"/>
                    <a:pt x="2476500" y="495300"/>
                  </a:cubicBezTo>
                  <a:cubicBezTo>
                    <a:pt x="2475401" y="484856"/>
                    <a:pt x="2464489" y="416474"/>
                    <a:pt x="2457450" y="400050"/>
                  </a:cubicBezTo>
                  <a:cubicBezTo>
                    <a:pt x="2452941" y="389528"/>
                    <a:pt x="2443049" y="381936"/>
                    <a:pt x="2438400" y="371475"/>
                  </a:cubicBezTo>
                  <a:cubicBezTo>
                    <a:pt x="2430245" y="353125"/>
                    <a:pt x="2433549" y="328524"/>
                    <a:pt x="2419350" y="314325"/>
                  </a:cubicBezTo>
                  <a:cubicBezTo>
                    <a:pt x="2257847" y="152822"/>
                    <a:pt x="2504335" y="403046"/>
                    <a:pt x="2371725" y="257175"/>
                  </a:cubicBezTo>
                  <a:cubicBezTo>
                    <a:pt x="2347562" y="230596"/>
                    <a:pt x="2320925" y="206375"/>
                    <a:pt x="2295525" y="180975"/>
                  </a:cubicBezTo>
                  <a:cubicBezTo>
                    <a:pt x="2286000" y="171450"/>
                    <a:pt x="2275032" y="163176"/>
                    <a:pt x="2266950" y="152400"/>
                  </a:cubicBezTo>
                  <a:cubicBezTo>
                    <a:pt x="2253745" y="134794"/>
                    <a:pt x="2229700" y="98992"/>
                    <a:pt x="2209800" y="85725"/>
                  </a:cubicBezTo>
                  <a:cubicBezTo>
                    <a:pt x="2201446" y="80156"/>
                    <a:pt x="2190626" y="79725"/>
                    <a:pt x="2181225" y="76200"/>
                  </a:cubicBezTo>
                  <a:cubicBezTo>
                    <a:pt x="2170439" y="72155"/>
                    <a:pt x="2122714" y="51556"/>
                    <a:pt x="2105025" y="47625"/>
                  </a:cubicBezTo>
                  <a:cubicBezTo>
                    <a:pt x="2086172" y="43435"/>
                    <a:pt x="2066925" y="41275"/>
                    <a:pt x="2047875" y="38100"/>
                  </a:cubicBezTo>
                  <a:lnTo>
                    <a:pt x="1838325" y="47625"/>
                  </a:lnTo>
                  <a:cubicBezTo>
                    <a:pt x="1809634" y="49476"/>
                    <a:pt x="1781252" y="54762"/>
                    <a:pt x="1752600" y="57150"/>
                  </a:cubicBezTo>
                  <a:lnTo>
                    <a:pt x="1495425" y="76200"/>
                  </a:lnTo>
                  <a:cubicBezTo>
                    <a:pt x="1254161" y="89604"/>
                    <a:pt x="1381154" y="83126"/>
                    <a:pt x="1114425" y="95250"/>
                  </a:cubicBezTo>
                  <a:cubicBezTo>
                    <a:pt x="1082675" y="88900"/>
                    <a:pt x="1050587" y="84053"/>
                    <a:pt x="1019175" y="76200"/>
                  </a:cubicBezTo>
                  <a:cubicBezTo>
                    <a:pt x="993775" y="69850"/>
                    <a:pt x="967813" y="65429"/>
                    <a:pt x="942975" y="57150"/>
                  </a:cubicBezTo>
                  <a:cubicBezTo>
                    <a:pt x="933450" y="53975"/>
                    <a:pt x="924245" y="49594"/>
                    <a:pt x="914400" y="47625"/>
                  </a:cubicBezTo>
                  <a:cubicBezTo>
                    <a:pt x="857795" y="36304"/>
                    <a:pt x="857367" y="38100"/>
                    <a:pt x="809625" y="3810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9" name="Right Arrow 372"/>
            <p:cNvSpPr/>
            <p:nvPr/>
          </p:nvSpPr>
          <p:spPr bwMode="auto">
            <a:xfrm rot="3250726">
              <a:off x="1753989" y="3931141"/>
              <a:ext cx="287359" cy="22067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0" name="Group 373"/>
            <p:cNvGrpSpPr>
              <a:grpSpLocks/>
            </p:cNvGrpSpPr>
            <p:nvPr/>
          </p:nvGrpSpPr>
          <p:grpSpPr bwMode="auto">
            <a:xfrm>
              <a:off x="2597293" y="4800600"/>
              <a:ext cx="602874" cy="663575"/>
              <a:chOff x="3033518" y="1544715"/>
              <a:chExt cx="602874" cy="663575"/>
            </a:xfrm>
          </p:grpSpPr>
          <p:sp>
            <p:nvSpPr>
              <p:cNvPr id="104" name="Freeform 390"/>
              <p:cNvSpPr/>
              <p:nvPr/>
            </p:nvSpPr>
            <p:spPr bwMode="auto">
              <a:xfrm rot="20845269">
                <a:off x="3033518" y="1544715"/>
                <a:ext cx="602874" cy="663575"/>
              </a:xfrm>
              <a:custGeom>
                <a:avLst/>
                <a:gdLst>
                  <a:gd name="connsiteX0" fmla="*/ 0 w 602826"/>
                  <a:gd name="connsiteY0" fmla="*/ 379307 h 663787"/>
                  <a:gd name="connsiteX1" fmla="*/ 20320 w 602826"/>
                  <a:gd name="connsiteY1" fmla="*/ 365760 h 663787"/>
                  <a:gd name="connsiteX2" fmla="*/ 67733 w 602826"/>
                  <a:gd name="connsiteY2" fmla="*/ 338667 h 663787"/>
                  <a:gd name="connsiteX3" fmla="*/ 67733 w 602826"/>
                  <a:gd name="connsiteY3" fmla="*/ 169334 h 663787"/>
                  <a:gd name="connsiteX4" fmla="*/ 74506 w 602826"/>
                  <a:gd name="connsiteY4" fmla="*/ 121920 h 663787"/>
                  <a:gd name="connsiteX5" fmla="*/ 115146 w 602826"/>
                  <a:gd name="connsiteY5" fmla="*/ 81280 h 663787"/>
                  <a:gd name="connsiteX6" fmla="*/ 155786 w 602826"/>
                  <a:gd name="connsiteY6" fmla="*/ 54187 h 663787"/>
                  <a:gd name="connsiteX7" fmla="*/ 230293 w 602826"/>
                  <a:gd name="connsiteY7" fmla="*/ 6774 h 663787"/>
                  <a:gd name="connsiteX8" fmla="*/ 264160 w 602826"/>
                  <a:gd name="connsiteY8" fmla="*/ 0 h 663787"/>
                  <a:gd name="connsiteX9" fmla="*/ 338666 w 602826"/>
                  <a:gd name="connsiteY9" fmla="*/ 6774 h 663787"/>
                  <a:gd name="connsiteX10" fmla="*/ 399626 w 602826"/>
                  <a:gd name="connsiteY10" fmla="*/ 20320 h 663787"/>
                  <a:gd name="connsiteX11" fmla="*/ 426720 w 602826"/>
                  <a:gd name="connsiteY11" fmla="*/ 33867 h 663787"/>
                  <a:gd name="connsiteX12" fmla="*/ 480906 w 602826"/>
                  <a:gd name="connsiteY12" fmla="*/ 54187 h 663787"/>
                  <a:gd name="connsiteX13" fmla="*/ 521546 w 602826"/>
                  <a:gd name="connsiteY13" fmla="*/ 81280 h 663787"/>
                  <a:gd name="connsiteX14" fmla="*/ 541866 w 602826"/>
                  <a:gd name="connsiteY14" fmla="*/ 94827 h 663787"/>
                  <a:gd name="connsiteX15" fmla="*/ 582506 w 602826"/>
                  <a:gd name="connsiteY15" fmla="*/ 135467 h 663787"/>
                  <a:gd name="connsiteX16" fmla="*/ 596053 w 602826"/>
                  <a:gd name="connsiteY16" fmla="*/ 176107 h 663787"/>
                  <a:gd name="connsiteX17" fmla="*/ 602826 w 602826"/>
                  <a:gd name="connsiteY17" fmla="*/ 196427 h 663787"/>
                  <a:gd name="connsiteX18" fmla="*/ 562186 w 602826"/>
                  <a:gd name="connsiteY18" fmla="*/ 277707 h 663787"/>
                  <a:gd name="connsiteX19" fmla="*/ 548640 w 602826"/>
                  <a:gd name="connsiteY19" fmla="*/ 298027 h 663787"/>
                  <a:gd name="connsiteX20" fmla="*/ 535093 w 602826"/>
                  <a:gd name="connsiteY20" fmla="*/ 318347 h 663787"/>
                  <a:gd name="connsiteX21" fmla="*/ 562186 w 602826"/>
                  <a:gd name="connsiteY21" fmla="*/ 365760 h 663787"/>
                  <a:gd name="connsiteX22" fmla="*/ 568960 w 602826"/>
                  <a:gd name="connsiteY22" fmla="*/ 386080 h 663787"/>
                  <a:gd name="connsiteX23" fmla="*/ 582506 w 602826"/>
                  <a:gd name="connsiteY23" fmla="*/ 406400 h 663787"/>
                  <a:gd name="connsiteX24" fmla="*/ 596053 w 602826"/>
                  <a:gd name="connsiteY24" fmla="*/ 453814 h 663787"/>
                  <a:gd name="connsiteX25" fmla="*/ 602826 w 602826"/>
                  <a:gd name="connsiteY25" fmla="*/ 474134 h 663787"/>
                  <a:gd name="connsiteX26" fmla="*/ 596053 w 602826"/>
                  <a:gd name="connsiteY26" fmla="*/ 548640 h 663787"/>
                  <a:gd name="connsiteX27" fmla="*/ 589280 w 602826"/>
                  <a:gd name="connsiteY27" fmla="*/ 568960 h 663787"/>
                  <a:gd name="connsiteX28" fmla="*/ 548640 w 602826"/>
                  <a:gd name="connsiteY28" fmla="*/ 596054 h 663787"/>
                  <a:gd name="connsiteX29" fmla="*/ 508000 w 602826"/>
                  <a:gd name="connsiteY29" fmla="*/ 623147 h 663787"/>
                  <a:gd name="connsiteX30" fmla="*/ 467360 w 602826"/>
                  <a:gd name="connsiteY30" fmla="*/ 650240 h 663787"/>
                  <a:gd name="connsiteX31" fmla="*/ 413173 w 602826"/>
                  <a:gd name="connsiteY31" fmla="*/ 663787 h 663787"/>
                  <a:gd name="connsiteX32" fmla="*/ 237066 w 602826"/>
                  <a:gd name="connsiteY32" fmla="*/ 650240 h 663787"/>
                  <a:gd name="connsiteX33" fmla="*/ 176106 w 602826"/>
                  <a:gd name="connsiteY33" fmla="*/ 629920 h 663787"/>
                  <a:gd name="connsiteX34" fmla="*/ 155786 w 602826"/>
                  <a:gd name="connsiteY34" fmla="*/ 623147 h 663787"/>
                  <a:gd name="connsiteX35" fmla="*/ 135466 w 602826"/>
                  <a:gd name="connsiteY35" fmla="*/ 616374 h 663787"/>
                  <a:gd name="connsiteX36" fmla="*/ 74506 w 602826"/>
                  <a:gd name="connsiteY36" fmla="*/ 562187 h 663787"/>
                  <a:gd name="connsiteX37" fmla="*/ 54186 w 602826"/>
                  <a:gd name="connsiteY37" fmla="*/ 541867 h 663787"/>
                  <a:gd name="connsiteX38" fmla="*/ 33866 w 602826"/>
                  <a:gd name="connsiteY38" fmla="*/ 501227 h 663787"/>
                  <a:gd name="connsiteX39" fmla="*/ 27093 w 602826"/>
                  <a:gd name="connsiteY39" fmla="*/ 480907 h 663787"/>
                  <a:gd name="connsiteX40" fmla="*/ 13546 w 602826"/>
                  <a:gd name="connsiteY40" fmla="*/ 419947 h 663787"/>
                  <a:gd name="connsiteX41" fmla="*/ 0 w 602826"/>
                  <a:gd name="connsiteY41" fmla="*/ 379307 h 66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02826" h="663787">
                    <a:moveTo>
                      <a:pt x="0" y="379307"/>
                    </a:moveTo>
                    <a:cubicBezTo>
                      <a:pt x="6773" y="374791"/>
                      <a:pt x="13252" y="369799"/>
                      <a:pt x="20320" y="365760"/>
                    </a:cubicBezTo>
                    <a:cubicBezTo>
                      <a:pt x="80475" y="331386"/>
                      <a:pt x="18226" y="371672"/>
                      <a:pt x="67733" y="338667"/>
                    </a:cubicBezTo>
                    <a:cubicBezTo>
                      <a:pt x="56051" y="256891"/>
                      <a:pt x="57914" y="292073"/>
                      <a:pt x="67733" y="169334"/>
                    </a:cubicBezTo>
                    <a:cubicBezTo>
                      <a:pt x="69006" y="153420"/>
                      <a:pt x="69919" y="137212"/>
                      <a:pt x="74506" y="121920"/>
                    </a:cubicBezTo>
                    <a:cubicBezTo>
                      <a:pt x="80697" y="101284"/>
                      <a:pt x="100425" y="93898"/>
                      <a:pt x="115146" y="81280"/>
                    </a:cubicBezTo>
                    <a:cubicBezTo>
                      <a:pt x="147433" y="53606"/>
                      <a:pt x="121222" y="65708"/>
                      <a:pt x="155786" y="54187"/>
                    </a:cubicBezTo>
                    <a:cubicBezTo>
                      <a:pt x="193691" y="25758"/>
                      <a:pt x="195509" y="15470"/>
                      <a:pt x="230293" y="6774"/>
                    </a:cubicBezTo>
                    <a:cubicBezTo>
                      <a:pt x="241462" y="3982"/>
                      <a:pt x="252871" y="2258"/>
                      <a:pt x="264160" y="0"/>
                    </a:cubicBezTo>
                    <a:cubicBezTo>
                      <a:pt x="288995" y="2258"/>
                      <a:pt x="313921" y="3681"/>
                      <a:pt x="338666" y="6774"/>
                    </a:cubicBezTo>
                    <a:cubicBezTo>
                      <a:pt x="355867" y="8924"/>
                      <a:pt x="382221" y="15969"/>
                      <a:pt x="399626" y="20320"/>
                    </a:cubicBezTo>
                    <a:cubicBezTo>
                      <a:pt x="408657" y="24836"/>
                      <a:pt x="417439" y="29890"/>
                      <a:pt x="426720" y="33867"/>
                    </a:cubicBezTo>
                    <a:cubicBezTo>
                      <a:pt x="454943" y="45963"/>
                      <a:pt x="446595" y="35472"/>
                      <a:pt x="480906" y="54187"/>
                    </a:cubicBezTo>
                    <a:cubicBezTo>
                      <a:pt x="495199" y="61983"/>
                      <a:pt x="507999" y="72249"/>
                      <a:pt x="521546" y="81280"/>
                    </a:cubicBezTo>
                    <a:cubicBezTo>
                      <a:pt x="528319" y="85796"/>
                      <a:pt x="536110" y="89071"/>
                      <a:pt x="541866" y="94827"/>
                    </a:cubicBezTo>
                    <a:lnTo>
                      <a:pt x="582506" y="135467"/>
                    </a:lnTo>
                    <a:lnTo>
                      <a:pt x="596053" y="176107"/>
                    </a:lnTo>
                    <a:lnTo>
                      <a:pt x="602826" y="196427"/>
                    </a:lnTo>
                    <a:cubicBezTo>
                      <a:pt x="584131" y="252515"/>
                      <a:pt x="597202" y="225183"/>
                      <a:pt x="562186" y="277707"/>
                    </a:cubicBezTo>
                    <a:lnTo>
                      <a:pt x="548640" y="298027"/>
                    </a:lnTo>
                    <a:lnTo>
                      <a:pt x="535093" y="318347"/>
                    </a:lnTo>
                    <a:cubicBezTo>
                      <a:pt x="548700" y="338757"/>
                      <a:pt x="551872" y="341694"/>
                      <a:pt x="562186" y="365760"/>
                    </a:cubicBezTo>
                    <a:cubicBezTo>
                      <a:pt x="564999" y="372322"/>
                      <a:pt x="565767" y="379694"/>
                      <a:pt x="568960" y="386080"/>
                    </a:cubicBezTo>
                    <a:cubicBezTo>
                      <a:pt x="572601" y="393361"/>
                      <a:pt x="578865" y="399119"/>
                      <a:pt x="582506" y="406400"/>
                    </a:cubicBezTo>
                    <a:cubicBezTo>
                      <a:pt x="587922" y="417233"/>
                      <a:pt x="593157" y="443678"/>
                      <a:pt x="596053" y="453814"/>
                    </a:cubicBezTo>
                    <a:cubicBezTo>
                      <a:pt x="598014" y="460679"/>
                      <a:pt x="600568" y="467361"/>
                      <a:pt x="602826" y="474134"/>
                    </a:cubicBezTo>
                    <a:cubicBezTo>
                      <a:pt x="600568" y="498969"/>
                      <a:pt x="599580" y="523953"/>
                      <a:pt x="596053" y="548640"/>
                    </a:cubicBezTo>
                    <a:cubicBezTo>
                      <a:pt x="595043" y="555708"/>
                      <a:pt x="594328" y="563911"/>
                      <a:pt x="589280" y="568960"/>
                    </a:cubicBezTo>
                    <a:cubicBezTo>
                      <a:pt x="577768" y="580473"/>
                      <a:pt x="562187" y="587023"/>
                      <a:pt x="548640" y="596054"/>
                    </a:cubicBezTo>
                    <a:lnTo>
                      <a:pt x="508000" y="623147"/>
                    </a:lnTo>
                    <a:cubicBezTo>
                      <a:pt x="507998" y="623149"/>
                      <a:pt x="467363" y="650239"/>
                      <a:pt x="467360" y="650240"/>
                    </a:cubicBezTo>
                    <a:lnTo>
                      <a:pt x="413173" y="663787"/>
                    </a:lnTo>
                    <a:cubicBezTo>
                      <a:pt x="380885" y="662173"/>
                      <a:pt x="286795" y="662672"/>
                      <a:pt x="237066" y="650240"/>
                    </a:cubicBezTo>
                    <a:cubicBezTo>
                      <a:pt x="237032" y="650232"/>
                      <a:pt x="186282" y="633312"/>
                      <a:pt x="176106" y="629920"/>
                    </a:cubicBezTo>
                    <a:lnTo>
                      <a:pt x="155786" y="623147"/>
                    </a:lnTo>
                    <a:lnTo>
                      <a:pt x="135466" y="616374"/>
                    </a:lnTo>
                    <a:cubicBezTo>
                      <a:pt x="99206" y="592200"/>
                      <a:pt x="120902" y="608583"/>
                      <a:pt x="74506" y="562187"/>
                    </a:cubicBezTo>
                    <a:lnTo>
                      <a:pt x="54186" y="541867"/>
                    </a:lnTo>
                    <a:cubicBezTo>
                      <a:pt x="37162" y="490792"/>
                      <a:pt x="60127" y="553748"/>
                      <a:pt x="33866" y="501227"/>
                    </a:cubicBezTo>
                    <a:cubicBezTo>
                      <a:pt x="30673" y="494841"/>
                      <a:pt x="29054" y="487772"/>
                      <a:pt x="27093" y="480907"/>
                    </a:cubicBezTo>
                    <a:cubicBezTo>
                      <a:pt x="20718" y="458592"/>
                      <a:pt x="18201" y="443220"/>
                      <a:pt x="13546" y="419947"/>
                    </a:cubicBezTo>
                    <a:lnTo>
                      <a:pt x="0" y="379307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5" name="TextBox 558"/>
              <p:cNvSpPr txBox="1">
                <a:spLocks noChangeArrowheads="1"/>
              </p:cNvSpPr>
              <p:nvPr/>
            </p:nvSpPr>
            <p:spPr bwMode="auto">
              <a:xfrm rot="-754731">
                <a:off x="3081338" y="1620838"/>
                <a:ext cx="47625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 sz="1000" b="1">
                    <a:ea typeface="MS PGothic" pitchFamily="34" charset="-128"/>
                  </a:rPr>
                  <a:t>AGO</a:t>
                </a:r>
              </a:p>
            </p:txBody>
          </p:sp>
          <p:grpSp>
            <p:nvGrpSpPr>
              <p:cNvPr id="106" name="Group 680"/>
              <p:cNvGrpSpPr>
                <a:grpSpLocks/>
              </p:cNvGrpSpPr>
              <p:nvPr/>
            </p:nvGrpSpPr>
            <p:grpSpPr bwMode="auto">
              <a:xfrm rot="-413230">
                <a:off x="3120302" y="1928090"/>
                <a:ext cx="401637" cy="91585"/>
                <a:chOff x="4699360" y="4019611"/>
                <a:chExt cx="401661" cy="91771"/>
              </a:xfrm>
            </p:grpSpPr>
            <p:cxnSp>
              <p:nvCxnSpPr>
                <p:cNvPr id="107" name="Straight Connector 397"/>
                <p:cNvCxnSpPr/>
                <p:nvPr/>
              </p:nvCxnSpPr>
              <p:spPr bwMode="auto">
                <a:xfrm>
                  <a:off x="5091232" y="4013653"/>
                  <a:ext cx="0" cy="827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398"/>
                <p:cNvCxnSpPr/>
                <p:nvPr/>
              </p:nvCxnSpPr>
              <p:spPr bwMode="auto">
                <a:xfrm>
                  <a:off x="5049869" y="4013442"/>
                  <a:ext cx="0" cy="795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399"/>
                <p:cNvCxnSpPr/>
                <p:nvPr/>
              </p:nvCxnSpPr>
              <p:spPr bwMode="auto">
                <a:xfrm>
                  <a:off x="4945319" y="4016824"/>
                  <a:ext cx="0" cy="827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400"/>
                <p:cNvCxnSpPr/>
                <p:nvPr/>
              </p:nvCxnSpPr>
              <p:spPr bwMode="auto">
                <a:xfrm>
                  <a:off x="5017107" y="4020688"/>
                  <a:ext cx="0" cy="7795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401"/>
                <p:cNvCxnSpPr/>
                <p:nvPr/>
              </p:nvCxnSpPr>
              <p:spPr bwMode="auto">
                <a:xfrm>
                  <a:off x="4802748" y="4018799"/>
                  <a:ext cx="0" cy="827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402"/>
                <p:cNvCxnSpPr/>
                <p:nvPr/>
              </p:nvCxnSpPr>
              <p:spPr bwMode="auto">
                <a:xfrm>
                  <a:off x="4733827" y="4020072"/>
                  <a:ext cx="0" cy="827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403"/>
                <p:cNvCxnSpPr/>
                <p:nvPr/>
              </p:nvCxnSpPr>
              <p:spPr bwMode="auto">
                <a:xfrm>
                  <a:off x="4868136" y="4021894"/>
                  <a:ext cx="0" cy="795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404"/>
                <p:cNvCxnSpPr/>
                <p:nvPr/>
              </p:nvCxnSpPr>
              <p:spPr bwMode="auto">
                <a:xfrm>
                  <a:off x="4911361" y="4022312"/>
                  <a:ext cx="0" cy="7795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405"/>
                <p:cNvCxnSpPr/>
                <p:nvPr/>
              </p:nvCxnSpPr>
              <p:spPr bwMode="auto">
                <a:xfrm>
                  <a:off x="4987063" y="4015467"/>
                  <a:ext cx="0" cy="827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406"/>
                <p:cNvCxnSpPr/>
                <p:nvPr/>
              </p:nvCxnSpPr>
              <p:spPr>
                <a:xfrm>
                  <a:off x="4699573" y="4105632"/>
                  <a:ext cx="40169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407"/>
                <p:cNvCxnSpPr/>
                <p:nvPr/>
              </p:nvCxnSpPr>
              <p:spPr bwMode="auto">
                <a:xfrm>
                  <a:off x="4835130" y="4017894"/>
                  <a:ext cx="0" cy="7795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408"/>
                <p:cNvCxnSpPr/>
                <p:nvPr/>
              </p:nvCxnSpPr>
              <p:spPr bwMode="auto">
                <a:xfrm>
                  <a:off x="4769362" y="4019548"/>
                  <a:ext cx="0" cy="7795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Right Arrow 409"/>
            <p:cNvSpPr/>
            <p:nvPr/>
          </p:nvSpPr>
          <p:spPr bwMode="auto">
            <a:xfrm rot="2012877">
              <a:off x="2366807" y="4634457"/>
              <a:ext cx="287357" cy="22067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2" name="Group 87"/>
            <p:cNvGrpSpPr>
              <a:grpSpLocks/>
            </p:cNvGrpSpPr>
            <p:nvPr/>
          </p:nvGrpSpPr>
          <p:grpSpPr bwMode="auto">
            <a:xfrm rot="-685835">
              <a:off x="3810000" y="4575175"/>
              <a:ext cx="2362200" cy="228600"/>
              <a:chOff x="5181600" y="3581400"/>
              <a:chExt cx="2667000" cy="306387"/>
            </a:xfrm>
          </p:grpSpPr>
          <p:sp>
            <p:nvSpPr>
              <p:cNvPr id="86" name="Freeform 941"/>
              <p:cNvSpPr>
                <a:spLocks noChangeAspect="1"/>
              </p:cNvSpPr>
              <p:nvPr/>
            </p:nvSpPr>
            <p:spPr bwMode="auto">
              <a:xfrm>
                <a:off x="7499350" y="3581400"/>
                <a:ext cx="349250" cy="306387"/>
              </a:xfrm>
              <a:custGeom>
                <a:avLst/>
                <a:gdLst>
                  <a:gd name="T0" fmla="*/ 2147483647 w 4092"/>
                  <a:gd name="T1" fmla="*/ 0 h 11817"/>
                  <a:gd name="T2" fmla="*/ 2147483647 w 4092"/>
                  <a:gd name="T3" fmla="*/ 2147483647 h 11817"/>
                  <a:gd name="T4" fmla="*/ 0 w 4092"/>
                  <a:gd name="T5" fmla="*/ 2147483647 h 11817"/>
                  <a:gd name="T6" fmla="*/ 2147483647 w 4092"/>
                  <a:gd name="T7" fmla="*/ 0 h 11817"/>
                  <a:gd name="T8" fmla="*/ 2147483647 w 4092"/>
                  <a:gd name="T9" fmla="*/ 0 h 11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92"/>
                  <a:gd name="T16" fmla="*/ 0 h 11817"/>
                  <a:gd name="T17" fmla="*/ 4092 w 4092"/>
                  <a:gd name="T18" fmla="*/ 11817 h 11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92" h="11817">
                    <a:moveTo>
                      <a:pt x="4092" y="0"/>
                    </a:moveTo>
                    <a:cubicBezTo>
                      <a:pt x="2198" y="0"/>
                      <a:pt x="2818" y="11817"/>
                      <a:pt x="936" y="11817"/>
                    </a:cubicBezTo>
                    <a:cubicBezTo>
                      <a:pt x="0" y="11817"/>
                      <a:pt x="0" y="11817"/>
                      <a:pt x="0" y="11817"/>
                    </a:cubicBezTo>
                    <a:cubicBezTo>
                      <a:pt x="1881" y="11817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942"/>
              <p:cNvSpPr>
                <a:spLocks noChangeAspect="1"/>
              </p:cNvSpPr>
              <p:nvPr/>
            </p:nvSpPr>
            <p:spPr bwMode="auto">
              <a:xfrm>
                <a:off x="5334000" y="3581400"/>
                <a:ext cx="349250" cy="306387"/>
              </a:xfrm>
              <a:custGeom>
                <a:avLst/>
                <a:gdLst>
                  <a:gd name="T0" fmla="*/ 2147483647 w 4092"/>
                  <a:gd name="T1" fmla="*/ 0 h 11817"/>
                  <a:gd name="T2" fmla="*/ 2147483647 w 4092"/>
                  <a:gd name="T3" fmla="*/ 2147483647 h 11817"/>
                  <a:gd name="T4" fmla="*/ 0 w 4092"/>
                  <a:gd name="T5" fmla="*/ 2147483647 h 11817"/>
                  <a:gd name="T6" fmla="*/ 2147483647 w 4092"/>
                  <a:gd name="T7" fmla="*/ 0 h 11817"/>
                  <a:gd name="T8" fmla="*/ 2147483647 w 4092"/>
                  <a:gd name="T9" fmla="*/ 0 h 11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92"/>
                  <a:gd name="T16" fmla="*/ 0 h 11817"/>
                  <a:gd name="T17" fmla="*/ 4092 w 4092"/>
                  <a:gd name="T18" fmla="*/ 11817 h 11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92" h="11817">
                    <a:moveTo>
                      <a:pt x="4092" y="0"/>
                    </a:moveTo>
                    <a:cubicBezTo>
                      <a:pt x="2198" y="0"/>
                      <a:pt x="2818" y="11817"/>
                      <a:pt x="936" y="11817"/>
                    </a:cubicBezTo>
                    <a:cubicBezTo>
                      <a:pt x="0" y="11817"/>
                      <a:pt x="0" y="11817"/>
                      <a:pt x="0" y="11817"/>
                    </a:cubicBezTo>
                    <a:cubicBezTo>
                      <a:pt x="1881" y="11817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943"/>
              <p:cNvSpPr>
                <a:spLocks noChangeAspect="1"/>
              </p:cNvSpPr>
              <p:nvPr/>
            </p:nvSpPr>
            <p:spPr bwMode="auto">
              <a:xfrm>
                <a:off x="6416675" y="3581400"/>
                <a:ext cx="349250" cy="306387"/>
              </a:xfrm>
              <a:custGeom>
                <a:avLst/>
                <a:gdLst>
                  <a:gd name="T0" fmla="*/ 2147483647 w 4092"/>
                  <a:gd name="T1" fmla="*/ 0 h 11833"/>
                  <a:gd name="T2" fmla="*/ 2147483647 w 4092"/>
                  <a:gd name="T3" fmla="*/ 2147483647 h 11833"/>
                  <a:gd name="T4" fmla="*/ 0 w 4092"/>
                  <a:gd name="T5" fmla="*/ 2147483647 h 11833"/>
                  <a:gd name="T6" fmla="*/ 2147483647 w 4092"/>
                  <a:gd name="T7" fmla="*/ 0 h 11833"/>
                  <a:gd name="T8" fmla="*/ 2147483647 w 4092"/>
                  <a:gd name="T9" fmla="*/ 0 h 118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92"/>
                  <a:gd name="T16" fmla="*/ 0 h 11833"/>
                  <a:gd name="T17" fmla="*/ 4092 w 4092"/>
                  <a:gd name="T18" fmla="*/ 11833 h 118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92" h="11833">
                    <a:moveTo>
                      <a:pt x="4092" y="0"/>
                    </a:moveTo>
                    <a:cubicBezTo>
                      <a:pt x="2199" y="0"/>
                      <a:pt x="2819" y="11833"/>
                      <a:pt x="937" y="11833"/>
                    </a:cubicBezTo>
                    <a:cubicBezTo>
                      <a:pt x="0" y="11833"/>
                      <a:pt x="0" y="11833"/>
                      <a:pt x="0" y="11833"/>
                    </a:cubicBezTo>
                    <a:cubicBezTo>
                      <a:pt x="1884" y="11833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944"/>
              <p:cNvSpPr>
                <a:spLocks noChangeAspect="1"/>
              </p:cNvSpPr>
              <p:nvPr/>
            </p:nvSpPr>
            <p:spPr bwMode="auto">
              <a:xfrm>
                <a:off x="5875338" y="3581400"/>
                <a:ext cx="349250" cy="306387"/>
              </a:xfrm>
              <a:custGeom>
                <a:avLst/>
                <a:gdLst>
                  <a:gd name="T0" fmla="*/ 2147483647 w 4092"/>
                  <a:gd name="T1" fmla="*/ 0 h 11817"/>
                  <a:gd name="T2" fmla="*/ 2147483647 w 4092"/>
                  <a:gd name="T3" fmla="*/ 2147483647 h 11817"/>
                  <a:gd name="T4" fmla="*/ 0 w 4092"/>
                  <a:gd name="T5" fmla="*/ 2147483647 h 11817"/>
                  <a:gd name="T6" fmla="*/ 2147483647 w 4092"/>
                  <a:gd name="T7" fmla="*/ 0 h 11817"/>
                  <a:gd name="T8" fmla="*/ 2147483647 w 4092"/>
                  <a:gd name="T9" fmla="*/ 0 h 11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92"/>
                  <a:gd name="T16" fmla="*/ 0 h 11817"/>
                  <a:gd name="T17" fmla="*/ 4092 w 4092"/>
                  <a:gd name="T18" fmla="*/ 11817 h 11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92" h="11817">
                    <a:moveTo>
                      <a:pt x="4092" y="0"/>
                    </a:moveTo>
                    <a:cubicBezTo>
                      <a:pt x="2198" y="0"/>
                      <a:pt x="2818" y="11817"/>
                      <a:pt x="936" y="11817"/>
                    </a:cubicBezTo>
                    <a:cubicBezTo>
                      <a:pt x="0" y="11817"/>
                      <a:pt x="0" y="11817"/>
                      <a:pt x="0" y="11817"/>
                    </a:cubicBezTo>
                    <a:cubicBezTo>
                      <a:pt x="1881" y="11817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945"/>
              <p:cNvSpPr>
                <a:spLocks noChangeAspect="1"/>
              </p:cNvSpPr>
              <p:nvPr/>
            </p:nvSpPr>
            <p:spPr bwMode="auto">
              <a:xfrm>
                <a:off x="6959600" y="3581400"/>
                <a:ext cx="347663" cy="306387"/>
              </a:xfrm>
              <a:custGeom>
                <a:avLst/>
                <a:gdLst>
                  <a:gd name="T0" fmla="*/ 2147483647 w 4092"/>
                  <a:gd name="T1" fmla="*/ 0 h 11817"/>
                  <a:gd name="T2" fmla="*/ 2147483647 w 4092"/>
                  <a:gd name="T3" fmla="*/ 2147483647 h 11817"/>
                  <a:gd name="T4" fmla="*/ 0 w 4092"/>
                  <a:gd name="T5" fmla="*/ 2147483647 h 11817"/>
                  <a:gd name="T6" fmla="*/ 2147483647 w 4092"/>
                  <a:gd name="T7" fmla="*/ 0 h 11817"/>
                  <a:gd name="T8" fmla="*/ 2147483647 w 4092"/>
                  <a:gd name="T9" fmla="*/ 0 h 11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92"/>
                  <a:gd name="T16" fmla="*/ 0 h 11817"/>
                  <a:gd name="T17" fmla="*/ 4092 w 4092"/>
                  <a:gd name="T18" fmla="*/ 11817 h 11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92" h="11817">
                    <a:moveTo>
                      <a:pt x="4092" y="0"/>
                    </a:moveTo>
                    <a:cubicBezTo>
                      <a:pt x="2198" y="0"/>
                      <a:pt x="2818" y="11817"/>
                      <a:pt x="936" y="11817"/>
                    </a:cubicBezTo>
                    <a:cubicBezTo>
                      <a:pt x="0" y="11817"/>
                      <a:pt x="0" y="11817"/>
                      <a:pt x="0" y="11817"/>
                    </a:cubicBezTo>
                    <a:cubicBezTo>
                      <a:pt x="1881" y="11817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946"/>
              <p:cNvSpPr>
                <a:spLocks noChangeAspect="1"/>
              </p:cNvSpPr>
              <p:nvPr/>
            </p:nvSpPr>
            <p:spPr bwMode="auto">
              <a:xfrm>
                <a:off x="7328651" y="3539310"/>
                <a:ext cx="349530" cy="306410"/>
              </a:xfrm>
              <a:custGeom>
                <a:avLst/>
                <a:gdLst/>
                <a:ahLst/>
                <a:cxnLst>
                  <a:cxn ang="0">
                    <a:pos x="4092" y="0"/>
                  </a:cxn>
                  <a:cxn ang="0">
                    <a:pos x="936" y="11817"/>
                  </a:cxn>
                  <a:cxn ang="0">
                    <a:pos x="0" y="11817"/>
                  </a:cxn>
                  <a:cxn ang="0">
                    <a:pos x="3157" y="0"/>
                  </a:cxn>
                  <a:cxn ang="0">
                    <a:pos x="4092" y="0"/>
                  </a:cxn>
                </a:cxnLst>
                <a:rect l="0" t="0" r="r" b="b"/>
                <a:pathLst>
                  <a:path w="4092" h="11817">
                    <a:moveTo>
                      <a:pt x="4092" y="0"/>
                    </a:moveTo>
                    <a:cubicBezTo>
                      <a:pt x="2198" y="0"/>
                      <a:pt x="2818" y="11817"/>
                      <a:pt x="936" y="11817"/>
                    </a:cubicBezTo>
                    <a:cubicBezTo>
                      <a:pt x="0" y="11817"/>
                      <a:pt x="0" y="11817"/>
                      <a:pt x="0" y="11817"/>
                    </a:cubicBezTo>
                    <a:cubicBezTo>
                      <a:pt x="1881" y="11817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FF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92" name="Freeform 947"/>
              <p:cNvSpPr>
                <a:spLocks noChangeAspect="1"/>
              </p:cNvSpPr>
              <p:nvPr/>
            </p:nvSpPr>
            <p:spPr bwMode="auto">
              <a:xfrm>
                <a:off x="5159679" y="3550580"/>
                <a:ext cx="349531" cy="306410"/>
              </a:xfrm>
              <a:custGeom>
                <a:avLst/>
                <a:gdLst/>
                <a:ahLst/>
                <a:cxnLst>
                  <a:cxn ang="0">
                    <a:pos x="4092" y="0"/>
                  </a:cxn>
                  <a:cxn ang="0">
                    <a:pos x="936" y="11817"/>
                  </a:cxn>
                  <a:cxn ang="0">
                    <a:pos x="0" y="11817"/>
                  </a:cxn>
                  <a:cxn ang="0">
                    <a:pos x="3157" y="0"/>
                  </a:cxn>
                  <a:cxn ang="0">
                    <a:pos x="4092" y="0"/>
                  </a:cxn>
                </a:cxnLst>
                <a:rect l="0" t="0" r="r" b="b"/>
                <a:pathLst>
                  <a:path w="4092" h="11817">
                    <a:moveTo>
                      <a:pt x="4092" y="0"/>
                    </a:moveTo>
                    <a:cubicBezTo>
                      <a:pt x="2198" y="0"/>
                      <a:pt x="2818" y="11817"/>
                      <a:pt x="936" y="11817"/>
                    </a:cubicBezTo>
                    <a:cubicBezTo>
                      <a:pt x="0" y="11817"/>
                      <a:pt x="0" y="11817"/>
                      <a:pt x="0" y="11817"/>
                    </a:cubicBezTo>
                    <a:cubicBezTo>
                      <a:pt x="1881" y="11817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FF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93" name="Freeform 948"/>
              <p:cNvSpPr>
                <a:spLocks noChangeAspect="1"/>
              </p:cNvSpPr>
              <p:nvPr/>
            </p:nvSpPr>
            <p:spPr bwMode="auto">
              <a:xfrm>
                <a:off x="6285591" y="3575512"/>
                <a:ext cx="349531" cy="306410"/>
              </a:xfrm>
              <a:custGeom>
                <a:avLst/>
                <a:gdLst/>
                <a:ahLst/>
                <a:cxnLst>
                  <a:cxn ang="0">
                    <a:pos x="4092" y="0"/>
                  </a:cxn>
                  <a:cxn ang="0">
                    <a:pos x="937" y="11833"/>
                  </a:cxn>
                  <a:cxn ang="0">
                    <a:pos x="0" y="11833"/>
                  </a:cxn>
                  <a:cxn ang="0">
                    <a:pos x="3157" y="0"/>
                  </a:cxn>
                  <a:cxn ang="0">
                    <a:pos x="4092" y="0"/>
                  </a:cxn>
                </a:cxnLst>
                <a:rect l="0" t="0" r="r" b="b"/>
                <a:pathLst>
                  <a:path w="4092" h="11833">
                    <a:moveTo>
                      <a:pt x="4092" y="0"/>
                    </a:moveTo>
                    <a:cubicBezTo>
                      <a:pt x="2199" y="0"/>
                      <a:pt x="2819" y="11833"/>
                      <a:pt x="937" y="11833"/>
                    </a:cubicBezTo>
                    <a:cubicBezTo>
                      <a:pt x="0" y="11833"/>
                      <a:pt x="0" y="11833"/>
                      <a:pt x="0" y="11833"/>
                    </a:cubicBezTo>
                    <a:cubicBezTo>
                      <a:pt x="1884" y="11833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FF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94" name="Freeform 949"/>
              <p:cNvSpPr>
                <a:spLocks noChangeAspect="1"/>
              </p:cNvSpPr>
              <p:nvPr/>
            </p:nvSpPr>
            <p:spPr bwMode="auto">
              <a:xfrm>
                <a:off x="5729149" y="3557011"/>
                <a:ext cx="349531" cy="306410"/>
              </a:xfrm>
              <a:custGeom>
                <a:avLst/>
                <a:gdLst/>
                <a:ahLst/>
                <a:cxnLst>
                  <a:cxn ang="0">
                    <a:pos x="4092" y="0"/>
                  </a:cxn>
                  <a:cxn ang="0">
                    <a:pos x="936" y="11817"/>
                  </a:cxn>
                  <a:cxn ang="0">
                    <a:pos x="0" y="11817"/>
                  </a:cxn>
                  <a:cxn ang="0">
                    <a:pos x="3157" y="0"/>
                  </a:cxn>
                  <a:cxn ang="0">
                    <a:pos x="4092" y="0"/>
                  </a:cxn>
                </a:cxnLst>
                <a:rect l="0" t="0" r="r" b="b"/>
                <a:pathLst>
                  <a:path w="4092" h="11817">
                    <a:moveTo>
                      <a:pt x="4092" y="0"/>
                    </a:moveTo>
                    <a:cubicBezTo>
                      <a:pt x="2198" y="0"/>
                      <a:pt x="2818" y="11817"/>
                      <a:pt x="936" y="11817"/>
                    </a:cubicBezTo>
                    <a:cubicBezTo>
                      <a:pt x="0" y="11817"/>
                      <a:pt x="0" y="11817"/>
                      <a:pt x="0" y="11817"/>
                    </a:cubicBezTo>
                    <a:cubicBezTo>
                      <a:pt x="1881" y="11817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FF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95" name="Freeform 950"/>
              <p:cNvSpPr>
                <a:spLocks noChangeAspect="1"/>
              </p:cNvSpPr>
              <p:nvPr/>
            </p:nvSpPr>
            <p:spPr bwMode="auto">
              <a:xfrm>
                <a:off x="5432471" y="3548759"/>
                <a:ext cx="349530" cy="306410"/>
              </a:xfrm>
              <a:custGeom>
                <a:avLst/>
                <a:gdLst/>
                <a:ahLst/>
                <a:cxnLst>
                  <a:cxn ang="0">
                    <a:pos x="4083" y="11850"/>
                  </a:cxn>
                  <a:cxn ang="0">
                    <a:pos x="934" y="0"/>
                  </a:cxn>
                  <a:cxn ang="0">
                    <a:pos x="0" y="0"/>
                  </a:cxn>
                  <a:cxn ang="0">
                    <a:pos x="3150" y="11850"/>
                  </a:cxn>
                  <a:cxn ang="0">
                    <a:pos x="4083" y="11850"/>
                  </a:cxn>
                </a:cxnLst>
                <a:rect l="0" t="0" r="r" b="b"/>
                <a:pathLst>
                  <a:path w="4083" h="11850">
                    <a:moveTo>
                      <a:pt x="4083" y="11850"/>
                    </a:moveTo>
                    <a:cubicBezTo>
                      <a:pt x="2193" y="11850"/>
                      <a:pt x="2812" y="0"/>
                      <a:pt x="9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79" y="0"/>
                      <a:pt x="1262" y="11850"/>
                      <a:pt x="3150" y="11850"/>
                    </a:cubicBezTo>
                    <a:lnTo>
                      <a:pt x="4083" y="11850"/>
                    </a:lnTo>
                    <a:close/>
                  </a:path>
                </a:pathLst>
              </a:custGeom>
              <a:solidFill>
                <a:srgbClr val="CC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96" name="Freeform 951"/>
              <p:cNvSpPr>
                <a:spLocks noChangeAspect="1"/>
              </p:cNvSpPr>
              <p:nvPr/>
            </p:nvSpPr>
            <p:spPr bwMode="auto">
              <a:xfrm>
                <a:off x="5989304" y="3564752"/>
                <a:ext cx="345945" cy="306410"/>
              </a:xfrm>
              <a:custGeom>
                <a:avLst/>
                <a:gdLst/>
                <a:ahLst/>
                <a:cxnLst>
                  <a:cxn ang="0">
                    <a:pos x="4083" y="11850"/>
                  </a:cxn>
                  <a:cxn ang="0">
                    <a:pos x="933" y="0"/>
                  </a:cxn>
                  <a:cxn ang="0">
                    <a:pos x="0" y="0"/>
                  </a:cxn>
                  <a:cxn ang="0">
                    <a:pos x="3149" y="11850"/>
                  </a:cxn>
                  <a:cxn ang="0">
                    <a:pos x="4083" y="11850"/>
                  </a:cxn>
                </a:cxnLst>
                <a:rect l="0" t="0" r="r" b="b"/>
                <a:pathLst>
                  <a:path w="4083" h="11850">
                    <a:moveTo>
                      <a:pt x="4083" y="11850"/>
                    </a:moveTo>
                    <a:cubicBezTo>
                      <a:pt x="2192" y="11850"/>
                      <a:pt x="2812" y="0"/>
                      <a:pt x="9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78" y="0"/>
                      <a:pt x="1262" y="11850"/>
                      <a:pt x="3149" y="11850"/>
                    </a:cubicBezTo>
                    <a:lnTo>
                      <a:pt x="4083" y="11850"/>
                    </a:lnTo>
                    <a:close/>
                  </a:path>
                </a:pathLst>
              </a:custGeom>
              <a:solidFill>
                <a:srgbClr val="CC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97" name="Freeform 952"/>
              <p:cNvSpPr>
                <a:spLocks noChangeAspect="1"/>
              </p:cNvSpPr>
              <p:nvPr/>
            </p:nvSpPr>
            <p:spPr bwMode="auto">
              <a:xfrm>
                <a:off x="6813680" y="3545530"/>
                <a:ext cx="345946" cy="306410"/>
              </a:xfrm>
              <a:custGeom>
                <a:avLst/>
                <a:gdLst/>
                <a:ahLst/>
                <a:cxnLst>
                  <a:cxn ang="0">
                    <a:pos x="4092" y="0"/>
                  </a:cxn>
                  <a:cxn ang="0">
                    <a:pos x="936" y="11817"/>
                  </a:cxn>
                  <a:cxn ang="0">
                    <a:pos x="0" y="11817"/>
                  </a:cxn>
                  <a:cxn ang="0">
                    <a:pos x="3157" y="0"/>
                  </a:cxn>
                  <a:cxn ang="0">
                    <a:pos x="4092" y="0"/>
                  </a:cxn>
                </a:cxnLst>
                <a:rect l="0" t="0" r="r" b="b"/>
                <a:pathLst>
                  <a:path w="4092" h="11817">
                    <a:moveTo>
                      <a:pt x="4092" y="0"/>
                    </a:moveTo>
                    <a:cubicBezTo>
                      <a:pt x="2198" y="0"/>
                      <a:pt x="2818" y="11817"/>
                      <a:pt x="936" y="11817"/>
                    </a:cubicBezTo>
                    <a:cubicBezTo>
                      <a:pt x="0" y="11817"/>
                      <a:pt x="0" y="11817"/>
                      <a:pt x="0" y="11817"/>
                    </a:cubicBezTo>
                    <a:cubicBezTo>
                      <a:pt x="1881" y="11817"/>
                      <a:pt x="1266" y="0"/>
                      <a:pt x="3157" y="0"/>
                    </a:cubicBezTo>
                    <a:lnTo>
                      <a:pt x="4092" y="0"/>
                    </a:lnTo>
                    <a:close/>
                  </a:path>
                </a:pathLst>
              </a:custGeom>
              <a:solidFill>
                <a:srgbClr val="FF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98" name="Freeform 953"/>
              <p:cNvSpPr>
                <a:spLocks noChangeAspect="1"/>
              </p:cNvSpPr>
              <p:nvPr/>
            </p:nvSpPr>
            <p:spPr bwMode="auto">
              <a:xfrm>
                <a:off x="6512423" y="3542690"/>
                <a:ext cx="345945" cy="306410"/>
              </a:xfrm>
              <a:custGeom>
                <a:avLst/>
                <a:gdLst/>
                <a:ahLst/>
                <a:cxnLst>
                  <a:cxn ang="0">
                    <a:pos x="4083" y="11850"/>
                  </a:cxn>
                  <a:cxn ang="0">
                    <a:pos x="934" y="0"/>
                  </a:cxn>
                  <a:cxn ang="0">
                    <a:pos x="0" y="0"/>
                  </a:cxn>
                  <a:cxn ang="0">
                    <a:pos x="3150" y="11850"/>
                  </a:cxn>
                  <a:cxn ang="0">
                    <a:pos x="4083" y="11850"/>
                  </a:cxn>
                </a:cxnLst>
                <a:rect l="0" t="0" r="r" b="b"/>
                <a:pathLst>
                  <a:path w="4083" h="11850">
                    <a:moveTo>
                      <a:pt x="4083" y="11850"/>
                    </a:moveTo>
                    <a:cubicBezTo>
                      <a:pt x="2193" y="11850"/>
                      <a:pt x="2812" y="0"/>
                      <a:pt x="9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79" y="0"/>
                      <a:pt x="1262" y="11850"/>
                      <a:pt x="3150" y="11850"/>
                    </a:cubicBezTo>
                    <a:lnTo>
                      <a:pt x="4083" y="11850"/>
                    </a:lnTo>
                    <a:close/>
                  </a:path>
                </a:pathLst>
              </a:custGeom>
              <a:solidFill>
                <a:srgbClr val="CC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99" name="Freeform 954"/>
              <p:cNvSpPr>
                <a:spLocks noChangeAspect="1"/>
              </p:cNvSpPr>
              <p:nvPr/>
            </p:nvSpPr>
            <p:spPr bwMode="auto">
              <a:xfrm>
                <a:off x="7060082" y="3548444"/>
                <a:ext cx="347738" cy="306410"/>
              </a:xfrm>
              <a:custGeom>
                <a:avLst/>
                <a:gdLst/>
                <a:ahLst/>
                <a:cxnLst>
                  <a:cxn ang="0">
                    <a:pos x="4083" y="11850"/>
                  </a:cxn>
                  <a:cxn ang="0">
                    <a:pos x="933" y="0"/>
                  </a:cxn>
                  <a:cxn ang="0">
                    <a:pos x="0" y="0"/>
                  </a:cxn>
                  <a:cxn ang="0">
                    <a:pos x="3149" y="11850"/>
                  </a:cxn>
                  <a:cxn ang="0">
                    <a:pos x="4083" y="11850"/>
                  </a:cxn>
                </a:cxnLst>
                <a:rect l="0" t="0" r="r" b="b"/>
                <a:pathLst>
                  <a:path w="4083" h="11850">
                    <a:moveTo>
                      <a:pt x="4083" y="11850"/>
                    </a:moveTo>
                    <a:cubicBezTo>
                      <a:pt x="2192" y="11850"/>
                      <a:pt x="2812" y="0"/>
                      <a:pt x="9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78" y="0"/>
                      <a:pt x="1262" y="11850"/>
                      <a:pt x="3149" y="11850"/>
                    </a:cubicBezTo>
                    <a:lnTo>
                      <a:pt x="4083" y="11850"/>
                    </a:lnTo>
                    <a:close/>
                  </a:path>
                </a:pathLst>
              </a:custGeom>
              <a:solidFill>
                <a:srgbClr val="CC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00" name="Freeform 955"/>
              <p:cNvSpPr>
                <a:spLocks noChangeAspect="1"/>
              </p:cNvSpPr>
              <p:nvPr/>
            </p:nvSpPr>
            <p:spPr bwMode="auto">
              <a:xfrm>
                <a:off x="5605463" y="3581400"/>
                <a:ext cx="347663" cy="306387"/>
              </a:xfrm>
              <a:custGeom>
                <a:avLst/>
                <a:gdLst>
                  <a:gd name="T0" fmla="*/ 2147483647 w 4083"/>
                  <a:gd name="T1" fmla="*/ 2147483647 h 11850"/>
                  <a:gd name="T2" fmla="*/ 2147483647 w 4083"/>
                  <a:gd name="T3" fmla="*/ 0 h 11850"/>
                  <a:gd name="T4" fmla="*/ 0 w 4083"/>
                  <a:gd name="T5" fmla="*/ 0 h 11850"/>
                  <a:gd name="T6" fmla="*/ 2147483647 w 4083"/>
                  <a:gd name="T7" fmla="*/ 2147483647 h 11850"/>
                  <a:gd name="T8" fmla="*/ 2147483647 w 4083"/>
                  <a:gd name="T9" fmla="*/ 2147483647 h 11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3"/>
                  <a:gd name="T16" fmla="*/ 0 h 11850"/>
                  <a:gd name="T17" fmla="*/ 4083 w 4083"/>
                  <a:gd name="T18" fmla="*/ 11850 h 11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3" h="11850">
                    <a:moveTo>
                      <a:pt x="4083" y="11850"/>
                    </a:moveTo>
                    <a:cubicBezTo>
                      <a:pt x="2193" y="11850"/>
                      <a:pt x="2812" y="0"/>
                      <a:pt x="9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79" y="0"/>
                      <a:pt x="1262" y="11850"/>
                      <a:pt x="3150" y="11850"/>
                    </a:cubicBezTo>
                    <a:lnTo>
                      <a:pt x="4083" y="11850"/>
                    </a:lnTo>
                    <a:close/>
                  </a:path>
                </a:pathLst>
              </a:cu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956"/>
              <p:cNvSpPr>
                <a:spLocks noChangeAspect="1"/>
              </p:cNvSpPr>
              <p:nvPr/>
            </p:nvSpPr>
            <p:spPr bwMode="auto">
              <a:xfrm>
                <a:off x="6148388" y="3581400"/>
                <a:ext cx="346075" cy="306387"/>
              </a:xfrm>
              <a:custGeom>
                <a:avLst/>
                <a:gdLst>
                  <a:gd name="T0" fmla="*/ 2147483647 w 4083"/>
                  <a:gd name="T1" fmla="*/ 2147483647 h 11850"/>
                  <a:gd name="T2" fmla="*/ 2147483647 w 4083"/>
                  <a:gd name="T3" fmla="*/ 0 h 11850"/>
                  <a:gd name="T4" fmla="*/ 0 w 4083"/>
                  <a:gd name="T5" fmla="*/ 0 h 11850"/>
                  <a:gd name="T6" fmla="*/ 2147483647 w 4083"/>
                  <a:gd name="T7" fmla="*/ 2147483647 h 11850"/>
                  <a:gd name="T8" fmla="*/ 2147483647 w 4083"/>
                  <a:gd name="T9" fmla="*/ 2147483647 h 11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3"/>
                  <a:gd name="T16" fmla="*/ 0 h 11850"/>
                  <a:gd name="T17" fmla="*/ 4083 w 4083"/>
                  <a:gd name="T18" fmla="*/ 11850 h 11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3" h="11850">
                    <a:moveTo>
                      <a:pt x="4083" y="11850"/>
                    </a:moveTo>
                    <a:cubicBezTo>
                      <a:pt x="2192" y="11850"/>
                      <a:pt x="2812" y="0"/>
                      <a:pt x="9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78" y="0"/>
                      <a:pt x="1262" y="11850"/>
                      <a:pt x="3149" y="11850"/>
                    </a:cubicBezTo>
                    <a:lnTo>
                      <a:pt x="4083" y="11850"/>
                    </a:lnTo>
                    <a:close/>
                  </a:path>
                </a:pathLst>
              </a:cu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957"/>
              <p:cNvSpPr>
                <a:spLocks noChangeAspect="1"/>
              </p:cNvSpPr>
              <p:nvPr/>
            </p:nvSpPr>
            <p:spPr bwMode="auto">
              <a:xfrm>
                <a:off x="6688138" y="3581400"/>
                <a:ext cx="347663" cy="306387"/>
              </a:xfrm>
              <a:custGeom>
                <a:avLst/>
                <a:gdLst>
                  <a:gd name="T0" fmla="*/ 2147483647 w 4083"/>
                  <a:gd name="T1" fmla="*/ 2147483647 h 11850"/>
                  <a:gd name="T2" fmla="*/ 2147483647 w 4083"/>
                  <a:gd name="T3" fmla="*/ 0 h 11850"/>
                  <a:gd name="T4" fmla="*/ 0 w 4083"/>
                  <a:gd name="T5" fmla="*/ 0 h 11850"/>
                  <a:gd name="T6" fmla="*/ 2147483647 w 4083"/>
                  <a:gd name="T7" fmla="*/ 2147483647 h 11850"/>
                  <a:gd name="T8" fmla="*/ 2147483647 w 4083"/>
                  <a:gd name="T9" fmla="*/ 2147483647 h 11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3"/>
                  <a:gd name="T16" fmla="*/ 0 h 11850"/>
                  <a:gd name="T17" fmla="*/ 4083 w 4083"/>
                  <a:gd name="T18" fmla="*/ 11850 h 11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3" h="11850">
                    <a:moveTo>
                      <a:pt x="4083" y="11850"/>
                    </a:moveTo>
                    <a:cubicBezTo>
                      <a:pt x="2193" y="11850"/>
                      <a:pt x="2812" y="0"/>
                      <a:pt x="9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79" y="0"/>
                      <a:pt x="1262" y="11850"/>
                      <a:pt x="3150" y="11850"/>
                    </a:cubicBezTo>
                    <a:lnTo>
                      <a:pt x="4083" y="11850"/>
                    </a:lnTo>
                    <a:close/>
                  </a:path>
                </a:pathLst>
              </a:cu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958"/>
              <p:cNvSpPr>
                <a:spLocks noChangeAspect="1"/>
              </p:cNvSpPr>
              <p:nvPr/>
            </p:nvSpPr>
            <p:spPr bwMode="auto">
              <a:xfrm>
                <a:off x="7231063" y="3581400"/>
                <a:ext cx="347663" cy="306387"/>
              </a:xfrm>
              <a:custGeom>
                <a:avLst/>
                <a:gdLst>
                  <a:gd name="T0" fmla="*/ 2147483647 w 4083"/>
                  <a:gd name="T1" fmla="*/ 2147483647 h 11850"/>
                  <a:gd name="T2" fmla="*/ 2147483647 w 4083"/>
                  <a:gd name="T3" fmla="*/ 0 h 11850"/>
                  <a:gd name="T4" fmla="*/ 0 w 4083"/>
                  <a:gd name="T5" fmla="*/ 0 h 11850"/>
                  <a:gd name="T6" fmla="*/ 2147483647 w 4083"/>
                  <a:gd name="T7" fmla="*/ 2147483647 h 11850"/>
                  <a:gd name="T8" fmla="*/ 2147483647 w 4083"/>
                  <a:gd name="T9" fmla="*/ 2147483647 h 11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3"/>
                  <a:gd name="T16" fmla="*/ 0 h 11850"/>
                  <a:gd name="T17" fmla="*/ 4083 w 4083"/>
                  <a:gd name="T18" fmla="*/ 11850 h 11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3" h="11850">
                    <a:moveTo>
                      <a:pt x="4083" y="11850"/>
                    </a:moveTo>
                    <a:cubicBezTo>
                      <a:pt x="2192" y="11850"/>
                      <a:pt x="2812" y="0"/>
                      <a:pt x="9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78" y="0"/>
                      <a:pt x="1262" y="11850"/>
                      <a:pt x="3149" y="11850"/>
                    </a:cubicBezTo>
                    <a:lnTo>
                      <a:pt x="4083" y="11850"/>
                    </a:lnTo>
                    <a:close/>
                  </a:path>
                </a:pathLst>
              </a:cu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" name="Group 692"/>
            <p:cNvGrpSpPr>
              <a:grpSpLocks/>
            </p:cNvGrpSpPr>
            <p:nvPr/>
          </p:nvGrpSpPr>
          <p:grpSpPr bwMode="auto">
            <a:xfrm rot="20874271" flipV="1">
              <a:off x="4673600" y="4821238"/>
              <a:ext cx="119063" cy="303212"/>
              <a:chOff x="6348194" y="5025179"/>
              <a:chExt cx="142875" cy="427843"/>
            </a:xfrm>
          </p:grpSpPr>
          <p:sp>
            <p:nvSpPr>
              <p:cNvPr id="84" name="Oval 487"/>
              <p:cNvSpPr/>
              <p:nvPr/>
            </p:nvSpPr>
            <p:spPr bwMode="auto">
              <a:xfrm>
                <a:off x="6311065" y="5069437"/>
                <a:ext cx="142885" cy="1456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85" name="Straight Connector 488"/>
              <p:cNvCxnSpPr/>
              <p:nvPr/>
            </p:nvCxnSpPr>
            <p:spPr bwMode="auto">
              <a:xfrm rot="5400000">
                <a:off x="6231343" y="5355266"/>
                <a:ext cx="28450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ight Arrow 489"/>
            <p:cNvSpPr/>
            <p:nvPr/>
          </p:nvSpPr>
          <p:spPr bwMode="auto">
            <a:xfrm rot="20542844">
              <a:off x="3417806" y="4640808"/>
              <a:ext cx="320697" cy="28735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5" name="Group 444"/>
            <p:cNvGrpSpPr>
              <a:grpSpLocks/>
            </p:cNvGrpSpPr>
            <p:nvPr/>
          </p:nvGrpSpPr>
          <p:grpSpPr bwMode="auto">
            <a:xfrm rot="-959090">
              <a:off x="4946650" y="4133850"/>
              <a:ext cx="1000125" cy="819150"/>
              <a:chOff x="7459774" y="2667000"/>
              <a:chExt cx="998426" cy="819150"/>
            </a:xfrm>
          </p:grpSpPr>
          <p:sp>
            <p:nvSpPr>
              <p:cNvPr id="82" name="Freeform 491"/>
              <p:cNvSpPr/>
              <p:nvPr/>
            </p:nvSpPr>
            <p:spPr>
              <a:xfrm>
                <a:off x="7467600" y="2667000"/>
                <a:ext cx="990600" cy="819150"/>
              </a:xfrm>
              <a:custGeom>
                <a:avLst/>
                <a:gdLst>
                  <a:gd name="connsiteX0" fmla="*/ 142875 w 2343150"/>
                  <a:gd name="connsiteY0" fmla="*/ 781050 h 2038350"/>
                  <a:gd name="connsiteX1" fmla="*/ 114300 w 2343150"/>
                  <a:gd name="connsiteY1" fmla="*/ 676275 h 2038350"/>
                  <a:gd name="connsiteX2" fmla="*/ 104775 w 2343150"/>
                  <a:gd name="connsiteY2" fmla="*/ 590550 h 2038350"/>
                  <a:gd name="connsiteX3" fmla="*/ 95250 w 2343150"/>
                  <a:gd name="connsiteY3" fmla="*/ 523875 h 2038350"/>
                  <a:gd name="connsiteX4" fmla="*/ 114300 w 2343150"/>
                  <a:gd name="connsiteY4" fmla="*/ 371475 h 2038350"/>
                  <a:gd name="connsiteX5" fmla="*/ 133350 w 2343150"/>
                  <a:gd name="connsiteY5" fmla="*/ 342900 h 2038350"/>
                  <a:gd name="connsiteX6" fmla="*/ 142875 w 2343150"/>
                  <a:gd name="connsiteY6" fmla="*/ 314325 h 2038350"/>
                  <a:gd name="connsiteX7" fmla="*/ 257175 w 2343150"/>
                  <a:gd name="connsiteY7" fmla="*/ 219075 h 2038350"/>
                  <a:gd name="connsiteX8" fmla="*/ 323850 w 2343150"/>
                  <a:gd name="connsiteY8" fmla="*/ 200025 h 2038350"/>
                  <a:gd name="connsiteX9" fmla="*/ 371475 w 2343150"/>
                  <a:gd name="connsiteY9" fmla="*/ 190500 h 2038350"/>
                  <a:gd name="connsiteX10" fmla="*/ 504825 w 2343150"/>
                  <a:gd name="connsiteY10" fmla="*/ 180975 h 2038350"/>
                  <a:gd name="connsiteX11" fmla="*/ 619125 w 2343150"/>
                  <a:gd name="connsiteY11" fmla="*/ 152400 h 2038350"/>
                  <a:gd name="connsiteX12" fmla="*/ 676275 w 2343150"/>
                  <a:gd name="connsiteY12" fmla="*/ 114300 h 2038350"/>
                  <a:gd name="connsiteX13" fmla="*/ 704850 w 2343150"/>
                  <a:gd name="connsiteY13" fmla="*/ 95250 h 2038350"/>
                  <a:gd name="connsiteX14" fmla="*/ 723900 w 2343150"/>
                  <a:gd name="connsiteY14" fmla="*/ 66675 h 2038350"/>
                  <a:gd name="connsiteX15" fmla="*/ 819150 w 2343150"/>
                  <a:gd name="connsiteY15" fmla="*/ 19050 h 2038350"/>
                  <a:gd name="connsiteX16" fmla="*/ 876300 w 2343150"/>
                  <a:gd name="connsiteY16" fmla="*/ 0 h 2038350"/>
                  <a:gd name="connsiteX17" fmla="*/ 990600 w 2343150"/>
                  <a:gd name="connsiteY17" fmla="*/ 9525 h 2038350"/>
                  <a:gd name="connsiteX18" fmla="*/ 1104900 w 2343150"/>
                  <a:gd name="connsiteY18" fmla="*/ 38100 h 2038350"/>
                  <a:gd name="connsiteX19" fmla="*/ 1219200 w 2343150"/>
                  <a:gd name="connsiteY19" fmla="*/ 57150 h 2038350"/>
                  <a:gd name="connsiteX20" fmla="*/ 1295400 w 2343150"/>
                  <a:gd name="connsiteY20" fmla="*/ 76200 h 2038350"/>
                  <a:gd name="connsiteX21" fmla="*/ 1390650 w 2343150"/>
                  <a:gd name="connsiteY21" fmla="*/ 104775 h 2038350"/>
                  <a:gd name="connsiteX22" fmla="*/ 1419225 w 2343150"/>
                  <a:gd name="connsiteY22" fmla="*/ 123825 h 2038350"/>
                  <a:gd name="connsiteX23" fmla="*/ 1476375 w 2343150"/>
                  <a:gd name="connsiteY23" fmla="*/ 142875 h 2038350"/>
                  <a:gd name="connsiteX24" fmla="*/ 1533525 w 2343150"/>
                  <a:gd name="connsiteY24" fmla="*/ 190500 h 2038350"/>
                  <a:gd name="connsiteX25" fmla="*/ 1628775 w 2343150"/>
                  <a:gd name="connsiteY25" fmla="*/ 247650 h 2038350"/>
                  <a:gd name="connsiteX26" fmla="*/ 1657350 w 2343150"/>
                  <a:gd name="connsiteY26" fmla="*/ 266700 h 2038350"/>
                  <a:gd name="connsiteX27" fmla="*/ 1704975 w 2343150"/>
                  <a:gd name="connsiteY27" fmla="*/ 314325 h 2038350"/>
                  <a:gd name="connsiteX28" fmla="*/ 1724025 w 2343150"/>
                  <a:gd name="connsiteY28" fmla="*/ 342900 h 2038350"/>
                  <a:gd name="connsiteX29" fmla="*/ 1781175 w 2343150"/>
                  <a:gd name="connsiteY29" fmla="*/ 381000 h 2038350"/>
                  <a:gd name="connsiteX30" fmla="*/ 1828800 w 2343150"/>
                  <a:gd name="connsiteY30" fmla="*/ 428625 h 2038350"/>
                  <a:gd name="connsiteX31" fmla="*/ 1885950 w 2343150"/>
                  <a:gd name="connsiteY31" fmla="*/ 409575 h 2038350"/>
                  <a:gd name="connsiteX32" fmla="*/ 1914525 w 2343150"/>
                  <a:gd name="connsiteY32" fmla="*/ 400050 h 2038350"/>
                  <a:gd name="connsiteX33" fmla="*/ 2028825 w 2343150"/>
                  <a:gd name="connsiteY33" fmla="*/ 428625 h 2038350"/>
                  <a:gd name="connsiteX34" fmla="*/ 2057400 w 2343150"/>
                  <a:gd name="connsiteY34" fmla="*/ 447675 h 2038350"/>
                  <a:gd name="connsiteX35" fmla="*/ 2085975 w 2343150"/>
                  <a:gd name="connsiteY35" fmla="*/ 504825 h 2038350"/>
                  <a:gd name="connsiteX36" fmla="*/ 2095500 w 2343150"/>
                  <a:gd name="connsiteY36" fmla="*/ 533400 h 2038350"/>
                  <a:gd name="connsiteX37" fmla="*/ 2114550 w 2343150"/>
                  <a:gd name="connsiteY37" fmla="*/ 561975 h 2038350"/>
                  <a:gd name="connsiteX38" fmla="*/ 2133600 w 2343150"/>
                  <a:gd name="connsiteY38" fmla="*/ 619125 h 2038350"/>
                  <a:gd name="connsiteX39" fmla="*/ 2209800 w 2343150"/>
                  <a:gd name="connsiteY39" fmla="*/ 733425 h 2038350"/>
                  <a:gd name="connsiteX40" fmla="*/ 2228850 w 2343150"/>
                  <a:gd name="connsiteY40" fmla="*/ 762000 h 2038350"/>
                  <a:gd name="connsiteX41" fmla="*/ 2247900 w 2343150"/>
                  <a:gd name="connsiteY41" fmla="*/ 790575 h 2038350"/>
                  <a:gd name="connsiteX42" fmla="*/ 2295525 w 2343150"/>
                  <a:gd name="connsiteY42" fmla="*/ 847725 h 2038350"/>
                  <a:gd name="connsiteX43" fmla="*/ 2305050 w 2343150"/>
                  <a:gd name="connsiteY43" fmla="*/ 876300 h 2038350"/>
                  <a:gd name="connsiteX44" fmla="*/ 2324100 w 2343150"/>
                  <a:gd name="connsiteY44" fmla="*/ 904875 h 2038350"/>
                  <a:gd name="connsiteX45" fmla="*/ 2343150 w 2343150"/>
                  <a:gd name="connsiteY45" fmla="*/ 962025 h 2038350"/>
                  <a:gd name="connsiteX46" fmla="*/ 2333625 w 2343150"/>
                  <a:gd name="connsiteY46" fmla="*/ 1047750 h 2038350"/>
                  <a:gd name="connsiteX47" fmla="*/ 2295525 w 2343150"/>
                  <a:gd name="connsiteY47" fmla="*/ 1143000 h 2038350"/>
                  <a:gd name="connsiteX48" fmla="*/ 2276475 w 2343150"/>
                  <a:gd name="connsiteY48" fmla="*/ 1171575 h 2038350"/>
                  <a:gd name="connsiteX49" fmla="*/ 2266950 w 2343150"/>
                  <a:gd name="connsiteY49" fmla="*/ 1200150 h 2038350"/>
                  <a:gd name="connsiteX50" fmla="*/ 2238375 w 2343150"/>
                  <a:gd name="connsiteY50" fmla="*/ 1228725 h 2038350"/>
                  <a:gd name="connsiteX51" fmla="*/ 2200275 w 2343150"/>
                  <a:gd name="connsiteY51" fmla="*/ 1285875 h 2038350"/>
                  <a:gd name="connsiteX52" fmla="*/ 2143125 w 2343150"/>
                  <a:gd name="connsiteY52" fmla="*/ 1333500 h 2038350"/>
                  <a:gd name="connsiteX53" fmla="*/ 2124075 w 2343150"/>
                  <a:gd name="connsiteY53" fmla="*/ 1362075 h 2038350"/>
                  <a:gd name="connsiteX54" fmla="*/ 2085975 w 2343150"/>
                  <a:gd name="connsiteY54" fmla="*/ 1390650 h 2038350"/>
                  <a:gd name="connsiteX55" fmla="*/ 2066925 w 2343150"/>
                  <a:gd name="connsiteY55" fmla="*/ 1419225 h 2038350"/>
                  <a:gd name="connsiteX56" fmla="*/ 2038350 w 2343150"/>
                  <a:gd name="connsiteY56" fmla="*/ 1457325 h 2038350"/>
                  <a:gd name="connsiteX57" fmla="*/ 2019300 w 2343150"/>
                  <a:gd name="connsiteY57" fmla="*/ 1485900 h 2038350"/>
                  <a:gd name="connsiteX58" fmla="*/ 1990725 w 2343150"/>
                  <a:gd name="connsiteY58" fmla="*/ 1514475 h 2038350"/>
                  <a:gd name="connsiteX59" fmla="*/ 1952625 w 2343150"/>
                  <a:gd name="connsiteY59" fmla="*/ 1571625 h 2038350"/>
                  <a:gd name="connsiteX60" fmla="*/ 1933575 w 2343150"/>
                  <a:gd name="connsiteY60" fmla="*/ 1600200 h 2038350"/>
                  <a:gd name="connsiteX61" fmla="*/ 1905000 w 2343150"/>
                  <a:gd name="connsiteY61" fmla="*/ 1619250 h 2038350"/>
                  <a:gd name="connsiteX62" fmla="*/ 1819275 w 2343150"/>
                  <a:gd name="connsiteY62" fmla="*/ 1685925 h 2038350"/>
                  <a:gd name="connsiteX63" fmla="*/ 1762125 w 2343150"/>
                  <a:gd name="connsiteY63" fmla="*/ 1647825 h 2038350"/>
                  <a:gd name="connsiteX64" fmla="*/ 1647825 w 2343150"/>
                  <a:gd name="connsiteY64" fmla="*/ 1743075 h 2038350"/>
                  <a:gd name="connsiteX65" fmla="*/ 1619250 w 2343150"/>
                  <a:gd name="connsiteY65" fmla="*/ 1762125 h 2038350"/>
                  <a:gd name="connsiteX66" fmla="*/ 1552575 w 2343150"/>
                  <a:gd name="connsiteY66" fmla="*/ 1790700 h 2038350"/>
                  <a:gd name="connsiteX67" fmla="*/ 1524000 w 2343150"/>
                  <a:gd name="connsiteY67" fmla="*/ 1809750 h 2038350"/>
                  <a:gd name="connsiteX68" fmla="*/ 1485900 w 2343150"/>
                  <a:gd name="connsiteY68" fmla="*/ 1828800 h 2038350"/>
                  <a:gd name="connsiteX69" fmla="*/ 1457325 w 2343150"/>
                  <a:gd name="connsiteY69" fmla="*/ 1847850 h 2038350"/>
                  <a:gd name="connsiteX70" fmla="*/ 1409700 w 2343150"/>
                  <a:gd name="connsiteY70" fmla="*/ 1866900 h 2038350"/>
                  <a:gd name="connsiteX71" fmla="*/ 1381125 w 2343150"/>
                  <a:gd name="connsiteY71" fmla="*/ 1885950 h 2038350"/>
                  <a:gd name="connsiteX72" fmla="*/ 1285875 w 2343150"/>
                  <a:gd name="connsiteY72" fmla="*/ 1914525 h 2038350"/>
                  <a:gd name="connsiteX73" fmla="*/ 1257300 w 2343150"/>
                  <a:gd name="connsiteY73" fmla="*/ 1933575 h 2038350"/>
                  <a:gd name="connsiteX74" fmla="*/ 1171575 w 2343150"/>
                  <a:gd name="connsiteY74" fmla="*/ 1962150 h 2038350"/>
                  <a:gd name="connsiteX75" fmla="*/ 1143000 w 2343150"/>
                  <a:gd name="connsiteY75" fmla="*/ 1971675 h 2038350"/>
                  <a:gd name="connsiteX76" fmla="*/ 1114425 w 2343150"/>
                  <a:gd name="connsiteY76" fmla="*/ 1981200 h 2038350"/>
                  <a:gd name="connsiteX77" fmla="*/ 1085850 w 2343150"/>
                  <a:gd name="connsiteY77" fmla="*/ 2000250 h 2038350"/>
                  <a:gd name="connsiteX78" fmla="*/ 1019175 w 2343150"/>
                  <a:gd name="connsiteY78" fmla="*/ 2019300 h 2038350"/>
                  <a:gd name="connsiteX79" fmla="*/ 962025 w 2343150"/>
                  <a:gd name="connsiteY79" fmla="*/ 2038350 h 2038350"/>
                  <a:gd name="connsiteX80" fmla="*/ 933450 w 2343150"/>
                  <a:gd name="connsiteY80" fmla="*/ 2019300 h 2038350"/>
                  <a:gd name="connsiteX81" fmla="*/ 904875 w 2343150"/>
                  <a:gd name="connsiteY81" fmla="*/ 2009775 h 2038350"/>
                  <a:gd name="connsiteX82" fmla="*/ 847725 w 2343150"/>
                  <a:gd name="connsiteY82" fmla="*/ 1971675 h 2038350"/>
                  <a:gd name="connsiteX83" fmla="*/ 819150 w 2343150"/>
                  <a:gd name="connsiteY83" fmla="*/ 1952625 h 2038350"/>
                  <a:gd name="connsiteX84" fmla="*/ 762000 w 2343150"/>
                  <a:gd name="connsiteY84" fmla="*/ 1895475 h 2038350"/>
                  <a:gd name="connsiteX85" fmla="*/ 742950 w 2343150"/>
                  <a:gd name="connsiteY85" fmla="*/ 1866900 h 2038350"/>
                  <a:gd name="connsiteX86" fmla="*/ 704850 w 2343150"/>
                  <a:gd name="connsiteY86" fmla="*/ 1847850 h 2038350"/>
                  <a:gd name="connsiteX87" fmla="*/ 676275 w 2343150"/>
                  <a:gd name="connsiteY87" fmla="*/ 1819275 h 2038350"/>
                  <a:gd name="connsiteX88" fmla="*/ 647700 w 2343150"/>
                  <a:gd name="connsiteY88" fmla="*/ 1800225 h 2038350"/>
                  <a:gd name="connsiteX89" fmla="*/ 609600 w 2343150"/>
                  <a:gd name="connsiteY89" fmla="*/ 1771650 h 2038350"/>
                  <a:gd name="connsiteX90" fmla="*/ 581025 w 2343150"/>
                  <a:gd name="connsiteY90" fmla="*/ 1762125 h 2038350"/>
                  <a:gd name="connsiteX91" fmla="*/ 552450 w 2343150"/>
                  <a:gd name="connsiteY91" fmla="*/ 1743075 h 2038350"/>
                  <a:gd name="connsiteX92" fmla="*/ 466725 w 2343150"/>
                  <a:gd name="connsiteY92" fmla="*/ 1752600 h 2038350"/>
                  <a:gd name="connsiteX93" fmla="*/ 390525 w 2343150"/>
                  <a:gd name="connsiteY93" fmla="*/ 1743075 h 2038350"/>
                  <a:gd name="connsiteX94" fmla="*/ 295275 w 2343150"/>
                  <a:gd name="connsiteY94" fmla="*/ 1724025 h 2038350"/>
                  <a:gd name="connsiteX95" fmla="*/ 257175 w 2343150"/>
                  <a:gd name="connsiteY95" fmla="*/ 1695450 h 2038350"/>
                  <a:gd name="connsiteX96" fmla="*/ 228600 w 2343150"/>
                  <a:gd name="connsiteY96" fmla="*/ 1676400 h 2038350"/>
                  <a:gd name="connsiteX97" fmla="*/ 190500 w 2343150"/>
                  <a:gd name="connsiteY97" fmla="*/ 1619250 h 2038350"/>
                  <a:gd name="connsiteX98" fmla="*/ 171450 w 2343150"/>
                  <a:gd name="connsiteY98" fmla="*/ 1590675 h 2038350"/>
                  <a:gd name="connsiteX99" fmla="*/ 152400 w 2343150"/>
                  <a:gd name="connsiteY99" fmla="*/ 1562100 h 2038350"/>
                  <a:gd name="connsiteX100" fmla="*/ 123825 w 2343150"/>
                  <a:gd name="connsiteY100" fmla="*/ 1466850 h 2038350"/>
                  <a:gd name="connsiteX101" fmla="*/ 95250 w 2343150"/>
                  <a:gd name="connsiteY101" fmla="*/ 1447800 h 2038350"/>
                  <a:gd name="connsiteX102" fmla="*/ 28575 w 2343150"/>
                  <a:gd name="connsiteY102" fmla="*/ 1362075 h 2038350"/>
                  <a:gd name="connsiteX103" fmla="*/ 9525 w 2343150"/>
                  <a:gd name="connsiteY103" fmla="*/ 1304925 h 2038350"/>
                  <a:gd name="connsiteX104" fmla="*/ 0 w 2343150"/>
                  <a:gd name="connsiteY104" fmla="*/ 1276350 h 2038350"/>
                  <a:gd name="connsiteX105" fmla="*/ 19050 w 2343150"/>
                  <a:gd name="connsiteY105" fmla="*/ 1190625 h 2038350"/>
                  <a:gd name="connsiteX106" fmla="*/ 95250 w 2343150"/>
                  <a:gd name="connsiteY106" fmla="*/ 1123950 h 2038350"/>
                  <a:gd name="connsiteX107" fmla="*/ 123825 w 2343150"/>
                  <a:gd name="connsiteY107" fmla="*/ 1104900 h 2038350"/>
                  <a:gd name="connsiteX108" fmla="*/ 152400 w 2343150"/>
                  <a:gd name="connsiteY108" fmla="*/ 1085850 h 2038350"/>
                  <a:gd name="connsiteX109" fmla="*/ 180975 w 2343150"/>
                  <a:gd name="connsiteY109" fmla="*/ 1076325 h 2038350"/>
                  <a:gd name="connsiteX110" fmla="*/ 285750 w 2343150"/>
                  <a:gd name="connsiteY110" fmla="*/ 1057275 h 2038350"/>
                  <a:gd name="connsiteX111" fmla="*/ 314325 w 2343150"/>
                  <a:gd name="connsiteY111" fmla="*/ 1047750 h 2038350"/>
                  <a:gd name="connsiteX112" fmla="*/ 533400 w 2343150"/>
                  <a:gd name="connsiteY112" fmla="*/ 1047750 h 2038350"/>
                  <a:gd name="connsiteX113" fmla="*/ 590550 w 2343150"/>
                  <a:gd name="connsiteY113" fmla="*/ 1019175 h 2038350"/>
                  <a:gd name="connsiteX114" fmla="*/ 647700 w 2343150"/>
                  <a:gd name="connsiteY114" fmla="*/ 1000125 h 2038350"/>
                  <a:gd name="connsiteX115" fmla="*/ 704850 w 2343150"/>
                  <a:gd name="connsiteY115" fmla="*/ 971550 h 2038350"/>
                  <a:gd name="connsiteX116" fmla="*/ 800100 w 2343150"/>
                  <a:gd name="connsiteY116" fmla="*/ 981075 h 2038350"/>
                  <a:gd name="connsiteX117" fmla="*/ 857250 w 2343150"/>
                  <a:gd name="connsiteY117" fmla="*/ 1009650 h 2038350"/>
                  <a:gd name="connsiteX118" fmla="*/ 885825 w 2343150"/>
                  <a:gd name="connsiteY118" fmla="*/ 1019175 h 2038350"/>
                  <a:gd name="connsiteX119" fmla="*/ 914400 w 2343150"/>
                  <a:gd name="connsiteY119" fmla="*/ 1038225 h 2038350"/>
                  <a:gd name="connsiteX120" fmla="*/ 971550 w 2343150"/>
                  <a:gd name="connsiteY120" fmla="*/ 1057275 h 2038350"/>
                  <a:gd name="connsiteX121" fmla="*/ 1000125 w 2343150"/>
                  <a:gd name="connsiteY121" fmla="*/ 1066800 h 2038350"/>
                  <a:gd name="connsiteX122" fmla="*/ 1085850 w 2343150"/>
                  <a:gd name="connsiteY122" fmla="*/ 1038225 h 2038350"/>
                  <a:gd name="connsiteX123" fmla="*/ 1114425 w 2343150"/>
                  <a:gd name="connsiteY123" fmla="*/ 1028700 h 2038350"/>
                  <a:gd name="connsiteX124" fmla="*/ 1143000 w 2343150"/>
                  <a:gd name="connsiteY124" fmla="*/ 1019175 h 2038350"/>
                  <a:gd name="connsiteX125" fmla="*/ 1190625 w 2343150"/>
                  <a:gd name="connsiteY125" fmla="*/ 914400 h 2038350"/>
                  <a:gd name="connsiteX126" fmla="*/ 1171575 w 2343150"/>
                  <a:gd name="connsiteY126" fmla="*/ 847725 h 2038350"/>
                  <a:gd name="connsiteX127" fmla="*/ 1152525 w 2343150"/>
                  <a:gd name="connsiteY127" fmla="*/ 819150 h 2038350"/>
                  <a:gd name="connsiteX128" fmla="*/ 1095375 w 2343150"/>
                  <a:gd name="connsiteY128" fmla="*/ 800100 h 2038350"/>
                  <a:gd name="connsiteX129" fmla="*/ 1028700 w 2343150"/>
                  <a:gd name="connsiteY129" fmla="*/ 781050 h 2038350"/>
                  <a:gd name="connsiteX130" fmla="*/ 971550 w 2343150"/>
                  <a:gd name="connsiteY130" fmla="*/ 762000 h 2038350"/>
                  <a:gd name="connsiteX131" fmla="*/ 942975 w 2343150"/>
                  <a:gd name="connsiteY131" fmla="*/ 752475 h 2038350"/>
                  <a:gd name="connsiteX132" fmla="*/ 914400 w 2343150"/>
                  <a:gd name="connsiteY132" fmla="*/ 742950 h 2038350"/>
                  <a:gd name="connsiteX133" fmla="*/ 885825 w 2343150"/>
                  <a:gd name="connsiteY133" fmla="*/ 733425 h 2038350"/>
                  <a:gd name="connsiteX134" fmla="*/ 809625 w 2343150"/>
                  <a:gd name="connsiteY134" fmla="*/ 752475 h 2038350"/>
                  <a:gd name="connsiteX135" fmla="*/ 781050 w 2343150"/>
                  <a:gd name="connsiteY135" fmla="*/ 771525 h 2038350"/>
                  <a:gd name="connsiteX136" fmla="*/ 752475 w 2343150"/>
                  <a:gd name="connsiteY136" fmla="*/ 781050 h 2038350"/>
                  <a:gd name="connsiteX137" fmla="*/ 666750 w 2343150"/>
                  <a:gd name="connsiteY137" fmla="*/ 838200 h 2038350"/>
                  <a:gd name="connsiteX138" fmla="*/ 638175 w 2343150"/>
                  <a:gd name="connsiteY138" fmla="*/ 857250 h 2038350"/>
                  <a:gd name="connsiteX139" fmla="*/ 552450 w 2343150"/>
                  <a:gd name="connsiteY139" fmla="*/ 885825 h 2038350"/>
                  <a:gd name="connsiteX140" fmla="*/ 523875 w 2343150"/>
                  <a:gd name="connsiteY140" fmla="*/ 895350 h 2038350"/>
                  <a:gd name="connsiteX141" fmla="*/ 476250 w 2343150"/>
                  <a:gd name="connsiteY141" fmla="*/ 904875 h 2038350"/>
                  <a:gd name="connsiteX142" fmla="*/ 371475 w 2343150"/>
                  <a:gd name="connsiteY142" fmla="*/ 914400 h 2038350"/>
                  <a:gd name="connsiteX143" fmla="*/ 342900 w 2343150"/>
                  <a:gd name="connsiteY143" fmla="*/ 923925 h 2038350"/>
                  <a:gd name="connsiteX144" fmla="*/ 314325 w 2343150"/>
                  <a:gd name="connsiteY144" fmla="*/ 933450 h 2038350"/>
                  <a:gd name="connsiteX145" fmla="*/ 276225 w 2343150"/>
                  <a:gd name="connsiteY145" fmla="*/ 923925 h 2038350"/>
                  <a:gd name="connsiteX146" fmla="*/ 219075 w 2343150"/>
                  <a:gd name="connsiteY146" fmla="*/ 904875 h 2038350"/>
                  <a:gd name="connsiteX147" fmla="*/ 171450 w 2343150"/>
                  <a:gd name="connsiteY147" fmla="*/ 828675 h 2038350"/>
                  <a:gd name="connsiteX148" fmla="*/ 142875 w 2343150"/>
                  <a:gd name="connsiteY148" fmla="*/ 78105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2343150" h="2038350">
                    <a:moveTo>
                      <a:pt x="142875" y="781050"/>
                    </a:moveTo>
                    <a:cubicBezTo>
                      <a:pt x="133350" y="755650"/>
                      <a:pt x="122357" y="721931"/>
                      <a:pt x="114300" y="676275"/>
                    </a:cubicBezTo>
                    <a:cubicBezTo>
                      <a:pt x="109304" y="647962"/>
                      <a:pt x="108341" y="619079"/>
                      <a:pt x="104775" y="590550"/>
                    </a:cubicBezTo>
                    <a:cubicBezTo>
                      <a:pt x="101990" y="568273"/>
                      <a:pt x="98425" y="546100"/>
                      <a:pt x="95250" y="523875"/>
                    </a:cubicBezTo>
                    <a:cubicBezTo>
                      <a:pt x="96397" y="510113"/>
                      <a:pt x="98743" y="407774"/>
                      <a:pt x="114300" y="371475"/>
                    </a:cubicBezTo>
                    <a:cubicBezTo>
                      <a:pt x="118809" y="360953"/>
                      <a:pt x="128230" y="353139"/>
                      <a:pt x="133350" y="342900"/>
                    </a:cubicBezTo>
                    <a:cubicBezTo>
                      <a:pt x="137840" y="333920"/>
                      <a:pt x="136711" y="322250"/>
                      <a:pt x="142875" y="314325"/>
                    </a:cubicBezTo>
                    <a:cubicBezTo>
                      <a:pt x="161444" y="290451"/>
                      <a:pt x="224155" y="230082"/>
                      <a:pt x="257175" y="219075"/>
                    </a:cubicBezTo>
                    <a:cubicBezTo>
                      <a:pt x="288996" y="208468"/>
                      <a:pt x="287970" y="207998"/>
                      <a:pt x="323850" y="200025"/>
                    </a:cubicBezTo>
                    <a:cubicBezTo>
                      <a:pt x="339654" y="196513"/>
                      <a:pt x="355375" y="192195"/>
                      <a:pt x="371475" y="190500"/>
                    </a:cubicBezTo>
                    <a:cubicBezTo>
                      <a:pt x="415793" y="185835"/>
                      <a:pt x="460375" y="184150"/>
                      <a:pt x="504825" y="180975"/>
                    </a:cubicBezTo>
                    <a:cubicBezTo>
                      <a:pt x="533391" y="176214"/>
                      <a:pt x="593968" y="169171"/>
                      <a:pt x="619125" y="152400"/>
                    </a:cubicBezTo>
                    <a:lnTo>
                      <a:pt x="676275" y="114300"/>
                    </a:lnTo>
                    <a:lnTo>
                      <a:pt x="704850" y="95250"/>
                    </a:lnTo>
                    <a:cubicBezTo>
                      <a:pt x="711200" y="85725"/>
                      <a:pt x="715285" y="74213"/>
                      <a:pt x="723900" y="66675"/>
                    </a:cubicBezTo>
                    <a:cubicBezTo>
                      <a:pt x="776462" y="20684"/>
                      <a:pt x="767690" y="34488"/>
                      <a:pt x="819150" y="19050"/>
                    </a:cubicBezTo>
                    <a:cubicBezTo>
                      <a:pt x="838384" y="13280"/>
                      <a:pt x="876300" y="0"/>
                      <a:pt x="876300" y="0"/>
                    </a:cubicBezTo>
                    <a:cubicBezTo>
                      <a:pt x="914400" y="3175"/>
                      <a:pt x="952791" y="3854"/>
                      <a:pt x="990600" y="9525"/>
                    </a:cubicBezTo>
                    <a:cubicBezTo>
                      <a:pt x="1181100" y="38100"/>
                      <a:pt x="990600" y="19050"/>
                      <a:pt x="1104900" y="38100"/>
                    </a:cubicBezTo>
                    <a:cubicBezTo>
                      <a:pt x="1143000" y="44450"/>
                      <a:pt x="1181728" y="47782"/>
                      <a:pt x="1219200" y="57150"/>
                    </a:cubicBezTo>
                    <a:cubicBezTo>
                      <a:pt x="1244600" y="63500"/>
                      <a:pt x="1270562" y="67921"/>
                      <a:pt x="1295400" y="76200"/>
                    </a:cubicBezTo>
                    <a:cubicBezTo>
                      <a:pt x="1364969" y="99390"/>
                      <a:pt x="1333069" y="90380"/>
                      <a:pt x="1390650" y="104775"/>
                    </a:cubicBezTo>
                    <a:cubicBezTo>
                      <a:pt x="1400175" y="111125"/>
                      <a:pt x="1408764" y="119176"/>
                      <a:pt x="1419225" y="123825"/>
                    </a:cubicBezTo>
                    <a:cubicBezTo>
                      <a:pt x="1437575" y="131980"/>
                      <a:pt x="1459667" y="131736"/>
                      <a:pt x="1476375" y="142875"/>
                    </a:cubicBezTo>
                    <a:cubicBezTo>
                      <a:pt x="1578485" y="210948"/>
                      <a:pt x="1423516" y="104937"/>
                      <a:pt x="1533525" y="190500"/>
                    </a:cubicBezTo>
                    <a:cubicBezTo>
                      <a:pt x="1598050" y="240686"/>
                      <a:pt x="1572950" y="215750"/>
                      <a:pt x="1628775" y="247650"/>
                    </a:cubicBezTo>
                    <a:cubicBezTo>
                      <a:pt x="1638714" y="253330"/>
                      <a:pt x="1647825" y="260350"/>
                      <a:pt x="1657350" y="266700"/>
                    </a:cubicBezTo>
                    <a:cubicBezTo>
                      <a:pt x="1708150" y="342900"/>
                      <a:pt x="1641475" y="250825"/>
                      <a:pt x="1704975" y="314325"/>
                    </a:cubicBezTo>
                    <a:cubicBezTo>
                      <a:pt x="1713070" y="322420"/>
                      <a:pt x="1715410" y="335362"/>
                      <a:pt x="1724025" y="342900"/>
                    </a:cubicBezTo>
                    <a:cubicBezTo>
                      <a:pt x="1741255" y="357977"/>
                      <a:pt x="1781175" y="381000"/>
                      <a:pt x="1781175" y="381000"/>
                    </a:cubicBezTo>
                    <a:cubicBezTo>
                      <a:pt x="1789642" y="393700"/>
                      <a:pt x="1807633" y="428625"/>
                      <a:pt x="1828800" y="428625"/>
                    </a:cubicBezTo>
                    <a:cubicBezTo>
                      <a:pt x="1848880" y="428625"/>
                      <a:pt x="1866900" y="415925"/>
                      <a:pt x="1885950" y="409575"/>
                    </a:cubicBezTo>
                    <a:lnTo>
                      <a:pt x="1914525" y="400050"/>
                    </a:lnTo>
                    <a:cubicBezTo>
                      <a:pt x="1943091" y="404811"/>
                      <a:pt x="2003668" y="411854"/>
                      <a:pt x="2028825" y="428625"/>
                    </a:cubicBezTo>
                    <a:lnTo>
                      <a:pt x="2057400" y="447675"/>
                    </a:lnTo>
                    <a:cubicBezTo>
                      <a:pt x="2081341" y="519499"/>
                      <a:pt x="2049046" y="430967"/>
                      <a:pt x="2085975" y="504825"/>
                    </a:cubicBezTo>
                    <a:cubicBezTo>
                      <a:pt x="2090465" y="513805"/>
                      <a:pt x="2091010" y="524420"/>
                      <a:pt x="2095500" y="533400"/>
                    </a:cubicBezTo>
                    <a:cubicBezTo>
                      <a:pt x="2100620" y="543639"/>
                      <a:pt x="2109901" y="551514"/>
                      <a:pt x="2114550" y="561975"/>
                    </a:cubicBezTo>
                    <a:cubicBezTo>
                      <a:pt x="2122705" y="580325"/>
                      <a:pt x="2122461" y="602417"/>
                      <a:pt x="2133600" y="619125"/>
                    </a:cubicBezTo>
                    <a:lnTo>
                      <a:pt x="2209800" y="733425"/>
                    </a:lnTo>
                    <a:lnTo>
                      <a:pt x="2228850" y="762000"/>
                    </a:lnTo>
                    <a:cubicBezTo>
                      <a:pt x="2235200" y="771525"/>
                      <a:pt x="2239805" y="782480"/>
                      <a:pt x="2247900" y="790575"/>
                    </a:cubicBezTo>
                    <a:cubicBezTo>
                      <a:pt x="2268966" y="811641"/>
                      <a:pt x="2282264" y="821203"/>
                      <a:pt x="2295525" y="847725"/>
                    </a:cubicBezTo>
                    <a:cubicBezTo>
                      <a:pt x="2300015" y="856705"/>
                      <a:pt x="2300560" y="867320"/>
                      <a:pt x="2305050" y="876300"/>
                    </a:cubicBezTo>
                    <a:cubicBezTo>
                      <a:pt x="2310170" y="886539"/>
                      <a:pt x="2319451" y="894414"/>
                      <a:pt x="2324100" y="904875"/>
                    </a:cubicBezTo>
                    <a:cubicBezTo>
                      <a:pt x="2332255" y="923225"/>
                      <a:pt x="2343150" y="962025"/>
                      <a:pt x="2343150" y="962025"/>
                    </a:cubicBezTo>
                    <a:cubicBezTo>
                      <a:pt x="2339975" y="990600"/>
                      <a:pt x="2339264" y="1019557"/>
                      <a:pt x="2333625" y="1047750"/>
                    </a:cubicBezTo>
                    <a:cubicBezTo>
                      <a:pt x="2327620" y="1077773"/>
                      <a:pt x="2311156" y="1115646"/>
                      <a:pt x="2295525" y="1143000"/>
                    </a:cubicBezTo>
                    <a:cubicBezTo>
                      <a:pt x="2289845" y="1152939"/>
                      <a:pt x="2281595" y="1161336"/>
                      <a:pt x="2276475" y="1171575"/>
                    </a:cubicBezTo>
                    <a:cubicBezTo>
                      <a:pt x="2271985" y="1180555"/>
                      <a:pt x="2272519" y="1191796"/>
                      <a:pt x="2266950" y="1200150"/>
                    </a:cubicBezTo>
                    <a:cubicBezTo>
                      <a:pt x="2259478" y="1211358"/>
                      <a:pt x="2246645" y="1218092"/>
                      <a:pt x="2238375" y="1228725"/>
                    </a:cubicBezTo>
                    <a:cubicBezTo>
                      <a:pt x="2224319" y="1246797"/>
                      <a:pt x="2219325" y="1273175"/>
                      <a:pt x="2200275" y="1285875"/>
                    </a:cubicBezTo>
                    <a:cubicBezTo>
                      <a:pt x="2172178" y="1304606"/>
                      <a:pt x="2166044" y="1305998"/>
                      <a:pt x="2143125" y="1333500"/>
                    </a:cubicBezTo>
                    <a:cubicBezTo>
                      <a:pt x="2135796" y="1342294"/>
                      <a:pt x="2132170" y="1353980"/>
                      <a:pt x="2124075" y="1362075"/>
                    </a:cubicBezTo>
                    <a:cubicBezTo>
                      <a:pt x="2112850" y="1373300"/>
                      <a:pt x="2097200" y="1379425"/>
                      <a:pt x="2085975" y="1390650"/>
                    </a:cubicBezTo>
                    <a:cubicBezTo>
                      <a:pt x="2077880" y="1398745"/>
                      <a:pt x="2073579" y="1409910"/>
                      <a:pt x="2066925" y="1419225"/>
                    </a:cubicBezTo>
                    <a:cubicBezTo>
                      <a:pt x="2057698" y="1432143"/>
                      <a:pt x="2047577" y="1444407"/>
                      <a:pt x="2038350" y="1457325"/>
                    </a:cubicBezTo>
                    <a:cubicBezTo>
                      <a:pt x="2031696" y="1466640"/>
                      <a:pt x="2026629" y="1477106"/>
                      <a:pt x="2019300" y="1485900"/>
                    </a:cubicBezTo>
                    <a:cubicBezTo>
                      <a:pt x="2010676" y="1496248"/>
                      <a:pt x="1998995" y="1503842"/>
                      <a:pt x="1990725" y="1514475"/>
                    </a:cubicBezTo>
                    <a:cubicBezTo>
                      <a:pt x="1976669" y="1532547"/>
                      <a:pt x="1965325" y="1552575"/>
                      <a:pt x="1952625" y="1571625"/>
                    </a:cubicBezTo>
                    <a:cubicBezTo>
                      <a:pt x="1946275" y="1581150"/>
                      <a:pt x="1943100" y="1593850"/>
                      <a:pt x="1933575" y="1600200"/>
                    </a:cubicBezTo>
                    <a:cubicBezTo>
                      <a:pt x="1924050" y="1606550"/>
                      <a:pt x="1913556" y="1611645"/>
                      <a:pt x="1905000" y="1619250"/>
                    </a:cubicBezTo>
                    <a:cubicBezTo>
                      <a:pt x="1827901" y="1687783"/>
                      <a:pt x="1878197" y="1666284"/>
                      <a:pt x="1819275" y="1685925"/>
                    </a:cubicBezTo>
                    <a:cubicBezTo>
                      <a:pt x="1800225" y="1673225"/>
                      <a:pt x="1778314" y="1631636"/>
                      <a:pt x="1762125" y="1647825"/>
                    </a:cubicBezTo>
                    <a:cubicBezTo>
                      <a:pt x="1688786" y="1721164"/>
                      <a:pt x="1727391" y="1690031"/>
                      <a:pt x="1647825" y="1743075"/>
                    </a:cubicBezTo>
                    <a:cubicBezTo>
                      <a:pt x="1638300" y="1749425"/>
                      <a:pt x="1630110" y="1758505"/>
                      <a:pt x="1619250" y="1762125"/>
                    </a:cubicBezTo>
                    <a:cubicBezTo>
                      <a:pt x="1587192" y="1772811"/>
                      <a:pt x="1585531" y="1771868"/>
                      <a:pt x="1552575" y="1790700"/>
                    </a:cubicBezTo>
                    <a:cubicBezTo>
                      <a:pt x="1542636" y="1796380"/>
                      <a:pt x="1533939" y="1804070"/>
                      <a:pt x="1524000" y="1809750"/>
                    </a:cubicBezTo>
                    <a:cubicBezTo>
                      <a:pt x="1511672" y="1816795"/>
                      <a:pt x="1498228" y="1821755"/>
                      <a:pt x="1485900" y="1828800"/>
                    </a:cubicBezTo>
                    <a:cubicBezTo>
                      <a:pt x="1475961" y="1834480"/>
                      <a:pt x="1467564" y="1842730"/>
                      <a:pt x="1457325" y="1847850"/>
                    </a:cubicBezTo>
                    <a:cubicBezTo>
                      <a:pt x="1442032" y="1855496"/>
                      <a:pt x="1424993" y="1859254"/>
                      <a:pt x="1409700" y="1866900"/>
                    </a:cubicBezTo>
                    <a:cubicBezTo>
                      <a:pt x="1399461" y="1872020"/>
                      <a:pt x="1391647" y="1881441"/>
                      <a:pt x="1381125" y="1885950"/>
                    </a:cubicBezTo>
                    <a:cubicBezTo>
                      <a:pt x="1343853" y="1901924"/>
                      <a:pt x="1324291" y="1888914"/>
                      <a:pt x="1285875" y="1914525"/>
                    </a:cubicBezTo>
                    <a:cubicBezTo>
                      <a:pt x="1276350" y="1920875"/>
                      <a:pt x="1267761" y="1928926"/>
                      <a:pt x="1257300" y="1933575"/>
                    </a:cubicBezTo>
                    <a:lnTo>
                      <a:pt x="1171575" y="1962150"/>
                    </a:lnTo>
                    <a:lnTo>
                      <a:pt x="1143000" y="1971675"/>
                    </a:lnTo>
                    <a:cubicBezTo>
                      <a:pt x="1133475" y="1974850"/>
                      <a:pt x="1122779" y="1975631"/>
                      <a:pt x="1114425" y="1981200"/>
                    </a:cubicBezTo>
                    <a:cubicBezTo>
                      <a:pt x="1104900" y="1987550"/>
                      <a:pt x="1096089" y="1995130"/>
                      <a:pt x="1085850" y="2000250"/>
                    </a:cubicBezTo>
                    <a:cubicBezTo>
                      <a:pt x="1069845" y="2008253"/>
                      <a:pt x="1034434" y="2014722"/>
                      <a:pt x="1019175" y="2019300"/>
                    </a:cubicBezTo>
                    <a:cubicBezTo>
                      <a:pt x="999941" y="2025070"/>
                      <a:pt x="962025" y="2038350"/>
                      <a:pt x="962025" y="2038350"/>
                    </a:cubicBezTo>
                    <a:cubicBezTo>
                      <a:pt x="952500" y="2032000"/>
                      <a:pt x="943689" y="2024420"/>
                      <a:pt x="933450" y="2019300"/>
                    </a:cubicBezTo>
                    <a:cubicBezTo>
                      <a:pt x="924470" y="2014810"/>
                      <a:pt x="913652" y="2014651"/>
                      <a:pt x="904875" y="2009775"/>
                    </a:cubicBezTo>
                    <a:cubicBezTo>
                      <a:pt x="884861" y="1998656"/>
                      <a:pt x="866775" y="1984375"/>
                      <a:pt x="847725" y="1971675"/>
                    </a:cubicBezTo>
                    <a:cubicBezTo>
                      <a:pt x="838200" y="1965325"/>
                      <a:pt x="827245" y="1960720"/>
                      <a:pt x="819150" y="1952625"/>
                    </a:cubicBezTo>
                    <a:cubicBezTo>
                      <a:pt x="800100" y="1933575"/>
                      <a:pt x="776944" y="1917891"/>
                      <a:pt x="762000" y="1895475"/>
                    </a:cubicBezTo>
                    <a:cubicBezTo>
                      <a:pt x="755650" y="1885950"/>
                      <a:pt x="751744" y="1874229"/>
                      <a:pt x="742950" y="1866900"/>
                    </a:cubicBezTo>
                    <a:cubicBezTo>
                      <a:pt x="732042" y="1857810"/>
                      <a:pt x="716404" y="1856103"/>
                      <a:pt x="704850" y="1847850"/>
                    </a:cubicBezTo>
                    <a:cubicBezTo>
                      <a:pt x="693889" y="1840020"/>
                      <a:pt x="686623" y="1827899"/>
                      <a:pt x="676275" y="1819275"/>
                    </a:cubicBezTo>
                    <a:cubicBezTo>
                      <a:pt x="667481" y="1811946"/>
                      <a:pt x="657015" y="1806879"/>
                      <a:pt x="647700" y="1800225"/>
                    </a:cubicBezTo>
                    <a:cubicBezTo>
                      <a:pt x="634782" y="1790998"/>
                      <a:pt x="623383" y="1779526"/>
                      <a:pt x="609600" y="1771650"/>
                    </a:cubicBezTo>
                    <a:cubicBezTo>
                      <a:pt x="600883" y="1766669"/>
                      <a:pt x="590005" y="1766615"/>
                      <a:pt x="581025" y="1762125"/>
                    </a:cubicBezTo>
                    <a:cubicBezTo>
                      <a:pt x="570786" y="1757005"/>
                      <a:pt x="561975" y="1749425"/>
                      <a:pt x="552450" y="1743075"/>
                    </a:cubicBezTo>
                    <a:cubicBezTo>
                      <a:pt x="523875" y="1746250"/>
                      <a:pt x="495476" y="1752600"/>
                      <a:pt x="466725" y="1752600"/>
                    </a:cubicBezTo>
                    <a:cubicBezTo>
                      <a:pt x="441127" y="1752600"/>
                      <a:pt x="415865" y="1746695"/>
                      <a:pt x="390525" y="1743075"/>
                    </a:cubicBezTo>
                    <a:cubicBezTo>
                      <a:pt x="336032" y="1735290"/>
                      <a:pt x="341558" y="1735596"/>
                      <a:pt x="295275" y="1724025"/>
                    </a:cubicBezTo>
                    <a:cubicBezTo>
                      <a:pt x="282575" y="1714500"/>
                      <a:pt x="270093" y="1704677"/>
                      <a:pt x="257175" y="1695450"/>
                    </a:cubicBezTo>
                    <a:cubicBezTo>
                      <a:pt x="247860" y="1688796"/>
                      <a:pt x="236138" y="1685015"/>
                      <a:pt x="228600" y="1676400"/>
                    </a:cubicBezTo>
                    <a:cubicBezTo>
                      <a:pt x="213523" y="1659170"/>
                      <a:pt x="203200" y="1638300"/>
                      <a:pt x="190500" y="1619250"/>
                    </a:cubicBezTo>
                    <a:lnTo>
                      <a:pt x="171450" y="1590675"/>
                    </a:lnTo>
                    <a:lnTo>
                      <a:pt x="152400" y="1562100"/>
                    </a:lnTo>
                    <a:cubicBezTo>
                      <a:pt x="148587" y="1546849"/>
                      <a:pt x="130782" y="1471488"/>
                      <a:pt x="123825" y="1466850"/>
                    </a:cubicBezTo>
                    <a:cubicBezTo>
                      <a:pt x="114300" y="1460500"/>
                      <a:pt x="104044" y="1455129"/>
                      <a:pt x="95250" y="1447800"/>
                    </a:cubicBezTo>
                    <a:cubicBezTo>
                      <a:pt x="72491" y="1428834"/>
                      <a:pt x="36744" y="1386583"/>
                      <a:pt x="28575" y="1362075"/>
                    </a:cubicBezTo>
                    <a:lnTo>
                      <a:pt x="9525" y="1304925"/>
                    </a:lnTo>
                    <a:lnTo>
                      <a:pt x="0" y="1276350"/>
                    </a:lnTo>
                    <a:cubicBezTo>
                      <a:pt x="3658" y="1254400"/>
                      <a:pt x="7326" y="1214073"/>
                      <a:pt x="19050" y="1190625"/>
                    </a:cubicBezTo>
                    <a:cubicBezTo>
                      <a:pt x="38894" y="1150937"/>
                      <a:pt x="52388" y="1152525"/>
                      <a:pt x="95250" y="1123950"/>
                    </a:cubicBezTo>
                    <a:lnTo>
                      <a:pt x="123825" y="1104900"/>
                    </a:lnTo>
                    <a:cubicBezTo>
                      <a:pt x="133350" y="1098550"/>
                      <a:pt x="141540" y="1089470"/>
                      <a:pt x="152400" y="1085850"/>
                    </a:cubicBezTo>
                    <a:cubicBezTo>
                      <a:pt x="161925" y="1082675"/>
                      <a:pt x="171174" y="1078503"/>
                      <a:pt x="180975" y="1076325"/>
                    </a:cubicBezTo>
                    <a:cubicBezTo>
                      <a:pt x="257404" y="1059341"/>
                      <a:pt x="216413" y="1074609"/>
                      <a:pt x="285750" y="1057275"/>
                    </a:cubicBezTo>
                    <a:cubicBezTo>
                      <a:pt x="295490" y="1054840"/>
                      <a:pt x="304800" y="1050925"/>
                      <a:pt x="314325" y="1047750"/>
                    </a:cubicBezTo>
                    <a:cubicBezTo>
                      <a:pt x="426650" y="1057961"/>
                      <a:pt x="417430" y="1063213"/>
                      <a:pt x="533400" y="1047750"/>
                    </a:cubicBezTo>
                    <a:cubicBezTo>
                      <a:pt x="570619" y="1042787"/>
                      <a:pt x="556148" y="1034465"/>
                      <a:pt x="590550" y="1019175"/>
                    </a:cubicBezTo>
                    <a:cubicBezTo>
                      <a:pt x="608900" y="1011020"/>
                      <a:pt x="630992" y="1011264"/>
                      <a:pt x="647700" y="1000125"/>
                    </a:cubicBezTo>
                    <a:cubicBezTo>
                      <a:pt x="684629" y="975506"/>
                      <a:pt x="665415" y="984695"/>
                      <a:pt x="704850" y="971550"/>
                    </a:cubicBezTo>
                    <a:cubicBezTo>
                      <a:pt x="736600" y="974725"/>
                      <a:pt x="768563" y="976223"/>
                      <a:pt x="800100" y="981075"/>
                    </a:cubicBezTo>
                    <a:cubicBezTo>
                      <a:pt x="834682" y="986395"/>
                      <a:pt x="825855" y="993952"/>
                      <a:pt x="857250" y="1009650"/>
                    </a:cubicBezTo>
                    <a:cubicBezTo>
                      <a:pt x="866230" y="1014140"/>
                      <a:pt x="876845" y="1014685"/>
                      <a:pt x="885825" y="1019175"/>
                    </a:cubicBezTo>
                    <a:cubicBezTo>
                      <a:pt x="896064" y="1024295"/>
                      <a:pt x="903939" y="1033576"/>
                      <a:pt x="914400" y="1038225"/>
                    </a:cubicBezTo>
                    <a:cubicBezTo>
                      <a:pt x="932750" y="1046380"/>
                      <a:pt x="952500" y="1050925"/>
                      <a:pt x="971550" y="1057275"/>
                    </a:cubicBezTo>
                    <a:lnTo>
                      <a:pt x="1000125" y="1066800"/>
                    </a:lnTo>
                    <a:lnTo>
                      <a:pt x="1085850" y="1038225"/>
                    </a:lnTo>
                    <a:lnTo>
                      <a:pt x="1114425" y="1028700"/>
                    </a:lnTo>
                    <a:lnTo>
                      <a:pt x="1143000" y="1019175"/>
                    </a:lnTo>
                    <a:cubicBezTo>
                      <a:pt x="1190080" y="948555"/>
                      <a:pt x="1176610" y="984476"/>
                      <a:pt x="1190625" y="914400"/>
                    </a:cubicBezTo>
                    <a:cubicBezTo>
                      <a:pt x="1187573" y="902193"/>
                      <a:pt x="1178407" y="861390"/>
                      <a:pt x="1171575" y="847725"/>
                    </a:cubicBezTo>
                    <a:cubicBezTo>
                      <a:pt x="1166455" y="837486"/>
                      <a:pt x="1162233" y="825217"/>
                      <a:pt x="1152525" y="819150"/>
                    </a:cubicBezTo>
                    <a:cubicBezTo>
                      <a:pt x="1135497" y="808507"/>
                      <a:pt x="1114425" y="806450"/>
                      <a:pt x="1095375" y="800100"/>
                    </a:cubicBezTo>
                    <a:cubicBezTo>
                      <a:pt x="999343" y="768089"/>
                      <a:pt x="1148301" y="816930"/>
                      <a:pt x="1028700" y="781050"/>
                    </a:cubicBezTo>
                    <a:cubicBezTo>
                      <a:pt x="1009466" y="775280"/>
                      <a:pt x="990600" y="768350"/>
                      <a:pt x="971550" y="762000"/>
                    </a:cubicBezTo>
                    <a:lnTo>
                      <a:pt x="942975" y="752475"/>
                    </a:lnTo>
                    <a:lnTo>
                      <a:pt x="914400" y="742950"/>
                    </a:lnTo>
                    <a:lnTo>
                      <a:pt x="885825" y="733425"/>
                    </a:lnTo>
                    <a:cubicBezTo>
                      <a:pt x="867711" y="737048"/>
                      <a:pt x="829151" y="742712"/>
                      <a:pt x="809625" y="752475"/>
                    </a:cubicBezTo>
                    <a:cubicBezTo>
                      <a:pt x="799386" y="757595"/>
                      <a:pt x="791289" y="766405"/>
                      <a:pt x="781050" y="771525"/>
                    </a:cubicBezTo>
                    <a:cubicBezTo>
                      <a:pt x="772070" y="776015"/>
                      <a:pt x="761252" y="776174"/>
                      <a:pt x="752475" y="781050"/>
                    </a:cubicBezTo>
                    <a:lnTo>
                      <a:pt x="666750" y="838200"/>
                    </a:lnTo>
                    <a:cubicBezTo>
                      <a:pt x="657225" y="844550"/>
                      <a:pt x="649035" y="853630"/>
                      <a:pt x="638175" y="857250"/>
                    </a:cubicBezTo>
                    <a:lnTo>
                      <a:pt x="552450" y="885825"/>
                    </a:lnTo>
                    <a:cubicBezTo>
                      <a:pt x="542925" y="889000"/>
                      <a:pt x="533720" y="893381"/>
                      <a:pt x="523875" y="895350"/>
                    </a:cubicBezTo>
                    <a:lnTo>
                      <a:pt x="476250" y="904875"/>
                    </a:lnTo>
                    <a:cubicBezTo>
                      <a:pt x="408934" y="891412"/>
                      <a:pt x="443984" y="890230"/>
                      <a:pt x="371475" y="914400"/>
                    </a:cubicBezTo>
                    <a:lnTo>
                      <a:pt x="342900" y="923925"/>
                    </a:lnTo>
                    <a:lnTo>
                      <a:pt x="314325" y="933450"/>
                    </a:lnTo>
                    <a:cubicBezTo>
                      <a:pt x="301625" y="930275"/>
                      <a:pt x="288764" y="927687"/>
                      <a:pt x="276225" y="923925"/>
                    </a:cubicBezTo>
                    <a:cubicBezTo>
                      <a:pt x="256991" y="918155"/>
                      <a:pt x="219075" y="904875"/>
                      <a:pt x="219075" y="904875"/>
                    </a:cubicBezTo>
                    <a:cubicBezTo>
                      <a:pt x="196405" y="836865"/>
                      <a:pt x="216733" y="858864"/>
                      <a:pt x="171450" y="828675"/>
                    </a:cubicBezTo>
                    <a:cubicBezTo>
                      <a:pt x="148462" y="794193"/>
                      <a:pt x="152400" y="806450"/>
                      <a:pt x="142875" y="78105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3" name="TextBox 446"/>
              <p:cNvSpPr txBox="1">
                <a:spLocks noChangeArrowheads="1"/>
              </p:cNvSpPr>
              <p:nvPr/>
            </p:nvSpPr>
            <p:spPr bwMode="auto">
              <a:xfrm>
                <a:off x="7459774" y="3048001"/>
                <a:ext cx="9400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 sz="1200" b="1">
                    <a:solidFill>
                      <a:schemeClr val="bg1"/>
                    </a:solidFill>
                  </a:rPr>
                  <a:t>RNA Pol V</a:t>
                </a:r>
              </a:p>
            </p:txBody>
          </p:sp>
        </p:grpSp>
        <p:grpSp>
          <p:nvGrpSpPr>
            <p:cNvPr id="36" name="Group 709"/>
            <p:cNvGrpSpPr>
              <a:grpSpLocks/>
            </p:cNvGrpSpPr>
            <p:nvPr/>
          </p:nvGrpSpPr>
          <p:grpSpPr bwMode="auto">
            <a:xfrm rot="20874271" flipV="1">
              <a:off x="4522788" y="4851400"/>
              <a:ext cx="119062" cy="303213"/>
              <a:chOff x="6346532" y="5028143"/>
              <a:chExt cx="142874" cy="427377"/>
            </a:xfrm>
          </p:grpSpPr>
          <p:sp>
            <p:nvSpPr>
              <p:cNvPr id="80" name="Oval 120"/>
              <p:cNvSpPr/>
              <p:nvPr/>
            </p:nvSpPr>
            <p:spPr bwMode="auto">
              <a:xfrm>
                <a:off x="6309390" y="5072355"/>
                <a:ext cx="142884" cy="1454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81" name="Straight Connector 503"/>
              <p:cNvCxnSpPr/>
              <p:nvPr/>
            </p:nvCxnSpPr>
            <p:spPr bwMode="auto">
              <a:xfrm rot="5400000">
                <a:off x="6231310" y="5356932"/>
                <a:ext cx="2886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714"/>
            <p:cNvGrpSpPr>
              <a:grpSpLocks/>
            </p:cNvGrpSpPr>
            <p:nvPr/>
          </p:nvGrpSpPr>
          <p:grpSpPr bwMode="auto">
            <a:xfrm rot="20874271" flipV="1">
              <a:off x="4371975" y="4892675"/>
              <a:ext cx="119063" cy="304800"/>
              <a:chOff x="6341677" y="5013646"/>
              <a:chExt cx="142875" cy="429559"/>
            </a:xfrm>
          </p:grpSpPr>
          <p:sp>
            <p:nvSpPr>
              <p:cNvPr id="78" name="Oval 505"/>
              <p:cNvSpPr/>
              <p:nvPr/>
            </p:nvSpPr>
            <p:spPr bwMode="auto">
              <a:xfrm>
                <a:off x="6337387" y="5026645"/>
                <a:ext cx="142885" cy="14319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79" name="Straight Connector 506"/>
              <p:cNvCxnSpPr/>
              <p:nvPr/>
            </p:nvCxnSpPr>
            <p:spPr bwMode="auto">
              <a:xfrm rot="5400000">
                <a:off x="6262296" y="5324758"/>
                <a:ext cx="2841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507"/>
            <p:cNvSpPr/>
            <p:nvPr/>
          </p:nvSpPr>
          <p:spPr bwMode="auto">
            <a:xfrm rot="20480909">
              <a:off x="4068118" y="4643382"/>
              <a:ext cx="693310" cy="4113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DRM</a:t>
              </a:r>
              <a:endParaRPr lang="en-GB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5"/>
            <p:cNvSpPr/>
            <p:nvPr/>
          </p:nvSpPr>
          <p:spPr>
            <a:xfrm>
              <a:off x="3889325" y="4267716"/>
              <a:ext cx="1701919" cy="285772"/>
            </a:xfrm>
            <a:custGeom>
              <a:avLst/>
              <a:gdLst>
                <a:gd name="connsiteX0" fmla="*/ 0 w 1701478"/>
                <a:gd name="connsiteY0" fmla="*/ 154438 h 286831"/>
                <a:gd name="connsiteX1" fmla="*/ 405114 w 1701478"/>
                <a:gd name="connsiteY1" fmla="*/ 38691 h 286831"/>
                <a:gd name="connsiteX2" fmla="*/ 752354 w 1701478"/>
                <a:gd name="connsiteY2" fmla="*/ 15542 h 286831"/>
                <a:gd name="connsiteX3" fmla="*/ 1296364 w 1701478"/>
                <a:gd name="connsiteY3" fmla="*/ 258610 h 286831"/>
                <a:gd name="connsiteX4" fmla="*/ 1701478 w 1701478"/>
                <a:gd name="connsiteY4" fmla="*/ 281760 h 2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478" h="286831">
                  <a:moveTo>
                    <a:pt x="0" y="154438"/>
                  </a:moveTo>
                  <a:cubicBezTo>
                    <a:pt x="139861" y="108139"/>
                    <a:pt x="279722" y="61840"/>
                    <a:pt x="405114" y="38691"/>
                  </a:cubicBezTo>
                  <a:cubicBezTo>
                    <a:pt x="530506" y="15542"/>
                    <a:pt x="603812" y="-21111"/>
                    <a:pt x="752354" y="15542"/>
                  </a:cubicBezTo>
                  <a:cubicBezTo>
                    <a:pt x="900896" y="52195"/>
                    <a:pt x="1138177" y="214240"/>
                    <a:pt x="1296364" y="258610"/>
                  </a:cubicBezTo>
                  <a:cubicBezTo>
                    <a:pt x="1454551" y="302980"/>
                    <a:pt x="1701478" y="281760"/>
                    <a:pt x="1701478" y="28176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0" name="Group 12"/>
            <p:cNvGrpSpPr>
              <a:grpSpLocks/>
            </p:cNvGrpSpPr>
            <p:nvPr/>
          </p:nvGrpSpPr>
          <p:grpSpPr bwMode="auto">
            <a:xfrm>
              <a:off x="1838350" y="4414008"/>
              <a:ext cx="298279" cy="208986"/>
              <a:chOff x="1162722" y="4657157"/>
              <a:chExt cx="298279" cy="208986"/>
            </a:xfrm>
          </p:grpSpPr>
          <p:cxnSp>
            <p:nvCxnSpPr>
              <p:cNvPr id="76" name="Straight Connector 11"/>
              <p:cNvCxnSpPr/>
              <p:nvPr/>
            </p:nvCxnSpPr>
            <p:spPr>
              <a:xfrm flipV="1">
                <a:off x="1205370" y="4656927"/>
                <a:ext cx="255605" cy="12701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526"/>
              <p:cNvCxnSpPr/>
              <p:nvPr/>
            </p:nvCxnSpPr>
            <p:spPr>
              <a:xfrm flipV="1">
                <a:off x="1162504" y="4739483"/>
                <a:ext cx="255606" cy="12701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285"/>
            <p:cNvSpPr txBox="1">
              <a:spLocks noChangeArrowheads="1"/>
            </p:cNvSpPr>
            <p:nvPr/>
          </p:nvSpPr>
          <p:spPr bwMode="auto">
            <a:xfrm rot="-1462180">
              <a:off x="886044" y="4012026"/>
              <a:ext cx="5533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1400" b="1"/>
                <a:t>DCL</a:t>
              </a:r>
            </a:p>
          </p:txBody>
        </p:sp>
        <p:grpSp>
          <p:nvGrpSpPr>
            <p:cNvPr id="42" name="Group 17"/>
            <p:cNvGrpSpPr>
              <a:grpSpLocks/>
            </p:cNvGrpSpPr>
            <p:nvPr/>
          </p:nvGrpSpPr>
          <p:grpSpPr bwMode="auto">
            <a:xfrm>
              <a:off x="4343400" y="3048000"/>
              <a:ext cx="2362200" cy="724496"/>
              <a:chOff x="3399193" y="3261085"/>
              <a:chExt cx="2362200" cy="724496"/>
            </a:xfrm>
          </p:grpSpPr>
          <p:grpSp>
            <p:nvGrpSpPr>
              <p:cNvPr id="44" name="Group 87"/>
              <p:cNvGrpSpPr>
                <a:grpSpLocks/>
              </p:cNvGrpSpPr>
              <p:nvPr/>
            </p:nvGrpSpPr>
            <p:grpSpPr bwMode="auto">
              <a:xfrm rot="-432481">
                <a:off x="3399193" y="3261085"/>
                <a:ext cx="2362200" cy="228600"/>
                <a:chOff x="5181600" y="3581400"/>
                <a:chExt cx="2667000" cy="306387"/>
              </a:xfrm>
            </p:grpSpPr>
            <p:sp>
              <p:nvSpPr>
                <p:cNvPr id="58" name="Freeform 941"/>
                <p:cNvSpPr>
                  <a:spLocks noChangeAspect="1"/>
                </p:cNvSpPr>
                <p:nvPr/>
              </p:nvSpPr>
              <p:spPr bwMode="auto">
                <a:xfrm>
                  <a:off x="7499350" y="3581400"/>
                  <a:ext cx="349250" cy="306387"/>
                </a:xfrm>
                <a:custGeom>
                  <a:avLst/>
                  <a:gdLst>
                    <a:gd name="T0" fmla="*/ 2147483647 w 4092"/>
                    <a:gd name="T1" fmla="*/ 0 h 11817"/>
                    <a:gd name="T2" fmla="*/ 2147483647 w 4092"/>
                    <a:gd name="T3" fmla="*/ 2147483647 h 11817"/>
                    <a:gd name="T4" fmla="*/ 0 w 4092"/>
                    <a:gd name="T5" fmla="*/ 2147483647 h 11817"/>
                    <a:gd name="T6" fmla="*/ 2147483647 w 4092"/>
                    <a:gd name="T7" fmla="*/ 0 h 11817"/>
                    <a:gd name="T8" fmla="*/ 2147483647 w 4092"/>
                    <a:gd name="T9" fmla="*/ 0 h 11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92"/>
                    <a:gd name="T16" fmla="*/ 0 h 11817"/>
                    <a:gd name="T17" fmla="*/ 4092 w 4092"/>
                    <a:gd name="T18" fmla="*/ 11817 h 11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92" h="11817">
                      <a:moveTo>
                        <a:pt x="4092" y="0"/>
                      </a:moveTo>
                      <a:cubicBezTo>
                        <a:pt x="2198" y="0"/>
                        <a:pt x="2818" y="11817"/>
                        <a:pt x="936" y="11817"/>
                      </a:cubicBezTo>
                      <a:cubicBezTo>
                        <a:pt x="0" y="11817"/>
                        <a:pt x="0" y="11817"/>
                        <a:pt x="0" y="11817"/>
                      </a:cubicBezTo>
                      <a:cubicBezTo>
                        <a:pt x="1881" y="11817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942"/>
                <p:cNvSpPr>
                  <a:spLocks noChangeAspect="1"/>
                </p:cNvSpPr>
                <p:nvPr/>
              </p:nvSpPr>
              <p:spPr bwMode="auto">
                <a:xfrm>
                  <a:off x="5334000" y="3581400"/>
                  <a:ext cx="349250" cy="306387"/>
                </a:xfrm>
                <a:custGeom>
                  <a:avLst/>
                  <a:gdLst>
                    <a:gd name="T0" fmla="*/ 2147483647 w 4092"/>
                    <a:gd name="T1" fmla="*/ 0 h 11817"/>
                    <a:gd name="T2" fmla="*/ 2147483647 w 4092"/>
                    <a:gd name="T3" fmla="*/ 2147483647 h 11817"/>
                    <a:gd name="T4" fmla="*/ 0 w 4092"/>
                    <a:gd name="T5" fmla="*/ 2147483647 h 11817"/>
                    <a:gd name="T6" fmla="*/ 2147483647 w 4092"/>
                    <a:gd name="T7" fmla="*/ 0 h 11817"/>
                    <a:gd name="T8" fmla="*/ 2147483647 w 4092"/>
                    <a:gd name="T9" fmla="*/ 0 h 11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92"/>
                    <a:gd name="T16" fmla="*/ 0 h 11817"/>
                    <a:gd name="T17" fmla="*/ 4092 w 4092"/>
                    <a:gd name="T18" fmla="*/ 11817 h 11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92" h="11817">
                      <a:moveTo>
                        <a:pt x="4092" y="0"/>
                      </a:moveTo>
                      <a:cubicBezTo>
                        <a:pt x="2198" y="0"/>
                        <a:pt x="2818" y="11817"/>
                        <a:pt x="936" y="11817"/>
                      </a:cubicBezTo>
                      <a:cubicBezTo>
                        <a:pt x="0" y="11817"/>
                        <a:pt x="0" y="11817"/>
                        <a:pt x="0" y="11817"/>
                      </a:cubicBezTo>
                      <a:cubicBezTo>
                        <a:pt x="1881" y="11817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943"/>
                <p:cNvSpPr>
                  <a:spLocks noChangeAspect="1"/>
                </p:cNvSpPr>
                <p:nvPr/>
              </p:nvSpPr>
              <p:spPr bwMode="auto">
                <a:xfrm>
                  <a:off x="6416675" y="3581400"/>
                  <a:ext cx="349250" cy="306387"/>
                </a:xfrm>
                <a:custGeom>
                  <a:avLst/>
                  <a:gdLst>
                    <a:gd name="T0" fmla="*/ 2147483647 w 4092"/>
                    <a:gd name="T1" fmla="*/ 0 h 11833"/>
                    <a:gd name="T2" fmla="*/ 2147483647 w 4092"/>
                    <a:gd name="T3" fmla="*/ 2147483647 h 11833"/>
                    <a:gd name="T4" fmla="*/ 0 w 4092"/>
                    <a:gd name="T5" fmla="*/ 2147483647 h 11833"/>
                    <a:gd name="T6" fmla="*/ 2147483647 w 4092"/>
                    <a:gd name="T7" fmla="*/ 0 h 11833"/>
                    <a:gd name="T8" fmla="*/ 2147483647 w 4092"/>
                    <a:gd name="T9" fmla="*/ 0 h 118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92"/>
                    <a:gd name="T16" fmla="*/ 0 h 11833"/>
                    <a:gd name="T17" fmla="*/ 4092 w 4092"/>
                    <a:gd name="T18" fmla="*/ 11833 h 118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92" h="11833">
                      <a:moveTo>
                        <a:pt x="4092" y="0"/>
                      </a:moveTo>
                      <a:cubicBezTo>
                        <a:pt x="2199" y="0"/>
                        <a:pt x="2819" y="11833"/>
                        <a:pt x="937" y="11833"/>
                      </a:cubicBezTo>
                      <a:cubicBezTo>
                        <a:pt x="0" y="11833"/>
                        <a:pt x="0" y="11833"/>
                        <a:pt x="0" y="11833"/>
                      </a:cubicBezTo>
                      <a:cubicBezTo>
                        <a:pt x="1884" y="11833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944"/>
                <p:cNvSpPr>
                  <a:spLocks noChangeAspect="1"/>
                </p:cNvSpPr>
                <p:nvPr/>
              </p:nvSpPr>
              <p:spPr bwMode="auto">
                <a:xfrm>
                  <a:off x="5875338" y="3581400"/>
                  <a:ext cx="349250" cy="306387"/>
                </a:xfrm>
                <a:custGeom>
                  <a:avLst/>
                  <a:gdLst>
                    <a:gd name="T0" fmla="*/ 2147483647 w 4092"/>
                    <a:gd name="T1" fmla="*/ 0 h 11817"/>
                    <a:gd name="T2" fmla="*/ 2147483647 w 4092"/>
                    <a:gd name="T3" fmla="*/ 2147483647 h 11817"/>
                    <a:gd name="T4" fmla="*/ 0 w 4092"/>
                    <a:gd name="T5" fmla="*/ 2147483647 h 11817"/>
                    <a:gd name="T6" fmla="*/ 2147483647 w 4092"/>
                    <a:gd name="T7" fmla="*/ 0 h 11817"/>
                    <a:gd name="T8" fmla="*/ 2147483647 w 4092"/>
                    <a:gd name="T9" fmla="*/ 0 h 11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92"/>
                    <a:gd name="T16" fmla="*/ 0 h 11817"/>
                    <a:gd name="T17" fmla="*/ 4092 w 4092"/>
                    <a:gd name="T18" fmla="*/ 11817 h 11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92" h="11817">
                      <a:moveTo>
                        <a:pt x="4092" y="0"/>
                      </a:moveTo>
                      <a:cubicBezTo>
                        <a:pt x="2198" y="0"/>
                        <a:pt x="2818" y="11817"/>
                        <a:pt x="936" y="11817"/>
                      </a:cubicBezTo>
                      <a:cubicBezTo>
                        <a:pt x="0" y="11817"/>
                        <a:pt x="0" y="11817"/>
                        <a:pt x="0" y="11817"/>
                      </a:cubicBezTo>
                      <a:cubicBezTo>
                        <a:pt x="1881" y="11817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Freeform 945"/>
                <p:cNvSpPr>
                  <a:spLocks noChangeAspect="1"/>
                </p:cNvSpPr>
                <p:nvPr/>
              </p:nvSpPr>
              <p:spPr bwMode="auto">
                <a:xfrm>
                  <a:off x="6959600" y="3581400"/>
                  <a:ext cx="347663" cy="306387"/>
                </a:xfrm>
                <a:custGeom>
                  <a:avLst/>
                  <a:gdLst>
                    <a:gd name="T0" fmla="*/ 2147483647 w 4092"/>
                    <a:gd name="T1" fmla="*/ 0 h 11817"/>
                    <a:gd name="T2" fmla="*/ 2147483647 w 4092"/>
                    <a:gd name="T3" fmla="*/ 2147483647 h 11817"/>
                    <a:gd name="T4" fmla="*/ 0 w 4092"/>
                    <a:gd name="T5" fmla="*/ 2147483647 h 11817"/>
                    <a:gd name="T6" fmla="*/ 2147483647 w 4092"/>
                    <a:gd name="T7" fmla="*/ 0 h 11817"/>
                    <a:gd name="T8" fmla="*/ 2147483647 w 4092"/>
                    <a:gd name="T9" fmla="*/ 0 h 11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92"/>
                    <a:gd name="T16" fmla="*/ 0 h 11817"/>
                    <a:gd name="T17" fmla="*/ 4092 w 4092"/>
                    <a:gd name="T18" fmla="*/ 11817 h 11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92" h="11817">
                      <a:moveTo>
                        <a:pt x="4092" y="0"/>
                      </a:moveTo>
                      <a:cubicBezTo>
                        <a:pt x="2198" y="0"/>
                        <a:pt x="2818" y="11817"/>
                        <a:pt x="936" y="11817"/>
                      </a:cubicBezTo>
                      <a:cubicBezTo>
                        <a:pt x="0" y="11817"/>
                        <a:pt x="0" y="11817"/>
                        <a:pt x="0" y="11817"/>
                      </a:cubicBezTo>
                      <a:cubicBezTo>
                        <a:pt x="1881" y="11817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Freeform 946"/>
                <p:cNvSpPr>
                  <a:spLocks noChangeAspect="1"/>
                </p:cNvSpPr>
                <p:nvPr/>
              </p:nvSpPr>
              <p:spPr bwMode="auto">
                <a:xfrm>
                  <a:off x="7345938" y="3580668"/>
                  <a:ext cx="349530" cy="306410"/>
                </a:xfrm>
                <a:custGeom>
                  <a:avLst/>
                  <a:gdLst/>
                  <a:ahLst/>
                  <a:cxnLst>
                    <a:cxn ang="0">
                      <a:pos x="4092" y="0"/>
                    </a:cxn>
                    <a:cxn ang="0">
                      <a:pos x="936" y="11817"/>
                    </a:cxn>
                    <a:cxn ang="0">
                      <a:pos x="0" y="11817"/>
                    </a:cxn>
                    <a:cxn ang="0">
                      <a:pos x="3157" y="0"/>
                    </a:cxn>
                    <a:cxn ang="0">
                      <a:pos x="4092" y="0"/>
                    </a:cxn>
                  </a:cxnLst>
                  <a:rect l="0" t="0" r="r" b="b"/>
                  <a:pathLst>
                    <a:path w="4092" h="11817">
                      <a:moveTo>
                        <a:pt x="4092" y="0"/>
                      </a:moveTo>
                      <a:cubicBezTo>
                        <a:pt x="2198" y="0"/>
                        <a:pt x="2818" y="11817"/>
                        <a:pt x="936" y="11817"/>
                      </a:cubicBezTo>
                      <a:cubicBezTo>
                        <a:pt x="0" y="11817"/>
                        <a:pt x="0" y="11817"/>
                        <a:pt x="0" y="11817"/>
                      </a:cubicBezTo>
                      <a:cubicBezTo>
                        <a:pt x="1881" y="11817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</a:endParaRPr>
                </a:p>
              </p:txBody>
            </p:sp>
            <p:sp>
              <p:nvSpPr>
                <p:cNvPr id="64" name="Freeform 947"/>
                <p:cNvSpPr>
                  <a:spLocks noChangeAspect="1"/>
                </p:cNvSpPr>
                <p:nvPr/>
              </p:nvSpPr>
              <p:spPr bwMode="auto">
                <a:xfrm>
                  <a:off x="5181351" y="3581696"/>
                  <a:ext cx="349530" cy="306410"/>
                </a:xfrm>
                <a:custGeom>
                  <a:avLst/>
                  <a:gdLst/>
                  <a:ahLst/>
                  <a:cxnLst>
                    <a:cxn ang="0">
                      <a:pos x="4092" y="0"/>
                    </a:cxn>
                    <a:cxn ang="0">
                      <a:pos x="936" y="11817"/>
                    </a:cxn>
                    <a:cxn ang="0">
                      <a:pos x="0" y="11817"/>
                    </a:cxn>
                    <a:cxn ang="0">
                      <a:pos x="3157" y="0"/>
                    </a:cxn>
                    <a:cxn ang="0">
                      <a:pos x="4092" y="0"/>
                    </a:cxn>
                  </a:cxnLst>
                  <a:rect l="0" t="0" r="r" b="b"/>
                  <a:pathLst>
                    <a:path w="4092" h="11817">
                      <a:moveTo>
                        <a:pt x="4092" y="0"/>
                      </a:moveTo>
                      <a:cubicBezTo>
                        <a:pt x="2198" y="0"/>
                        <a:pt x="2818" y="11817"/>
                        <a:pt x="936" y="11817"/>
                      </a:cubicBezTo>
                      <a:cubicBezTo>
                        <a:pt x="0" y="11817"/>
                        <a:pt x="0" y="11817"/>
                        <a:pt x="0" y="11817"/>
                      </a:cubicBezTo>
                      <a:cubicBezTo>
                        <a:pt x="1881" y="11817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</a:endParaRPr>
                </a:p>
              </p:txBody>
            </p:sp>
            <p:sp>
              <p:nvSpPr>
                <p:cNvPr id="65" name="Freeform 948"/>
                <p:cNvSpPr>
                  <a:spLocks noChangeAspect="1"/>
                </p:cNvSpPr>
                <p:nvPr/>
              </p:nvSpPr>
              <p:spPr bwMode="auto">
                <a:xfrm>
                  <a:off x="6282551" y="3573296"/>
                  <a:ext cx="349531" cy="306410"/>
                </a:xfrm>
                <a:custGeom>
                  <a:avLst/>
                  <a:gdLst/>
                  <a:ahLst/>
                  <a:cxnLst>
                    <a:cxn ang="0">
                      <a:pos x="4092" y="0"/>
                    </a:cxn>
                    <a:cxn ang="0">
                      <a:pos x="937" y="11833"/>
                    </a:cxn>
                    <a:cxn ang="0">
                      <a:pos x="0" y="11833"/>
                    </a:cxn>
                    <a:cxn ang="0">
                      <a:pos x="3157" y="0"/>
                    </a:cxn>
                    <a:cxn ang="0">
                      <a:pos x="4092" y="0"/>
                    </a:cxn>
                  </a:cxnLst>
                  <a:rect l="0" t="0" r="r" b="b"/>
                  <a:pathLst>
                    <a:path w="4092" h="11833">
                      <a:moveTo>
                        <a:pt x="4092" y="0"/>
                      </a:moveTo>
                      <a:cubicBezTo>
                        <a:pt x="2199" y="0"/>
                        <a:pt x="2819" y="11833"/>
                        <a:pt x="937" y="11833"/>
                      </a:cubicBezTo>
                      <a:cubicBezTo>
                        <a:pt x="0" y="11833"/>
                        <a:pt x="0" y="11833"/>
                        <a:pt x="0" y="11833"/>
                      </a:cubicBezTo>
                      <a:cubicBezTo>
                        <a:pt x="1884" y="11833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</a:endParaRPr>
                </a:p>
              </p:txBody>
            </p:sp>
            <p:sp>
              <p:nvSpPr>
                <p:cNvPr id="66" name="Freeform 949"/>
                <p:cNvSpPr>
                  <a:spLocks noChangeAspect="1"/>
                </p:cNvSpPr>
                <p:nvPr/>
              </p:nvSpPr>
              <p:spPr bwMode="auto">
                <a:xfrm>
                  <a:off x="5742294" y="3573687"/>
                  <a:ext cx="349530" cy="306410"/>
                </a:xfrm>
                <a:custGeom>
                  <a:avLst/>
                  <a:gdLst/>
                  <a:ahLst/>
                  <a:cxnLst>
                    <a:cxn ang="0">
                      <a:pos x="4092" y="0"/>
                    </a:cxn>
                    <a:cxn ang="0">
                      <a:pos x="936" y="11817"/>
                    </a:cxn>
                    <a:cxn ang="0">
                      <a:pos x="0" y="11817"/>
                    </a:cxn>
                    <a:cxn ang="0">
                      <a:pos x="3157" y="0"/>
                    </a:cxn>
                    <a:cxn ang="0">
                      <a:pos x="4092" y="0"/>
                    </a:cxn>
                  </a:cxnLst>
                  <a:rect l="0" t="0" r="r" b="b"/>
                  <a:pathLst>
                    <a:path w="4092" h="11817">
                      <a:moveTo>
                        <a:pt x="4092" y="0"/>
                      </a:moveTo>
                      <a:cubicBezTo>
                        <a:pt x="2198" y="0"/>
                        <a:pt x="2818" y="11817"/>
                        <a:pt x="936" y="11817"/>
                      </a:cubicBezTo>
                      <a:cubicBezTo>
                        <a:pt x="0" y="11817"/>
                        <a:pt x="0" y="11817"/>
                        <a:pt x="0" y="11817"/>
                      </a:cubicBezTo>
                      <a:cubicBezTo>
                        <a:pt x="1881" y="11817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</a:endParaRPr>
                </a:p>
              </p:txBody>
            </p:sp>
            <p:sp>
              <p:nvSpPr>
                <p:cNvPr id="67" name="Freeform 950"/>
                <p:cNvSpPr>
                  <a:spLocks noChangeAspect="1"/>
                </p:cNvSpPr>
                <p:nvPr/>
              </p:nvSpPr>
              <p:spPr bwMode="auto">
                <a:xfrm>
                  <a:off x="5445256" y="3580566"/>
                  <a:ext cx="349530" cy="306410"/>
                </a:xfrm>
                <a:custGeom>
                  <a:avLst/>
                  <a:gdLst/>
                  <a:ahLst/>
                  <a:cxnLst>
                    <a:cxn ang="0">
                      <a:pos x="4083" y="11850"/>
                    </a:cxn>
                    <a:cxn ang="0">
                      <a:pos x="934" y="0"/>
                    </a:cxn>
                    <a:cxn ang="0">
                      <a:pos x="0" y="0"/>
                    </a:cxn>
                    <a:cxn ang="0">
                      <a:pos x="3150" y="11850"/>
                    </a:cxn>
                    <a:cxn ang="0">
                      <a:pos x="4083" y="11850"/>
                    </a:cxn>
                  </a:cxnLst>
                  <a:rect l="0" t="0" r="r" b="b"/>
                  <a:pathLst>
                    <a:path w="4083" h="11850">
                      <a:moveTo>
                        <a:pt x="4083" y="11850"/>
                      </a:moveTo>
                      <a:cubicBezTo>
                        <a:pt x="2193" y="11850"/>
                        <a:pt x="2812" y="0"/>
                        <a:pt x="9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79" y="0"/>
                        <a:pt x="1262" y="11850"/>
                        <a:pt x="3150" y="11850"/>
                      </a:cubicBezTo>
                      <a:lnTo>
                        <a:pt x="4083" y="11850"/>
                      </a:lnTo>
                      <a:close/>
                    </a:path>
                  </a:pathLst>
                </a:custGeom>
                <a:solidFill>
                  <a:srgbClr val="CC00CC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</a:endParaRPr>
                </a:p>
              </p:txBody>
            </p:sp>
            <p:sp>
              <p:nvSpPr>
                <p:cNvPr id="68" name="Freeform 951"/>
                <p:cNvSpPr>
                  <a:spLocks noChangeAspect="1"/>
                </p:cNvSpPr>
                <p:nvPr/>
              </p:nvSpPr>
              <p:spPr bwMode="auto">
                <a:xfrm>
                  <a:off x="5990848" y="3580976"/>
                  <a:ext cx="349530" cy="306410"/>
                </a:xfrm>
                <a:custGeom>
                  <a:avLst/>
                  <a:gdLst/>
                  <a:ahLst/>
                  <a:cxnLst>
                    <a:cxn ang="0">
                      <a:pos x="4083" y="11850"/>
                    </a:cxn>
                    <a:cxn ang="0">
                      <a:pos x="933" y="0"/>
                    </a:cxn>
                    <a:cxn ang="0">
                      <a:pos x="0" y="0"/>
                    </a:cxn>
                    <a:cxn ang="0">
                      <a:pos x="3149" y="11850"/>
                    </a:cxn>
                    <a:cxn ang="0">
                      <a:pos x="4083" y="11850"/>
                    </a:cxn>
                  </a:cxnLst>
                  <a:rect l="0" t="0" r="r" b="b"/>
                  <a:pathLst>
                    <a:path w="4083" h="11850">
                      <a:moveTo>
                        <a:pt x="4083" y="11850"/>
                      </a:moveTo>
                      <a:cubicBezTo>
                        <a:pt x="2192" y="11850"/>
                        <a:pt x="2812" y="0"/>
                        <a:pt x="9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78" y="0"/>
                        <a:pt x="1262" y="11850"/>
                        <a:pt x="3149" y="11850"/>
                      </a:cubicBezTo>
                      <a:lnTo>
                        <a:pt x="4083" y="11850"/>
                      </a:lnTo>
                      <a:close/>
                    </a:path>
                  </a:pathLst>
                </a:custGeom>
                <a:solidFill>
                  <a:srgbClr val="CC00CC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</a:endParaRPr>
                </a:p>
              </p:txBody>
            </p:sp>
            <p:sp>
              <p:nvSpPr>
                <p:cNvPr id="69" name="Freeform 952"/>
                <p:cNvSpPr>
                  <a:spLocks noChangeAspect="1"/>
                </p:cNvSpPr>
                <p:nvPr/>
              </p:nvSpPr>
              <p:spPr bwMode="auto">
                <a:xfrm>
                  <a:off x="6822149" y="3578972"/>
                  <a:ext cx="345945" cy="306410"/>
                </a:xfrm>
                <a:custGeom>
                  <a:avLst/>
                  <a:gdLst/>
                  <a:ahLst/>
                  <a:cxnLst>
                    <a:cxn ang="0">
                      <a:pos x="4092" y="0"/>
                    </a:cxn>
                    <a:cxn ang="0">
                      <a:pos x="936" y="11817"/>
                    </a:cxn>
                    <a:cxn ang="0">
                      <a:pos x="0" y="11817"/>
                    </a:cxn>
                    <a:cxn ang="0">
                      <a:pos x="3157" y="0"/>
                    </a:cxn>
                    <a:cxn ang="0">
                      <a:pos x="4092" y="0"/>
                    </a:cxn>
                  </a:cxnLst>
                  <a:rect l="0" t="0" r="r" b="b"/>
                  <a:pathLst>
                    <a:path w="4092" h="11817">
                      <a:moveTo>
                        <a:pt x="4092" y="0"/>
                      </a:moveTo>
                      <a:cubicBezTo>
                        <a:pt x="2198" y="0"/>
                        <a:pt x="2818" y="11817"/>
                        <a:pt x="936" y="11817"/>
                      </a:cubicBezTo>
                      <a:cubicBezTo>
                        <a:pt x="0" y="11817"/>
                        <a:pt x="0" y="11817"/>
                        <a:pt x="0" y="11817"/>
                      </a:cubicBezTo>
                      <a:cubicBezTo>
                        <a:pt x="1881" y="11817"/>
                        <a:pt x="1266" y="0"/>
                        <a:pt x="3157" y="0"/>
                      </a:cubicBezTo>
                      <a:lnTo>
                        <a:pt x="4092" y="0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</a:endParaRPr>
                </a:p>
              </p:txBody>
            </p:sp>
            <p:sp>
              <p:nvSpPr>
                <p:cNvPr id="70" name="Freeform 953"/>
                <p:cNvSpPr>
                  <a:spLocks noChangeAspect="1"/>
                </p:cNvSpPr>
                <p:nvPr/>
              </p:nvSpPr>
              <p:spPr bwMode="auto">
                <a:xfrm>
                  <a:off x="6536455" y="3581120"/>
                  <a:ext cx="345945" cy="306410"/>
                </a:xfrm>
                <a:custGeom>
                  <a:avLst/>
                  <a:gdLst/>
                  <a:ahLst/>
                  <a:cxnLst>
                    <a:cxn ang="0">
                      <a:pos x="4083" y="11850"/>
                    </a:cxn>
                    <a:cxn ang="0">
                      <a:pos x="934" y="0"/>
                    </a:cxn>
                    <a:cxn ang="0">
                      <a:pos x="0" y="0"/>
                    </a:cxn>
                    <a:cxn ang="0">
                      <a:pos x="3150" y="11850"/>
                    </a:cxn>
                    <a:cxn ang="0">
                      <a:pos x="4083" y="11850"/>
                    </a:cxn>
                  </a:cxnLst>
                  <a:rect l="0" t="0" r="r" b="b"/>
                  <a:pathLst>
                    <a:path w="4083" h="11850">
                      <a:moveTo>
                        <a:pt x="4083" y="11850"/>
                      </a:moveTo>
                      <a:cubicBezTo>
                        <a:pt x="2193" y="11850"/>
                        <a:pt x="2812" y="0"/>
                        <a:pt x="9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79" y="0"/>
                        <a:pt x="1262" y="11850"/>
                        <a:pt x="3150" y="11850"/>
                      </a:cubicBezTo>
                      <a:lnTo>
                        <a:pt x="4083" y="11850"/>
                      </a:lnTo>
                      <a:close/>
                    </a:path>
                  </a:pathLst>
                </a:custGeom>
                <a:solidFill>
                  <a:srgbClr val="CC00CC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</a:endParaRPr>
                </a:p>
              </p:txBody>
            </p:sp>
            <p:sp>
              <p:nvSpPr>
                <p:cNvPr id="71" name="Freeform 954"/>
                <p:cNvSpPr>
                  <a:spLocks noChangeAspect="1"/>
                </p:cNvSpPr>
                <p:nvPr/>
              </p:nvSpPr>
              <p:spPr bwMode="auto">
                <a:xfrm>
                  <a:off x="7073148" y="3580329"/>
                  <a:ext cx="347738" cy="306410"/>
                </a:xfrm>
                <a:custGeom>
                  <a:avLst/>
                  <a:gdLst/>
                  <a:ahLst/>
                  <a:cxnLst>
                    <a:cxn ang="0">
                      <a:pos x="4083" y="11850"/>
                    </a:cxn>
                    <a:cxn ang="0">
                      <a:pos x="933" y="0"/>
                    </a:cxn>
                    <a:cxn ang="0">
                      <a:pos x="0" y="0"/>
                    </a:cxn>
                    <a:cxn ang="0">
                      <a:pos x="3149" y="11850"/>
                    </a:cxn>
                    <a:cxn ang="0">
                      <a:pos x="4083" y="11850"/>
                    </a:cxn>
                  </a:cxnLst>
                  <a:rect l="0" t="0" r="r" b="b"/>
                  <a:pathLst>
                    <a:path w="4083" h="11850">
                      <a:moveTo>
                        <a:pt x="4083" y="11850"/>
                      </a:moveTo>
                      <a:cubicBezTo>
                        <a:pt x="2192" y="11850"/>
                        <a:pt x="2812" y="0"/>
                        <a:pt x="9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78" y="0"/>
                        <a:pt x="1262" y="11850"/>
                        <a:pt x="3149" y="11850"/>
                      </a:cubicBezTo>
                      <a:lnTo>
                        <a:pt x="4083" y="11850"/>
                      </a:lnTo>
                      <a:close/>
                    </a:path>
                  </a:pathLst>
                </a:custGeom>
                <a:solidFill>
                  <a:srgbClr val="CC00CC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</a:endParaRPr>
                </a:p>
              </p:txBody>
            </p:sp>
            <p:sp>
              <p:nvSpPr>
                <p:cNvPr id="72" name="Freeform 955"/>
                <p:cNvSpPr>
                  <a:spLocks noChangeAspect="1"/>
                </p:cNvSpPr>
                <p:nvPr/>
              </p:nvSpPr>
              <p:spPr bwMode="auto">
                <a:xfrm>
                  <a:off x="5605463" y="3581400"/>
                  <a:ext cx="347663" cy="306387"/>
                </a:xfrm>
                <a:custGeom>
                  <a:avLst/>
                  <a:gdLst>
                    <a:gd name="T0" fmla="*/ 2147483647 w 4083"/>
                    <a:gd name="T1" fmla="*/ 2147483647 h 11850"/>
                    <a:gd name="T2" fmla="*/ 2147483647 w 4083"/>
                    <a:gd name="T3" fmla="*/ 0 h 11850"/>
                    <a:gd name="T4" fmla="*/ 0 w 4083"/>
                    <a:gd name="T5" fmla="*/ 0 h 11850"/>
                    <a:gd name="T6" fmla="*/ 2147483647 w 4083"/>
                    <a:gd name="T7" fmla="*/ 2147483647 h 11850"/>
                    <a:gd name="T8" fmla="*/ 2147483647 w 4083"/>
                    <a:gd name="T9" fmla="*/ 2147483647 h 118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83"/>
                    <a:gd name="T16" fmla="*/ 0 h 11850"/>
                    <a:gd name="T17" fmla="*/ 4083 w 4083"/>
                    <a:gd name="T18" fmla="*/ 11850 h 118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83" h="11850">
                      <a:moveTo>
                        <a:pt x="4083" y="11850"/>
                      </a:moveTo>
                      <a:cubicBezTo>
                        <a:pt x="2193" y="11850"/>
                        <a:pt x="2812" y="0"/>
                        <a:pt x="9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79" y="0"/>
                        <a:pt x="1262" y="11850"/>
                        <a:pt x="3150" y="11850"/>
                      </a:cubicBezTo>
                      <a:lnTo>
                        <a:pt x="4083" y="11850"/>
                      </a:lnTo>
                      <a:close/>
                    </a:path>
                  </a:pathLst>
                </a:custGeom>
                <a:solidFill>
                  <a:srgbClr val="66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" name="Freeform 956"/>
                <p:cNvSpPr>
                  <a:spLocks noChangeAspect="1"/>
                </p:cNvSpPr>
                <p:nvPr/>
              </p:nvSpPr>
              <p:spPr bwMode="auto">
                <a:xfrm>
                  <a:off x="6148388" y="3581400"/>
                  <a:ext cx="346075" cy="306387"/>
                </a:xfrm>
                <a:custGeom>
                  <a:avLst/>
                  <a:gdLst>
                    <a:gd name="T0" fmla="*/ 2147483647 w 4083"/>
                    <a:gd name="T1" fmla="*/ 2147483647 h 11850"/>
                    <a:gd name="T2" fmla="*/ 2147483647 w 4083"/>
                    <a:gd name="T3" fmla="*/ 0 h 11850"/>
                    <a:gd name="T4" fmla="*/ 0 w 4083"/>
                    <a:gd name="T5" fmla="*/ 0 h 11850"/>
                    <a:gd name="T6" fmla="*/ 2147483647 w 4083"/>
                    <a:gd name="T7" fmla="*/ 2147483647 h 11850"/>
                    <a:gd name="T8" fmla="*/ 2147483647 w 4083"/>
                    <a:gd name="T9" fmla="*/ 2147483647 h 118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83"/>
                    <a:gd name="T16" fmla="*/ 0 h 11850"/>
                    <a:gd name="T17" fmla="*/ 4083 w 4083"/>
                    <a:gd name="T18" fmla="*/ 11850 h 118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83" h="11850">
                      <a:moveTo>
                        <a:pt x="4083" y="11850"/>
                      </a:moveTo>
                      <a:cubicBezTo>
                        <a:pt x="2192" y="11850"/>
                        <a:pt x="2812" y="0"/>
                        <a:pt x="9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78" y="0"/>
                        <a:pt x="1262" y="11850"/>
                        <a:pt x="3149" y="11850"/>
                      </a:cubicBezTo>
                      <a:lnTo>
                        <a:pt x="4083" y="11850"/>
                      </a:lnTo>
                      <a:close/>
                    </a:path>
                  </a:pathLst>
                </a:custGeom>
                <a:solidFill>
                  <a:srgbClr val="66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Freeform 957"/>
                <p:cNvSpPr>
                  <a:spLocks noChangeAspect="1"/>
                </p:cNvSpPr>
                <p:nvPr/>
              </p:nvSpPr>
              <p:spPr bwMode="auto">
                <a:xfrm>
                  <a:off x="6688138" y="3581400"/>
                  <a:ext cx="347663" cy="306387"/>
                </a:xfrm>
                <a:custGeom>
                  <a:avLst/>
                  <a:gdLst>
                    <a:gd name="T0" fmla="*/ 2147483647 w 4083"/>
                    <a:gd name="T1" fmla="*/ 2147483647 h 11850"/>
                    <a:gd name="T2" fmla="*/ 2147483647 w 4083"/>
                    <a:gd name="T3" fmla="*/ 0 h 11850"/>
                    <a:gd name="T4" fmla="*/ 0 w 4083"/>
                    <a:gd name="T5" fmla="*/ 0 h 11850"/>
                    <a:gd name="T6" fmla="*/ 2147483647 w 4083"/>
                    <a:gd name="T7" fmla="*/ 2147483647 h 11850"/>
                    <a:gd name="T8" fmla="*/ 2147483647 w 4083"/>
                    <a:gd name="T9" fmla="*/ 2147483647 h 118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83"/>
                    <a:gd name="T16" fmla="*/ 0 h 11850"/>
                    <a:gd name="T17" fmla="*/ 4083 w 4083"/>
                    <a:gd name="T18" fmla="*/ 11850 h 118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83" h="11850">
                      <a:moveTo>
                        <a:pt x="4083" y="11850"/>
                      </a:moveTo>
                      <a:cubicBezTo>
                        <a:pt x="2193" y="11850"/>
                        <a:pt x="2812" y="0"/>
                        <a:pt x="9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79" y="0"/>
                        <a:pt x="1262" y="11850"/>
                        <a:pt x="3150" y="11850"/>
                      </a:cubicBezTo>
                      <a:lnTo>
                        <a:pt x="4083" y="11850"/>
                      </a:lnTo>
                      <a:close/>
                    </a:path>
                  </a:pathLst>
                </a:custGeom>
                <a:solidFill>
                  <a:srgbClr val="66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Freeform 958"/>
                <p:cNvSpPr>
                  <a:spLocks noChangeAspect="1"/>
                </p:cNvSpPr>
                <p:nvPr/>
              </p:nvSpPr>
              <p:spPr bwMode="auto">
                <a:xfrm>
                  <a:off x="7231063" y="3581400"/>
                  <a:ext cx="347663" cy="306387"/>
                </a:xfrm>
                <a:custGeom>
                  <a:avLst/>
                  <a:gdLst>
                    <a:gd name="T0" fmla="*/ 2147483647 w 4083"/>
                    <a:gd name="T1" fmla="*/ 2147483647 h 11850"/>
                    <a:gd name="T2" fmla="*/ 2147483647 w 4083"/>
                    <a:gd name="T3" fmla="*/ 0 h 11850"/>
                    <a:gd name="T4" fmla="*/ 0 w 4083"/>
                    <a:gd name="T5" fmla="*/ 0 h 11850"/>
                    <a:gd name="T6" fmla="*/ 2147483647 w 4083"/>
                    <a:gd name="T7" fmla="*/ 2147483647 h 11850"/>
                    <a:gd name="T8" fmla="*/ 2147483647 w 4083"/>
                    <a:gd name="T9" fmla="*/ 2147483647 h 118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83"/>
                    <a:gd name="T16" fmla="*/ 0 h 11850"/>
                    <a:gd name="T17" fmla="*/ 4083 w 4083"/>
                    <a:gd name="T18" fmla="*/ 11850 h 118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83" h="11850">
                      <a:moveTo>
                        <a:pt x="4083" y="11850"/>
                      </a:moveTo>
                      <a:cubicBezTo>
                        <a:pt x="2192" y="11850"/>
                        <a:pt x="2812" y="0"/>
                        <a:pt x="9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78" y="0"/>
                        <a:pt x="1262" y="11850"/>
                        <a:pt x="3149" y="11850"/>
                      </a:cubicBezTo>
                      <a:lnTo>
                        <a:pt x="4083" y="11850"/>
                      </a:lnTo>
                      <a:close/>
                    </a:path>
                  </a:pathLst>
                </a:custGeom>
                <a:solidFill>
                  <a:srgbClr val="66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5" name="Group 692"/>
              <p:cNvGrpSpPr>
                <a:grpSpLocks/>
              </p:cNvGrpSpPr>
              <p:nvPr/>
            </p:nvGrpSpPr>
            <p:grpSpPr bwMode="auto">
              <a:xfrm rot="21167519" flipV="1">
                <a:off x="4178376" y="3381498"/>
                <a:ext cx="119063" cy="304800"/>
                <a:chOff x="6357938" y="5000625"/>
                <a:chExt cx="142875" cy="428625"/>
              </a:xfrm>
            </p:grpSpPr>
            <p:sp>
              <p:nvSpPr>
                <p:cNvPr id="56" name="Oval 23"/>
                <p:cNvSpPr/>
                <p:nvPr/>
              </p:nvSpPr>
              <p:spPr bwMode="auto">
                <a:xfrm>
                  <a:off x="6358273" y="5000705"/>
                  <a:ext cx="142883" cy="1428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57" name="Straight Connector 627"/>
                <p:cNvCxnSpPr/>
                <p:nvPr/>
              </p:nvCxnSpPr>
              <p:spPr bwMode="auto">
                <a:xfrm rot="5400000">
                  <a:off x="6284022" y="5286351"/>
                  <a:ext cx="28577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709"/>
              <p:cNvGrpSpPr>
                <a:grpSpLocks/>
              </p:cNvGrpSpPr>
              <p:nvPr/>
            </p:nvGrpSpPr>
            <p:grpSpPr bwMode="auto">
              <a:xfrm rot="21167519" flipV="1">
                <a:off x="4027181" y="3400620"/>
                <a:ext cx="119063" cy="304800"/>
                <a:chOff x="6357938" y="5000625"/>
                <a:chExt cx="142875" cy="428625"/>
              </a:xfrm>
            </p:grpSpPr>
            <p:sp>
              <p:nvSpPr>
                <p:cNvPr id="54" name="Oval 21"/>
                <p:cNvSpPr/>
                <p:nvPr/>
              </p:nvSpPr>
              <p:spPr bwMode="auto">
                <a:xfrm>
                  <a:off x="6358726" y="5000737"/>
                  <a:ext cx="142885" cy="1428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55" name="Straight Connector 22"/>
                <p:cNvCxnSpPr/>
                <p:nvPr/>
              </p:nvCxnSpPr>
              <p:spPr bwMode="auto">
                <a:xfrm rot="5400000">
                  <a:off x="6284475" y="5286383"/>
                  <a:ext cx="28577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714"/>
              <p:cNvGrpSpPr>
                <a:grpSpLocks/>
              </p:cNvGrpSpPr>
              <p:nvPr/>
            </p:nvGrpSpPr>
            <p:grpSpPr bwMode="auto">
              <a:xfrm rot="21167519" flipV="1">
                <a:off x="3875985" y="3419742"/>
                <a:ext cx="119063" cy="304800"/>
                <a:chOff x="6357938" y="5000625"/>
                <a:chExt cx="142875" cy="428625"/>
              </a:xfrm>
            </p:grpSpPr>
            <p:sp>
              <p:nvSpPr>
                <p:cNvPr id="52" name="Oval 620"/>
                <p:cNvSpPr/>
                <p:nvPr/>
              </p:nvSpPr>
              <p:spPr bwMode="auto">
                <a:xfrm>
                  <a:off x="6357290" y="5001051"/>
                  <a:ext cx="142885" cy="1428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53" name="Straight Connector 621"/>
                <p:cNvCxnSpPr/>
                <p:nvPr/>
              </p:nvCxnSpPr>
              <p:spPr bwMode="auto">
                <a:xfrm rot="5400000">
                  <a:off x="6283039" y="5286696"/>
                  <a:ext cx="28577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104"/>
              <p:cNvGrpSpPr>
                <a:grpSpLocks/>
              </p:cNvGrpSpPr>
              <p:nvPr/>
            </p:nvGrpSpPr>
            <p:grpSpPr bwMode="auto">
              <a:xfrm rot="-432481">
                <a:off x="3638601" y="3367592"/>
                <a:ext cx="203200" cy="293688"/>
                <a:chOff x="2018956" y="1547032"/>
                <a:chExt cx="203889" cy="293681"/>
              </a:xfrm>
            </p:grpSpPr>
            <p:sp>
              <p:nvSpPr>
                <p:cNvPr id="50" name="Can 551"/>
                <p:cNvSpPr/>
                <p:nvPr/>
              </p:nvSpPr>
              <p:spPr bwMode="auto">
                <a:xfrm rot="17197676">
                  <a:off x="1974321" y="1592256"/>
                  <a:ext cx="293702" cy="203903"/>
                </a:xfrm>
                <a:prstGeom prst="can">
                  <a:avLst>
                    <a:gd name="adj" fmla="val 50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1" name="Oval 619"/>
                <p:cNvSpPr/>
                <p:nvPr/>
              </p:nvSpPr>
              <p:spPr bwMode="auto">
                <a:xfrm>
                  <a:off x="2057400" y="1600200"/>
                  <a:ext cx="165434" cy="150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49" name="Right Arrow 744"/>
              <p:cNvSpPr/>
              <p:nvPr/>
            </p:nvSpPr>
            <p:spPr bwMode="auto">
              <a:xfrm rot="15743337">
                <a:off x="4773251" y="3681435"/>
                <a:ext cx="320699" cy="287358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43" name="TextBox 14"/>
            <p:cNvSpPr txBox="1">
              <a:spLocks noChangeArrowheads="1"/>
            </p:cNvSpPr>
            <p:nvPr/>
          </p:nvSpPr>
          <p:spPr bwMode="auto">
            <a:xfrm>
              <a:off x="4297363" y="2426513"/>
              <a:ext cx="671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RNA</a:t>
              </a:r>
            </a:p>
          </p:txBody>
        </p:sp>
      </p:grpSp>
      <p:sp>
        <p:nvSpPr>
          <p:cNvPr id="152" name="TextBox 15"/>
          <p:cNvSpPr txBox="1">
            <a:spLocks noChangeArrowheads="1"/>
          </p:cNvSpPr>
          <p:nvPr/>
        </p:nvSpPr>
        <p:spPr bwMode="auto">
          <a:xfrm>
            <a:off x="124807" y="1956308"/>
            <a:ext cx="1940853" cy="584775"/>
          </a:xfrm>
          <a:prstGeom prst="rect">
            <a:avLst/>
          </a:prstGeom>
          <a:solidFill>
            <a:srgbClr val="F7903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1600" dirty="0" err="1" smtClean="0"/>
              <a:t>RdRP</a:t>
            </a:r>
            <a:r>
              <a:rPr lang="en-GB" altLang="ru-RU" sz="1600" dirty="0" smtClean="0"/>
              <a:t> </a:t>
            </a:r>
            <a:r>
              <a:rPr lang="ru-RU" altLang="ru-RU" sz="1600" dirty="0" smtClean="0"/>
              <a:t>синтезирует </a:t>
            </a:r>
            <a:r>
              <a:rPr lang="en-US" altLang="ru-RU" sz="1600" dirty="0" smtClean="0"/>
              <a:t>dsRNA</a:t>
            </a:r>
            <a:endParaRPr lang="en-GB" altLang="ru-RU" sz="1600" dirty="0"/>
          </a:p>
        </p:txBody>
      </p:sp>
      <p:sp>
        <p:nvSpPr>
          <p:cNvPr id="155" name="TextBox 745"/>
          <p:cNvSpPr txBox="1">
            <a:spLocks noChangeArrowheads="1"/>
          </p:cNvSpPr>
          <p:nvPr/>
        </p:nvSpPr>
        <p:spPr bwMode="auto">
          <a:xfrm>
            <a:off x="140228" y="5571508"/>
            <a:ext cx="1868753" cy="584775"/>
          </a:xfrm>
          <a:prstGeom prst="rect">
            <a:avLst/>
          </a:prstGeom>
          <a:solidFill>
            <a:srgbClr val="F7903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dirty="0" smtClean="0"/>
              <a:t>Dicer-like (DCL) </a:t>
            </a:r>
            <a:r>
              <a:rPr lang="ru-RU" altLang="ru-RU" sz="1600" dirty="0" smtClean="0"/>
              <a:t>разрезает </a:t>
            </a:r>
            <a:r>
              <a:rPr lang="en-US" altLang="ru-RU" sz="1600" dirty="0" smtClean="0"/>
              <a:t>dsRNA</a:t>
            </a:r>
            <a:endParaRPr lang="en-GB" altLang="ru-RU" sz="1600" dirty="0"/>
          </a:p>
        </p:txBody>
      </p:sp>
      <p:sp>
        <p:nvSpPr>
          <p:cNvPr id="153" name="TextBox 745"/>
          <p:cNvSpPr txBox="1">
            <a:spLocks noChangeArrowheads="1"/>
          </p:cNvSpPr>
          <p:nvPr/>
        </p:nvSpPr>
        <p:spPr bwMode="auto">
          <a:xfrm>
            <a:off x="5724525" y="5030788"/>
            <a:ext cx="3027363" cy="1077218"/>
          </a:xfrm>
          <a:prstGeom prst="rect">
            <a:avLst/>
          </a:prstGeom>
          <a:solidFill>
            <a:srgbClr val="F7903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1600" dirty="0"/>
              <a:t>siRNA / AGO </a:t>
            </a:r>
            <a:r>
              <a:rPr lang="ru-RU" altLang="ru-RU" sz="1600" dirty="0" smtClean="0"/>
              <a:t>комплекс взаимодействует с РНК </a:t>
            </a:r>
            <a:r>
              <a:rPr lang="ru-RU" altLang="ru-RU" sz="1600" dirty="0" err="1" smtClean="0"/>
              <a:t>транскриптами</a:t>
            </a:r>
            <a:r>
              <a:rPr lang="ru-RU" altLang="ru-RU" sz="1600" dirty="0" smtClean="0"/>
              <a:t> и рекрутирует </a:t>
            </a:r>
            <a:r>
              <a:rPr lang="ru-RU" altLang="ru-RU" sz="1600" dirty="0" err="1" smtClean="0"/>
              <a:t>машинерию</a:t>
            </a:r>
            <a:r>
              <a:rPr lang="ru-RU" altLang="ru-RU" sz="1600" dirty="0" smtClean="0"/>
              <a:t> </a:t>
            </a:r>
            <a:r>
              <a:rPr lang="ru-RU" altLang="ru-RU" sz="1600" dirty="0" err="1" smtClean="0"/>
              <a:t>сайленсинга</a:t>
            </a:r>
            <a:endParaRPr lang="en-GB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5689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555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Century" panose="02040604050505020304" pitchFamily="18" charset="0"/>
              </a:rPr>
              <a:t>План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Роль гистона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H3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Эпигенетические феномены растений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Сайленсинг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транспозонов</a:t>
            </a:r>
            <a:endParaRPr lang="ru-RU" dirty="0" smtClean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Яровизация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Сброс эпигенетической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Парамутирование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27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Для цветения и образования семян растения должны быть подвергнуты воздействию низких положительных температур (2—10 °C)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28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6"/>
          <p:cNvSpPr/>
          <p:nvPr/>
        </p:nvSpPr>
        <p:spPr bwMode="auto">
          <a:xfrm>
            <a:off x="3571875" y="2295103"/>
            <a:ext cx="2000250" cy="2833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68"/>
          <p:cNvSpPr txBox="1">
            <a:spLocks noChangeArrowheads="1"/>
          </p:cNvSpPr>
          <p:nvPr/>
        </p:nvSpPr>
        <p:spPr bwMode="auto">
          <a:xfrm>
            <a:off x="1143000" y="4352503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400"/>
              <a:t>Vegetative Development</a:t>
            </a:r>
          </a:p>
        </p:txBody>
      </p:sp>
      <p:sp>
        <p:nvSpPr>
          <p:cNvPr id="13" name="TextBox 69"/>
          <p:cNvSpPr txBox="1">
            <a:spLocks noChangeArrowheads="1"/>
          </p:cNvSpPr>
          <p:nvPr/>
        </p:nvSpPr>
        <p:spPr bwMode="auto">
          <a:xfrm>
            <a:off x="5825421" y="4348265"/>
            <a:ext cx="247085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400" dirty="0"/>
              <a:t>Reproductive Development</a:t>
            </a:r>
          </a:p>
        </p:txBody>
      </p:sp>
      <p:cxnSp>
        <p:nvCxnSpPr>
          <p:cNvPr id="14" name="Straight Arrow Connector 71"/>
          <p:cNvCxnSpPr/>
          <p:nvPr/>
        </p:nvCxnSpPr>
        <p:spPr bwMode="auto">
          <a:xfrm>
            <a:off x="3929063" y="3271416"/>
            <a:ext cx="1000125" cy="158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2"/>
          <p:cNvSpPr txBox="1">
            <a:spLocks noChangeArrowheads="1"/>
          </p:cNvSpPr>
          <p:nvPr/>
        </p:nvSpPr>
        <p:spPr bwMode="auto">
          <a:xfrm>
            <a:off x="3643313" y="2342728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000" dirty="0"/>
              <a:t>Prolonged cold treatment</a:t>
            </a:r>
          </a:p>
        </p:txBody>
      </p: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857250" y="5128791"/>
            <a:ext cx="7439025" cy="357187"/>
            <a:chOff x="857224" y="4357694"/>
            <a:chExt cx="7439076" cy="357190"/>
          </a:xfrm>
        </p:grpSpPr>
        <p:sp>
          <p:nvSpPr>
            <p:cNvPr id="17" name="Rectangle 60"/>
            <p:cNvSpPr/>
            <p:nvPr/>
          </p:nvSpPr>
          <p:spPr>
            <a:xfrm>
              <a:off x="857224" y="4357694"/>
              <a:ext cx="7429551" cy="3571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Winter</a:t>
              </a:r>
            </a:p>
          </p:txBody>
        </p:sp>
        <p:sp>
          <p:nvSpPr>
            <p:cNvPr id="18" name="Rectangle 61"/>
            <p:cNvSpPr/>
            <p:nvPr/>
          </p:nvSpPr>
          <p:spPr>
            <a:xfrm>
              <a:off x="5572131" y="4357694"/>
              <a:ext cx="2724169" cy="3571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latin typeface="Arial" pitchFamily="34" charset="0"/>
                  <a:cs typeface="Arial" pitchFamily="34" charset="0"/>
                </a:rPr>
                <a:t>Spring</a:t>
              </a:r>
            </a:p>
          </p:txBody>
        </p:sp>
        <p:sp>
          <p:nvSpPr>
            <p:cNvPr id="19" name="Rectangle 64"/>
            <p:cNvSpPr/>
            <p:nvPr/>
          </p:nvSpPr>
          <p:spPr>
            <a:xfrm>
              <a:off x="857224" y="4357694"/>
              <a:ext cx="2724169" cy="3571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latin typeface="Arial" pitchFamily="34" charset="0"/>
                  <a:cs typeface="Arial" pitchFamily="34" charset="0"/>
                </a:rPr>
                <a:t>Autumn</a:t>
              </a:r>
            </a:p>
          </p:txBody>
        </p:sp>
      </p:grpSp>
      <p:grpSp>
        <p:nvGrpSpPr>
          <p:cNvPr id="20" name="Group 68"/>
          <p:cNvGrpSpPr>
            <a:grpSpLocks/>
          </p:cNvGrpSpPr>
          <p:nvPr/>
        </p:nvGrpSpPr>
        <p:grpSpPr bwMode="auto">
          <a:xfrm>
            <a:off x="4021138" y="3898478"/>
            <a:ext cx="500062" cy="561975"/>
            <a:chOff x="642910" y="2285996"/>
            <a:chExt cx="1714512" cy="2052362"/>
          </a:xfrm>
        </p:grpSpPr>
        <p:cxnSp>
          <p:nvCxnSpPr>
            <p:cNvPr id="21" name="Straight Connector 70"/>
            <p:cNvCxnSpPr/>
            <p:nvPr/>
          </p:nvCxnSpPr>
          <p:spPr>
            <a:xfrm rot="16200000" flipH="1">
              <a:off x="476706" y="3312179"/>
              <a:ext cx="205236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2"/>
            <p:cNvCxnSpPr/>
            <p:nvPr/>
          </p:nvCxnSpPr>
          <p:spPr>
            <a:xfrm>
              <a:off x="642910" y="2859963"/>
              <a:ext cx="1714512" cy="92762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3"/>
            <p:cNvCxnSpPr/>
            <p:nvPr/>
          </p:nvCxnSpPr>
          <p:spPr>
            <a:xfrm flipV="1">
              <a:off x="642910" y="2859963"/>
              <a:ext cx="1714512" cy="99719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1214414" y="2500306"/>
              <a:ext cx="571504" cy="204790"/>
              <a:chOff x="4786314" y="3143248"/>
              <a:chExt cx="571504" cy="204790"/>
            </a:xfrm>
          </p:grpSpPr>
          <p:cxnSp>
            <p:nvCxnSpPr>
              <p:cNvPr id="40" name="Straight Connector 12"/>
              <p:cNvCxnSpPr/>
              <p:nvPr/>
            </p:nvCxnSpPr>
            <p:spPr>
              <a:xfrm flipH="1" flipV="1">
                <a:off x="4786314" y="3143453"/>
                <a:ext cx="288476" cy="20291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91"/>
              <p:cNvCxnSpPr/>
              <p:nvPr/>
            </p:nvCxnSpPr>
            <p:spPr>
              <a:xfrm flipV="1">
                <a:off x="5074790" y="3143453"/>
                <a:ext cx="283031" cy="20291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8"/>
            <p:cNvGrpSpPr>
              <a:grpSpLocks/>
            </p:cNvGrpSpPr>
            <p:nvPr/>
          </p:nvGrpSpPr>
          <p:grpSpPr bwMode="auto">
            <a:xfrm rot="3087212">
              <a:off x="1929009" y="2772842"/>
              <a:ext cx="450694" cy="357190"/>
              <a:chOff x="4786314" y="3075227"/>
              <a:chExt cx="450694" cy="357190"/>
            </a:xfrm>
          </p:grpSpPr>
          <p:cxnSp>
            <p:nvCxnSpPr>
              <p:cNvPr id="38" name="Straight Connector 88"/>
              <p:cNvCxnSpPr/>
              <p:nvPr/>
            </p:nvCxnSpPr>
            <p:spPr>
              <a:xfrm flipH="1" flipV="1">
                <a:off x="4784351" y="3146355"/>
                <a:ext cx="284087" cy="2013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89"/>
              <p:cNvCxnSpPr/>
              <p:nvPr/>
            </p:nvCxnSpPr>
            <p:spPr>
              <a:xfrm rot="18512788">
                <a:off x="4984927" y="3182213"/>
                <a:ext cx="359230" cy="14493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2"/>
            <p:cNvGrpSpPr>
              <a:grpSpLocks/>
            </p:cNvGrpSpPr>
            <p:nvPr/>
          </p:nvGrpSpPr>
          <p:grpSpPr bwMode="auto">
            <a:xfrm rot="7088669">
              <a:off x="1832982" y="3605802"/>
              <a:ext cx="597534" cy="204790"/>
              <a:chOff x="4786314" y="3143248"/>
              <a:chExt cx="597534" cy="204790"/>
            </a:xfrm>
          </p:grpSpPr>
          <p:cxnSp>
            <p:nvCxnSpPr>
              <p:cNvPr id="36" name="Straight Connector 86"/>
              <p:cNvCxnSpPr/>
              <p:nvPr/>
            </p:nvCxnSpPr>
            <p:spPr>
              <a:xfrm flipH="1" flipV="1">
                <a:off x="4787257" y="3170754"/>
                <a:ext cx="284082" cy="15240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87"/>
              <p:cNvCxnSpPr/>
              <p:nvPr/>
            </p:nvCxnSpPr>
            <p:spPr>
              <a:xfrm rot="9111331" flipH="1">
                <a:off x="5029719" y="3226457"/>
                <a:ext cx="353657" cy="2177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5"/>
            <p:cNvGrpSpPr>
              <a:grpSpLocks/>
            </p:cNvGrpSpPr>
            <p:nvPr/>
          </p:nvGrpSpPr>
          <p:grpSpPr bwMode="auto">
            <a:xfrm rot="10569492">
              <a:off x="1188476" y="3801707"/>
              <a:ext cx="506039" cy="324669"/>
              <a:chOff x="4818130" y="3141132"/>
              <a:chExt cx="506039" cy="324669"/>
            </a:xfrm>
          </p:grpSpPr>
          <p:cxnSp>
            <p:nvCxnSpPr>
              <p:cNvPr id="34" name="Straight Connector 84"/>
              <p:cNvCxnSpPr/>
              <p:nvPr/>
            </p:nvCxnSpPr>
            <p:spPr>
              <a:xfrm flipH="1" flipV="1">
                <a:off x="4818253" y="3153132"/>
                <a:ext cx="283030" cy="3246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85"/>
              <p:cNvCxnSpPr/>
              <p:nvPr/>
            </p:nvCxnSpPr>
            <p:spPr>
              <a:xfrm flipV="1">
                <a:off x="5032600" y="3162573"/>
                <a:ext cx="283030" cy="2550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 rot="-7874859">
              <a:off x="679171" y="3445019"/>
              <a:ext cx="503858" cy="423123"/>
              <a:chOff x="4846288" y="3087343"/>
              <a:chExt cx="503858" cy="423123"/>
            </a:xfrm>
          </p:grpSpPr>
          <p:cxnSp>
            <p:nvCxnSpPr>
              <p:cNvPr id="32" name="Straight Connector 82"/>
              <p:cNvCxnSpPr/>
              <p:nvPr/>
            </p:nvCxnSpPr>
            <p:spPr>
              <a:xfrm flipH="1" flipV="1">
                <a:off x="4851254" y="3079380"/>
                <a:ext cx="255095" cy="272145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83"/>
              <p:cNvCxnSpPr/>
              <p:nvPr/>
            </p:nvCxnSpPr>
            <p:spPr>
              <a:xfrm rot="18674859">
                <a:off x="5123540" y="3244790"/>
                <a:ext cx="348345" cy="19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 rot="-3385053">
              <a:off x="594470" y="2787996"/>
              <a:ext cx="569464" cy="288525"/>
              <a:chOff x="4813210" y="3134046"/>
              <a:chExt cx="569464" cy="288525"/>
            </a:xfrm>
          </p:grpSpPr>
          <p:cxnSp>
            <p:nvCxnSpPr>
              <p:cNvPr id="30" name="Straight Connector 80"/>
              <p:cNvCxnSpPr/>
              <p:nvPr/>
            </p:nvCxnSpPr>
            <p:spPr>
              <a:xfrm flipH="1" flipV="1">
                <a:off x="4813867" y="3170705"/>
                <a:ext cx="272487" cy="250375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81"/>
              <p:cNvCxnSpPr/>
              <p:nvPr/>
            </p:nvCxnSpPr>
            <p:spPr>
              <a:xfrm flipV="1">
                <a:off x="5098111" y="3125648"/>
                <a:ext cx="278286" cy="21771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85"/>
          <p:cNvGrpSpPr>
            <a:grpSpLocks/>
          </p:cNvGrpSpPr>
          <p:nvPr/>
        </p:nvGrpSpPr>
        <p:grpSpPr bwMode="auto">
          <a:xfrm>
            <a:off x="1331282" y="3572735"/>
            <a:ext cx="1452563" cy="703263"/>
            <a:chOff x="3505200" y="3810000"/>
            <a:chExt cx="1452251" cy="702927"/>
          </a:xfrm>
        </p:grpSpPr>
        <p:sp>
          <p:nvSpPr>
            <p:cNvPr id="43" name="Freeform 137"/>
            <p:cNvSpPr/>
            <p:nvPr/>
          </p:nvSpPr>
          <p:spPr>
            <a:xfrm rot="20540781">
              <a:off x="3935960" y="4105960"/>
              <a:ext cx="507432" cy="406967"/>
            </a:xfrm>
            <a:custGeom>
              <a:avLst/>
              <a:gdLst>
                <a:gd name="connsiteX0" fmla="*/ 502324 w 507432"/>
                <a:gd name="connsiteY0" fmla="*/ 5108 h 406967"/>
                <a:gd name="connsiteX1" fmla="*/ 384831 w 507432"/>
                <a:gd name="connsiteY1" fmla="*/ 132818 h 406967"/>
                <a:gd name="connsiteX2" fmla="*/ 400156 w 507432"/>
                <a:gd name="connsiteY2" fmla="*/ 194118 h 406967"/>
                <a:gd name="connsiteX3" fmla="*/ 400156 w 507432"/>
                <a:gd name="connsiteY3" fmla="*/ 260527 h 406967"/>
                <a:gd name="connsiteX4" fmla="*/ 88545 w 507432"/>
                <a:gd name="connsiteY4" fmla="*/ 393345 h 406967"/>
                <a:gd name="connsiteX5" fmla="*/ 17028 w 507432"/>
                <a:gd name="connsiteY5" fmla="*/ 178793 h 406967"/>
                <a:gd name="connsiteX6" fmla="*/ 190713 w 507432"/>
                <a:gd name="connsiteY6" fmla="*/ 189010 h 406967"/>
                <a:gd name="connsiteX7" fmla="*/ 354181 w 507432"/>
                <a:gd name="connsiteY7" fmla="*/ 102167 h 406967"/>
                <a:gd name="connsiteX8" fmla="*/ 502324 w 507432"/>
                <a:gd name="connsiteY8" fmla="*/ 5108 h 40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432" h="406967">
                  <a:moveTo>
                    <a:pt x="502324" y="5108"/>
                  </a:moveTo>
                  <a:cubicBezTo>
                    <a:pt x="507432" y="10217"/>
                    <a:pt x="401859" y="101316"/>
                    <a:pt x="384831" y="132818"/>
                  </a:cubicBezTo>
                  <a:cubicBezTo>
                    <a:pt x="367803" y="164320"/>
                    <a:pt x="397602" y="172833"/>
                    <a:pt x="400156" y="194118"/>
                  </a:cubicBezTo>
                  <a:cubicBezTo>
                    <a:pt x="402710" y="215403"/>
                    <a:pt x="452091" y="227323"/>
                    <a:pt x="400156" y="260527"/>
                  </a:cubicBezTo>
                  <a:cubicBezTo>
                    <a:pt x="348221" y="293732"/>
                    <a:pt x="152400" y="406967"/>
                    <a:pt x="88545" y="393345"/>
                  </a:cubicBezTo>
                  <a:cubicBezTo>
                    <a:pt x="24690" y="379723"/>
                    <a:pt x="0" y="212849"/>
                    <a:pt x="17028" y="178793"/>
                  </a:cubicBezTo>
                  <a:cubicBezTo>
                    <a:pt x="34056" y="144737"/>
                    <a:pt x="134521" y="201781"/>
                    <a:pt x="190713" y="189010"/>
                  </a:cubicBezTo>
                  <a:cubicBezTo>
                    <a:pt x="246905" y="176239"/>
                    <a:pt x="306503" y="129412"/>
                    <a:pt x="354181" y="102167"/>
                  </a:cubicBezTo>
                  <a:cubicBezTo>
                    <a:pt x="401859" y="74922"/>
                    <a:pt x="497216" y="0"/>
                    <a:pt x="502324" y="5108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Freeform 138"/>
            <p:cNvSpPr/>
            <p:nvPr/>
          </p:nvSpPr>
          <p:spPr>
            <a:xfrm rot="936806">
              <a:off x="4278601" y="4126675"/>
              <a:ext cx="678850" cy="177800"/>
            </a:xfrm>
            <a:custGeom>
              <a:avLst/>
              <a:gdLst>
                <a:gd name="connsiteX0" fmla="*/ 4763 w 368301"/>
                <a:gd name="connsiteY0" fmla="*/ 168275 h 177800"/>
                <a:gd name="connsiteX1" fmla="*/ 119063 w 368301"/>
                <a:gd name="connsiteY1" fmla="*/ 139700 h 177800"/>
                <a:gd name="connsiteX2" fmla="*/ 290513 w 368301"/>
                <a:gd name="connsiteY2" fmla="*/ 111125 h 177800"/>
                <a:gd name="connsiteX3" fmla="*/ 347663 w 368301"/>
                <a:gd name="connsiteY3" fmla="*/ 15875 h 177800"/>
                <a:gd name="connsiteX4" fmla="*/ 166688 w 368301"/>
                <a:gd name="connsiteY4" fmla="*/ 15875 h 177800"/>
                <a:gd name="connsiteX5" fmla="*/ 90488 w 368301"/>
                <a:gd name="connsiteY5" fmla="*/ 82550 h 177800"/>
                <a:gd name="connsiteX6" fmla="*/ 4763 w 368301"/>
                <a:gd name="connsiteY6" fmla="*/ 168275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301" h="177800">
                  <a:moveTo>
                    <a:pt x="4763" y="168275"/>
                  </a:moveTo>
                  <a:cubicBezTo>
                    <a:pt x="9526" y="177800"/>
                    <a:pt x="71438" y="149225"/>
                    <a:pt x="119063" y="139700"/>
                  </a:cubicBezTo>
                  <a:cubicBezTo>
                    <a:pt x="166688" y="130175"/>
                    <a:pt x="252413" y="131762"/>
                    <a:pt x="290513" y="111125"/>
                  </a:cubicBezTo>
                  <a:cubicBezTo>
                    <a:pt x="328613" y="90488"/>
                    <a:pt x="368301" y="31750"/>
                    <a:pt x="347663" y="15875"/>
                  </a:cubicBezTo>
                  <a:cubicBezTo>
                    <a:pt x="327026" y="0"/>
                    <a:pt x="209550" y="4763"/>
                    <a:pt x="166688" y="15875"/>
                  </a:cubicBezTo>
                  <a:cubicBezTo>
                    <a:pt x="123826" y="26987"/>
                    <a:pt x="120651" y="55563"/>
                    <a:pt x="90488" y="82550"/>
                  </a:cubicBezTo>
                  <a:cubicBezTo>
                    <a:pt x="60326" y="109538"/>
                    <a:pt x="0" y="158750"/>
                    <a:pt x="4763" y="1682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139"/>
            <p:cNvSpPr/>
            <p:nvPr/>
          </p:nvSpPr>
          <p:spPr>
            <a:xfrm>
              <a:off x="3810000" y="3962400"/>
              <a:ext cx="531813" cy="223838"/>
            </a:xfrm>
            <a:custGeom>
              <a:avLst/>
              <a:gdLst>
                <a:gd name="connsiteX0" fmla="*/ 522288 w 531813"/>
                <a:gd name="connsiteY0" fmla="*/ 219075 h 223838"/>
                <a:gd name="connsiteX1" fmla="*/ 369888 w 531813"/>
                <a:gd name="connsiteY1" fmla="*/ 142875 h 223838"/>
                <a:gd name="connsiteX2" fmla="*/ 427038 w 531813"/>
                <a:gd name="connsiteY2" fmla="*/ 47625 h 223838"/>
                <a:gd name="connsiteX3" fmla="*/ 236538 w 531813"/>
                <a:gd name="connsiteY3" fmla="*/ 0 h 223838"/>
                <a:gd name="connsiteX4" fmla="*/ 17463 w 531813"/>
                <a:gd name="connsiteY4" fmla="*/ 47625 h 223838"/>
                <a:gd name="connsiteX5" fmla="*/ 131763 w 531813"/>
                <a:gd name="connsiteY5" fmla="*/ 161925 h 223838"/>
                <a:gd name="connsiteX6" fmla="*/ 312738 w 531813"/>
                <a:gd name="connsiteY6" fmla="*/ 114300 h 223838"/>
                <a:gd name="connsiteX7" fmla="*/ 522288 w 531813"/>
                <a:gd name="connsiteY7" fmla="*/ 219075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813" h="223838">
                  <a:moveTo>
                    <a:pt x="522288" y="219075"/>
                  </a:moveTo>
                  <a:cubicBezTo>
                    <a:pt x="531813" y="223838"/>
                    <a:pt x="385763" y="171450"/>
                    <a:pt x="369888" y="142875"/>
                  </a:cubicBezTo>
                  <a:cubicBezTo>
                    <a:pt x="354013" y="114300"/>
                    <a:pt x="449263" y="71437"/>
                    <a:pt x="427038" y="47625"/>
                  </a:cubicBezTo>
                  <a:cubicBezTo>
                    <a:pt x="404813" y="23813"/>
                    <a:pt x="304800" y="0"/>
                    <a:pt x="236538" y="0"/>
                  </a:cubicBezTo>
                  <a:cubicBezTo>
                    <a:pt x="168276" y="0"/>
                    <a:pt x="34926" y="20637"/>
                    <a:pt x="17463" y="47625"/>
                  </a:cubicBezTo>
                  <a:cubicBezTo>
                    <a:pt x="0" y="74613"/>
                    <a:pt x="82551" y="150813"/>
                    <a:pt x="131763" y="161925"/>
                  </a:cubicBezTo>
                  <a:cubicBezTo>
                    <a:pt x="180975" y="173037"/>
                    <a:pt x="249238" y="98425"/>
                    <a:pt x="312738" y="114300"/>
                  </a:cubicBezTo>
                  <a:cubicBezTo>
                    <a:pt x="376238" y="130175"/>
                    <a:pt x="512763" y="214312"/>
                    <a:pt x="522288" y="2190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140"/>
            <p:cNvSpPr/>
            <p:nvPr/>
          </p:nvSpPr>
          <p:spPr>
            <a:xfrm>
              <a:off x="3505200" y="4191000"/>
              <a:ext cx="823912" cy="217487"/>
            </a:xfrm>
            <a:custGeom>
              <a:avLst/>
              <a:gdLst>
                <a:gd name="connsiteX0" fmla="*/ 814387 w 823912"/>
                <a:gd name="connsiteY0" fmla="*/ 3175 h 217487"/>
                <a:gd name="connsiteX1" fmla="*/ 528637 w 823912"/>
                <a:gd name="connsiteY1" fmla="*/ 60325 h 217487"/>
                <a:gd name="connsiteX2" fmla="*/ 528637 w 823912"/>
                <a:gd name="connsiteY2" fmla="*/ 146050 h 217487"/>
                <a:gd name="connsiteX3" fmla="*/ 309562 w 823912"/>
                <a:gd name="connsiteY3" fmla="*/ 203200 h 217487"/>
                <a:gd name="connsiteX4" fmla="*/ 14287 w 823912"/>
                <a:gd name="connsiteY4" fmla="*/ 193675 h 217487"/>
                <a:gd name="connsiteX5" fmla="*/ 223837 w 823912"/>
                <a:gd name="connsiteY5" fmla="*/ 60325 h 217487"/>
                <a:gd name="connsiteX6" fmla="*/ 442912 w 823912"/>
                <a:gd name="connsiteY6" fmla="*/ 41275 h 217487"/>
                <a:gd name="connsiteX7" fmla="*/ 585787 w 823912"/>
                <a:gd name="connsiteY7" fmla="*/ 41275 h 217487"/>
                <a:gd name="connsiteX8" fmla="*/ 814387 w 823912"/>
                <a:gd name="connsiteY8" fmla="*/ 3175 h 2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912" h="217487">
                  <a:moveTo>
                    <a:pt x="814387" y="3175"/>
                  </a:moveTo>
                  <a:cubicBezTo>
                    <a:pt x="804862" y="6350"/>
                    <a:pt x="576262" y="36513"/>
                    <a:pt x="528637" y="60325"/>
                  </a:cubicBezTo>
                  <a:cubicBezTo>
                    <a:pt x="481012" y="84138"/>
                    <a:pt x="565149" y="122238"/>
                    <a:pt x="528637" y="146050"/>
                  </a:cubicBezTo>
                  <a:cubicBezTo>
                    <a:pt x="492125" y="169862"/>
                    <a:pt x="395287" y="195263"/>
                    <a:pt x="309562" y="203200"/>
                  </a:cubicBezTo>
                  <a:cubicBezTo>
                    <a:pt x="223837" y="211137"/>
                    <a:pt x="28574" y="217487"/>
                    <a:pt x="14287" y="193675"/>
                  </a:cubicBezTo>
                  <a:cubicBezTo>
                    <a:pt x="0" y="169863"/>
                    <a:pt x="152400" y="85725"/>
                    <a:pt x="223837" y="60325"/>
                  </a:cubicBezTo>
                  <a:cubicBezTo>
                    <a:pt x="295274" y="34925"/>
                    <a:pt x="382587" y="44450"/>
                    <a:pt x="442912" y="41275"/>
                  </a:cubicBezTo>
                  <a:cubicBezTo>
                    <a:pt x="503237" y="38100"/>
                    <a:pt x="519112" y="50800"/>
                    <a:pt x="585787" y="41275"/>
                  </a:cubicBezTo>
                  <a:cubicBezTo>
                    <a:pt x="652462" y="31750"/>
                    <a:pt x="823912" y="0"/>
                    <a:pt x="814387" y="31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141"/>
            <p:cNvSpPr/>
            <p:nvPr/>
          </p:nvSpPr>
          <p:spPr>
            <a:xfrm>
              <a:off x="4267200" y="3962400"/>
              <a:ext cx="536574" cy="254000"/>
            </a:xfrm>
            <a:custGeom>
              <a:avLst/>
              <a:gdLst>
                <a:gd name="connsiteX0" fmla="*/ 1587 w 536574"/>
                <a:gd name="connsiteY0" fmla="*/ 241300 h 254000"/>
                <a:gd name="connsiteX1" fmla="*/ 134937 w 536574"/>
                <a:gd name="connsiteY1" fmla="*/ 193675 h 254000"/>
                <a:gd name="connsiteX2" fmla="*/ 458787 w 536574"/>
                <a:gd name="connsiteY2" fmla="*/ 155575 h 254000"/>
                <a:gd name="connsiteX3" fmla="*/ 506412 w 536574"/>
                <a:gd name="connsiteY3" fmla="*/ 22225 h 254000"/>
                <a:gd name="connsiteX4" fmla="*/ 277812 w 536574"/>
                <a:gd name="connsiteY4" fmla="*/ 22225 h 254000"/>
                <a:gd name="connsiteX5" fmla="*/ 125412 w 536574"/>
                <a:gd name="connsiteY5" fmla="*/ 117475 h 254000"/>
                <a:gd name="connsiteX6" fmla="*/ 1587 w 536574"/>
                <a:gd name="connsiteY6" fmla="*/ 2413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574" h="254000">
                  <a:moveTo>
                    <a:pt x="1587" y="241300"/>
                  </a:moveTo>
                  <a:cubicBezTo>
                    <a:pt x="3174" y="254000"/>
                    <a:pt x="58737" y="207963"/>
                    <a:pt x="134937" y="193675"/>
                  </a:cubicBezTo>
                  <a:cubicBezTo>
                    <a:pt x="211137" y="179388"/>
                    <a:pt x="396875" y="184150"/>
                    <a:pt x="458787" y="155575"/>
                  </a:cubicBezTo>
                  <a:cubicBezTo>
                    <a:pt x="520699" y="127000"/>
                    <a:pt x="536574" y="44450"/>
                    <a:pt x="506412" y="22225"/>
                  </a:cubicBezTo>
                  <a:cubicBezTo>
                    <a:pt x="476250" y="0"/>
                    <a:pt x="341312" y="6350"/>
                    <a:pt x="277812" y="22225"/>
                  </a:cubicBezTo>
                  <a:cubicBezTo>
                    <a:pt x="214312" y="38100"/>
                    <a:pt x="176212" y="87313"/>
                    <a:pt x="125412" y="117475"/>
                  </a:cubicBezTo>
                  <a:cubicBezTo>
                    <a:pt x="74612" y="147637"/>
                    <a:pt x="0" y="228600"/>
                    <a:pt x="1587" y="24130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142"/>
            <p:cNvSpPr/>
            <p:nvPr/>
          </p:nvSpPr>
          <p:spPr>
            <a:xfrm>
              <a:off x="3505200" y="4038600"/>
              <a:ext cx="762000" cy="228600"/>
            </a:xfrm>
            <a:custGeom>
              <a:avLst/>
              <a:gdLst>
                <a:gd name="connsiteX0" fmla="*/ 636587 w 650875"/>
                <a:gd name="connsiteY0" fmla="*/ 147637 h 215900"/>
                <a:gd name="connsiteX1" fmla="*/ 436562 w 650875"/>
                <a:gd name="connsiteY1" fmla="*/ 14287 h 215900"/>
                <a:gd name="connsiteX2" fmla="*/ 36512 w 650875"/>
                <a:gd name="connsiteY2" fmla="*/ 61912 h 215900"/>
                <a:gd name="connsiteX3" fmla="*/ 217487 w 650875"/>
                <a:gd name="connsiteY3" fmla="*/ 204787 h 215900"/>
                <a:gd name="connsiteX4" fmla="*/ 522287 w 650875"/>
                <a:gd name="connsiteY4" fmla="*/ 128587 h 215900"/>
                <a:gd name="connsiteX5" fmla="*/ 636587 w 650875"/>
                <a:gd name="connsiteY5" fmla="*/ 14763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875" h="215900">
                  <a:moveTo>
                    <a:pt x="636587" y="147637"/>
                  </a:moveTo>
                  <a:cubicBezTo>
                    <a:pt x="622300" y="128587"/>
                    <a:pt x="536574" y="28574"/>
                    <a:pt x="436562" y="14287"/>
                  </a:cubicBezTo>
                  <a:cubicBezTo>
                    <a:pt x="336550" y="0"/>
                    <a:pt x="73024" y="30162"/>
                    <a:pt x="36512" y="61912"/>
                  </a:cubicBezTo>
                  <a:cubicBezTo>
                    <a:pt x="0" y="93662"/>
                    <a:pt x="136525" y="193675"/>
                    <a:pt x="217487" y="204787"/>
                  </a:cubicBezTo>
                  <a:cubicBezTo>
                    <a:pt x="298450" y="215900"/>
                    <a:pt x="460374" y="139700"/>
                    <a:pt x="522287" y="128587"/>
                  </a:cubicBezTo>
                  <a:cubicBezTo>
                    <a:pt x="584200" y="117474"/>
                    <a:pt x="650875" y="166687"/>
                    <a:pt x="636587" y="14763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143"/>
            <p:cNvSpPr/>
            <p:nvPr/>
          </p:nvSpPr>
          <p:spPr>
            <a:xfrm rot="515414">
              <a:off x="4267200" y="4267200"/>
              <a:ext cx="541337" cy="212725"/>
            </a:xfrm>
            <a:custGeom>
              <a:avLst/>
              <a:gdLst>
                <a:gd name="connsiteX0" fmla="*/ 11112 w 541337"/>
                <a:gd name="connsiteY0" fmla="*/ 0 h 212725"/>
                <a:gd name="connsiteX1" fmla="*/ 96837 w 541337"/>
                <a:gd name="connsiteY1" fmla="*/ 28575 h 212725"/>
                <a:gd name="connsiteX2" fmla="*/ 68262 w 541337"/>
                <a:gd name="connsiteY2" fmla="*/ 76200 h 212725"/>
                <a:gd name="connsiteX3" fmla="*/ 144462 w 541337"/>
                <a:gd name="connsiteY3" fmla="*/ 114300 h 212725"/>
                <a:gd name="connsiteX4" fmla="*/ 258762 w 541337"/>
                <a:gd name="connsiteY4" fmla="*/ 200025 h 212725"/>
                <a:gd name="connsiteX5" fmla="*/ 525462 w 541337"/>
                <a:gd name="connsiteY5" fmla="*/ 190500 h 212725"/>
                <a:gd name="connsiteX6" fmla="*/ 354012 w 541337"/>
                <a:gd name="connsiteY6" fmla="*/ 66675 h 212725"/>
                <a:gd name="connsiteX7" fmla="*/ 163512 w 541337"/>
                <a:gd name="connsiteY7" fmla="*/ 28575 h 212725"/>
                <a:gd name="connsiteX8" fmla="*/ 11112 w 541337"/>
                <a:gd name="connsiteY8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337" h="212725">
                  <a:moveTo>
                    <a:pt x="11112" y="0"/>
                  </a:moveTo>
                  <a:cubicBezTo>
                    <a:pt x="0" y="0"/>
                    <a:pt x="87312" y="15875"/>
                    <a:pt x="96837" y="28575"/>
                  </a:cubicBezTo>
                  <a:cubicBezTo>
                    <a:pt x="106362" y="41275"/>
                    <a:pt x="60325" y="61913"/>
                    <a:pt x="68262" y="76200"/>
                  </a:cubicBezTo>
                  <a:cubicBezTo>
                    <a:pt x="76199" y="90487"/>
                    <a:pt x="112712" y="93663"/>
                    <a:pt x="144462" y="114300"/>
                  </a:cubicBezTo>
                  <a:cubicBezTo>
                    <a:pt x="176212" y="134937"/>
                    <a:pt x="195262" y="187325"/>
                    <a:pt x="258762" y="200025"/>
                  </a:cubicBezTo>
                  <a:cubicBezTo>
                    <a:pt x="322262" y="212725"/>
                    <a:pt x="509587" y="212725"/>
                    <a:pt x="525462" y="190500"/>
                  </a:cubicBezTo>
                  <a:cubicBezTo>
                    <a:pt x="541337" y="168275"/>
                    <a:pt x="414337" y="93662"/>
                    <a:pt x="354012" y="66675"/>
                  </a:cubicBezTo>
                  <a:cubicBezTo>
                    <a:pt x="293687" y="39688"/>
                    <a:pt x="214312" y="41275"/>
                    <a:pt x="163512" y="28575"/>
                  </a:cubicBezTo>
                  <a:cubicBezTo>
                    <a:pt x="112712" y="15875"/>
                    <a:pt x="22224" y="0"/>
                    <a:pt x="11112" y="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Freeform 144"/>
            <p:cNvSpPr/>
            <p:nvPr/>
          </p:nvSpPr>
          <p:spPr>
            <a:xfrm>
              <a:off x="4191000" y="3810000"/>
              <a:ext cx="355600" cy="366712"/>
            </a:xfrm>
            <a:custGeom>
              <a:avLst/>
              <a:gdLst>
                <a:gd name="connsiteX0" fmla="*/ 76200 w 355600"/>
                <a:gd name="connsiteY0" fmla="*/ 360362 h 366712"/>
                <a:gd name="connsiteX1" fmla="*/ 142875 w 355600"/>
                <a:gd name="connsiteY1" fmla="*/ 236537 h 366712"/>
                <a:gd name="connsiteX2" fmla="*/ 9525 w 355600"/>
                <a:gd name="connsiteY2" fmla="*/ 169862 h 366712"/>
                <a:gd name="connsiteX3" fmla="*/ 85725 w 355600"/>
                <a:gd name="connsiteY3" fmla="*/ 17462 h 366712"/>
                <a:gd name="connsiteX4" fmla="*/ 323850 w 355600"/>
                <a:gd name="connsiteY4" fmla="*/ 65087 h 366712"/>
                <a:gd name="connsiteX5" fmla="*/ 276225 w 355600"/>
                <a:gd name="connsiteY5" fmla="*/ 207962 h 366712"/>
                <a:gd name="connsiteX6" fmla="*/ 180975 w 355600"/>
                <a:gd name="connsiteY6" fmla="*/ 274637 h 366712"/>
                <a:gd name="connsiteX7" fmla="*/ 76200 w 355600"/>
                <a:gd name="connsiteY7" fmla="*/ 360362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" h="366712">
                  <a:moveTo>
                    <a:pt x="76200" y="360362"/>
                  </a:moveTo>
                  <a:cubicBezTo>
                    <a:pt x="69850" y="354012"/>
                    <a:pt x="153987" y="268287"/>
                    <a:pt x="142875" y="236537"/>
                  </a:cubicBezTo>
                  <a:cubicBezTo>
                    <a:pt x="131763" y="204787"/>
                    <a:pt x="19050" y="206374"/>
                    <a:pt x="9525" y="169862"/>
                  </a:cubicBezTo>
                  <a:cubicBezTo>
                    <a:pt x="0" y="133350"/>
                    <a:pt x="33338" y="34924"/>
                    <a:pt x="85725" y="17462"/>
                  </a:cubicBezTo>
                  <a:cubicBezTo>
                    <a:pt x="138112" y="0"/>
                    <a:pt x="292100" y="33337"/>
                    <a:pt x="323850" y="65087"/>
                  </a:cubicBezTo>
                  <a:cubicBezTo>
                    <a:pt x="355600" y="96837"/>
                    <a:pt x="300037" y="173037"/>
                    <a:pt x="276225" y="207962"/>
                  </a:cubicBezTo>
                  <a:cubicBezTo>
                    <a:pt x="252413" y="242887"/>
                    <a:pt x="214312" y="242887"/>
                    <a:pt x="180975" y="274637"/>
                  </a:cubicBezTo>
                  <a:cubicBezTo>
                    <a:pt x="147638" y="306387"/>
                    <a:pt x="82550" y="366712"/>
                    <a:pt x="76200" y="360362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Freeform 145"/>
            <p:cNvSpPr/>
            <p:nvPr/>
          </p:nvSpPr>
          <p:spPr>
            <a:xfrm rot="19844512">
              <a:off x="4041434" y="4178238"/>
              <a:ext cx="281828" cy="85165"/>
            </a:xfrm>
            <a:custGeom>
              <a:avLst/>
              <a:gdLst>
                <a:gd name="connsiteX0" fmla="*/ 7844 w 281828"/>
                <a:gd name="connsiteY0" fmla="*/ 16809 h 85165"/>
                <a:gd name="connsiteX1" fmla="*/ 64994 w 281828"/>
                <a:gd name="connsiteY1" fmla="*/ 3362 h 85165"/>
                <a:gd name="connsiteX2" fmla="*/ 202826 w 281828"/>
                <a:gd name="connsiteY2" fmla="*/ 36980 h 85165"/>
                <a:gd name="connsiteX3" fmla="*/ 266700 w 281828"/>
                <a:gd name="connsiteY3" fmla="*/ 77321 h 85165"/>
                <a:gd name="connsiteX4" fmla="*/ 112059 w 281828"/>
                <a:gd name="connsiteY4" fmla="*/ 80683 h 85165"/>
                <a:gd name="connsiteX5" fmla="*/ 7844 w 281828"/>
                <a:gd name="connsiteY5" fmla="*/ 16809 h 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828" h="85165">
                  <a:moveTo>
                    <a:pt x="7844" y="16809"/>
                  </a:moveTo>
                  <a:cubicBezTo>
                    <a:pt x="0" y="3922"/>
                    <a:pt x="32497" y="0"/>
                    <a:pt x="64994" y="3362"/>
                  </a:cubicBezTo>
                  <a:cubicBezTo>
                    <a:pt x="97491" y="6724"/>
                    <a:pt x="169208" y="24654"/>
                    <a:pt x="202826" y="36980"/>
                  </a:cubicBezTo>
                  <a:cubicBezTo>
                    <a:pt x="236444" y="49306"/>
                    <a:pt x="281828" y="70037"/>
                    <a:pt x="266700" y="77321"/>
                  </a:cubicBezTo>
                  <a:cubicBezTo>
                    <a:pt x="251572" y="84605"/>
                    <a:pt x="156322" y="85165"/>
                    <a:pt x="112059" y="80683"/>
                  </a:cubicBezTo>
                  <a:cubicBezTo>
                    <a:pt x="67796" y="76201"/>
                    <a:pt x="15688" y="29696"/>
                    <a:pt x="7844" y="16809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Freeform 146"/>
            <p:cNvSpPr/>
            <p:nvPr/>
          </p:nvSpPr>
          <p:spPr>
            <a:xfrm>
              <a:off x="4212852" y="4066615"/>
              <a:ext cx="107576" cy="109817"/>
            </a:xfrm>
            <a:custGeom>
              <a:avLst/>
              <a:gdLst>
                <a:gd name="connsiteX0" fmla="*/ 93569 w 107576"/>
                <a:gd name="connsiteY0" fmla="*/ 108697 h 109817"/>
                <a:gd name="connsiteX1" fmla="*/ 90207 w 107576"/>
                <a:gd name="connsiteY1" fmla="*/ 44823 h 109817"/>
                <a:gd name="connsiteX2" fmla="*/ 26333 w 107576"/>
                <a:gd name="connsiteY2" fmla="*/ 1120 h 109817"/>
                <a:gd name="connsiteX3" fmla="*/ 6163 w 107576"/>
                <a:gd name="connsiteY3" fmla="*/ 38100 h 109817"/>
                <a:gd name="connsiteX4" fmla="*/ 93569 w 107576"/>
                <a:gd name="connsiteY4" fmla="*/ 108697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76" h="109817">
                  <a:moveTo>
                    <a:pt x="93569" y="108697"/>
                  </a:moveTo>
                  <a:cubicBezTo>
                    <a:pt x="107576" y="109817"/>
                    <a:pt x="101413" y="62752"/>
                    <a:pt x="90207" y="44823"/>
                  </a:cubicBezTo>
                  <a:cubicBezTo>
                    <a:pt x="79001" y="26894"/>
                    <a:pt x="40340" y="2240"/>
                    <a:pt x="26333" y="1120"/>
                  </a:cubicBezTo>
                  <a:cubicBezTo>
                    <a:pt x="12326" y="0"/>
                    <a:pt x="0" y="19610"/>
                    <a:pt x="6163" y="38100"/>
                  </a:cubicBezTo>
                  <a:cubicBezTo>
                    <a:pt x="12326" y="56590"/>
                    <a:pt x="79562" y="107577"/>
                    <a:pt x="93569" y="10869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3" name="Group 147"/>
          <p:cNvGrpSpPr>
            <a:grpSpLocks/>
          </p:cNvGrpSpPr>
          <p:nvPr/>
        </p:nvGrpSpPr>
        <p:grpSpPr bwMode="auto">
          <a:xfrm>
            <a:off x="6255901" y="2324100"/>
            <a:ext cx="1452563" cy="1938338"/>
            <a:chOff x="6781800" y="2193921"/>
            <a:chExt cx="1452251" cy="2242806"/>
          </a:xfrm>
        </p:grpSpPr>
        <p:grpSp>
          <p:nvGrpSpPr>
            <p:cNvPr id="54" name="Group 86"/>
            <p:cNvGrpSpPr>
              <a:grpSpLocks/>
            </p:cNvGrpSpPr>
            <p:nvPr/>
          </p:nvGrpSpPr>
          <p:grpSpPr bwMode="auto">
            <a:xfrm>
              <a:off x="6781800" y="3733800"/>
              <a:ext cx="1452251" cy="702927"/>
              <a:chOff x="3505200" y="3810000"/>
              <a:chExt cx="1452251" cy="702927"/>
            </a:xfrm>
          </p:grpSpPr>
          <p:sp>
            <p:nvSpPr>
              <p:cNvPr id="86" name="Freeform 180"/>
              <p:cNvSpPr/>
              <p:nvPr/>
            </p:nvSpPr>
            <p:spPr>
              <a:xfrm rot="20540781">
                <a:off x="3935960" y="4105960"/>
                <a:ext cx="507432" cy="406967"/>
              </a:xfrm>
              <a:custGeom>
                <a:avLst/>
                <a:gdLst>
                  <a:gd name="connsiteX0" fmla="*/ 502324 w 507432"/>
                  <a:gd name="connsiteY0" fmla="*/ 5108 h 406967"/>
                  <a:gd name="connsiteX1" fmla="*/ 384831 w 507432"/>
                  <a:gd name="connsiteY1" fmla="*/ 132818 h 406967"/>
                  <a:gd name="connsiteX2" fmla="*/ 400156 w 507432"/>
                  <a:gd name="connsiteY2" fmla="*/ 194118 h 406967"/>
                  <a:gd name="connsiteX3" fmla="*/ 400156 w 507432"/>
                  <a:gd name="connsiteY3" fmla="*/ 260527 h 406967"/>
                  <a:gd name="connsiteX4" fmla="*/ 88545 w 507432"/>
                  <a:gd name="connsiteY4" fmla="*/ 393345 h 406967"/>
                  <a:gd name="connsiteX5" fmla="*/ 17028 w 507432"/>
                  <a:gd name="connsiteY5" fmla="*/ 178793 h 406967"/>
                  <a:gd name="connsiteX6" fmla="*/ 190713 w 507432"/>
                  <a:gd name="connsiteY6" fmla="*/ 189010 h 406967"/>
                  <a:gd name="connsiteX7" fmla="*/ 354181 w 507432"/>
                  <a:gd name="connsiteY7" fmla="*/ 102167 h 406967"/>
                  <a:gd name="connsiteX8" fmla="*/ 502324 w 507432"/>
                  <a:gd name="connsiteY8" fmla="*/ 5108 h 40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432" h="406967">
                    <a:moveTo>
                      <a:pt x="502324" y="5108"/>
                    </a:moveTo>
                    <a:cubicBezTo>
                      <a:pt x="507432" y="10217"/>
                      <a:pt x="401859" y="101316"/>
                      <a:pt x="384831" y="132818"/>
                    </a:cubicBezTo>
                    <a:cubicBezTo>
                      <a:pt x="367803" y="164320"/>
                      <a:pt x="397602" y="172833"/>
                      <a:pt x="400156" y="194118"/>
                    </a:cubicBezTo>
                    <a:cubicBezTo>
                      <a:pt x="402710" y="215403"/>
                      <a:pt x="452091" y="227323"/>
                      <a:pt x="400156" y="260527"/>
                    </a:cubicBezTo>
                    <a:cubicBezTo>
                      <a:pt x="348221" y="293732"/>
                      <a:pt x="152400" y="406967"/>
                      <a:pt x="88545" y="393345"/>
                    </a:cubicBezTo>
                    <a:cubicBezTo>
                      <a:pt x="24690" y="379723"/>
                      <a:pt x="0" y="212849"/>
                      <a:pt x="17028" y="178793"/>
                    </a:cubicBezTo>
                    <a:cubicBezTo>
                      <a:pt x="34056" y="144737"/>
                      <a:pt x="134521" y="201781"/>
                      <a:pt x="190713" y="189010"/>
                    </a:cubicBezTo>
                    <a:cubicBezTo>
                      <a:pt x="246905" y="176239"/>
                      <a:pt x="306503" y="129412"/>
                      <a:pt x="354181" y="102167"/>
                    </a:cubicBezTo>
                    <a:cubicBezTo>
                      <a:pt x="401859" y="74922"/>
                      <a:pt x="497216" y="0"/>
                      <a:pt x="502324" y="510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181"/>
              <p:cNvSpPr/>
              <p:nvPr/>
            </p:nvSpPr>
            <p:spPr>
              <a:xfrm rot="936806">
                <a:off x="4278601" y="4126675"/>
                <a:ext cx="678850" cy="177800"/>
              </a:xfrm>
              <a:custGeom>
                <a:avLst/>
                <a:gdLst>
                  <a:gd name="connsiteX0" fmla="*/ 4763 w 368301"/>
                  <a:gd name="connsiteY0" fmla="*/ 168275 h 177800"/>
                  <a:gd name="connsiteX1" fmla="*/ 119063 w 368301"/>
                  <a:gd name="connsiteY1" fmla="*/ 139700 h 177800"/>
                  <a:gd name="connsiteX2" fmla="*/ 290513 w 368301"/>
                  <a:gd name="connsiteY2" fmla="*/ 111125 h 177800"/>
                  <a:gd name="connsiteX3" fmla="*/ 347663 w 368301"/>
                  <a:gd name="connsiteY3" fmla="*/ 15875 h 177800"/>
                  <a:gd name="connsiteX4" fmla="*/ 166688 w 368301"/>
                  <a:gd name="connsiteY4" fmla="*/ 15875 h 177800"/>
                  <a:gd name="connsiteX5" fmla="*/ 90488 w 368301"/>
                  <a:gd name="connsiteY5" fmla="*/ 82550 h 177800"/>
                  <a:gd name="connsiteX6" fmla="*/ 4763 w 368301"/>
                  <a:gd name="connsiteY6" fmla="*/ 168275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301" h="177800">
                    <a:moveTo>
                      <a:pt x="4763" y="168275"/>
                    </a:moveTo>
                    <a:cubicBezTo>
                      <a:pt x="9526" y="177800"/>
                      <a:pt x="71438" y="149225"/>
                      <a:pt x="119063" y="139700"/>
                    </a:cubicBezTo>
                    <a:cubicBezTo>
                      <a:pt x="166688" y="130175"/>
                      <a:pt x="252413" y="131762"/>
                      <a:pt x="290513" y="111125"/>
                    </a:cubicBezTo>
                    <a:cubicBezTo>
                      <a:pt x="328613" y="90488"/>
                      <a:pt x="368301" y="31750"/>
                      <a:pt x="347663" y="15875"/>
                    </a:cubicBezTo>
                    <a:cubicBezTo>
                      <a:pt x="327026" y="0"/>
                      <a:pt x="209550" y="4763"/>
                      <a:pt x="166688" y="15875"/>
                    </a:cubicBezTo>
                    <a:cubicBezTo>
                      <a:pt x="123826" y="26987"/>
                      <a:pt x="120651" y="55563"/>
                      <a:pt x="90488" y="82550"/>
                    </a:cubicBezTo>
                    <a:cubicBezTo>
                      <a:pt x="60326" y="109538"/>
                      <a:pt x="0" y="158750"/>
                      <a:pt x="4763" y="1682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182"/>
              <p:cNvSpPr/>
              <p:nvPr/>
            </p:nvSpPr>
            <p:spPr>
              <a:xfrm>
                <a:off x="3810000" y="3962400"/>
                <a:ext cx="531813" cy="223838"/>
              </a:xfrm>
              <a:custGeom>
                <a:avLst/>
                <a:gdLst>
                  <a:gd name="connsiteX0" fmla="*/ 522288 w 531813"/>
                  <a:gd name="connsiteY0" fmla="*/ 219075 h 223838"/>
                  <a:gd name="connsiteX1" fmla="*/ 369888 w 531813"/>
                  <a:gd name="connsiteY1" fmla="*/ 142875 h 223838"/>
                  <a:gd name="connsiteX2" fmla="*/ 427038 w 531813"/>
                  <a:gd name="connsiteY2" fmla="*/ 47625 h 223838"/>
                  <a:gd name="connsiteX3" fmla="*/ 236538 w 531813"/>
                  <a:gd name="connsiteY3" fmla="*/ 0 h 223838"/>
                  <a:gd name="connsiteX4" fmla="*/ 17463 w 531813"/>
                  <a:gd name="connsiteY4" fmla="*/ 47625 h 223838"/>
                  <a:gd name="connsiteX5" fmla="*/ 131763 w 531813"/>
                  <a:gd name="connsiteY5" fmla="*/ 161925 h 223838"/>
                  <a:gd name="connsiteX6" fmla="*/ 312738 w 531813"/>
                  <a:gd name="connsiteY6" fmla="*/ 114300 h 223838"/>
                  <a:gd name="connsiteX7" fmla="*/ 522288 w 531813"/>
                  <a:gd name="connsiteY7" fmla="*/ 219075 h 2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813" h="223838">
                    <a:moveTo>
                      <a:pt x="522288" y="219075"/>
                    </a:moveTo>
                    <a:cubicBezTo>
                      <a:pt x="531813" y="223838"/>
                      <a:pt x="385763" y="171450"/>
                      <a:pt x="369888" y="142875"/>
                    </a:cubicBezTo>
                    <a:cubicBezTo>
                      <a:pt x="354013" y="114300"/>
                      <a:pt x="449263" y="71437"/>
                      <a:pt x="427038" y="47625"/>
                    </a:cubicBezTo>
                    <a:cubicBezTo>
                      <a:pt x="404813" y="23813"/>
                      <a:pt x="304800" y="0"/>
                      <a:pt x="236538" y="0"/>
                    </a:cubicBezTo>
                    <a:cubicBezTo>
                      <a:pt x="168276" y="0"/>
                      <a:pt x="34926" y="20637"/>
                      <a:pt x="17463" y="47625"/>
                    </a:cubicBezTo>
                    <a:cubicBezTo>
                      <a:pt x="0" y="74613"/>
                      <a:pt x="82551" y="150813"/>
                      <a:pt x="131763" y="161925"/>
                    </a:cubicBezTo>
                    <a:cubicBezTo>
                      <a:pt x="180975" y="173037"/>
                      <a:pt x="249238" y="98425"/>
                      <a:pt x="312738" y="114300"/>
                    </a:cubicBezTo>
                    <a:cubicBezTo>
                      <a:pt x="376238" y="130175"/>
                      <a:pt x="512763" y="214312"/>
                      <a:pt x="522288" y="2190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183"/>
              <p:cNvSpPr/>
              <p:nvPr/>
            </p:nvSpPr>
            <p:spPr>
              <a:xfrm>
                <a:off x="3505200" y="4191000"/>
                <a:ext cx="823912" cy="217487"/>
              </a:xfrm>
              <a:custGeom>
                <a:avLst/>
                <a:gdLst>
                  <a:gd name="connsiteX0" fmla="*/ 814387 w 823912"/>
                  <a:gd name="connsiteY0" fmla="*/ 3175 h 217487"/>
                  <a:gd name="connsiteX1" fmla="*/ 528637 w 823912"/>
                  <a:gd name="connsiteY1" fmla="*/ 60325 h 217487"/>
                  <a:gd name="connsiteX2" fmla="*/ 528637 w 823912"/>
                  <a:gd name="connsiteY2" fmla="*/ 146050 h 217487"/>
                  <a:gd name="connsiteX3" fmla="*/ 309562 w 823912"/>
                  <a:gd name="connsiteY3" fmla="*/ 203200 h 217487"/>
                  <a:gd name="connsiteX4" fmla="*/ 14287 w 823912"/>
                  <a:gd name="connsiteY4" fmla="*/ 193675 h 217487"/>
                  <a:gd name="connsiteX5" fmla="*/ 223837 w 823912"/>
                  <a:gd name="connsiteY5" fmla="*/ 60325 h 217487"/>
                  <a:gd name="connsiteX6" fmla="*/ 442912 w 823912"/>
                  <a:gd name="connsiteY6" fmla="*/ 41275 h 217487"/>
                  <a:gd name="connsiteX7" fmla="*/ 585787 w 823912"/>
                  <a:gd name="connsiteY7" fmla="*/ 41275 h 217487"/>
                  <a:gd name="connsiteX8" fmla="*/ 814387 w 823912"/>
                  <a:gd name="connsiteY8" fmla="*/ 3175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912" h="217487">
                    <a:moveTo>
                      <a:pt x="814387" y="3175"/>
                    </a:moveTo>
                    <a:cubicBezTo>
                      <a:pt x="804862" y="6350"/>
                      <a:pt x="576262" y="36513"/>
                      <a:pt x="528637" y="60325"/>
                    </a:cubicBezTo>
                    <a:cubicBezTo>
                      <a:pt x="481012" y="84138"/>
                      <a:pt x="565149" y="122238"/>
                      <a:pt x="528637" y="146050"/>
                    </a:cubicBezTo>
                    <a:cubicBezTo>
                      <a:pt x="492125" y="169862"/>
                      <a:pt x="395287" y="195263"/>
                      <a:pt x="309562" y="203200"/>
                    </a:cubicBezTo>
                    <a:cubicBezTo>
                      <a:pt x="223837" y="211137"/>
                      <a:pt x="28574" y="217487"/>
                      <a:pt x="14287" y="193675"/>
                    </a:cubicBezTo>
                    <a:cubicBezTo>
                      <a:pt x="0" y="169863"/>
                      <a:pt x="152400" y="85725"/>
                      <a:pt x="223837" y="60325"/>
                    </a:cubicBezTo>
                    <a:cubicBezTo>
                      <a:pt x="295274" y="34925"/>
                      <a:pt x="382587" y="44450"/>
                      <a:pt x="442912" y="41275"/>
                    </a:cubicBezTo>
                    <a:cubicBezTo>
                      <a:pt x="503237" y="38100"/>
                      <a:pt x="519112" y="50800"/>
                      <a:pt x="585787" y="41275"/>
                    </a:cubicBezTo>
                    <a:cubicBezTo>
                      <a:pt x="652462" y="31750"/>
                      <a:pt x="823912" y="0"/>
                      <a:pt x="814387" y="31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Freeform 184"/>
              <p:cNvSpPr/>
              <p:nvPr/>
            </p:nvSpPr>
            <p:spPr>
              <a:xfrm>
                <a:off x="4267200" y="3962400"/>
                <a:ext cx="536574" cy="254000"/>
              </a:xfrm>
              <a:custGeom>
                <a:avLst/>
                <a:gdLst>
                  <a:gd name="connsiteX0" fmla="*/ 1587 w 536574"/>
                  <a:gd name="connsiteY0" fmla="*/ 241300 h 254000"/>
                  <a:gd name="connsiteX1" fmla="*/ 134937 w 536574"/>
                  <a:gd name="connsiteY1" fmla="*/ 193675 h 254000"/>
                  <a:gd name="connsiteX2" fmla="*/ 458787 w 536574"/>
                  <a:gd name="connsiteY2" fmla="*/ 155575 h 254000"/>
                  <a:gd name="connsiteX3" fmla="*/ 506412 w 536574"/>
                  <a:gd name="connsiteY3" fmla="*/ 22225 h 254000"/>
                  <a:gd name="connsiteX4" fmla="*/ 277812 w 536574"/>
                  <a:gd name="connsiteY4" fmla="*/ 22225 h 254000"/>
                  <a:gd name="connsiteX5" fmla="*/ 125412 w 536574"/>
                  <a:gd name="connsiteY5" fmla="*/ 117475 h 254000"/>
                  <a:gd name="connsiteX6" fmla="*/ 1587 w 536574"/>
                  <a:gd name="connsiteY6" fmla="*/ 2413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574" h="254000">
                    <a:moveTo>
                      <a:pt x="1587" y="241300"/>
                    </a:moveTo>
                    <a:cubicBezTo>
                      <a:pt x="3174" y="254000"/>
                      <a:pt x="58737" y="207963"/>
                      <a:pt x="134937" y="193675"/>
                    </a:cubicBezTo>
                    <a:cubicBezTo>
                      <a:pt x="211137" y="179388"/>
                      <a:pt x="396875" y="184150"/>
                      <a:pt x="458787" y="155575"/>
                    </a:cubicBezTo>
                    <a:cubicBezTo>
                      <a:pt x="520699" y="127000"/>
                      <a:pt x="536574" y="44450"/>
                      <a:pt x="506412" y="22225"/>
                    </a:cubicBezTo>
                    <a:cubicBezTo>
                      <a:pt x="476250" y="0"/>
                      <a:pt x="341312" y="6350"/>
                      <a:pt x="277812" y="22225"/>
                    </a:cubicBezTo>
                    <a:cubicBezTo>
                      <a:pt x="214312" y="38100"/>
                      <a:pt x="176212" y="87313"/>
                      <a:pt x="125412" y="117475"/>
                    </a:cubicBezTo>
                    <a:cubicBezTo>
                      <a:pt x="74612" y="147637"/>
                      <a:pt x="0" y="228600"/>
                      <a:pt x="1587" y="24130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Freeform 185"/>
              <p:cNvSpPr/>
              <p:nvPr/>
            </p:nvSpPr>
            <p:spPr>
              <a:xfrm>
                <a:off x="3505200" y="4038600"/>
                <a:ext cx="762000" cy="228600"/>
              </a:xfrm>
              <a:custGeom>
                <a:avLst/>
                <a:gdLst>
                  <a:gd name="connsiteX0" fmla="*/ 636587 w 650875"/>
                  <a:gd name="connsiteY0" fmla="*/ 147637 h 215900"/>
                  <a:gd name="connsiteX1" fmla="*/ 436562 w 650875"/>
                  <a:gd name="connsiteY1" fmla="*/ 14287 h 215900"/>
                  <a:gd name="connsiteX2" fmla="*/ 36512 w 650875"/>
                  <a:gd name="connsiteY2" fmla="*/ 61912 h 215900"/>
                  <a:gd name="connsiteX3" fmla="*/ 217487 w 650875"/>
                  <a:gd name="connsiteY3" fmla="*/ 204787 h 215900"/>
                  <a:gd name="connsiteX4" fmla="*/ 522287 w 650875"/>
                  <a:gd name="connsiteY4" fmla="*/ 128587 h 215900"/>
                  <a:gd name="connsiteX5" fmla="*/ 636587 w 650875"/>
                  <a:gd name="connsiteY5" fmla="*/ 147637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875" h="215900">
                    <a:moveTo>
                      <a:pt x="636587" y="147637"/>
                    </a:moveTo>
                    <a:cubicBezTo>
                      <a:pt x="622300" y="128587"/>
                      <a:pt x="536574" y="28574"/>
                      <a:pt x="436562" y="14287"/>
                    </a:cubicBezTo>
                    <a:cubicBezTo>
                      <a:pt x="336550" y="0"/>
                      <a:pt x="73024" y="30162"/>
                      <a:pt x="36512" y="61912"/>
                    </a:cubicBezTo>
                    <a:cubicBezTo>
                      <a:pt x="0" y="93662"/>
                      <a:pt x="136525" y="193675"/>
                      <a:pt x="217487" y="204787"/>
                    </a:cubicBezTo>
                    <a:cubicBezTo>
                      <a:pt x="298450" y="215900"/>
                      <a:pt x="460374" y="139700"/>
                      <a:pt x="522287" y="128587"/>
                    </a:cubicBezTo>
                    <a:cubicBezTo>
                      <a:pt x="584200" y="117474"/>
                      <a:pt x="650875" y="166687"/>
                      <a:pt x="636587" y="1476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Freeform 186"/>
              <p:cNvSpPr/>
              <p:nvPr/>
            </p:nvSpPr>
            <p:spPr>
              <a:xfrm rot="515414">
                <a:off x="4267200" y="4267200"/>
                <a:ext cx="541337" cy="212725"/>
              </a:xfrm>
              <a:custGeom>
                <a:avLst/>
                <a:gdLst>
                  <a:gd name="connsiteX0" fmla="*/ 11112 w 541337"/>
                  <a:gd name="connsiteY0" fmla="*/ 0 h 212725"/>
                  <a:gd name="connsiteX1" fmla="*/ 96837 w 541337"/>
                  <a:gd name="connsiteY1" fmla="*/ 28575 h 212725"/>
                  <a:gd name="connsiteX2" fmla="*/ 68262 w 541337"/>
                  <a:gd name="connsiteY2" fmla="*/ 76200 h 212725"/>
                  <a:gd name="connsiteX3" fmla="*/ 144462 w 541337"/>
                  <a:gd name="connsiteY3" fmla="*/ 114300 h 212725"/>
                  <a:gd name="connsiteX4" fmla="*/ 258762 w 541337"/>
                  <a:gd name="connsiteY4" fmla="*/ 200025 h 212725"/>
                  <a:gd name="connsiteX5" fmla="*/ 525462 w 541337"/>
                  <a:gd name="connsiteY5" fmla="*/ 190500 h 212725"/>
                  <a:gd name="connsiteX6" fmla="*/ 354012 w 541337"/>
                  <a:gd name="connsiteY6" fmla="*/ 66675 h 212725"/>
                  <a:gd name="connsiteX7" fmla="*/ 163512 w 541337"/>
                  <a:gd name="connsiteY7" fmla="*/ 28575 h 212725"/>
                  <a:gd name="connsiteX8" fmla="*/ 11112 w 541337"/>
                  <a:gd name="connsiteY8" fmla="*/ 0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1337" h="212725">
                    <a:moveTo>
                      <a:pt x="11112" y="0"/>
                    </a:moveTo>
                    <a:cubicBezTo>
                      <a:pt x="0" y="0"/>
                      <a:pt x="87312" y="15875"/>
                      <a:pt x="96837" y="28575"/>
                    </a:cubicBezTo>
                    <a:cubicBezTo>
                      <a:pt x="106362" y="41275"/>
                      <a:pt x="60325" y="61913"/>
                      <a:pt x="68262" y="76200"/>
                    </a:cubicBezTo>
                    <a:cubicBezTo>
                      <a:pt x="76199" y="90487"/>
                      <a:pt x="112712" y="93663"/>
                      <a:pt x="144462" y="114300"/>
                    </a:cubicBezTo>
                    <a:cubicBezTo>
                      <a:pt x="176212" y="134937"/>
                      <a:pt x="195262" y="187325"/>
                      <a:pt x="258762" y="200025"/>
                    </a:cubicBezTo>
                    <a:cubicBezTo>
                      <a:pt x="322262" y="212725"/>
                      <a:pt x="509587" y="212725"/>
                      <a:pt x="525462" y="190500"/>
                    </a:cubicBezTo>
                    <a:cubicBezTo>
                      <a:pt x="541337" y="168275"/>
                      <a:pt x="414337" y="93662"/>
                      <a:pt x="354012" y="66675"/>
                    </a:cubicBezTo>
                    <a:cubicBezTo>
                      <a:pt x="293687" y="39688"/>
                      <a:pt x="214312" y="41275"/>
                      <a:pt x="163512" y="28575"/>
                    </a:cubicBezTo>
                    <a:cubicBezTo>
                      <a:pt x="112712" y="15875"/>
                      <a:pt x="22224" y="0"/>
                      <a:pt x="1111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Freeform 187"/>
              <p:cNvSpPr/>
              <p:nvPr/>
            </p:nvSpPr>
            <p:spPr>
              <a:xfrm>
                <a:off x="4191000" y="3810000"/>
                <a:ext cx="355600" cy="366712"/>
              </a:xfrm>
              <a:custGeom>
                <a:avLst/>
                <a:gdLst>
                  <a:gd name="connsiteX0" fmla="*/ 76200 w 355600"/>
                  <a:gd name="connsiteY0" fmla="*/ 360362 h 366712"/>
                  <a:gd name="connsiteX1" fmla="*/ 142875 w 355600"/>
                  <a:gd name="connsiteY1" fmla="*/ 236537 h 366712"/>
                  <a:gd name="connsiteX2" fmla="*/ 9525 w 355600"/>
                  <a:gd name="connsiteY2" fmla="*/ 169862 h 366712"/>
                  <a:gd name="connsiteX3" fmla="*/ 85725 w 355600"/>
                  <a:gd name="connsiteY3" fmla="*/ 17462 h 366712"/>
                  <a:gd name="connsiteX4" fmla="*/ 323850 w 355600"/>
                  <a:gd name="connsiteY4" fmla="*/ 65087 h 366712"/>
                  <a:gd name="connsiteX5" fmla="*/ 276225 w 355600"/>
                  <a:gd name="connsiteY5" fmla="*/ 207962 h 366712"/>
                  <a:gd name="connsiteX6" fmla="*/ 180975 w 355600"/>
                  <a:gd name="connsiteY6" fmla="*/ 274637 h 366712"/>
                  <a:gd name="connsiteX7" fmla="*/ 76200 w 355600"/>
                  <a:gd name="connsiteY7" fmla="*/ 360362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600" h="366712">
                    <a:moveTo>
                      <a:pt x="76200" y="360362"/>
                    </a:moveTo>
                    <a:cubicBezTo>
                      <a:pt x="69850" y="354012"/>
                      <a:pt x="153987" y="268287"/>
                      <a:pt x="142875" y="236537"/>
                    </a:cubicBezTo>
                    <a:cubicBezTo>
                      <a:pt x="131763" y="204787"/>
                      <a:pt x="19050" y="206374"/>
                      <a:pt x="9525" y="169862"/>
                    </a:cubicBezTo>
                    <a:cubicBezTo>
                      <a:pt x="0" y="133350"/>
                      <a:pt x="33338" y="34924"/>
                      <a:pt x="85725" y="17462"/>
                    </a:cubicBezTo>
                    <a:cubicBezTo>
                      <a:pt x="138112" y="0"/>
                      <a:pt x="292100" y="33337"/>
                      <a:pt x="323850" y="65087"/>
                    </a:cubicBezTo>
                    <a:cubicBezTo>
                      <a:pt x="355600" y="96837"/>
                      <a:pt x="300037" y="173037"/>
                      <a:pt x="276225" y="207962"/>
                    </a:cubicBezTo>
                    <a:cubicBezTo>
                      <a:pt x="252413" y="242887"/>
                      <a:pt x="214312" y="242887"/>
                      <a:pt x="180975" y="274637"/>
                    </a:cubicBezTo>
                    <a:cubicBezTo>
                      <a:pt x="147638" y="306387"/>
                      <a:pt x="82550" y="366712"/>
                      <a:pt x="76200" y="360362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Freeform 188"/>
              <p:cNvSpPr/>
              <p:nvPr/>
            </p:nvSpPr>
            <p:spPr>
              <a:xfrm rot="19844512">
                <a:off x="4041434" y="4178238"/>
                <a:ext cx="281828" cy="85165"/>
              </a:xfrm>
              <a:custGeom>
                <a:avLst/>
                <a:gdLst>
                  <a:gd name="connsiteX0" fmla="*/ 7844 w 281828"/>
                  <a:gd name="connsiteY0" fmla="*/ 16809 h 85165"/>
                  <a:gd name="connsiteX1" fmla="*/ 64994 w 281828"/>
                  <a:gd name="connsiteY1" fmla="*/ 3362 h 85165"/>
                  <a:gd name="connsiteX2" fmla="*/ 202826 w 281828"/>
                  <a:gd name="connsiteY2" fmla="*/ 36980 h 85165"/>
                  <a:gd name="connsiteX3" fmla="*/ 266700 w 281828"/>
                  <a:gd name="connsiteY3" fmla="*/ 77321 h 85165"/>
                  <a:gd name="connsiteX4" fmla="*/ 112059 w 281828"/>
                  <a:gd name="connsiteY4" fmla="*/ 80683 h 85165"/>
                  <a:gd name="connsiteX5" fmla="*/ 7844 w 281828"/>
                  <a:gd name="connsiteY5" fmla="*/ 16809 h 8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828" h="85165">
                    <a:moveTo>
                      <a:pt x="7844" y="16809"/>
                    </a:moveTo>
                    <a:cubicBezTo>
                      <a:pt x="0" y="3922"/>
                      <a:pt x="32497" y="0"/>
                      <a:pt x="64994" y="3362"/>
                    </a:cubicBezTo>
                    <a:cubicBezTo>
                      <a:pt x="97491" y="6724"/>
                      <a:pt x="169208" y="24654"/>
                      <a:pt x="202826" y="36980"/>
                    </a:cubicBezTo>
                    <a:cubicBezTo>
                      <a:pt x="236444" y="49306"/>
                      <a:pt x="281828" y="70037"/>
                      <a:pt x="266700" y="77321"/>
                    </a:cubicBezTo>
                    <a:cubicBezTo>
                      <a:pt x="251572" y="84605"/>
                      <a:pt x="156322" y="85165"/>
                      <a:pt x="112059" y="80683"/>
                    </a:cubicBezTo>
                    <a:cubicBezTo>
                      <a:pt x="67796" y="76201"/>
                      <a:pt x="15688" y="29696"/>
                      <a:pt x="7844" y="16809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Freeform 189"/>
              <p:cNvSpPr/>
              <p:nvPr/>
            </p:nvSpPr>
            <p:spPr>
              <a:xfrm>
                <a:off x="4212852" y="4066615"/>
                <a:ext cx="107576" cy="109817"/>
              </a:xfrm>
              <a:custGeom>
                <a:avLst/>
                <a:gdLst>
                  <a:gd name="connsiteX0" fmla="*/ 93569 w 107576"/>
                  <a:gd name="connsiteY0" fmla="*/ 108697 h 109817"/>
                  <a:gd name="connsiteX1" fmla="*/ 90207 w 107576"/>
                  <a:gd name="connsiteY1" fmla="*/ 44823 h 109817"/>
                  <a:gd name="connsiteX2" fmla="*/ 26333 w 107576"/>
                  <a:gd name="connsiteY2" fmla="*/ 1120 h 109817"/>
                  <a:gd name="connsiteX3" fmla="*/ 6163 w 107576"/>
                  <a:gd name="connsiteY3" fmla="*/ 38100 h 109817"/>
                  <a:gd name="connsiteX4" fmla="*/ 93569 w 107576"/>
                  <a:gd name="connsiteY4" fmla="*/ 108697 h 10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76" h="109817">
                    <a:moveTo>
                      <a:pt x="93569" y="108697"/>
                    </a:moveTo>
                    <a:cubicBezTo>
                      <a:pt x="107576" y="109817"/>
                      <a:pt x="101413" y="62752"/>
                      <a:pt x="90207" y="44823"/>
                    </a:cubicBezTo>
                    <a:cubicBezTo>
                      <a:pt x="79001" y="26894"/>
                      <a:pt x="40340" y="2240"/>
                      <a:pt x="26333" y="1120"/>
                    </a:cubicBezTo>
                    <a:cubicBezTo>
                      <a:pt x="12326" y="0"/>
                      <a:pt x="0" y="19610"/>
                      <a:pt x="6163" y="38100"/>
                    </a:cubicBezTo>
                    <a:cubicBezTo>
                      <a:pt x="12326" y="56590"/>
                      <a:pt x="79562" y="107577"/>
                      <a:pt x="93569" y="10869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5" name="Group 66"/>
            <p:cNvGrpSpPr>
              <a:grpSpLocks/>
            </p:cNvGrpSpPr>
            <p:nvPr/>
          </p:nvGrpSpPr>
          <p:grpSpPr bwMode="auto">
            <a:xfrm>
              <a:off x="7367658" y="2193925"/>
              <a:ext cx="836622" cy="1878018"/>
              <a:chOff x="5796231" y="1265214"/>
              <a:chExt cx="836919" cy="1878533"/>
            </a:xfrm>
          </p:grpSpPr>
          <p:cxnSp>
            <p:nvCxnSpPr>
              <p:cNvPr id="56" name="Straight Connector 150"/>
              <p:cNvCxnSpPr>
                <a:stCxn id="62" idx="0"/>
              </p:cNvCxnSpPr>
              <p:nvPr/>
            </p:nvCxnSpPr>
            <p:spPr>
              <a:xfrm rot="16200000" flipH="1" flipV="1">
                <a:off x="5926464" y="1377957"/>
                <a:ext cx="196904" cy="4764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 151"/>
              <p:cNvSpPr/>
              <p:nvPr/>
            </p:nvSpPr>
            <p:spPr>
              <a:xfrm rot="216794">
                <a:off x="5929630" y="1500231"/>
                <a:ext cx="266798" cy="1643516"/>
              </a:xfrm>
              <a:custGeom>
                <a:avLst/>
                <a:gdLst>
                  <a:gd name="connsiteX0" fmla="*/ 150312 w 371605"/>
                  <a:gd name="connsiteY0" fmla="*/ 1653436 h 1655523"/>
                  <a:gd name="connsiteX1" fmla="*/ 150312 w 371605"/>
                  <a:gd name="connsiteY1" fmla="*/ 1590805 h 1655523"/>
                  <a:gd name="connsiteX2" fmla="*/ 275572 w 371605"/>
                  <a:gd name="connsiteY2" fmla="*/ 1265129 h 1655523"/>
                  <a:gd name="connsiteX3" fmla="*/ 325676 w 371605"/>
                  <a:gd name="connsiteY3" fmla="*/ 613775 h 1655523"/>
                  <a:gd name="connsiteX4" fmla="*/ 0 w 371605"/>
                  <a:gd name="connsiteY4" fmla="*/ 0 h 16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605" h="1655523">
                    <a:moveTo>
                      <a:pt x="150312" y="1653436"/>
                    </a:moveTo>
                    <a:cubicBezTo>
                      <a:pt x="139873" y="1654479"/>
                      <a:pt x="129435" y="1655523"/>
                      <a:pt x="150312" y="1590805"/>
                    </a:cubicBezTo>
                    <a:cubicBezTo>
                      <a:pt x="171189" y="1526087"/>
                      <a:pt x="246345" y="1427967"/>
                      <a:pt x="275572" y="1265129"/>
                    </a:cubicBezTo>
                    <a:cubicBezTo>
                      <a:pt x="304799" y="1102291"/>
                      <a:pt x="371605" y="824630"/>
                      <a:pt x="325676" y="613775"/>
                    </a:cubicBezTo>
                    <a:cubicBezTo>
                      <a:pt x="279747" y="402920"/>
                      <a:pt x="54279" y="104383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grpSp>
            <p:nvGrpSpPr>
              <p:cNvPr id="58" name="Group 32"/>
              <p:cNvGrpSpPr>
                <a:grpSpLocks/>
              </p:cNvGrpSpPr>
              <p:nvPr/>
            </p:nvGrpSpPr>
            <p:grpSpPr bwMode="auto">
              <a:xfrm>
                <a:off x="5796231" y="1844814"/>
                <a:ext cx="836919" cy="703456"/>
                <a:chOff x="5734551" y="1259984"/>
                <a:chExt cx="836919" cy="703456"/>
              </a:xfrm>
            </p:grpSpPr>
            <p:sp>
              <p:nvSpPr>
                <p:cNvPr id="82" name="Freeform 176"/>
                <p:cNvSpPr/>
                <p:nvPr/>
              </p:nvSpPr>
              <p:spPr>
                <a:xfrm rot="20713435">
                  <a:off x="6093457" y="1676024"/>
                  <a:ext cx="478013" cy="287416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3" name="Freeform 177"/>
                <p:cNvSpPr/>
                <p:nvPr/>
              </p:nvSpPr>
              <p:spPr>
                <a:xfrm rot="299033" flipH="1">
                  <a:off x="5734551" y="1360024"/>
                  <a:ext cx="355730" cy="239779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4" name="Freeform 178"/>
                <p:cNvSpPr/>
                <p:nvPr/>
              </p:nvSpPr>
              <p:spPr>
                <a:xfrm>
                  <a:off x="6072813" y="1469592"/>
                  <a:ext cx="212803" cy="315999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5" name="Freeform 179"/>
                <p:cNvSpPr/>
                <p:nvPr/>
              </p:nvSpPr>
              <p:spPr>
                <a:xfrm rot="18211772">
                  <a:off x="5949740" y="1176607"/>
                  <a:ext cx="61929" cy="228684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59" name="Group 42"/>
              <p:cNvGrpSpPr>
                <a:grpSpLocks/>
              </p:cNvGrpSpPr>
              <p:nvPr/>
            </p:nvGrpSpPr>
            <p:grpSpPr bwMode="auto">
              <a:xfrm>
                <a:off x="6215485" y="1786060"/>
                <a:ext cx="395433" cy="300121"/>
                <a:chOff x="4915649" y="4142651"/>
                <a:chExt cx="395433" cy="300121"/>
              </a:xfrm>
            </p:grpSpPr>
            <p:sp>
              <p:nvSpPr>
                <p:cNvPr id="73" name="Chord 167"/>
                <p:cNvSpPr/>
                <p:nvPr/>
              </p:nvSpPr>
              <p:spPr>
                <a:xfrm rot="2870811">
                  <a:off x="5014911" y="4222829"/>
                  <a:ext cx="147679" cy="285855"/>
                </a:xfrm>
                <a:prstGeom prst="chord">
                  <a:avLst>
                    <a:gd name="adj1" fmla="val 49607"/>
                    <a:gd name="adj2" fmla="val 12240226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4" name="Chord 168"/>
                <p:cNvSpPr/>
                <p:nvPr/>
              </p:nvSpPr>
              <p:spPr>
                <a:xfrm rot="8097370">
                  <a:off x="5045083" y="4129137"/>
                  <a:ext cx="115919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5" name="Chord 169"/>
                <p:cNvSpPr/>
                <p:nvPr/>
              </p:nvSpPr>
              <p:spPr>
                <a:xfrm rot="17780377" flipH="1">
                  <a:off x="5065728" y="4162484"/>
                  <a:ext cx="115920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6" name="Chord 170"/>
                <p:cNvSpPr/>
                <p:nvPr/>
              </p:nvSpPr>
              <p:spPr>
                <a:xfrm rot="11994928" flipH="1">
                  <a:off x="5052224" y="4142651"/>
                  <a:ext cx="165161" cy="300121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7" name="Chord 171"/>
                <p:cNvSpPr/>
                <p:nvPr/>
              </p:nvSpPr>
              <p:spPr>
                <a:xfrm rot="1018596" flipH="1">
                  <a:off x="5025227" y="4239516"/>
                  <a:ext cx="192158" cy="193729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8" name="Oval 172"/>
                <p:cNvSpPr/>
                <p:nvPr/>
              </p:nvSpPr>
              <p:spPr>
                <a:xfrm>
                  <a:off x="5144333" y="4287154"/>
                  <a:ext cx="71464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9" name="Oval 173"/>
                <p:cNvSpPr/>
                <p:nvPr/>
              </p:nvSpPr>
              <p:spPr>
                <a:xfrm>
                  <a:off x="5072870" y="4215696"/>
                  <a:ext cx="71463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0" name="Oval 174"/>
                <p:cNvSpPr/>
                <p:nvPr/>
              </p:nvSpPr>
              <p:spPr>
                <a:xfrm rot="3746269">
                  <a:off x="5010937" y="4301442"/>
                  <a:ext cx="71458" cy="6511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81" name="Oval 175"/>
                <p:cNvSpPr/>
                <p:nvPr/>
              </p:nvSpPr>
              <p:spPr>
                <a:xfrm rot="18946431">
                  <a:off x="5063341" y="4268099"/>
                  <a:ext cx="85756" cy="8257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60" name="Group 43"/>
              <p:cNvGrpSpPr>
                <a:grpSpLocks/>
              </p:cNvGrpSpPr>
              <p:nvPr/>
            </p:nvGrpSpPr>
            <p:grpSpPr bwMode="auto">
              <a:xfrm rot="21277011" flipH="1">
                <a:off x="5839795" y="1645266"/>
                <a:ext cx="136574" cy="254070"/>
                <a:chOff x="5006878" y="4162164"/>
                <a:chExt cx="258793" cy="378192"/>
              </a:xfrm>
            </p:grpSpPr>
            <p:sp>
              <p:nvSpPr>
                <p:cNvPr id="69" name="Chord 163"/>
                <p:cNvSpPr/>
                <p:nvPr/>
              </p:nvSpPr>
              <p:spPr>
                <a:xfrm rot="13210831">
                  <a:off x="5108417" y="4166772"/>
                  <a:ext cx="99305" cy="33328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0" name="Chord 164"/>
                <p:cNvSpPr/>
                <p:nvPr/>
              </p:nvSpPr>
              <p:spPr>
                <a:xfrm rot="13310082" flipH="1">
                  <a:off x="5068278" y="4162164"/>
                  <a:ext cx="114351" cy="37819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1" name="Chord 165"/>
                <p:cNvSpPr/>
                <p:nvPr/>
              </p:nvSpPr>
              <p:spPr>
                <a:xfrm rot="13119126" flipH="1">
                  <a:off x="5149754" y="4171782"/>
                  <a:ext cx="69211" cy="257642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72" name="Chord 166"/>
                <p:cNvSpPr/>
                <p:nvPr/>
              </p:nvSpPr>
              <p:spPr>
                <a:xfrm rot="2870811">
                  <a:off x="5092547" y="4236494"/>
                  <a:ext cx="87456" cy="258793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61" name="Group 53"/>
              <p:cNvGrpSpPr>
                <a:grpSpLocks/>
              </p:cNvGrpSpPr>
              <p:nvPr/>
            </p:nvGrpSpPr>
            <p:grpSpPr bwMode="auto">
              <a:xfrm rot="402378" flipH="1">
                <a:off x="5862931" y="1265214"/>
                <a:ext cx="158808" cy="276300"/>
                <a:chOff x="4945523" y="4122476"/>
                <a:chExt cx="300922" cy="411283"/>
              </a:xfrm>
            </p:grpSpPr>
            <p:sp>
              <p:nvSpPr>
                <p:cNvPr id="65" name="Chord 159"/>
                <p:cNvSpPr/>
                <p:nvPr/>
              </p:nvSpPr>
              <p:spPr>
                <a:xfrm rot="13210831">
                  <a:off x="5104526" y="4150101"/>
                  <a:ext cx="123377" cy="32855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6" name="Chord 160"/>
                <p:cNvSpPr/>
                <p:nvPr/>
              </p:nvSpPr>
              <p:spPr>
                <a:xfrm rot="13310082" flipH="1">
                  <a:off x="5084300" y="4122476"/>
                  <a:ext cx="126387" cy="41128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7" name="Chord 161"/>
                <p:cNvSpPr/>
                <p:nvPr/>
              </p:nvSpPr>
              <p:spPr>
                <a:xfrm rot="13119126" flipH="1">
                  <a:off x="5161629" y="4155646"/>
                  <a:ext cx="81248" cy="281281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8" name="Chord 162"/>
                <p:cNvSpPr/>
                <p:nvPr/>
              </p:nvSpPr>
              <p:spPr>
                <a:xfrm rot="2870811">
                  <a:off x="5053437" y="4177660"/>
                  <a:ext cx="85093" cy="300922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62" name="Chord 156"/>
              <p:cNvSpPr/>
              <p:nvPr/>
            </p:nvSpPr>
            <p:spPr>
              <a:xfrm rot="1724456" flipH="1">
                <a:off x="6023327" y="1290623"/>
                <a:ext cx="46054" cy="106392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63" name="Straight Connector 157"/>
              <p:cNvCxnSpPr/>
              <p:nvPr/>
            </p:nvCxnSpPr>
            <p:spPr>
              <a:xfrm rot="16200000" flipH="1">
                <a:off x="5881998" y="1381134"/>
                <a:ext cx="214371" cy="238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Chord 158"/>
              <p:cNvSpPr/>
              <p:nvPr/>
            </p:nvSpPr>
            <p:spPr>
              <a:xfrm flipH="1">
                <a:off x="5929630" y="1285860"/>
                <a:ext cx="52407" cy="55577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grpSp>
        <p:nvGrpSpPr>
          <p:cNvPr id="96" name="Group 68"/>
          <p:cNvGrpSpPr>
            <a:grpSpLocks/>
          </p:cNvGrpSpPr>
          <p:nvPr/>
        </p:nvGrpSpPr>
        <p:grpSpPr bwMode="auto">
          <a:xfrm rot="2072319">
            <a:off x="4757738" y="4212803"/>
            <a:ext cx="506412" cy="561975"/>
            <a:chOff x="619386" y="2284353"/>
            <a:chExt cx="1732155" cy="2052362"/>
          </a:xfrm>
        </p:grpSpPr>
        <p:cxnSp>
          <p:nvCxnSpPr>
            <p:cNvPr id="97" name="Straight Connector 208"/>
            <p:cNvCxnSpPr/>
            <p:nvPr/>
          </p:nvCxnSpPr>
          <p:spPr>
            <a:xfrm rot="16200000" flipH="1">
              <a:off x="470465" y="3302318"/>
              <a:ext cx="205236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209"/>
            <p:cNvCxnSpPr/>
            <p:nvPr/>
          </p:nvCxnSpPr>
          <p:spPr>
            <a:xfrm>
              <a:off x="623900" y="2856429"/>
              <a:ext cx="1715867" cy="92762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210"/>
            <p:cNvCxnSpPr/>
            <p:nvPr/>
          </p:nvCxnSpPr>
          <p:spPr>
            <a:xfrm flipV="1">
              <a:off x="606299" y="2855694"/>
              <a:ext cx="1715867" cy="99719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17"/>
            <p:cNvGrpSpPr>
              <a:grpSpLocks/>
            </p:cNvGrpSpPr>
            <p:nvPr/>
          </p:nvGrpSpPr>
          <p:grpSpPr bwMode="auto">
            <a:xfrm>
              <a:off x="1216751" y="2484962"/>
              <a:ext cx="551714" cy="213139"/>
              <a:chOff x="4788651" y="3127904"/>
              <a:chExt cx="551714" cy="213139"/>
            </a:xfrm>
          </p:grpSpPr>
          <p:cxnSp>
            <p:nvCxnSpPr>
              <p:cNvPr id="116" name="Straight Connector 12"/>
              <p:cNvCxnSpPr/>
              <p:nvPr/>
            </p:nvCxnSpPr>
            <p:spPr>
              <a:xfrm flipH="1" flipV="1">
                <a:off x="4775381" y="3132315"/>
                <a:ext cx="287789" cy="19132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228"/>
              <p:cNvCxnSpPr/>
              <p:nvPr/>
            </p:nvCxnSpPr>
            <p:spPr>
              <a:xfrm flipV="1">
                <a:off x="5045450" y="3132910"/>
                <a:ext cx="282358" cy="19132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8"/>
            <p:cNvGrpSpPr>
              <a:grpSpLocks/>
            </p:cNvGrpSpPr>
            <p:nvPr/>
          </p:nvGrpSpPr>
          <p:grpSpPr bwMode="auto">
            <a:xfrm rot="3087212">
              <a:off x="1726110" y="2808491"/>
              <a:ext cx="483069" cy="359230"/>
              <a:chOff x="4682457" y="3243084"/>
              <a:chExt cx="483069" cy="359230"/>
            </a:xfrm>
          </p:grpSpPr>
          <p:cxnSp>
            <p:nvCxnSpPr>
              <p:cNvPr id="114" name="Straight Connector 225"/>
              <p:cNvCxnSpPr/>
              <p:nvPr/>
            </p:nvCxnSpPr>
            <p:spPr>
              <a:xfrm flipH="1" flipV="1">
                <a:off x="4659211" y="3328774"/>
                <a:ext cx="284086" cy="20091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226"/>
              <p:cNvCxnSpPr/>
              <p:nvPr/>
            </p:nvCxnSpPr>
            <p:spPr>
              <a:xfrm rot="18512788">
                <a:off x="4897387" y="3369559"/>
                <a:ext cx="358378" cy="139144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22"/>
            <p:cNvGrpSpPr>
              <a:grpSpLocks/>
            </p:cNvGrpSpPr>
            <p:nvPr/>
          </p:nvGrpSpPr>
          <p:grpSpPr bwMode="auto">
            <a:xfrm rot="7088669">
              <a:off x="1840099" y="3640932"/>
              <a:ext cx="582349" cy="152401"/>
              <a:chOff x="4802010" y="3165646"/>
              <a:chExt cx="582349" cy="152401"/>
            </a:xfrm>
          </p:grpSpPr>
          <p:cxnSp>
            <p:nvCxnSpPr>
              <p:cNvPr id="112" name="Straight Connector 223"/>
              <p:cNvCxnSpPr/>
              <p:nvPr/>
            </p:nvCxnSpPr>
            <p:spPr>
              <a:xfrm flipH="1" flipV="1">
                <a:off x="4816567" y="3187522"/>
                <a:ext cx="284082" cy="15203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224"/>
              <p:cNvCxnSpPr/>
              <p:nvPr/>
            </p:nvCxnSpPr>
            <p:spPr>
              <a:xfrm rot="9111331" flipH="1">
                <a:off x="5039451" y="3276490"/>
                <a:ext cx="353657" cy="217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25"/>
            <p:cNvGrpSpPr>
              <a:grpSpLocks/>
            </p:cNvGrpSpPr>
            <p:nvPr/>
          </p:nvGrpSpPr>
          <p:grpSpPr bwMode="auto">
            <a:xfrm rot="10569492">
              <a:off x="1252999" y="3808143"/>
              <a:ext cx="570518" cy="356993"/>
              <a:chOff x="4690860" y="3095939"/>
              <a:chExt cx="570518" cy="356993"/>
            </a:xfrm>
          </p:grpSpPr>
          <p:cxnSp>
            <p:nvCxnSpPr>
              <p:cNvPr id="110" name="Straight Connector 221"/>
              <p:cNvCxnSpPr/>
              <p:nvPr/>
            </p:nvCxnSpPr>
            <p:spPr>
              <a:xfrm flipH="1" flipV="1">
                <a:off x="4692675" y="3139336"/>
                <a:ext cx="282358" cy="24930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222"/>
              <p:cNvCxnSpPr/>
              <p:nvPr/>
            </p:nvCxnSpPr>
            <p:spPr>
              <a:xfrm flipV="1">
                <a:off x="5003859" y="3106126"/>
                <a:ext cx="293218" cy="318873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28"/>
            <p:cNvGrpSpPr>
              <a:grpSpLocks/>
            </p:cNvGrpSpPr>
            <p:nvPr/>
          </p:nvGrpSpPr>
          <p:grpSpPr bwMode="auto">
            <a:xfrm rot="-7874859">
              <a:off x="602963" y="3520689"/>
              <a:ext cx="530362" cy="430642"/>
              <a:chOff x="4814824" y="2983880"/>
              <a:chExt cx="530362" cy="430642"/>
            </a:xfrm>
          </p:grpSpPr>
          <p:cxnSp>
            <p:nvCxnSpPr>
              <p:cNvPr id="108" name="Straight Connector 219"/>
              <p:cNvCxnSpPr/>
              <p:nvPr/>
            </p:nvCxnSpPr>
            <p:spPr>
              <a:xfrm flipH="1" flipV="1">
                <a:off x="4829965" y="2972386"/>
                <a:ext cx="260892" cy="26607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220"/>
              <p:cNvCxnSpPr/>
              <p:nvPr/>
            </p:nvCxnSpPr>
            <p:spPr>
              <a:xfrm rot="18674859">
                <a:off x="5084029" y="3130303"/>
                <a:ext cx="352950" cy="19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 rot="-3385053">
              <a:off x="483520" y="2897724"/>
              <a:ext cx="627268" cy="206830"/>
              <a:chOff x="4681540" y="3144639"/>
              <a:chExt cx="627268" cy="206830"/>
            </a:xfrm>
          </p:grpSpPr>
          <p:cxnSp>
            <p:nvCxnSpPr>
              <p:cNvPr id="106" name="Straight Connector 217"/>
              <p:cNvCxnSpPr/>
              <p:nvPr/>
            </p:nvCxnSpPr>
            <p:spPr>
              <a:xfrm rot="1312734" flipH="1" flipV="1">
                <a:off x="4682803" y="3267977"/>
                <a:ext cx="353653" cy="4343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218"/>
              <p:cNvCxnSpPr/>
              <p:nvPr/>
            </p:nvCxnSpPr>
            <p:spPr>
              <a:xfrm flipV="1">
                <a:off x="5020391" y="3135482"/>
                <a:ext cx="278286" cy="20633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68"/>
          <p:cNvGrpSpPr>
            <a:grpSpLocks/>
          </p:cNvGrpSpPr>
          <p:nvPr/>
        </p:nvGrpSpPr>
        <p:grpSpPr bwMode="auto">
          <a:xfrm rot="1543146">
            <a:off x="4603750" y="3603203"/>
            <a:ext cx="506413" cy="561975"/>
            <a:chOff x="615491" y="2284738"/>
            <a:chExt cx="1734667" cy="2052362"/>
          </a:xfrm>
        </p:grpSpPr>
        <p:cxnSp>
          <p:nvCxnSpPr>
            <p:cNvPr id="119" name="Straight Connector 230"/>
            <p:cNvCxnSpPr/>
            <p:nvPr/>
          </p:nvCxnSpPr>
          <p:spPr>
            <a:xfrm rot="16200000" flipH="1">
              <a:off x="463992" y="3307147"/>
              <a:ext cx="205236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231"/>
            <p:cNvCxnSpPr/>
            <p:nvPr/>
          </p:nvCxnSpPr>
          <p:spPr>
            <a:xfrm>
              <a:off x="626367" y="2847110"/>
              <a:ext cx="1712916" cy="92762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232"/>
            <p:cNvCxnSpPr/>
            <p:nvPr/>
          </p:nvCxnSpPr>
          <p:spPr>
            <a:xfrm flipV="1">
              <a:off x="603874" y="2856051"/>
              <a:ext cx="1712912" cy="99719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7"/>
            <p:cNvGrpSpPr>
              <a:grpSpLocks/>
            </p:cNvGrpSpPr>
            <p:nvPr/>
          </p:nvGrpSpPr>
          <p:grpSpPr bwMode="auto">
            <a:xfrm>
              <a:off x="1190966" y="2389045"/>
              <a:ext cx="617300" cy="222685"/>
              <a:chOff x="4762866" y="3031987"/>
              <a:chExt cx="617300" cy="222685"/>
            </a:xfrm>
          </p:grpSpPr>
          <p:cxnSp>
            <p:nvCxnSpPr>
              <p:cNvPr id="138" name="Straight Connector 12"/>
              <p:cNvCxnSpPr/>
              <p:nvPr/>
            </p:nvCxnSpPr>
            <p:spPr>
              <a:xfrm flipH="1" flipV="1">
                <a:off x="4750363" y="3043440"/>
                <a:ext cx="288202" cy="20291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250"/>
              <p:cNvCxnSpPr/>
              <p:nvPr/>
            </p:nvCxnSpPr>
            <p:spPr>
              <a:xfrm flipV="1">
                <a:off x="5081886" y="3030422"/>
                <a:ext cx="277327" cy="20291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8"/>
            <p:cNvGrpSpPr>
              <a:grpSpLocks/>
            </p:cNvGrpSpPr>
            <p:nvPr/>
          </p:nvGrpSpPr>
          <p:grpSpPr bwMode="auto">
            <a:xfrm rot="3087212">
              <a:off x="1815570" y="2741258"/>
              <a:ext cx="530147" cy="359230"/>
              <a:chOff x="4676750" y="3112811"/>
              <a:chExt cx="530147" cy="359230"/>
            </a:xfrm>
          </p:grpSpPr>
          <p:cxnSp>
            <p:nvCxnSpPr>
              <p:cNvPr id="136" name="Straight Connector 247"/>
              <p:cNvCxnSpPr/>
              <p:nvPr/>
            </p:nvCxnSpPr>
            <p:spPr>
              <a:xfrm flipH="1" flipV="1">
                <a:off x="4648203" y="3216504"/>
                <a:ext cx="284082" cy="19576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248"/>
              <p:cNvCxnSpPr/>
              <p:nvPr/>
            </p:nvCxnSpPr>
            <p:spPr>
              <a:xfrm rot="18512788">
                <a:off x="4931249" y="3235170"/>
                <a:ext cx="358898" cy="139143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22"/>
            <p:cNvGrpSpPr>
              <a:grpSpLocks/>
            </p:cNvGrpSpPr>
            <p:nvPr/>
          </p:nvGrpSpPr>
          <p:grpSpPr bwMode="auto">
            <a:xfrm rot="7088669">
              <a:off x="1774355" y="3561120"/>
              <a:ext cx="600716" cy="152401"/>
              <a:chOff x="4749131" y="3253167"/>
              <a:chExt cx="600716" cy="152401"/>
            </a:xfrm>
          </p:grpSpPr>
          <p:cxnSp>
            <p:nvCxnSpPr>
              <p:cNvPr id="134" name="Straight Connector 245"/>
              <p:cNvCxnSpPr/>
              <p:nvPr/>
            </p:nvCxnSpPr>
            <p:spPr>
              <a:xfrm flipH="1" flipV="1">
                <a:off x="4759496" y="3274798"/>
                <a:ext cx="289882" cy="15226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246"/>
              <p:cNvCxnSpPr/>
              <p:nvPr/>
            </p:nvCxnSpPr>
            <p:spPr>
              <a:xfrm rot="9111331" flipH="1">
                <a:off x="4978299" y="3312938"/>
                <a:ext cx="382644" cy="2175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25"/>
            <p:cNvGrpSpPr>
              <a:grpSpLocks/>
            </p:cNvGrpSpPr>
            <p:nvPr/>
          </p:nvGrpSpPr>
          <p:grpSpPr bwMode="auto">
            <a:xfrm rot="10569492">
              <a:off x="1252999" y="3808143"/>
              <a:ext cx="570518" cy="356993"/>
              <a:chOff x="4690860" y="3095939"/>
              <a:chExt cx="570518" cy="356993"/>
            </a:xfrm>
          </p:grpSpPr>
          <p:cxnSp>
            <p:nvCxnSpPr>
              <p:cNvPr id="132" name="Straight Connector 243"/>
              <p:cNvCxnSpPr/>
              <p:nvPr/>
            </p:nvCxnSpPr>
            <p:spPr>
              <a:xfrm flipH="1" flipV="1">
                <a:off x="4786453" y="3126462"/>
                <a:ext cx="288203" cy="28408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244"/>
              <p:cNvCxnSpPr/>
              <p:nvPr/>
            </p:nvCxnSpPr>
            <p:spPr>
              <a:xfrm flipV="1">
                <a:off x="5005406" y="3155839"/>
                <a:ext cx="293643" cy="26669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28"/>
            <p:cNvGrpSpPr>
              <a:grpSpLocks/>
            </p:cNvGrpSpPr>
            <p:nvPr/>
          </p:nvGrpSpPr>
          <p:grpSpPr bwMode="auto">
            <a:xfrm rot="-7874859">
              <a:off x="682638" y="3488570"/>
              <a:ext cx="482702" cy="438680"/>
              <a:chOff x="4822962" y="3040376"/>
              <a:chExt cx="482702" cy="438680"/>
            </a:xfrm>
          </p:grpSpPr>
          <p:cxnSp>
            <p:nvCxnSpPr>
              <p:cNvPr id="130" name="Straight Connector 241"/>
              <p:cNvCxnSpPr/>
              <p:nvPr/>
            </p:nvCxnSpPr>
            <p:spPr>
              <a:xfrm flipH="1" flipV="1">
                <a:off x="4837258" y="3029957"/>
                <a:ext cx="260895" cy="28276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242"/>
              <p:cNvCxnSpPr/>
              <p:nvPr/>
            </p:nvCxnSpPr>
            <p:spPr>
              <a:xfrm rot="18674859">
                <a:off x="5024956" y="3188794"/>
                <a:ext cx="364335" cy="19711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31"/>
            <p:cNvGrpSpPr>
              <a:grpSpLocks/>
            </p:cNvGrpSpPr>
            <p:nvPr/>
          </p:nvGrpSpPr>
          <p:grpSpPr bwMode="auto">
            <a:xfrm rot="-3385053">
              <a:off x="493149" y="2797042"/>
              <a:ext cx="617986" cy="255815"/>
              <a:chOff x="4752414" y="3082160"/>
              <a:chExt cx="617986" cy="255815"/>
            </a:xfrm>
          </p:grpSpPr>
          <p:cxnSp>
            <p:nvCxnSpPr>
              <p:cNvPr id="128" name="Straight Connector 239"/>
              <p:cNvCxnSpPr/>
              <p:nvPr/>
            </p:nvCxnSpPr>
            <p:spPr>
              <a:xfrm flipH="1" flipV="1">
                <a:off x="4749549" y="3070141"/>
                <a:ext cx="266691" cy="255575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240"/>
              <p:cNvCxnSpPr/>
              <p:nvPr/>
            </p:nvCxnSpPr>
            <p:spPr>
              <a:xfrm flipV="1">
                <a:off x="5076145" y="3098881"/>
                <a:ext cx="295681" cy="21751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Заголовок 1"/>
          <p:cNvSpPr txBox="1">
            <a:spLocks/>
          </p:cNvSpPr>
          <p:nvPr/>
        </p:nvSpPr>
        <p:spPr>
          <a:xfrm>
            <a:off x="179512" y="0"/>
            <a:ext cx="972108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500" smtClean="0">
                <a:latin typeface="Century" panose="02040604050505020304" pitchFamily="18" charset="0"/>
              </a:rPr>
              <a:t>Яровизация</a:t>
            </a:r>
            <a:endParaRPr lang="ru-RU" sz="3500" dirty="0">
              <a:latin typeface="Century" panose="020406040505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Яровизация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ru-RU" sz="2400" dirty="0" smtClean="0">
                <a:latin typeface="Century" panose="02040604050505020304" pitchFamily="18" charset="0"/>
              </a:rPr>
              <a:t>FLOWERING LOCUS C (FLC)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29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5"/>
          <p:cNvCxnSpPr/>
          <p:nvPr/>
        </p:nvCxnSpPr>
        <p:spPr bwMode="auto">
          <a:xfrm>
            <a:off x="1928813" y="3214688"/>
            <a:ext cx="642937" cy="158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857250" y="4357688"/>
            <a:ext cx="7439025" cy="357187"/>
            <a:chOff x="857224" y="4357694"/>
            <a:chExt cx="7439076" cy="357190"/>
          </a:xfrm>
        </p:grpSpPr>
        <p:sp>
          <p:nvSpPr>
            <p:cNvPr id="13" name="Rectangle 107"/>
            <p:cNvSpPr/>
            <p:nvPr/>
          </p:nvSpPr>
          <p:spPr>
            <a:xfrm>
              <a:off x="857224" y="4357694"/>
              <a:ext cx="7429551" cy="3571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Winter</a:t>
              </a:r>
            </a:p>
          </p:txBody>
        </p:sp>
        <p:sp>
          <p:nvSpPr>
            <p:cNvPr id="14" name="Rectangle 108"/>
            <p:cNvSpPr/>
            <p:nvPr/>
          </p:nvSpPr>
          <p:spPr>
            <a:xfrm>
              <a:off x="5572131" y="4357694"/>
              <a:ext cx="2724169" cy="3571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latin typeface="Arial" pitchFamily="34" charset="0"/>
                  <a:cs typeface="Arial" pitchFamily="34" charset="0"/>
                </a:rPr>
                <a:t>Spring</a:t>
              </a:r>
            </a:p>
          </p:txBody>
        </p:sp>
        <p:sp>
          <p:nvSpPr>
            <p:cNvPr id="15" name="Rectangle 109"/>
            <p:cNvSpPr/>
            <p:nvPr/>
          </p:nvSpPr>
          <p:spPr>
            <a:xfrm>
              <a:off x="857224" y="4357694"/>
              <a:ext cx="2724169" cy="3571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latin typeface="Arial" pitchFamily="34" charset="0"/>
                  <a:cs typeface="Arial" pitchFamily="34" charset="0"/>
                </a:rPr>
                <a:t>Autumn</a:t>
              </a:r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2286000" y="1828800"/>
            <a:ext cx="1452563" cy="2243138"/>
            <a:chOff x="6781800" y="2193921"/>
            <a:chExt cx="1452251" cy="2242806"/>
          </a:xfrm>
        </p:grpSpPr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6781800" y="3733800"/>
              <a:ext cx="1452251" cy="702927"/>
              <a:chOff x="3505200" y="3810000"/>
              <a:chExt cx="1452251" cy="702927"/>
            </a:xfrm>
          </p:grpSpPr>
          <p:sp>
            <p:nvSpPr>
              <p:cNvPr id="49" name="Freeform 97"/>
              <p:cNvSpPr/>
              <p:nvPr/>
            </p:nvSpPr>
            <p:spPr>
              <a:xfrm rot="20540781">
                <a:off x="3935960" y="4105960"/>
                <a:ext cx="507432" cy="406967"/>
              </a:xfrm>
              <a:custGeom>
                <a:avLst/>
                <a:gdLst>
                  <a:gd name="connsiteX0" fmla="*/ 502324 w 507432"/>
                  <a:gd name="connsiteY0" fmla="*/ 5108 h 406967"/>
                  <a:gd name="connsiteX1" fmla="*/ 384831 w 507432"/>
                  <a:gd name="connsiteY1" fmla="*/ 132818 h 406967"/>
                  <a:gd name="connsiteX2" fmla="*/ 400156 w 507432"/>
                  <a:gd name="connsiteY2" fmla="*/ 194118 h 406967"/>
                  <a:gd name="connsiteX3" fmla="*/ 400156 w 507432"/>
                  <a:gd name="connsiteY3" fmla="*/ 260527 h 406967"/>
                  <a:gd name="connsiteX4" fmla="*/ 88545 w 507432"/>
                  <a:gd name="connsiteY4" fmla="*/ 393345 h 406967"/>
                  <a:gd name="connsiteX5" fmla="*/ 17028 w 507432"/>
                  <a:gd name="connsiteY5" fmla="*/ 178793 h 406967"/>
                  <a:gd name="connsiteX6" fmla="*/ 190713 w 507432"/>
                  <a:gd name="connsiteY6" fmla="*/ 189010 h 406967"/>
                  <a:gd name="connsiteX7" fmla="*/ 354181 w 507432"/>
                  <a:gd name="connsiteY7" fmla="*/ 102167 h 406967"/>
                  <a:gd name="connsiteX8" fmla="*/ 502324 w 507432"/>
                  <a:gd name="connsiteY8" fmla="*/ 5108 h 40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432" h="406967">
                    <a:moveTo>
                      <a:pt x="502324" y="5108"/>
                    </a:moveTo>
                    <a:cubicBezTo>
                      <a:pt x="507432" y="10217"/>
                      <a:pt x="401859" y="101316"/>
                      <a:pt x="384831" y="132818"/>
                    </a:cubicBezTo>
                    <a:cubicBezTo>
                      <a:pt x="367803" y="164320"/>
                      <a:pt x="397602" y="172833"/>
                      <a:pt x="400156" y="194118"/>
                    </a:cubicBezTo>
                    <a:cubicBezTo>
                      <a:pt x="402710" y="215403"/>
                      <a:pt x="452091" y="227323"/>
                      <a:pt x="400156" y="260527"/>
                    </a:cubicBezTo>
                    <a:cubicBezTo>
                      <a:pt x="348221" y="293732"/>
                      <a:pt x="152400" y="406967"/>
                      <a:pt x="88545" y="393345"/>
                    </a:cubicBezTo>
                    <a:cubicBezTo>
                      <a:pt x="24690" y="379723"/>
                      <a:pt x="0" y="212849"/>
                      <a:pt x="17028" y="178793"/>
                    </a:cubicBezTo>
                    <a:cubicBezTo>
                      <a:pt x="34056" y="144737"/>
                      <a:pt x="134521" y="201781"/>
                      <a:pt x="190713" y="189010"/>
                    </a:cubicBezTo>
                    <a:cubicBezTo>
                      <a:pt x="246905" y="176239"/>
                      <a:pt x="306503" y="129412"/>
                      <a:pt x="354181" y="102167"/>
                    </a:cubicBezTo>
                    <a:cubicBezTo>
                      <a:pt x="401859" y="74922"/>
                      <a:pt x="497216" y="0"/>
                      <a:pt x="502324" y="510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reeform 98"/>
              <p:cNvSpPr/>
              <p:nvPr/>
            </p:nvSpPr>
            <p:spPr>
              <a:xfrm rot="936806">
                <a:off x="4278601" y="4126675"/>
                <a:ext cx="678850" cy="177800"/>
              </a:xfrm>
              <a:custGeom>
                <a:avLst/>
                <a:gdLst>
                  <a:gd name="connsiteX0" fmla="*/ 4763 w 368301"/>
                  <a:gd name="connsiteY0" fmla="*/ 168275 h 177800"/>
                  <a:gd name="connsiteX1" fmla="*/ 119063 w 368301"/>
                  <a:gd name="connsiteY1" fmla="*/ 139700 h 177800"/>
                  <a:gd name="connsiteX2" fmla="*/ 290513 w 368301"/>
                  <a:gd name="connsiteY2" fmla="*/ 111125 h 177800"/>
                  <a:gd name="connsiteX3" fmla="*/ 347663 w 368301"/>
                  <a:gd name="connsiteY3" fmla="*/ 15875 h 177800"/>
                  <a:gd name="connsiteX4" fmla="*/ 166688 w 368301"/>
                  <a:gd name="connsiteY4" fmla="*/ 15875 h 177800"/>
                  <a:gd name="connsiteX5" fmla="*/ 90488 w 368301"/>
                  <a:gd name="connsiteY5" fmla="*/ 82550 h 177800"/>
                  <a:gd name="connsiteX6" fmla="*/ 4763 w 368301"/>
                  <a:gd name="connsiteY6" fmla="*/ 168275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301" h="177800">
                    <a:moveTo>
                      <a:pt x="4763" y="168275"/>
                    </a:moveTo>
                    <a:cubicBezTo>
                      <a:pt x="9526" y="177800"/>
                      <a:pt x="71438" y="149225"/>
                      <a:pt x="119063" y="139700"/>
                    </a:cubicBezTo>
                    <a:cubicBezTo>
                      <a:pt x="166688" y="130175"/>
                      <a:pt x="252413" y="131762"/>
                      <a:pt x="290513" y="111125"/>
                    </a:cubicBezTo>
                    <a:cubicBezTo>
                      <a:pt x="328613" y="90488"/>
                      <a:pt x="368301" y="31750"/>
                      <a:pt x="347663" y="15875"/>
                    </a:cubicBezTo>
                    <a:cubicBezTo>
                      <a:pt x="327026" y="0"/>
                      <a:pt x="209550" y="4763"/>
                      <a:pt x="166688" y="15875"/>
                    </a:cubicBezTo>
                    <a:cubicBezTo>
                      <a:pt x="123826" y="26987"/>
                      <a:pt x="120651" y="55563"/>
                      <a:pt x="90488" y="82550"/>
                    </a:cubicBezTo>
                    <a:cubicBezTo>
                      <a:pt x="60326" y="109538"/>
                      <a:pt x="0" y="158750"/>
                      <a:pt x="4763" y="1682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Freeform 99"/>
              <p:cNvSpPr/>
              <p:nvPr/>
            </p:nvSpPr>
            <p:spPr>
              <a:xfrm>
                <a:off x="3810000" y="3962400"/>
                <a:ext cx="531813" cy="223838"/>
              </a:xfrm>
              <a:custGeom>
                <a:avLst/>
                <a:gdLst>
                  <a:gd name="connsiteX0" fmla="*/ 522288 w 531813"/>
                  <a:gd name="connsiteY0" fmla="*/ 219075 h 223838"/>
                  <a:gd name="connsiteX1" fmla="*/ 369888 w 531813"/>
                  <a:gd name="connsiteY1" fmla="*/ 142875 h 223838"/>
                  <a:gd name="connsiteX2" fmla="*/ 427038 w 531813"/>
                  <a:gd name="connsiteY2" fmla="*/ 47625 h 223838"/>
                  <a:gd name="connsiteX3" fmla="*/ 236538 w 531813"/>
                  <a:gd name="connsiteY3" fmla="*/ 0 h 223838"/>
                  <a:gd name="connsiteX4" fmla="*/ 17463 w 531813"/>
                  <a:gd name="connsiteY4" fmla="*/ 47625 h 223838"/>
                  <a:gd name="connsiteX5" fmla="*/ 131763 w 531813"/>
                  <a:gd name="connsiteY5" fmla="*/ 161925 h 223838"/>
                  <a:gd name="connsiteX6" fmla="*/ 312738 w 531813"/>
                  <a:gd name="connsiteY6" fmla="*/ 114300 h 223838"/>
                  <a:gd name="connsiteX7" fmla="*/ 522288 w 531813"/>
                  <a:gd name="connsiteY7" fmla="*/ 219075 h 2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813" h="223838">
                    <a:moveTo>
                      <a:pt x="522288" y="219075"/>
                    </a:moveTo>
                    <a:cubicBezTo>
                      <a:pt x="531813" y="223838"/>
                      <a:pt x="385763" y="171450"/>
                      <a:pt x="369888" y="142875"/>
                    </a:cubicBezTo>
                    <a:cubicBezTo>
                      <a:pt x="354013" y="114300"/>
                      <a:pt x="449263" y="71437"/>
                      <a:pt x="427038" y="47625"/>
                    </a:cubicBezTo>
                    <a:cubicBezTo>
                      <a:pt x="404813" y="23813"/>
                      <a:pt x="304800" y="0"/>
                      <a:pt x="236538" y="0"/>
                    </a:cubicBezTo>
                    <a:cubicBezTo>
                      <a:pt x="168276" y="0"/>
                      <a:pt x="34926" y="20637"/>
                      <a:pt x="17463" y="47625"/>
                    </a:cubicBezTo>
                    <a:cubicBezTo>
                      <a:pt x="0" y="74613"/>
                      <a:pt x="82551" y="150813"/>
                      <a:pt x="131763" y="161925"/>
                    </a:cubicBezTo>
                    <a:cubicBezTo>
                      <a:pt x="180975" y="173037"/>
                      <a:pt x="249238" y="98425"/>
                      <a:pt x="312738" y="114300"/>
                    </a:cubicBezTo>
                    <a:cubicBezTo>
                      <a:pt x="376238" y="130175"/>
                      <a:pt x="512763" y="214312"/>
                      <a:pt x="522288" y="2190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Freeform 100"/>
              <p:cNvSpPr/>
              <p:nvPr/>
            </p:nvSpPr>
            <p:spPr>
              <a:xfrm>
                <a:off x="3505200" y="4191000"/>
                <a:ext cx="823912" cy="217487"/>
              </a:xfrm>
              <a:custGeom>
                <a:avLst/>
                <a:gdLst>
                  <a:gd name="connsiteX0" fmla="*/ 814387 w 823912"/>
                  <a:gd name="connsiteY0" fmla="*/ 3175 h 217487"/>
                  <a:gd name="connsiteX1" fmla="*/ 528637 w 823912"/>
                  <a:gd name="connsiteY1" fmla="*/ 60325 h 217487"/>
                  <a:gd name="connsiteX2" fmla="*/ 528637 w 823912"/>
                  <a:gd name="connsiteY2" fmla="*/ 146050 h 217487"/>
                  <a:gd name="connsiteX3" fmla="*/ 309562 w 823912"/>
                  <a:gd name="connsiteY3" fmla="*/ 203200 h 217487"/>
                  <a:gd name="connsiteX4" fmla="*/ 14287 w 823912"/>
                  <a:gd name="connsiteY4" fmla="*/ 193675 h 217487"/>
                  <a:gd name="connsiteX5" fmla="*/ 223837 w 823912"/>
                  <a:gd name="connsiteY5" fmla="*/ 60325 h 217487"/>
                  <a:gd name="connsiteX6" fmla="*/ 442912 w 823912"/>
                  <a:gd name="connsiteY6" fmla="*/ 41275 h 217487"/>
                  <a:gd name="connsiteX7" fmla="*/ 585787 w 823912"/>
                  <a:gd name="connsiteY7" fmla="*/ 41275 h 217487"/>
                  <a:gd name="connsiteX8" fmla="*/ 814387 w 823912"/>
                  <a:gd name="connsiteY8" fmla="*/ 3175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912" h="217487">
                    <a:moveTo>
                      <a:pt x="814387" y="3175"/>
                    </a:moveTo>
                    <a:cubicBezTo>
                      <a:pt x="804862" y="6350"/>
                      <a:pt x="576262" y="36513"/>
                      <a:pt x="528637" y="60325"/>
                    </a:cubicBezTo>
                    <a:cubicBezTo>
                      <a:pt x="481012" y="84138"/>
                      <a:pt x="565149" y="122238"/>
                      <a:pt x="528637" y="146050"/>
                    </a:cubicBezTo>
                    <a:cubicBezTo>
                      <a:pt x="492125" y="169862"/>
                      <a:pt x="395287" y="195263"/>
                      <a:pt x="309562" y="203200"/>
                    </a:cubicBezTo>
                    <a:cubicBezTo>
                      <a:pt x="223837" y="211137"/>
                      <a:pt x="28574" y="217487"/>
                      <a:pt x="14287" y="193675"/>
                    </a:cubicBezTo>
                    <a:cubicBezTo>
                      <a:pt x="0" y="169863"/>
                      <a:pt x="152400" y="85725"/>
                      <a:pt x="223837" y="60325"/>
                    </a:cubicBezTo>
                    <a:cubicBezTo>
                      <a:pt x="295274" y="34925"/>
                      <a:pt x="382587" y="44450"/>
                      <a:pt x="442912" y="41275"/>
                    </a:cubicBezTo>
                    <a:cubicBezTo>
                      <a:pt x="503237" y="38100"/>
                      <a:pt x="519112" y="50800"/>
                      <a:pt x="585787" y="41275"/>
                    </a:cubicBezTo>
                    <a:cubicBezTo>
                      <a:pt x="652462" y="31750"/>
                      <a:pt x="823912" y="0"/>
                      <a:pt x="814387" y="31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Freeform 101"/>
              <p:cNvSpPr/>
              <p:nvPr/>
            </p:nvSpPr>
            <p:spPr>
              <a:xfrm>
                <a:off x="4267200" y="3962400"/>
                <a:ext cx="536574" cy="254000"/>
              </a:xfrm>
              <a:custGeom>
                <a:avLst/>
                <a:gdLst>
                  <a:gd name="connsiteX0" fmla="*/ 1587 w 536574"/>
                  <a:gd name="connsiteY0" fmla="*/ 241300 h 254000"/>
                  <a:gd name="connsiteX1" fmla="*/ 134937 w 536574"/>
                  <a:gd name="connsiteY1" fmla="*/ 193675 h 254000"/>
                  <a:gd name="connsiteX2" fmla="*/ 458787 w 536574"/>
                  <a:gd name="connsiteY2" fmla="*/ 155575 h 254000"/>
                  <a:gd name="connsiteX3" fmla="*/ 506412 w 536574"/>
                  <a:gd name="connsiteY3" fmla="*/ 22225 h 254000"/>
                  <a:gd name="connsiteX4" fmla="*/ 277812 w 536574"/>
                  <a:gd name="connsiteY4" fmla="*/ 22225 h 254000"/>
                  <a:gd name="connsiteX5" fmla="*/ 125412 w 536574"/>
                  <a:gd name="connsiteY5" fmla="*/ 117475 h 254000"/>
                  <a:gd name="connsiteX6" fmla="*/ 1587 w 536574"/>
                  <a:gd name="connsiteY6" fmla="*/ 2413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574" h="254000">
                    <a:moveTo>
                      <a:pt x="1587" y="241300"/>
                    </a:moveTo>
                    <a:cubicBezTo>
                      <a:pt x="3174" y="254000"/>
                      <a:pt x="58737" y="207963"/>
                      <a:pt x="134937" y="193675"/>
                    </a:cubicBezTo>
                    <a:cubicBezTo>
                      <a:pt x="211137" y="179388"/>
                      <a:pt x="396875" y="184150"/>
                      <a:pt x="458787" y="155575"/>
                    </a:cubicBezTo>
                    <a:cubicBezTo>
                      <a:pt x="520699" y="127000"/>
                      <a:pt x="536574" y="44450"/>
                      <a:pt x="506412" y="22225"/>
                    </a:cubicBezTo>
                    <a:cubicBezTo>
                      <a:pt x="476250" y="0"/>
                      <a:pt x="341312" y="6350"/>
                      <a:pt x="277812" y="22225"/>
                    </a:cubicBezTo>
                    <a:cubicBezTo>
                      <a:pt x="214312" y="38100"/>
                      <a:pt x="176212" y="87313"/>
                      <a:pt x="125412" y="117475"/>
                    </a:cubicBezTo>
                    <a:cubicBezTo>
                      <a:pt x="74612" y="147637"/>
                      <a:pt x="0" y="228600"/>
                      <a:pt x="1587" y="24130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Freeform 102"/>
              <p:cNvSpPr/>
              <p:nvPr/>
            </p:nvSpPr>
            <p:spPr>
              <a:xfrm>
                <a:off x="3505200" y="4038600"/>
                <a:ext cx="762000" cy="228600"/>
              </a:xfrm>
              <a:custGeom>
                <a:avLst/>
                <a:gdLst>
                  <a:gd name="connsiteX0" fmla="*/ 636587 w 650875"/>
                  <a:gd name="connsiteY0" fmla="*/ 147637 h 215900"/>
                  <a:gd name="connsiteX1" fmla="*/ 436562 w 650875"/>
                  <a:gd name="connsiteY1" fmla="*/ 14287 h 215900"/>
                  <a:gd name="connsiteX2" fmla="*/ 36512 w 650875"/>
                  <a:gd name="connsiteY2" fmla="*/ 61912 h 215900"/>
                  <a:gd name="connsiteX3" fmla="*/ 217487 w 650875"/>
                  <a:gd name="connsiteY3" fmla="*/ 204787 h 215900"/>
                  <a:gd name="connsiteX4" fmla="*/ 522287 w 650875"/>
                  <a:gd name="connsiteY4" fmla="*/ 128587 h 215900"/>
                  <a:gd name="connsiteX5" fmla="*/ 636587 w 650875"/>
                  <a:gd name="connsiteY5" fmla="*/ 147637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875" h="215900">
                    <a:moveTo>
                      <a:pt x="636587" y="147637"/>
                    </a:moveTo>
                    <a:cubicBezTo>
                      <a:pt x="622300" y="128587"/>
                      <a:pt x="536574" y="28574"/>
                      <a:pt x="436562" y="14287"/>
                    </a:cubicBezTo>
                    <a:cubicBezTo>
                      <a:pt x="336550" y="0"/>
                      <a:pt x="73024" y="30162"/>
                      <a:pt x="36512" y="61912"/>
                    </a:cubicBezTo>
                    <a:cubicBezTo>
                      <a:pt x="0" y="93662"/>
                      <a:pt x="136525" y="193675"/>
                      <a:pt x="217487" y="204787"/>
                    </a:cubicBezTo>
                    <a:cubicBezTo>
                      <a:pt x="298450" y="215900"/>
                      <a:pt x="460374" y="139700"/>
                      <a:pt x="522287" y="128587"/>
                    </a:cubicBezTo>
                    <a:cubicBezTo>
                      <a:pt x="584200" y="117474"/>
                      <a:pt x="650875" y="166687"/>
                      <a:pt x="636587" y="1476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Freeform 103"/>
              <p:cNvSpPr/>
              <p:nvPr/>
            </p:nvSpPr>
            <p:spPr>
              <a:xfrm rot="515414">
                <a:off x="4267200" y="4267200"/>
                <a:ext cx="541337" cy="212725"/>
              </a:xfrm>
              <a:custGeom>
                <a:avLst/>
                <a:gdLst>
                  <a:gd name="connsiteX0" fmla="*/ 11112 w 541337"/>
                  <a:gd name="connsiteY0" fmla="*/ 0 h 212725"/>
                  <a:gd name="connsiteX1" fmla="*/ 96837 w 541337"/>
                  <a:gd name="connsiteY1" fmla="*/ 28575 h 212725"/>
                  <a:gd name="connsiteX2" fmla="*/ 68262 w 541337"/>
                  <a:gd name="connsiteY2" fmla="*/ 76200 h 212725"/>
                  <a:gd name="connsiteX3" fmla="*/ 144462 w 541337"/>
                  <a:gd name="connsiteY3" fmla="*/ 114300 h 212725"/>
                  <a:gd name="connsiteX4" fmla="*/ 258762 w 541337"/>
                  <a:gd name="connsiteY4" fmla="*/ 200025 h 212725"/>
                  <a:gd name="connsiteX5" fmla="*/ 525462 w 541337"/>
                  <a:gd name="connsiteY5" fmla="*/ 190500 h 212725"/>
                  <a:gd name="connsiteX6" fmla="*/ 354012 w 541337"/>
                  <a:gd name="connsiteY6" fmla="*/ 66675 h 212725"/>
                  <a:gd name="connsiteX7" fmla="*/ 163512 w 541337"/>
                  <a:gd name="connsiteY7" fmla="*/ 28575 h 212725"/>
                  <a:gd name="connsiteX8" fmla="*/ 11112 w 541337"/>
                  <a:gd name="connsiteY8" fmla="*/ 0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1337" h="212725">
                    <a:moveTo>
                      <a:pt x="11112" y="0"/>
                    </a:moveTo>
                    <a:cubicBezTo>
                      <a:pt x="0" y="0"/>
                      <a:pt x="87312" y="15875"/>
                      <a:pt x="96837" y="28575"/>
                    </a:cubicBezTo>
                    <a:cubicBezTo>
                      <a:pt x="106362" y="41275"/>
                      <a:pt x="60325" y="61913"/>
                      <a:pt x="68262" y="76200"/>
                    </a:cubicBezTo>
                    <a:cubicBezTo>
                      <a:pt x="76199" y="90487"/>
                      <a:pt x="112712" y="93663"/>
                      <a:pt x="144462" y="114300"/>
                    </a:cubicBezTo>
                    <a:cubicBezTo>
                      <a:pt x="176212" y="134937"/>
                      <a:pt x="195262" y="187325"/>
                      <a:pt x="258762" y="200025"/>
                    </a:cubicBezTo>
                    <a:cubicBezTo>
                      <a:pt x="322262" y="212725"/>
                      <a:pt x="509587" y="212725"/>
                      <a:pt x="525462" y="190500"/>
                    </a:cubicBezTo>
                    <a:cubicBezTo>
                      <a:pt x="541337" y="168275"/>
                      <a:pt x="414337" y="93662"/>
                      <a:pt x="354012" y="66675"/>
                    </a:cubicBezTo>
                    <a:cubicBezTo>
                      <a:pt x="293687" y="39688"/>
                      <a:pt x="214312" y="41275"/>
                      <a:pt x="163512" y="28575"/>
                    </a:cubicBezTo>
                    <a:cubicBezTo>
                      <a:pt x="112712" y="15875"/>
                      <a:pt x="22224" y="0"/>
                      <a:pt x="1111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Freeform 104"/>
              <p:cNvSpPr/>
              <p:nvPr/>
            </p:nvSpPr>
            <p:spPr>
              <a:xfrm>
                <a:off x="4191000" y="3810000"/>
                <a:ext cx="355600" cy="366712"/>
              </a:xfrm>
              <a:custGeom>
                <a:avLst/>
                <a:gdLst>
                  <a:gd name="connsiteX0" fmla="*/ 76200 w 355600"/>
                  <a:gd name="connsiteY0" fmla="*/ 360362 h 366712"/>
                  <a:gd name="connsiteX1" fmla="*/ 142875 w 355600"/>
                  <a:gd name="connsiteY1" fmla="*/ 236537 h 366712"/>
                  <a:gd name="connsiteX2" fmla="*/ 9525 w 355600"/>
                  <a:gd name="connsiteY2" fmla="*/ 169862 h 366712"/>
                  <a:gd name="connsiteX3" fmla="*/ 85725 w 355600"/>
                  <a:gd name="connsiteY3" fmla="*/ 17462 h 366712"/>
                  <a:gd name="connsiteX4" fmla="*/ 323850 w 355600"/>
                  <a:gd name="connsiteY4" fmla="*/ 65087 h 366712"/>
                  <a:gd name="connsiteX5" fmla="*/ 276225 w 355600"/>
                  <a:gd name="connsiteY5" fmla="*/ 207962 h 366712"/>
                  <a:gd name="connsiteX6" fmla="*/ 180975 w 355600"/>
                  <a:gd name="connsiteY6" fmla="*/ 274637 h 366712"/>
                  <a:gd name="connsiteX7" fmla="*/ 76200 w 355600"/>
                  <a:gd name="connsiteY7" fmla="*/ 360362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600" h="366712">
                    <a:moveTo>
                      <a:pt x="76200" y="360362"/>
                    </a:moveTo>
                    <a:cubicBezTo>
                      <a:pt x="69850" y="354012"/>
                      <a:pt x="153987" y="268287"/>
                      <a:pt x="142875" y="236537"/>
                    </a:cubicBezTo>
                    <a:cubicBezTo>
                      <a:pt x="131763" y="204787"/>
                      <a:pt x="19050" y="206374"/>
                      <a:pt x="9525" y="169862"/>
                    </a:cubicBezTo>
                    <a:cubicBezTo>
                      <a:pt x="0" y="133350"/>
                      <a:pt x="33338" y="34924"/>
                      <a:pt x="85725" y="17462"/>
                    </a:cubicBezTo>
                    <a:cubicBezTo>
                      <a:pt x="138112" y="0"/>
                      <a:pt x="292100" y="33337"/>
                      <a:pt x="323850" y="65087"/>
                    </a:cubicBezTo>
                    <a:cubicBezTo>
                      <a:pt x="355600" y="96837"/>
                      <a:pt x="300037" y="173037"/>
                      <a:pt x="276225" y="207962"/>
                    </a:cubicBezTo>
                    <a:cubicBezTo>
                      <a:pt x="252413" y="242887"/>
                      <a:pt x="214312" y="242887"/>
                      <a:pt x="180975" y="274637"/>
                    </a:cubicBezTo>
                    <a:cubicBezTo>
                      <a:pt x="147638" y="306387"/>
                      <a:pt x="82550" y="366712"/>
                      <a:pt x="76200" y="360362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Freeform 106"/>
              <p:cNvSpPr/>
              <p:nvPr/>
            </p:nvSpPr>
            <p:spPr>
              <a:xfrm rot="19844512">
                <a:off x="4041434" y="4178238"/>
                <a:ext cx="281828" cy="85165"/>
              </a:xfrm>
              <a:custGeom>
                <a:avLst/>
                <a:gdLst>
                  <a:gd name="connsiteX0" fmla="*/ 7844 w 281828"/>
                  <a:gd name="connsiteY0" fmla="*/ 16809 h 85165"/>
                  <a:gd name="connsiteX1" fmla="*/ 64994 w 281828"/>
                  <a:gd name="connsiteY1" fmla="*/ 3362 h 85165"/>
                  <a:gd name="connsiteX2" fmla="*/ 202826 w 281828"/>
                  <a:gd name="connsiteY2" fmla="*/ 36980 h 85165"/>
                  <a:gd name="connsiteX3" fmla="*/ 266700 w 281828"/>
                  <a:gd name="connsiteY3" fmla="*/ 77321 h 85165"/>
                  <a:gd name="connsiteX4" fmla="*/ 112059 w 281828"/>
                  <a:gd name="connsiteY4" fmla="*/ 80683 h 85165"/>
                  <a:gd name="connsiteX5" fmla="*/ 7844 w 281828"/>
                  <a:gd name="connsiteY5" fmla="*/ 16809 h 8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828" h="85165">
                    <a:moveTo>
                      <a:pt x="7844" y="16809"/>
                    </a:moveTo>
                    <a:cubicBezTo>
                      <a:pt x="0" y="3922"/>
                      <a:pt x="32497" y="0"/>
                      <a:pt x="64994" y="3362"/>
                    </a:cubicBezTo>
                    <a:cubicBezTo>
                      <a:pt x="97491" y="6724"/>
                      <a:pt x="169208" y="24654"/>
                      <a:pt x="202826" y="36980"/>
                    </a:cubicBezTo>
                    <a:cubicBezTo>
                      <a:pt x="236444" y="49306"/>
                      <a:pt x="281828" y="70037"/>
                      <a:pt x="266700" y="77321"/>
                    </a:cubicBezTo>
                    <a:cubicBezTo>
                      <a:pt x="251572" y="84605"/>
                      <a:pt x="156322" y="85165"/>
                      <a:pt x="112059" y="80683"/>
                    </a:cubicBezTo>
                    <a:cubicBezTo>
                      <a:pt x="67796" y="76201"/>
                      <a:pt x="15688" y="29696"/>
                      <a:pt x="7844" y="16809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Freeform 110"/>
              <p:cNvSpPr/>
              <p:nvPr/>
            </p:nvSpPr>
            <p:spPr>
              <a:xfrm>
                <a:off x="4212852" y="4066615"/>
                <a:ext cx="107576" cy="109817"/>
              </a:xfrm>
              <a:custGeom>
                <a:avLst/>
                <a:gdLst>
                  <a:gd name="connsiteX0" fmla="*/ 93569 w 107576"/>
                  <a:gd name="connsiteY0" fmla="*/ 108697 h 109817"/>
                  <a:gd name="connsiteX1" fmla="*/ 90207 w 107576"/>
                  <a:gd name="connsiteY1" fmla="*/ 44823 h 109817"/>
                  <a:gd name="connsiteX2" fmla="*/ 26333 w 107576"/>
                  <a:gd name="connsiteY2" fmla="*/ 1120 h 109817"/>
                  <a:gd name="connsiteX3" fmla="*/ 6163 w 107576"/>
                  <a:gd name="connsiteY3" fmla="*/ 38100 h 109817"/>
                  <a:gd name="connsiteX4" fmla="*/ 93569 w 107576"/>
                  <a:gd name="connsiteY4" fmla="*/ 108697 h 10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76" h="109817">
                    <a:moveTo>
                      <a:pt x="93569" y="108697"/>
                    </a:moveTo>
                    <a:cubicBezTo>
                      <a:pt x="107576" y="109817"/>
                      <a:pt x="101413" y="62752"/>
                      <a:pt x="90207" y="44823"/>
                    </a:cubicBezTo>
                    <a:cubicBezTo>
                      <a:pt x="79001" y="26894"/>
                      <a:pt x="40340" y="2240"/>
                      <a:pt x="26333" y="1120"/>
                    </a:cubicBezTo>
                    <a:cubicBezTo>
                      <a:pt x="12326" y="0"/>
                      <a:pt x="0" y="19610"/>
                      <a:pt x="6163" y="38100"/>
                    </a:cubicBezTo>
                    <a:cubicBezTo>
                      <a:pt x="12326" y="56590"/>
                      <a:pt x="79562" y="107577"/>
                      <a:pt x="93569" y="10869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>
              <a:off x="7367658" y="2193925"/>
              <a:ext cx="836622" cy="1878018"/>
              <a:chOff x="5796231" y="1265214"/>
              <a:chExt cx="836919" cy="1878533"/>
            </a:xfrm>
          </p:grpSpPr>
          <p:cxnSp>
            <p:nvCxnSpPr>
              <p:cNvPr id="19" name="Straight Connector 67"/>
              <p:cNvCxnSpPr>
                <a:stCxn id="25" idx="0"/>
              </p:cNvCxnSpPr>
              <p:nvPr/>
            </p:nvCxnSpPr>
            <p:spPr>
              <a:xfrm rot="16200000" flipH="1" flipV="1">
                <a:off x="5926464" y="1377957"/>
                <a:ext cx="196904" cy="4764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68"/>
              <p:cNvSpPr/>
              <p:nvPr/>
            </p:nvSpPr>
            <p:spPr>
              <a:xfrm rot="216794">
                <a:off x="5929630" y="1500231"/>
                <a:ext cx="266798" cy="1643516"/>
              </a:xfrm>
              <a:custGeom>
                <a:avLst/>
                <a:gdLst>
                  <a:gd name="connsiteX0" fmla="*/ 150312 w 371605"/>
                  <a:gd name="connsiteY0" fmla="*/ 1653436 h 1655523"/>
                  <a:gd name="connsiteX1" fmla="*/ 150312 w 371605"/>
                  <a:gd name="connsiteY1" fmla="*/ 1590805 h 1655523"/>
                  <a:gd name="connsiteX2" fmla="*/ 275572 w 371605"/>
                  <a:gd name="connsiteY2" fmla="*/ 1265129 h 1655523"/>
                  <a:gd name="connsiteX3" fmla="*/ 325676 w 371605"/>
                  <a:gd name="connsiteY3" fmla="*/ 613775 h 1655523"/>
                  <a:gd name="connsiteX4" fmla="*/ 0 w 371605"/>
                  <a:gd name="connsiteY4" fmla="*/ 0 h 16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605" h="1655523">
                    <a:moveTo>
                      <a:pt x="150312" y="1653436"/>
                    </a:moveTo>
                    <a:cubicBezTo>
                      <a:pt x="139873" y="1654479"/>
                      <a:pt x="129435" y="1655523"/>
                      <a:pt x="150312" y="1590805"/>
                    </a:cubicBezTo>
                    <a:cubicBezTo>
                      <a:pt x="171189" y="1526087"/>
                      <a:pt x="246345" y="1427967"/>
                      <a:pt x="275572" y="1265129"/>
                    </a:cubicBezTo>
                    <a:cubicBezTo>
                      <a:pt x="304799" y="1102291"/>
                      <a:pt x="371605" y="824630"/>
                      <a:pt x="325676" y="613775"/>
                    </a:cubicBezTo>
                    <a:cubicBezTo>
                      <a:pt x="279747" y="402920"/>
                      <a:pt x="54279" y="104383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grpSp>
            <p:nvGrpSpPr>
              <p:cNvPr id="21" name="Group 32"/>
              <p:cNvGrpSpPr>
                <a:grpSpLocks/>
              </p:cNvGrpSpPr>
              <p:nvPr/>
            </p:nvGrpSpPr>
            <p:grpSpPr bwMode="auto">
              <a:xfrm>
                <a:off x="5796231" y="1844814"/>
                <a:ext cx="836919" cy="703456"/>
                <a:chOff x="5734551" y="1259984"/>
                <a:chExt cx="836919" cy="703456"/>
              </a:xfrm>
            </p:grpSpPr>
            <p:sp>
              <p:nvSpPr>
                <p:cNvPr id="45" name="Freeform 93"/>
                <p:cNvSpPr/>
                <p:nvPr/>
              </p:nvSpPr>
              <p:spPr>
                <a:xfrm rot="20713435">
                  <a:off x="6093457" y="1676024"/>
                  <a:ext cx="478013" cy="287416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6" name="Freeform 94"/>
                <p:cNvSpPr/>
                <p:nvPr/>
              </p:nvSpPr>
              <p:spPr>
                <a:xfrm rot="299033" flipH="1">
                  <a:off x="5734551" y="1360024"/>
                  <a:ext cx="355730" cy="239779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7" name="Freeform 95"/>
                <p:cNvSpPr/>
                <p:nvPr/>
              </p:nvSpPr>
              <p:spPr>
                <a:xfrm>
                  <a:off x="6072813" y="1469592"/>
                  <a:ext cx="212803" cy="315999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8" name="Freeform 96"/>
                <p:cNvSpPr/>
                <p:nvPr/>
              </p:nvSpPr>
              <p:spPr>
                <a:xfrm rot="18211772">
                  <a:off x="5949740" y="1176607"/>
                  <a:ext cx="61929" cy="228684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6215485" y="1786060"/>
                <a:ext cx="395433" cy="300121"/>
                <a:chOff x="4915649" y="4142651"/>
                <a:chExt cx="395433" cy="300121"/>
              </a:xfrm>
            </p:grpSpPr>
            <p:sp>
              <p:nvSpPr>
                <p:cNvPr id="36" name="Chord 84"/>
                <p:cNvSpPr/>
                <p:nvPr/>
              </p:nvSpPr>
              <p:spPr>
                <a:xfrm rot="2870811">
                  <a:off x="5014911" y="4222829"/>
                  <a:ext cx="147679" cy="285855"/>
                </a:xfrm>
                <a:prstGeom prst="chord">
                  <a:avLst>
                    <a:gd name="adj1" fmla="val 49607"/>
                    <a:gd name="adj2" fmla="val 12240226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7" name="Chord 85"/>
                <p:cNvSpPr/>
                <p:nvPr/>
              </p:nvSpPr>
              <p:spPr>
                <a:xfrm rot="8097370">
                  <a:off x="5045083" y="4129137"/>
                  <a:ext cx="115919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8" name="Chord 86"/>
                <p:cNvSpPr/>
                <p:nvPr/>
              </p:nvSpPr>
              <p:spPr>
                <a:xfrm rot="17780377" flipH="1">
                  <a:off x="5065728" y="4162484"/>
                  <a:ext cx="115920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9" name="Chord 87"/>
                <p:cNvSpPr/>
                <p:nvPr/>
              </p:nvSpPr>
              <p:spPr>
                <a:xfrm rot="11994928" flipH="1">
                  <a:off x="5052224" y="4142651"/>
                  <a:ext cx="165161" cy="300121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0" name="Chord 88"/>
                <p:cNvSpPr/>
                <p:nvPr/>
              </p:nvSpPr>
              <p:spPr>
                <a:xfrm rot="1018596" flipH="1">
                  <a:off x="5025227" y="4239516"/>
                  <a:ext cx="192158" cy="193729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1" name="Oval 89"/>
                <p:cNvSpPr/>
                <p:nvPr/>
              </p:nvSpPr>
              <p:spPr>
                <a:xfrm>
                  <a:off x="5144333" y="4287154"/>
                  <a:ext cx="71464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2" name="Oval 90"/>
                <p:cNvSpPr/>
                <p:nvPr/>
              </p:nvSpPr>
              <p:spPr>
                <a:xfrm>
                  <a:off x="5072870" y="4215696"/>
                  <a:ext cx="71463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3" name="Oval 91"/>
                <p:cNvSpPr/>
                <p:nvPr/>
              </p:nvSpPr>
              <p:spPr>
                <a:xfrm rot="3746269">
                  <a:off x="5010937" y="4301442"/>
                  <a:ext cx="71458" cy="6511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4" name="Oval 92"/>
                <p:cNvSpPr/>
                <p:nvPr/>
              </p:nvSpPr>
              <p:spPr>
                <a:xfrm rot="18946431">
                  <a:off x="5063341" y="4268099"/>
                  <a:ext cx="85756" cy="8257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23" name="Group 43"/>
              <p:cNvGrpSpPr>
                <a:grpSpLocks/>
              </p:cNvGrpSpPr>
              <p:nvPr/>
            </p:nvGrpSpPr>
            <p:grpSpPr bwMode="auto">
              <a:xfrm rot="21277011" flipH="1">
                <a:off x="5839795" y="1645266"/>
                <a:ext cx="136574" cy="254070"/>
                <a:chOff x="5006878" y="4162164"/>
                <a:chExt cx="258793" cy="378192"/>
              </a:xfrm>
            </p:grpSpPr>
            <p:sp>
              <p:nvSpPr>
                <p:cNvPr id="32" name="Chord 80"/>
                <p:cNvSpPr/>
                <p:nvPr/>
              </p:nvSpPr>
              <p:spPr>
                <a:xfrm rot="13210831">
                  <a:off x="5108417" y="4166772"/>
                  <a:ext cx="99305" cy="33328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3" name="Chord 81"/>
                <p:cNvSpPr/>
                <p:nvPr/>
              </p:nvSpPr>
              <p:spPr>
                <a:xfrm rot="13310082" flipH="1">
                  <a:off x="5068278" y="4162164"/>
                  <a:ext cx="114351" cy="37819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4" name="Chord 82"/>
                <p:cNvSpPr/>
                <p:nvPr/>
              </p:nvSpPr>
              <p:spPr>
                <a:xfrm rot="13119126" flipH="1">
                  <a:off x="5149754" y="4171782"/>
                  <a:ext cx="69211" cy="257642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5" name="Chord 83"/>
                <p:cNvSpPr/>
                <p:nvPr/>
              </p:nvSpPr>
              <p:spPr>
                <a:xfrm rot="2870811">
                  <a:off x="5092547" y="4236494"/>
                  <a:ext cx="87456" cy="258793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24" name="Group 53"/>
              <p:cNvGrpSpPr>
                <a:grpSpLocks/>
              </p:cNvGrpSpPr>
              <p:nvPr/>
            </p:nvGrpSpPr>
            <p:grpSpPr bwMode="auto">
              <a:xfrm rot="402378" flipH="1">
                <a:off x="5862931" y="1265214"/>
                <a:ext cx="158808" cy="276300"/>
                <a:chOff x="4945523" y="4122476"/>
                <a:chExt cx="300922" cy="411283"/>
              </a:xfrm>
            </p:grpSpPr>
            <p:sp>
              <p:nvSpPr>
                <p:cNvPr id="28" name="Chord 76"/>
                <p:cNvSpPr/>
                <p:nvPr/>
              </p:nvSpPr>
              <p:spPr>
                <a:xfrm rot="13210831">
                  <a:off x="5104526" y="4150101"/>
                  <a:ext cx="123377" cy="32855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29" name="Chord 77"/>
                <p:cNvSpPr/>
                <p:nvPr/>
              </p:nvSpPr>
              <p:spPr>
                <a:xfrm rot="13310082" flipH="1">
                  <a:off x="5084300" y="4122476"/>
                  <a:ext cx="126387" cy="41128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0" name="Chord 78"/>
                <p:cNvSpPr/>
                <p:nvPr/>
              </p:nvSpPr>
              <p:spPr>
                <a:xfrm rot="13119126" flipH="1">
                  <a:off x="5161629" y="4155646"/>
                  <a:ext cx="81248" cy="281281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31" name="Chord 79"/>
                <p:cNvSpPr/>
                <p:nvPr/>
              </p:nvSpPr>
              <p:spPr>
                <a:xfrm rot="2870811">
                  <a:off x="5053437" y="4177660"/>
                  <a:ext cx="85093" cy="300922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25" name="Chord 73"/>
              <p:cNvSpPr/>
              <p:nvPr/>
            </p:nvSpPr>
            <p:spPr>
              <a:xfrm rot="1724456" flipH="1">
                <a:off x="6023327" y="1290623"/>
                <a:ext cx="46054" cy="106392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26" name="Straight Connector 74"/>
              <p:cNvCxnSpPr/>
              <p:nvPr/>
            </p:nvCxnSpPr>
            <p:spPr>
              <a:xfrm rot="16200000" flipH="1">
                <a:off x="5881998" y="1381134"/>
                <a:ext cx="214371" cy="238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hord 75"/>
              <p:cNvSpPr/>
              <p:nvPr/>
            </p:nvSpPr>
            <p:spPr>
              <a:xfrm flipH="1">
                <a:off x="5929630" y="1285860"/>
                <a:ext cx="52407" cy="55577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grpSp>
        <p:nvGrpSpPr>
          <p:cNvPr id="59" name="Group 85"/>
          <p:cNvGrpSpPr>
            <a:grpSpLocks/>
          </p:cNvGrpSpPr>
          <p:nvPr/>
        </p:nvGrpSpPr>
        <p:grpSpPr bwMode="auto">
          <a:xfrm>
            <a:off x="533400" y="3276600"/>
            <a:ext cx="1452563" cy="703263"/>
            <a:chOff x="3505200" y="3810000"/>
            <a:chExt cx="1452251" cy="702927"/>
          </a:xfrm>
        </p:grpSpPr>
        <p:sp>
          <p:nvSpPr>
            <p:cNvPr id="60" name="Freeform 122"/>
            <p:cNvSpPr/>
            <p:nvPr/>
          </p:nvSpPr>
          <p:spPr>
            <a:xfrm rot="20540781">
              <a:off x="3935960" y="4105960"/>
              <a:ext cx="507432" cy="406967"/>
            </a:xfrm>
            <a:custGeom>
              <a:avLst/>
              <a:gdLst>
                <a:gd name="connsiteX0" fmla="*/ 502324 w 507432"/>
                <a:gd name="connsiteY0" fmla="*/ 5108 h 406967"/>
                <a:gd name="connsiteX1" fmla="*/ 384831 w 507432"/>
                <a:gd name="connsiteY1" fmla="*/ 132818 h 406967"/>
                <a:gd name="connsiteX2" fmla="*/ 400156 w 507432"/>
                <a:gd name="connsiteY2" fmla="*/ 194118 h 406967"/>
                <a:gd name="connsiteX3" fmla="*/ 400156 w 507432"/>
                <a:gd name="connsiteY3" fmla="*/ 260527 h 406967"/>
                <a:gd name="connsiteX4" fmla="*/ 88545 w 507432"/>
                <a:gd name="connsiteY4" fmla="*/ 393345 h 406967"/>
                <a:gd name="connsiteX5" fmla="*/ 17028 w 507432"/>
                <a:gd name="connsiteY5" fmla="*/ 178793 h 406967"/>
                <a:gd name="connsiteX6" fmla="*/ 190713 w 507432"/>
                <a:gd name="connsiteY6" fmla="*/ 189010 h 406967"/>
                <a:gd name="connsiteX7" fmla="*/ 354181 w 507432"/>
                <a:gd name="connsiteY7" fmla="*/ 102167 h 406967"/>
                <a:gd name="connsiteX8" fmla="*/ 502324 w 507432"/>
                <a:gd name="connsiteY8" fmla="*/ 5108 h 40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432" h="406967">
                  <a:moveTo>
                    <a:pt x="502324" y="5108"/>
                  </a:moveTo>
                  <a:cubicBezTo>
                    <a:pt x="507432" y="10217"/>
                    <a:pt x="401859" y="101316"/>
                    <a:pt x="384831" y="132818"/>
                  </a:cubicBezTo>
                  <a:cubicBezTo>
                    <a:pt x="367803" y="164320"/>
                    <a:pt x="397602" y="172833"/>
                    <a:pt x="400156" y="194118"/>
                  </a:cubicBezTo>
                  <a:cubicBezTo>
                    <a:pt x="402710" y="215403"/>
                    <a:pt x="452091" y="227323"/>
                    <a:pt x="400156" y="260527"/>
                  </a:cubicBezTo>
                  <a:cubicBezTo>
                    <a:pt x="348221" y="293732"/>
                    <a:pt x="152400" y="406967"/>
                    <a:pt x="88545" y="393345"/>
                  </a:cubicBezTo>
                  <a:cubicBezTo>
                    <a:pt x="24690" y="379723"/>
                    <a:pt x="0" y="212849"/>
                    <a:pt x="17028" y="178793"/>
                  </a:cubicBezTo>
                  <a:cubicBezTo>
                    <a:pt x="34056" y="144737"/>
                    <a:pt x="134521" y="201781"/>
                    <a:pt x="190713" y="189010"/>
                  </a:cubicBezTo>
                  <a:cubicBezTo>
                    <a:pt x="246905" y="176239"/>
                    <a:pt x="306503" y="129412"/>
                    <a:pt x="354181" y="102167"/>
                  </a:cubicBezTo>
                  <a:cubicBezTo>
                    <a:pt x="401859" y="74922"/>
                    <a:pt x="497216" y="0"/>
                    <a:pt x="502324" y="5108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Freeform 123"/>
            <p:cNvSpPr/>
            <p:nvPr/>
          </p:nvSpPr>
          <p:spPr>
            <a:xfrm rot="936806">
              <a:off x="4278601" y="4126675"/>
              <a:ext cx="678850" cy="177800"/>
            </a:xfrm>
            <a:custGeom>
              <a:avLst/>
              <a:gdLst>
                <a:gd name="connsiteX0" fmla="*/ 4763 w 368301"/>
                <a:gd name="connsiteY0" fmla="*/ 168275 h 177800"/>
                <a:gd name="connsiteX1" fmla="*/ 119063 w 368301"/>
                <a:gd name="connsiteY1" fmla="*/ 139700 h 177800"/>
                <a:gd name="connsiteX2" fmla="*/ 290513 w 368301"/>
                <a:gd name="connsiteY2" fmla="*/ 111125 h 177800"/>
                <a:gd name="connsiteX3" fmla="*/ 347663 w 368301"/>
                <a:gd name="connsiteY3" fmla="*/ 15875 h 177800"/>
                <a:gd name="connsiteX4" fmla="*/ 166688 w 368301"/>
                <a:gd name="connsiteY4" fmla="*/ 15875 h 177800"/>
                <a:gd name="connsiteX5" fmla="*/ 90488 w 368301"/>
                <a:gd name="connsiteY5" fmla="*/ 82550 h 177800"/>
                <a:gd name="connsiteX6" fmla="*/ 4763 w 368301"/>
                <a:gd name="connsiteY6" fmla="*/ 168275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301" h="177800">
                  <a:moveTo>
                    <a:pt x="4763" y="168275"/>
                  </a:moveTo>
                  <a:cubicBezTo>
                    <a:pt x="9526" y="177800"/>
                    <a:pt x="71438" y="149225"/>
                    <a:pt x="119063" y="139700"/>
                  </a:cubicBezTo>
                  <a:cubicBezTo>
                    <a:pt x="166688" y="130175"/>
                    <a:pt x="252413" y="131762"/>
                    <a:pt x="290513" y="111125"/>
                  </a:cubicBezTo>
                  <a:cubicBezTo>
                    <a:pt x="328613" y="90488"/>
                    <a:pt x="368301" y="31750"/>
                    <a:pt x="347663" y="15875"/>
                  </a:cubicBezTo>
                  <a:cubicBezTo>
                    <a:pt x="327026" y="0"/>
                    <a:pt x="209550" y="4763"/>
                    <a:pt x="166688" y="15875"/>
                  </a:cubicBezTo>
                  <a:cubicBezTo>
                    <a:pt x="123826" y="26987"/>
                    <a:pt x="120651" y="55563"/>
                    <a:pt x="90488" y="82550"/>
                  </a:cubicBezTo>
                  <a:cubicBezTo>
                    <a:pt x="60326" y="109538"/>
                    <a:pt x="0" y="158750"/>
                    <a:pt x="4763" y="1682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Freeform 124"/>
            <p:cNvSpPr/>
            <p:nvPr/>
          </p:nvSpPr>
          <p:spPr>
            <a:xfrm>
              <a:off x="3810000" y="3962400"/>
              <a:ext cx="531813" cy="223838"/>
            </a:xfrm>
            <a:custGeom>
              <a:avLst/>
              <a:gdLst>
                <a:gd name="connsiteX0" fmla="*/ 522288 w 531813"/>
                <a:gd name="connsiteY0" fmla="*/ 219075 h 223838"/>
                <a:gd name="connsiteX1" fmla="*/ 369888 w 531813"/>
                <a:gd name="connsiteY1" fmla="*/ 142875 h 223838"/>
                <a:gd name="connsiteX2" fmla="*/ 427038 w 531813"/>
                <a:gd name="connsiteY2" fmla="*/ 47625 h 223838"/>
                <a:gd name="connsiteX3" fmla="*/ 236538 w 531813"/>
                <a:gd name="connsiteY3" fmla="*/ 0 h 223838"/>
                <a:gd name="connsiteX4" fmla="*/ 17463 w 531813"/>
                <a:gd name="connsiteY4" fmla="*/ 47625 h 223838"/>
                <a:gd name="connsiteX5" fmla="*/ 131763 w 531813"/>
                <a:gd name="connsiteY5" fmla="*/ 161925 h 223838"/>
                <a:gd name="connsiteX6" fmla="*/ 312738 w 531813"/>
                <a:gd name="connsiteY6" fmla="*/ 114300 h 223838"/>
                <a:gd name="connsiteX7" fmla="*/ 522288 w 531813"/>
                <a:gd name="connsiteY7" fmla="*/ 219075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813" h="223838">
                  <a:moveTo>
                    <a:pt x="522288" y="219075"/>
                  </a:moveTo>
                  <a:cubicBezTo>
                    <a:pt x="531813" y="223838"/>
                    <a:pt x="385763" y="171450"/>
                    <a:pt x="369888" y="142875"/>
                  </a:cubicBezTo>
                  <a:cubicBezTo>
                    <a:pt x="354013" y="114300"/>
                    <a:pt x="449263" y="71437"/>
                    <a:pt x="427038" y="47625"/>
                  </a:cubicBezTo>
                  <a:cubicBezTo>
                    <a:pt x="404813" y="23813"/>
                    <a:pt x="304800" y="0"/>
                    <a:pt x="236538" y="0"/>
                  </a:cubicBezTo>
                  <a:cubicBezTo>
                    <a:pt x="168276" y="0"/>
                    <a:pt x="34926" y="20637"/>
                    <a:pt x="17463" y="47625"/>
                  </a:cubicBezTo>
                  <a:cubicBezTo>
                    <a:pt x="0" y="74613"/>
                    <a:pt x="82551" y="150813"/>
                    <a:pt x="131763" y="161925"/>
                  </a:cubicBezTo>
                  <a:cubicBezTo>
                    <a:pt x="180975" y="173037"/>
                    <a:pt x="249238" y="98425"/>
                    <a:pt x="312738" y="114300"/>
                  </a:cubicBezTo>
                  <a:cubicBezTo>
                    <a:pt x="376238" y="130175"/>
                    <a:pt x="512763" y="214312"/>
                    <a:pt x="522288" y="2190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Freeform 125"/>
            <p:cNvSpPr/>
            <p:nvPr/>
          </p:nvSpPr>
          <p:spPr>
            <a:xfrm>
              <a:off x="3505200" y="4191000"/>
              <a:ext cx="823912" cy="217487"/>
            </a:xfrm>
            <a:custGeom>
              <a:avLst/>
              <a:gdLst>
                <a:gd name="connsiteX0" fmla="*/ 814387 w 823912"/>
                <a:gd name="connsiteY0" fmla="*/ 3175 h 217487"/>
                <a:gd name="connsiteX1" fmla="*/ 528637 w 823912"/>
                <a:gd name="connsiteY1" fmla="*/ 60325 h 217487"/>
                <a:gd name="connsiteX2" fmla="*/ 528637 w 823912"/>
                <a:gd name="connsiteY2" fmla="*/ 146050 h 217487"/>
                <a:gd name="connsiteX3" fmla="*/ 309562 w 823912"/>
                <a:gd name="connsiteY3" fmla="*/ 203200 h 217487"/>
                <a:gd name="connsiteX4" fmla="*/ 14287 w 823912"/>
                <a:gd name="connsiteY4" fmla="*/ 193675 h 217487"/>
                <a:gd name="connsiteX5" fmla="*/ 223837 w 823912"/>
                <a:gd name="connsiteY5" fmla="*/ 60325 h 217487"/>
                <a:gd name="connsiteX6" fmla="*/ 442912 w 823912"/>
                <a:gd name="connsiteY6" fmla="*/ 41275 h 217487"/>
                <a:gd name="connsiteX7" fmla="*/ 585787 w 823912"/>
                <a:gd name="connsiteY7" fmla="*/ 41275 h 217487"/>
                <a:gd name="connsiteX8" fmla="*/ 814387 w 823912"/>
                <a:gd name="connsiteY8" fmla="*/ 3175 h 2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912" h="217487">
                  <a:moveTo>
                    <a:pt x="814387" y="3175"/>
                  </a:moveTo>
                  <a:cubicBezTo>
                    <a:pt x="804862" y="6350"/>
                    <a:pt x="576262" y="36513"/>
                    <a:pt x="528637" y="60325"/>
                  </a:cubicBezTo>
                  <a:cubicBezTo>
                    <a:pt x="481012" y="84138"/>
                    <a:pt x="565149" y="122238"/>
                    <a:pt x="528637" y="146050"/>
                  </a:cubicBezTo>
                  <a:cubicBezTo>
                    <a:pt x="492125" y="169862"/>
                    <a:pt x="395287" y="195263"/>
                    <a:pt x="309562" y="203200"/>
                  </a:cubicBezTo>
                  <a:cubicBezTo>
                    <a:pt x="223837" y="211137"/>
                    <a:pt x="28574" y="217487"/>
                    <a:pt x="14287" y="193675"/>
                  </a:cubicBezTo>
                  <a:cubicBezTo>
                    <a:pt x="0" y="169863"/>
                    <a:pt x="152400" y="85725"/>
                    <a:pt x="223837" y="60325"/>
                  </a:cubicBezTo>
                  <a:cubicBezTo>
                    <a:pt x="295274" y="34925"/>
                    <a:pt x="382587" y="44450"/>
                    <a:pt x="442912" y="41275"/>
                  </a:cubicBezTo>
                  <a:cubicBezTo>
                    <a:pt x="503237" y="38100"/>
                    <a:pt x="519112" y="50800"/>
                    <a:pt x="585787" y="41275"/>
                  </a:cubicBezTo>
                  <a:cubicBezTo>
                    <a:pt x="652462" y="31750"/>
                    <a:pt x="823912" y="0"/>
                    <a:pt x="814387" y="31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Freeform 126"/>
            <p:cNvSpPr/>
            <p:nvPr/>
          </p:nvSpPr>
          <p:spPr>
            <a:xfrm>
              <a:off x="4267200" y="3962400"/>
              <a:ext cx="536574" cy="254000"/>
            </a:xfrm>
            <a:custGeom>
              <a:avLst/>
              <a:gdLst>
                <a:gd name="connsiteX0" fmla="*/ 1587 w 536574"/>
                <a:gd name="connsiteY0" fmla="*/ 241300 h 254000"/>
                <a:gd name="connsiteX1" fmla="*/ 134937 w 536574"/>
                <a:gd name="connsiteY1" fmla="*/ 193675 h 254000"/>
                <a:gd name="connsiteX2" fmla="*/ 458787 w 536574"/>
                <a:gd name="connsiteY2" fmla="*/ 155575 h 254000"/>
                <a:gd name="connsiteX3" fmla="*/ 506412 w 536574"/>
                <a:gd name="connsiteY3" fmla="*/ 22225 h 254000"/>
                <a:gd name="connsiteX4" fmla="*/ 277812 w 536574"/>
                <a:gd name="connsiteY4" fmla="*/ 22225 h 254000"/>
                <a:gd name="connsiteX5" fmla="*/ 125412 w 536574"/>
                <a:gd name="connsiteY5" fmla="*/ 117475 h 254000"/>
                <a:gd name="connsiteX6" fmla="*/ 1587 w 536574"/>
                <a:gd name="connsiteY6" fmla="*/ 2413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574" h="254000">
                  <a:moveTo>
                    <a:pt x="1587" y="241300"/>
                  </a:moveTo>
                  <a:cubicBezTo>
                    <a:pt x="3174" y="254000"/>
                    <a:pt x="58737" y="207963"/>
                    <a:pt x="134937" y="193675"/>
                  </a:cubicBezTo>
                  <a:cubicBezTo>
                    <a:pt x="211137" y="179388"/>
                    <a:pt x="396875" y="184150"/>
                    <a:pt x="458787" y="155575"/>
                  </a:cubicBezTo>
                  <a:cubicBezTo>
                    <a:pt x="520699" y="127000"/>
                    <a:pt x="536574" y="44450"/>
                    <a:pt x="506412" y="22225"/>
                  </a:cubicBezTo>
                  <a:cubicBezTo>
                    <a:pt x="476250" y="0"/>
                    <a:pt x="341312" y="6350"/>
                    <a:pt x="277812" y="22225"/>
                  </a:cubicBezTo>
                  <a:cubicBezTo>
                    <a:pt x="214312" y="38100"/>
                    <a:pt x="176212" y="87313"/>
                    <a:pt x="125412" y="117475"/>
                  </a:cubicBezTo>
                  <a:cubicBezTo>
                    <a:pt x="74612" y="147637"/>
                    <a:pt x="0" y="228600"/>
                    <a:pt x="1587" y="24130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Freeform 127"/>
            <p:cNvSpPr/>
            <p:nvPr/>
          </p:nvSpPr>
          <p:spPr>
            <a:xfrm>
              <a:off x="3505200" y="4038600"/>
              <a:ext cx="762000" cy="228600"/>
            </a:xfrm>
            <a:custGeom>
              <a:avLst/>
              <a:gdLst>
                <a:gd name="connsiteX0" fmla="*/ 636587 w 650875"/>
                <a:gd name="connsiteY0" fmla="*/ 147637 h 215900"/>
                <a:gd name="connsiteX1" fmla="*/ 436562 w 650875"/>
                <a:gd name="connsiteY1" fmla="*/ 14287 h 215900"/>
                <a:gd name="connsiteX2" fmla="*/ 36512 w 650875"/>
                <a:gd name="connsiteY2" fmla="*/ 61912 h 215900"/>
                <a:gd name="connsiteX3" fmla="*/ 217487 w 650875"/>
                <a:gd name="connsiteY3" fmla="*/ 204787 h 215900"/>
                <a:gd name="connsiteX4" fmla="*/ 522287 w 650875"/>
                <a:gd name="connsiteY4" fmla="*/ 128587 h 215900"/>
                <a:gd name="connsiteX5" fmla="*/ 636587 w 650875"/>
                <a:gd name="connsiteY5" fmla="*/ 14763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875" h="215900">
                  <a:moveTo>
                    <a:pt x="636587" y="147637"/>
                  </a:moveTo>
                  <a:cubicBezTo>
                    <a:pt x="622300" y="128587"/>
                    <a:pt x="536574" y="28574"/>
                    <a:pt x="436562" y="14287"/>
                  </a:cubicBezTo>
                  <a:cubicBezTo>
                    <a:pt x="336550" y="0"/>
                    <a:pt x="73024" y="30162"/>
                    <a:pt x="36512" y="61912"/>
                  </a:cubicBezTo>
                  <a:cubicBezTo>
                    <a:pt x="0" y="93662"/>
                    <a:pt x="136525" y="193675"/>
                    <a:pt x="217487" y="204787"/>
                  </a:cubicBezTo>
                  <a:cubicBezTo>
                    <a:pt x="298450" y="215900"/>
                    <a:pt x="460374" y="139700"/>
                    <a:pt x="522287" y="128587"/>
                  </a:cubicBezTo>
                  <a:cubicBezTo>
                    <a:pt x="584200" y="117474"/>
                    <a:pt x="650875" y="166687"/>
                    <a:pt x="636587" y="14763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Freeform 128"/>
            <p:cNvSpPr/>
            <p:nvPr/>
          </p:nvSpPr>
          <p:spPr>
            <a:xfrm rot="515414">
              <a:off x="4267200" y="4267200"/>
              <a:ext cx="541337" cy="212725"/>
            </a:xfrm>
            <a:custGeom>
              <a:avLst/>
              <a:gdLst>
                <a:gd name="connsiteX0" fmla="*/ 11112 w 541337"/>
                <a:gd name="connsiteY0" fmla="*/ 0 h 212725"/>
                <a:gd name="connsiteX1" fmla="*/ 96837 w 541337"/>
                <a:gd name="connsiteY1" fmla="*/ 28575 h 212725"/>
                <a:gd name="connsiteX2" fmla="*/ 68262 w 541337"/>
                <a:gd name="connsiteY2" fmla="*/ 76200 h 212725"/>
                <a:gd name="connsiteX3" fmla="*/ 144462 w 541337"/>
                <a:gd name="connsiteY3" fmla="*/ 114300 h 212725"/>
                <a:gd name="connsiteX4" fmla="*/ 258762 w 541337"/>
                <a:gd name="connsiteY4" fmla="*/ 200025 h 212725"/>
                <a:gd name="connsiteX5" fmla="*/ 525462 w 541337"/>
                <a:gd name="connsiteY5" fmla="*/ 190500 h 212725"/>
                <a:gd name="connsiteX6" fmla="*/ 354012 w 541337"/>
                <a:gd name="connsiteY6" fmla="*/ 66675 h 212725"/>
                <a:gd name="connsiteX7" fmla="*/ 163512 w 541337"/>
                <a:gd name="connsiteY7" fmla="*/ 28575 h 212725"/>
                <a:gd name="connsiteX8" fmla="*/ 11112 w 541337"/>
                <a:gd name="connsiteY8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337" h="212725">
                  <a:moveTo>
                    <a:pt x="11112" y="0"/>
                  </a:moveTo>
                  <a:cubicBezTo>
                    <a:pt x="0" y="0"/>
                    <a:pt x="87312" y="15875"/>
                    <a:pt x="96837" y="28575"/>
                  </a:cubicBezTo>
                  <a:cubicBezTo>
                    <a:pt x="106362" y="41275"/>
                    <a:pt x="60325" y="61913"/>
                    <a:pt x="68262" y="76200"/>
                  </a:cubicBezTo>
                  <a:cubicBezTo>
                    <a:pt x="76199" y="90487"/>
                    <a:pt x="112712" y="93663"/>
                    <a:pt x="144462" y="114300"/>
                  </a:cubicBezTo>
                  <a:cubicBezTo>
                    <a:pt x="176212" y="134937"/>
                    <a:pt x="195262" y="187325"/>
                    <a:pt x="258762" y="200025"/>
                  </a:cubicBezTo>
                  <a:cubicBezTo>
                    <a:pt x="322262" y="212725"/>
                    <a:pt x="509587" y="212725"/>
                    <a:pt x="525462" y="190500"/>
                  </a:cubicBezTo>
                  <a:cubicBezTo>
                    <a:pt x="541337" y="168275"/>
                    <a:pt x="414337" y="93662"/>
                    <a:pt x="354012" y="66675"/>
                  </a:cubicBezTo>
                  <a:cubicBezTo>
                    <a:pt x="293687" y="39688"/>
                    <a:pt x="214312" y="41275"/>
                    <a:pt x="163512" y="28575"/>
                  </a:cubicBezTo>
                  <a:cubicBezTo>
                    <a:pt x="112712" y="15875"/>
                    <a:pt x="22224" y="0"/>
                    <a:pt x="11112" y="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Freeform 129"/>
            <p:cNvSpPr/>
            <p:nvPr/>
          </p:nvSpPr>
          <p:spPr>
            <a:xfrm>
              <a:off x="4191000" y="3810000"/>
              <a:ext cx="355600" cy="366712"/>
            </a:xfrm>
            <a:custGeom>
              <a:avLst/>
              <a:gdLst>
                <a:gd name="connsiteX0" fmla="*/ 76200 w 355600"/>
                <a:gd name="connsiteY0" fmla="*/ 360362 h 366712"/>
                <a:gd name="connsiteX1" fmla="*/ 142875 w 355600"/>
                <a:gd name="connsiteY1" fmla="*/ 236537 h 366712"/>
                <a:gd name="connsiteX2" fmla="*/ 9525 w 355600"/>
                <a:gd name="connsiteY2" fmla="*/ 169862 h 366712"/>
                <a:gd name="connsiteX3" fmla="*/ 85725 w 355600"/>
                <a:gd name="connsiteY3" fmla="*/ 17462 h 366712"/>
                <a:gd name="connsiteX4" fmla="*/ 323850 w 355600"/>
                <a:gd name="connsiteY4" fmla="*/ 65087 h 366712"/>
                <a:gd name="connsiteX5" fmla="*/ 276225 w 355600"/>
                <a:gd name="connsiteY5" fmla="*/ 207962 h 366712"/>
                <a:gd name="connsiteX6" fmla="*/ 180975 w 355600"/>
                <a:gd name="connsiteY6" fmla="*/ 274637 h 366712"/>
                <a:gd name="connsiteX7" fmla="*/ 76200 w 355600"/>
                <a:gd name="connsiteY7" fmla="*/ 360362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" h="366712">
                  <a:moveTo>
                    <a:pt x="76200" y="360362"/>
                  </a:moveTo>
                  <a:cubicBezTo>
                    <a:pt x="69850" y="354012"/>
                    <a:pt x="153987" y="268287"/>
                    <a:pt x="142875" y="236537"/>
                  </a:cubicBezTo>
                  <a:cubicBezTo>
                    <a:pt x="131763" y="204787"/>
                    <a:pt x="19050" y="206374"/>
                    <a:pt x="9525" y="169862"/>
                  </a:cubicBezTo>
                  <a:cubicBezTo>
                    <a:pt x="0" y="133350"/>
                    <a:pt x="33338" y="34924"/>
                    <a:pt x="85725" y="17462"/>
                  </a:cubicBezTo>
                  <a:cubicBezTo>
                    <a:pt x="138112" y="0"/>
                    <a:pt x="292100" y="33337"/>
                    <a:pt x="323850" y="65087"/>
                  </a:cubicBezTo>
                  <a:cubicBezTo>
                    <a:pt x="355600" y="96837"/>
                    <a:pt x="300037" y="173037"/>
                    <a:pt x="276225" y="207962"/>
                  </a:cubicBezTo>
                  <a:cubicBezTo>
                    <a:pt x="252413" y="242887"/>
                    <a:pt x="214312" y="242887"/>
                    <a:pt x="180975" y="274637"/>
                  </a:cubicBezTo>
                  <a:cubicBezTo>
                    <a:pt x="147638" y="306387"/>
                    <a:pt x="82550" y="366712"/>
                    <a:pt x="76200" y="360362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Freeform 130"/>
            <p:cNvSpPr/>
            <p:nvPr/>
          </p:nvSpPr>
          <p:spPr>
            <a:xfrm rot="19844512">
              <a:off x="4041434" y="4178238"/>
              <a:ext cx="281828" cy="85165"/>
            </a:xfrm>
            <a:custGeom>
              <a:avLst/>
              <a:gdLst>
                <a:gd name="connsiteX0" fmla="*/ 7844 w 281828"/>
                <a:gd name="connsiteY0" fmla="*/ 16809 h 85165"/>
                <a:gd name="connsiteX1" fmla="*/ 64994 w 281828"/>
                <a:gd name="connsiteY1" fmla="*/ 3362 h 85165"/>
                <a:gd name="connsiteX2" fmla="*/ 202826 w 281828"/>
                <a:gd name="connsiteY2" fmla="*/ 36980 h 85165"/>
                <a:gd name="connsiteX3" fmla="*/ 266700 w 281828"/>
                <a:gd name="connsiteY3" fmla="*/ 77321 h 85165"/>
                <a:gd name="connsiteX4" fmla="*/ 112059 w 281828"/>
                <a:gd name="connsiteY4" fmla="*/ 80683 h 85165"/>
                <a:gd name="connsiteX5" fmla="*/ 7844 w 281828"/>
                <a:gd name="connsiteY5" fmla="*/ 16809 h 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828" h="85165">
                  <a:moveTo>
                    <a:pt x="7844" y="16809"/>
                  </a:moveTo>
                  <a:cubicBezTo>
                    <a:pt x="0" y="3922"/>
                    <a:pt x="32497" y="0"/>
                    <a:pt x="64994" y="3362"/>
                  </a:cubicBezTo>
                  <a:cubicBezTo>
                    <a:pt x="97491" y="6724"/>
                    <a:pt x="169208" y="24654"/>
                    <a:pt x="202826" y="36980"/>
                  </a:cubicBezTo>
                  <a:cubicBezTo>
                    <a:pt x="236444" y="49306"/>
                    <a:pt x="281828" y="70037"/>
                    <a:pt x="266700" y="77321"/>
                  </a:cubicBezTo>
                  <a:cubicBezTo>
                    <a:pt x="251572" y="84605"/>
                    <a:pt x="156322" y="85165"/>
                    <a:pt x="112059" y="80683"/>
                  </a:cubicBezTo>
                  <a:cubicBezTo>
                    <a:pt x="67796" y="76201"/>
                    <a:pt x="15688" y="29696"/>
                    <a:pt x="7844" y="16809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Freeform 131"/>
            <p:cNvSpPr/>
            <p:nvPr/>
          </p:nvSpPr>
          <p:spPr>
            <a:xfrm>
              <a:off x="4212852" y="4066615"/>
              <a:ext cx="107576" cy="109817"/>
            </a:xfrm>
            <a:custGeom>
              <a:avLst/>
              <a:gdLst>
                <a:gd name="connsiteX0" fmla="*/ 93569 w 107576"/>
                <a:gd name="connsiteY0" fmla="*/ 108697 h 109817"/>
                <a:gd name="connsiteX1" fmla="*/ 90207 w 107576"/>
                <a:gd name="connsiteY1" fmla="*/ 44823 h 109817"/>
                <a:gd name="connsiteX2" fmla="*/ 26333 w 107576"/>
                <a:gd name="connsiteY2" fmla="*/ 1120 h 109817"/>
                <a:gd name="connsiteX3" fmla="*/ 6163 w 107576"/>
                <a:gd name="connsiteY3" fmla="*/ 38100 h 109817"/>
                <a:gd name="connsiteX4" fmla="*/ 93569 w 107576"/>
                <a:gd name="connsiteY4" fmla="*/ 108697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76" h="109817">
                  <a:moveTo>
                    <a:pt x="93569" y="108697"/>
                  </a:moveTo>
                  <a:cubicBezTo>
                    <a:pt x="107576" y="109817"/>
                    <a:pt x="101413" y="62752"/>
                    <a:pt x="90207" y="44823"/>
                  </a:cubicBezTo>
                  <a:cubicBezTo>
                    <a:pt x="79001" y="26894"/>
                    <a:pt x="40340" y="2240"/>
                    <a:pt x="26333" y="1120"/>
                  </a:cubicBezTo>
                  <a:cubicBezTo>
                    <a:pt x="12326" y="0"/>
                    <a:pt x="0" y="19610"/>
                    <a:pt x="6163" y="38100"/>
                  </a:cubicBezTo>
                  <a:cubicBezTo>
                    <a:pt x="12326" y="56590"/>
                    <a:pt x="79562" y="107577"/>
                    <a:pt x="93569" y="10869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76056" y="2226875"/>
            <a:ext cx="2626040" cy="707886"/>
          </a:xfrm>
          <a:prstGeom prst="rect">
            <a:avLst/>
          </a:prstGeom>
          <a:solidFill>
            <a:srgbClr val="F79031"/>
          </a:solidFill>
        </p:spPr>
        <p:txBody>
          <a:bodyPr wrap="none" rtlCol="0">
            <a:spAutoFit/>
          </a:bodyPr>
          <a:lstStyle/>
          <a:p>
            <a:r>
              <a:rPr lang="ru-RU" sz="2000" i="1" dirty="0"/>
              <a:t> </a:t>
            </a:r>
            <a:r>
              <a:rPr lang="en-US" sz="2000" i="1" dirty="0" err="1" smtClean="0">
                <a:latin typeface="Century" panose="02040604050505020304" pitchFamily="18" charset="0"/>
              </a:rPr>
              <a:t>flc</a:t>
            </a:r>
            <a:r>
              <a:rPr lang="en-US" sz="2000" i="1" dirty="0" smtClean="0">
                <a:latin typeface="Century" panose="02040604050505020304" pitchFamily="18" charset="0"/>
              </a:rPr>
              <a:t>-</a:t>
            </a:r>
            <a:r>
              <a:rPr lang="ru-RU" sz="2000" dirty="0" smtClean="0">
                <a:latin typeface="Century" panose="02040604050505020304" pitchFamily="18" charset="0"/>
              </a:rPr>
              <a:t>мутанты цветут 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 преждевременно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54987" y="5262395"/>
            <a:ext cx="3626314" cy="400110"/>
          </a:xfrm>
          <a:prstGeom prst="rect">
            <a:avLst/>
          </a:prstGeom>
          <a:solidFill>
            <a:srgbClr val="F79031"/>
          </a:solidFill>
        </p:spPr>
        <p:txBody>
          <a:bodyPr wrap="none" rtlCol="0">
            <a:spAutoFit/>
          </a:bodyPr>
          <a:lstStyle/>
          <a:p>
            <a:r>
              <a:rPr lang="ru-RU" sz="2000" i="1" dirty="0"/>
              <a:t> </a:t>
            </a:r>
            <a:r>
              <a:rPr lang="en-US" sz="2000" dirty="0" smtClean="0">
                <a:latin typeface="Century" panose="02040604050505020304" pitchFamily="18" charset="0"/>
              </a:rPr>
              <a:t>FLC – </a:t>
            </a:r>
            <a:r>
              <a:rPr lang="ru-RU" sz="2000" dirty="0" smtClean="0">
                <a:latin typeface="Century" panose="02040604050505020304" pitchFamily="18" charset="0"/>
              </a:rPr>
              <a:t>ингибитор цветения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555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Century" panose="02040604050505020304" pitchFamily="18" charset="0"/>
              </a:rPr>
              <a:t>План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Роль гистона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H3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Эпигенетические феномены растений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Сайленсинг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транспозонов</a:t>
            </a:r>
            <a:endParaRPr lang="ru-RU" dirty="0" smtClean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Яровизация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Сброс эпигенетической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Парамутирование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Яровизация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entury" panose="02040604050505020304" pitchFamily="18" charset="0"/>
              </a:rPr>
              <a:t>FLC </a:t>
            </a:r>
            <a:r>
              <a:rPr lang="ru-RU" sz="2400" dirty="0" smtClean="0">
                <a:latin typeface="Century" panose="02040604050505020304" pitchFamily="18" charset="0"/>
              </a:rPr>
              <a:t>ингибирует </a:t>
            </a:r>
            <a:r>
              <a:rPr lang="en-US" sz="2400" i="1" dirty="0" smtClean="0">
                <a:latin typeface="Century" panose="02040604050505020304" pitchFamily="18" charset="0"/>
              </a:rPr>
              <a:t>FT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smtClean="0">
                <a:latin typeface="Century" panose="02040604050505020304" pitchFamily="18" charset="0"/>
              </a:rPr>
              <a:t>(активатор цветения)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30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1"/>
          <p:cNvSpPr/>
          <p:nvPr/>
        </p:nvSpPr>
        <p:spPr bwMode="auto">
          <a:xfrm>
            <a:off x="2500341" y="2700346"/>
            <a:ext cx="2928937" cy="142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2" name="Group 66"/>
          <p:cNvGrpSpPr>
            <a:grpSpLocks/>
          </p:cNvGrpSpPr>
          <p:nvPr/>
        </p:nvGrpSpPr>
        <p:grpSpPr bwMode="auto">
          <a:xfrm rot="-5400000">
            <a:off x="2504282" y="2058193"/>
            <a:ext cx="914400" cy="1077913"/>
            <a:chOff x="7577585" y="3613695"/>
            <a:chExt cx="914333" cy="1078491"/>
          </a:xfrm>
        </p:grpSpPr>
        <p:sp>
          <p:nvSpPr>
            <p:cNvPr id="13" name="Arc 126"/>
            <p:cNvSpPr/>
            <p:nvPr/>
          </p:nvSpPr>
          <p:spPr>
            <a:xfrm>
              <a:off x="7577585" y="3777295"/>
              <a:ext cx="914333" cy="914890"/>
            </a:xfrm>
            <a:prstGeom prst="arc">
              <a:avLst>
                <a:gd name="adj1" fmla="val 16705623"/>
                <a:gd name="adj2" fmla="val 102505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4" name="Straight Connector 127"/>
            <p:cNvCxnSpPr/>
            <p:nvPr/>
          </p:nvCxnSpPr>
          <p:spPr>
            <a:xfrm rot="5400000">
              <a:off x="7997360" y="3717754"/>
              <a:ext cx="285903" cy="714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6"/>
          <p:cNvGrpSpPr>
            <a:grpSpLocks/>
          </p:cNvGrpSpPr>
          <p:nvPr/>
        </p:nvGrpSpPr>
        <p:grpSpPr bwMode="auto">
          <a:xfrm>
            <a:off x="3000375" y="2143125"/>
            <a:ext cx="1214438" cy="928688"/>
            <a:chOff x="1776969" y="4214811"/>
            <a:chExt cx="1669853" cy="1143008"/>
          </a:xfrm>
        </p:grpSpPr>
        <p:sp>
          <p:nvSpPr>
            <p:cNvPr id="16" name="Oval 118"/>
            <p:cNvSpPr/>
            <p:nvPr/>
          </p:nvSpPr>
          <p:spPr>
            <a:xfrm>
              <a:off x="1776969" y="4214811"/>
              <a:ext cx="1499591" cy="1143008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990099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TextBox 60"/>
            <p:cNvSpPr txBox="1">
              <a:spLocks noChangeArrowheads="1"/>
            </p:cNvSpPr>
            <p:nvPr/>
          </p:nvSpPr>
          <p:spPr bwMode="auto">
            <a:xfrm>
              <a:off x="1875196" y="4302735"/>
              <a:ext cx="1571626" cy="71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3200">
                  <a:solidFill>
                    <a:schemeClr val="bg1"/>
                  </a:solidFill>
                </a:rPr>
                <a:t>FLC</a:t>
              </a:r>
            </a:p>
          </p:txBody>
        </p:sp>
      </p:grpSp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2428875" y="2986088"/>
            <a:ext cx="292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dirty="0"/>
              <a:t>Transcription of FT gene repressed by FLC binding</a:t>
            </a:r>
          </a:p>
        </p:txBody>
      </p: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4357688" y="2357438"/>
            <a:ext cx="1039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i="1"/>
              <a:t>FT </a:t>
            </a:r>
            <a:r>
              <a:rPr lang="en-GB" altLang="ru-RU"/>
              <a:t>gene</a:t>
            </a:r>
          </a:p>
        </p:txBody>
      </p:sp>
      <p:grpSp>
        <p:nvGrpSpPr>
          <p:cNvPr id="20" name="Group 141"/>
          <p:cNvGrpSpPr>
            <a:grpSpLocks/>
          </p:cNvGrpSpPr>
          <p:nvPr/>
        </p:nvGrpSpPr>
        <p:grpSpPr bwMode="auto">
          <a:xfrm>
            <a:off x="2500313" y="4429125"/>
            <a:ext cx="3663950" cy="1500188"/>
            <a:chOff x="285721" y="5072063"/>
            <a:chExt cx="3664605" cy="1500206"/>
          </a:xfrm>
        </p:grpSpPr>
        <p:grpSp>
          <p:nvGrpSpPr>
            <p:cNvPr id="21" name="Group 124"/>
            <p:cNvGrpSpPr>
              <a:grpSpLocks/>
            </p:cNvGrpSpPr>
            <p:nvPr/>
          </p:nvGrpSpPr>
          <p:grpSpPr bwMode="auto">
            <a:xfrm>
              <a:off x="285721" y="5072063"/>
              <a:ext cx="3664605" cy="1500206"/>
              <a:chOff x="4786314" y="4857760"/>
              <a:chExt cx="3664630" cy="1500217"/>
            </a:xfrm>
          </p:grpSpPr>
          <p:sp>
            <p:nvSpPr>
              <p:cNvPr id="23" name="Rectangle 129"/>
              <p:cNvSpPr/>
              <p:nvPr/>
            </p:nvSpPr>
            <p:spPr>
              <a:xfrm>
                <a:off x="4786314" y="5214954"/>
                <a:ext cx="2929243" cy="14287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" name="TextBox 116"/>
              <p:cNvSpPr txBox="1">
                <a:spLocks noChangeArrowheads="1"/>
              </p:cNvSpPr>
              <p:nvPr/>
            </p:nvSpPr>
            <p:spPr bwMode="auto">
              <a:xfrm>
                <a:off x="6072198" y="4857760"/>
                <a:ext cx="10397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 i="1"/>
                  <a:t>FT </a:t>
                </a:r>
                <a:r>
                  <a:rPr lang="en-GB" altLang="ru-RU"/>
                  <a:t>gene</a:t>
                </a:r>
              </a:p>
            </p:txBody>
          </p:sp>
          <p:cxnSp>
            <p:nvCxnSpPr>
              <p:cNvPr id="25" name="Straight Arrow Connector 131"/>
              <p:cNvCxnSpPr/>
              <p:nvPr/>
            </p:nvCxnSpPr>
            <p:spPr>
              <a:xfrm>
                <a:off x="6501132" y="5572149"/>
                <a:ext cx="1070174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116"/>
              <p:cNvGrpSpPr>
                <a:grpSpLocks/>
              </p:cNvGrpSpPr>
              <p:nvPr/>
            </p:nvGrpSpPr>
            <p:grpSpPr bwMode="auto">
              <a:xfrm>
                <a:off x="7644114" y="5643598"/>
                <a:ext cx="806830" cy="714379"/>
                <a:chOff x="3791174" y="2563844"/>
                <a:chExt cx="1571626" cy="1270008"/>
              </a:xfrm>
            </p:grpSpPr>
            <p:sp>
              <p:nvSpPr>
                <p:cNvPr id="27" name="Oval 133"/>
                <p:cNvSpPr/>
                <p:nvPr/>
              </p:nvSpPr>
              <p:spPr>
                <a:xfrm>
                  <a:off x="3791176" y="2563844"/>
                  <a:ext cx="1500199" cy="1270008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3791174" y="2690847"/>
                  <a:ext cx="1571626" cy="1039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 sz="3200"/>
                    <a:t>FT</a:t>
                  </a:r>
                </a:p>
              </p:txBody>
            </p:sp>
          </p:grpSp>
        </p:grpSp>
        <p:cxnSp>
          <p:nvCxnSpPr>
            <p:cNvPr id="22" name="Straight Connector 139"/>
            <p:cNvCxnSpPr/>
            <p:nvPr/>
          </p:nvCxnSpPr>
          <p:spPr>
            <a:xfrm rot="5400000" flipH="1" flipV="1">
              <a:off x="1891782" y="5679289"/>
              <a:ext cx="215903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142"/>
          <p:cNvSpPr txBox="1">
            <a:spLocks noChangeArrowheads="1"/>
          </p:cNvSpPr>
          <p:nvPr/>
        </p:nvSpPr>
        <p:spPr bwMode="auto">
          <a:xfrm>
            <a:off x="714375" y="1643063"/>
            <a:ext cx="150018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/>
              <a:t>Wild-type plant</a:t>
            </a:r>
          </a:p>
        </p:txBody>
      </p:sp>
      <p:sp>
        <p:nvSpPr>
          <p:cNvPr id="30" name="TextBox 143"/>
          <p:cNvSpPr txBox="1">
            <a:spLocks noChangeArrowheads="1"/>
          </p:cNvSpPr>
          <p:nvPr/>
        </p:nvSpPr>
        <p:spPr bwMode="auto">
          <a:xfrm>
            <a:off x="714375" y="3929063"/>
            <a:ext cx="150018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i="1"/>
              <a:t>flc</a:t>
            </a:r>
            <a:r>
              <a:rPr lang="en-GB" altLang="ru-RU"/>
              <a:t> mutant plant</a:t>
            </a:r>
          </a:p>
        </p:txBody>
      </p:sp>
      <p:sp>
        <p:nvSpPr>
          <p:cNvPr id="31" name="Rectangle 144"/>
          <p:cNvSpPr/>
          <p:nvPr/>
        </p:nvSpPr>
        <p:spPr bwMode="auto">
          <a:xfrm>
            <a:off x="642938" y="1500188"/>
            <a:ext cx="7786687" cy="221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145"/>
          <p:cNvSpPr/>
          <p:nvPr/>
        </p:nvSpPr>
        <p:spPr bwMode="auto">
          <a:xfrm>
            <a:off x="642938" y="3786188"/>
            <a:ext cx="7786687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3" name="Group 78"/>
          <p:cNvGrpSpPr>
            <a:grpSpLocks/>
          </p:cNvGrpSpPr>
          <p:nvPr/>
        </p:nvGrpSpPr>
        <p:grpSpPr bwMode="auto">
          <a:xfrm>
            <a:off x="6934200" y="3962400"/>
            <a:ext cx="1295400" cy="1938338"/>
            <a:chOff x="6781800" y="2193921"/>
            <a:chExt cx="1452251" cy="2242806"/>
          </a:xfrm>
        </p:grpSpPr>
        <p:grpSp>
          <p:nvGrpSpPr>
            <p:cNvPr id="34" name="Group 86"/>
            <p:cNvGrpSpPr>
              <a:grpSpLocks/>
            </p:cNvGrpSpPr>
            <p:nvPr/>
          </p:nvGrpSpPr>
          <p:grpSpPr bwMode="auto">
            <a:xfrm>
              <a:off x="6781800" y="3733800"/>
              <a:ext cx="1452251" cy="702927"/>
              <a:chOff x="3505200" y="3810000"/>
              <a:chExt cx="1452251" cy="702927"/>
            </a:xfrm>
          </p:grpSpPr>
          <p:sp>
            <p:nvSpPr>
              <p:cNvPr id="66" name="Freeform 123"/>
              <p:cNvSpPr/>
              <p:nvPr/>
            </p:nvSpPr>
            <p:spPr>
              <a:xfrm rot="20540781">
                <a:off x="3935960" y="4105960"/>
                <a:ext cx="507432" cy="406967"/>
              </a:xfrm>
              <a:custGeom>
                <a:avLst/>
                <a:gdLst>
                  <a:gd name="connsiteX0" fmla="*/ 502324 w 507432"/>
                  <a:gd name="connsiteY0" fmla="*/ 5108 h 406967"/>
                  <a:gd name="connsiteX1" fmla="*/ 384831 w 507432"/>
                  <a:gd name="connsiteY1" fmla="*/ 132818 h 406967"/>
                  <a:gd name="connsiteX2" fmla="*/ 400156 w 507432"/>
                  <a:gd name="connsiteY2" fmla="*/ 194118 h 406967"/>
                  <a:gd name="connsiteX3" fmla="*/ 400156 w 507432"/>
                  <a:gd name="connsiteY3" fmla="*/ 260527 h 406967"/>
                  <a:gd name="connsiteX4" fmla="*/ 88545 w 507432"/>
                  <a:gd name="connsiteY4" fmla="*/ 393345 h 406967"/>
                  <a:gd name="connsiteX5" fmla="*/ 17028 w 507432"/>
                  <a:gd name="connsiteY5" fmla="*/ 178793 h 406967"/>
                  <a:gd name="connsiteX6" fmla="*/ 190713 w 507432"/>
                  <a:gd name="connsiteY6" fmla="*/ 189010 h 406967"/>
                  <a:gd name="connsiteX7" fmla="*/ 354181 w 507432"/>
                  <a:gd name="connsiteY7" fmla="*/ 102167 h 406967"/>
                  <a:gd name="connsiteX8" fmla="*/ 502324 w 507432"/>
                  <a:gd name="connsiteY8" fmla="*/ 5108 h 40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432" h="406967">
                    <a:moveTo>
                      <a:pt x="502324" y="5108"/>
                    </a:moveTo>
                    <a:cubicBezTo>
                      <a:pt x="507432" y="10217"/>
                      <a:pt x="401859" y="101316"/>
                      <a:pt x="384831" y="132818"/>
                    </a:cubicBezTo>
                    <a:cubicBezTo>
                      <a:pt x="367803" y="164320"/>
                      <a:pt x="397602" y="172833"/>
                      <a:pt x="400156" y="194118"/>
                    </a:cubicBezTo>
                    <a:cubicBezTo>
                      <a:pt x="402710" y="215403"/>
                      <a:pt x="452091" y="227323"/>
                      <a:pt x="400156" y="260527"/>
                    </a:cubicBezTo>
                    <a:cubicBezTo>
                      <a:pt x="348221" y="293732"/>
                      <a:pt x="152400" y="406967"/>
                      <a:pt x="88545" y="393345"/>
                    </a:cubicBezTo>
                    <a:cubicBezTo>
                      <a:pt x="24690" y="379723"/>
                      <a:pt x="0" y="212849"/>
                      <a:pt x="17028" y="178793"/>
                    </a:cubicBezTo>
                    <a:cubicBezTo>
                      <a:pt x="34056" y="144737"/>
                      <a:pt x="134521" y="201781"/>
                      <a:pt x="190713" y="189010"/>
                    </a:cubicBezTo>
                    <a:cubicBezTo>
                      <a:pt x="246905" y="176239"/>
                      <a:pt x="306503" y="129412"/>
                      <a:pt x="354181" y="102167"/>
                    </a:cubicBezTo>
                    <a:cubicBezTo>
                      <a:pt x="401859" y="74922"/>
                      <a:pt x="497216" y="0"/>
                      <a:pt x="502324" y="510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124"/>
              <p:cNvSpPr/>
              <p:nvPr/>
            </p:nvSpPr>
            <p:spPr>
              <a:xfrm rot="936806">
                <a:off x="4278601" y="4126675"/>
                <a:ext cx="678850" cy="177800"/>
              </a:xfrm>
              <a:custGeom>
                <a:avLst/>
                <a:gdLst>
                  <a:gd name="connsiteX0" fmla="*/ 4763 w 368301"/>
                  <a:gd name="connsiteY0" fmla="*/ 168275 h 177800"/>
                  <a:gd name="connsiteX1" fmla="*/ 119063 w 368301"/>
                  <a:gd name="connsiteY1" fmla="*/ 139700 h 177800"/>
                  <a:gd name="connsiteX2" fmla="*/ 290513 w 368301"/>
                  <a:gd name="connsiteY2" fmla="*/ 111125 h 177800"/>
                  <a:gd name="connsiteX3" fmla="*/ 347663 w 368301"/>
                  <a:gd name="connsiteY3" fmla="*/ 15875 h 177800"/>
                  <a:gd name="connsiteX4" fmla="*/ 166688 w 368301"/>
                  <a:gd name="connsiteY4" fmla="*/ 15875 h 177800"/>
                  <a:gd name="connsiteX5" fmla="*/ 90488 w 368301"/>
                  <a:gd name="connsiteY5" fmla="*/ 82550 h 177800"/>
                  <a:gd name="connsiteX6" fmla="*/ 4763 w 368301"/>
                  <a:gd name="connsiteY6" fmla="*/ 168275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301" h="177800">
                    <a:moveTo>
                      <a:pt x="4763" y="168275"/>
                    </a:moveTo>
                    <a:cubicBezTo>
                      <a:pt x="9526" y="177800"/>
                      <a:pt x="71438" y="149225"/>
                      <a:pt x="119063" y="139700"/>
                    </a:cubicBezTo>
                    <a:cubicBezTo>
                      <a:pt x="166688" y="130175"/>
                      <a:pt x="252413" y="131762"/>
                      <a:pt x="290513" y="111125"/>
                    </a:cubicBezTo>
                    <a:cubicBezTo>
                      <a:pt x="328613" y="90488"/>
                      <a:pt x="368301" y="31750"/>
                      <a:pt x="347663" y="15875"/>
                    </a:cubicBezTo>
                    <a:cubicBezTo>
                      <a:pt x="327026" y="0"/>
                      <a:pt x="209550" y="4763"/>
                      <a:pt x="166688" y="15875"/>
                    </a:cubicBezTo>
                    <a:cubicBezTo>
                      <a:pt x="123826" y="26987"/>
                      <a:pt x="120651" y="55563"/>
                      <a:pt x="90488" y="82550"/>
                    </a:cubicBezTo>
                    <a:cubicBezTo>
                      <a:pt x="60326" y="109538"/>
                      <a:pt x="0" y="158750"/>
                      <a:pt x="4763" y="1682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125"/>
              <p:cNvSpPr/>
              <p:nvPr/>
            </p:nvSpPr>
            <p:spPr>
              <a:xfrm>
                <a:off x="3810000" y="3962400"/>
                <a:ext cx="531813" cy="223838"/>
              </a:xfrm>
              <a:custGeom>
                <a:avLst/>
                <a:gdLst>
                  <a:gd name="connsiteX0" fmla="*/ 522288 w 531813"/>
                  <a:gd name="connsiteY0" fmla="*/ 219075 h 223838"/>
                  <a:gd name="connsiteX1" fmla="*/ 369888 w 531813"/>
                  <a:gd name="connsiteY1" fmla="*/ 142875 h 223838"/>
                  <a:gd name="connsiteX2" fmla="*/ 427038 w 531813"/>
                  <a:gd name="connsiteY2" fmla="*/ 47625 h 223838"/>
                  <a:gd name="connsiteX3" fmla="*/ 236538 w 531813"/>
                  <a:gd name="connsiteY3" fmla="*/ 0 h 223838"/>
                  <a:gd name="connsiteX4" fmla="*/ 17463 w 531813"/>
                  <a:gd name="connsiteY4" fmla="*/ 47625 h 223838"/>
                  <a:gd name="connsiteX5" fmla="*/ 131763 w 531813"/>
                  <a:gd name="connsiteY5" fmla="*/ 161925 h 223838"/>
                  <a:gd name="connsiteX6" fmla="*/ 312738 w 531813"/>
                  <a:gd name="connsiteY6" fmla="*/ 114300 h 223838"/>
                  <a:gd name="connsiteX7" fmla="*/ 522288 w 531813"/>
                  <a:gd name="connsiteY7" fmla="*/ 219075 h 2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813" h="223838">
                    <a:moveTo>
                      <a:pt x="522288" y="219075"/>
                    </a:moveTo>
                    <a:cubicBezTo>
                      <a:pt x="531813" y="223838"/>
                      <a:pt x="385763" y="171450"/>
                      <a:pt x="369888" y="142875"/>
                    </a:cubicBezTo>
                    <a:cubicBezTo>
                      <a:pt x="354013" y="114300"/>
                      <a:pt x="449263" y="71437"/>
                      <a:pt x="427038" y="47625"/>
                    </a:cubicBezTo>
                    <a:cubicBezTo>
                      <a:pt x="404813" y="23813"/>
                      <a:pt x="304800" y="0"/>
                      <a:pt x="236538" y="0"/>
                    </a:cubicBezTo>
                    <a:cubicBezTo>
                      <a:pt x="168276" y="0"/>
                      <a:pt x="34926" y="20637"/>
                      <a:pt x="17463" y="47625"/>
                    </a:cubicBezTo>
                    <a:cubicBezTo>
                      <a:pt x="0" y="74613"/>
                      <a:pt x="82551" y="150813"/>
                      <a:pt x="131763" y="161925"/>
                    </a:cubicBezTo>
                    <a:cubicBezTo>
                      <a:pt x="180975" y="173037"/>
                      <a:pt x="249238" y="98425"/>
                      <a:pt x="312738" y="114300"/>
                    </a:cubicBezTo>
                    <a:cubicBezTo>
                      <a:pt x="376238" y="130175"/>
                      <a:pt x="512763" y="214312"/>
                      <a:pt x="522288" y="2190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Freeform 128"/>
              <p:cNvSpPr/>
              <p:nvPr/>
            </p:nvSpPr>
            <p:spPr>
              <a:xfrm>
                <a:off x="3505200" y="4191000"/>
                <a:ext cx="823912" cy="217487"/>
              </a:xfrm>
              <a:custGeom>
                <a:avLst/>
                <a:gdLst>
                  <a:gd name="connsiteX0" fmla="*/ 814387 w 823912"/>
                  <a:gd name="connsiteY0" fmla="*/ 3175 h 217487"/>
                  <a:gd name="connsiteX1" fmla="*/ 528637 w 823912"/>
                  <a:gd name="connsiteY1" fmla="*/ 60325 h 217487"/>
                  <a:gd name="connsiteX2" fmla="*/ 528637 w 823912"/>
                  <a:gd name="connsiteY2" fmla="*/ 146050 h 217487"/>
                  <a:gd name="connsiteX3" fmla="*/ 309562 w 823912"/>
                  <a:gd name="connsiteY3" fmla="*/ 203200 h 217487"/>
                  <a:gd name="connsiteX4" fmla="*/ 14287 w 823912"/>
                  <a:gd name="connsiteY4" fmla="*/ 193675 h 217487"/>
                  <a:gd name="connsiteX5" fmla="*/ 223837 w 823912"/>
                  <a:gd name="connsiteY5" fmla="*/ 60325 h 217487"/>
                  <a:gd name="connsiteX6" fmla="*/ 442912 w 823912"/>
                  <a:gd name="connsiteY6" fmla="*/ 41275 h 217487"/>
                  <a:gd name="connsiteX7" fmla="*/ 585787 w 823912"/>
                  <a:gd name="connsiteY7" fmla="*/ 41275 h 217487"/>
                  <a:gd name="connsiteX8" fmla="*/ 814387 w 823912"/>
                  <a:gd name="connsiteY8" fmla="*/ 3175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912" h="217487">
                    <a:moveTo>
                      <a:pt x="814387" y="3175"/>
                    </a:moveTo>
                    <a:cubicBezTo>
                      <a:pt x="804862" y="6350"/>
                      <a:pt x="576262" y="36513"/>
                      <a:pt x="528637" y="60325"/>
                    </a:cubicBezTo>
                    <a:cubicBezTo>
                      <a:pt x="481012" y="84138"/>
                      <a:pt x="565149" y="122238"/>
                      <a:pt x="528637" y="146050"/>
                    </a:cubicBezTo>
                    <a:cubicBezTo>
                      <a:pt x="492125" y="169862"/>
                      <a:pt x="395287" y="195263"/>
                      <a:pt x="309562" y="203200"/>
                    </a:cubicBezTo>
                    <a:cubicBezTo>
                      <a:pt x="223837" y="211137"/>
                      <a:pt x="28574" y="217487"/>
                      <a:pt x="14287" y="193675"/>
                    </a:cubicBezTo>
                    <a:cubicBezTo>
                      <a:pt x="0" y="169863"/>
                      <a:pt x="152400" y="85725"/>
                      <a:pt x="223837" y="60325"/>
                    </a:cubicBezTo>
                    <a:cubicBezTo>
                      <a:pt x="295274" y="34925"/>
                      <a:pt x="382587" y="44450"/>
                      <a:pt x="442912" y="41275"/>
                    </a:cubicBezTo>
                    <a:cubicBezTo>
                      <a:pt x="503237" y="38100"/>
                      <a:pt x="519112" y="50800"/>
                      <a:pt x="585787" y="41275"/>
                    </a:cubicBezTo>
                    <a:cubicBezTo>
                      <a:pt x="652462" y="31750"/>
                      <a:pt x="823912" y="0"/>
                      <a:pt x="814387" y="31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Freeform 130"/>
              <p:cNvSpPr/>
              <p:nvPr/>
            </p:nvSpPr>
            <p:spPr>
              <a:xfrm>
                <a:off x="4267200" y="3962400"/>
                <a:ext cx="536574" cy="254000"/>
              </a:xfrm>
              <a:custGeom>
                <a:avLst/>
                <a:gdLst>
                  <a:gd name="connsiteX0" fmla="*/ 1587 w 536574"/>
                  <a:gd name="connsiteY0" fmla="*/ 241300 h 254000"/>
                  <a:gd name="connsiteX1" fmla="*/ 134937 w 536574"/>
                  <a:gd name="connsiteY1" fmla="*/ 193675 h 254000"/>
                  <a:gd name="connsiteX2" fmla="*/ 458787 w 536574"/>
                  <a:gd name="connsiteY2" fmla="*/ 155575 h 254000"/>
                  <a:gd name="connsiteX3" fmla="*/ 506412 w 536574"/>
                  <a:gd name="connsiteY3" fmla="*/ 22225 h 254000"/>
                  <a:gd name="connsiteX4" fmla="*/ 277812 w 536574"/>
                  <a:gd name="connsiteY4" fmla="*/ 22225 h 254000"/>
                  <a:gd name="connsiteX5" fmla="*/ 125412 w 536574"/>
                  <a:gd name="connsiteY5" fmla="*/ 117475 h 254000"/>
                  <a:gd name="connsiteX6" fmla="*/ 1587 w 536574"/>
                  <a:gd name="connsiteY6" fmla="*/ 2413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574" h="254000">
                    <a:moveTo>
                      <a:pt x="1587" y="241300"/>
                    </a:moveTo>
                    <a:cubicBezTo>
                      <a:pt x="3174" y="254000"/>
                      <a:pt x="58737" y="207963"/>
                      <a:pt x="134937" y="193675"/>
                    </a:cubicBezTo>
                    <a:cubicBezTo>
                      <a:pt x="211137" y="179388"/>
                      <a:pt x="396875" y="184150"/>
                      <a:pt x="458787" y="155575"/>
                    </a:cubicBezTo>
                    <a:cubicBezTo>
                      <a:pt x="520699" y="127000"/>
                      <a:pt x="536574" y="44450"/>
                      <a:pt x="506412" y="22225"/>
                    </a:cubicBezTo>
                    <a:cubicBezTo>
                      <a:pt x="476250" y="0"/>
                      <a:pt x="341312" y="6350"/>
                      <a:pt x="277812" y="22225"/>
                    </a:cubicBezTo>
                    <a:cubicBezTo>
                      <a:pt x="214312" y="38100"/>
                      <a:pt x="176212" y="87313"/>
                      <a:pt x="125412" y="117475"/>
                    </a:cubicBezTo>
                    <a:cubicBezTo>
                      <a:pt x="74612" y="147637"/>
                      <a:pt x="0" y="228600"/>
                      <a:pt x="1587" y="24130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Freeform 132"/>
              <p:cNvSpPr/>
              <p:nvPr/>
            </p:nvSpPr>
            <p:spPr>
              <a:xfrm>
                <a:off x="3505200" y="4038600"/>
                <a:ext cx="762000" cy="228600"/>
              </a:xfrm>
              <a:custGeom>
                <a:avLst/>
                <a:gdLst>
                  <a:gd name="connsiteX0" fmla="*/ 636587 w 650875"/>
                  <a:gd name="connsiteY0" fmla="*/ 147637 h 215900"/>
                  <a:gd name="connsiteX1" fmla="*/ 436562 w 650875"/>
                  <a:gd name="connsiteY1" fmla="*/ 14287 h 215900"/>
                  <a:gd name="connsiteX2" fmla="*/ 36512 w 650875"/>
                  <a:gd name="connsiteY2" fmla="*/ 61912 h 215900"/>
                  <a:gd name="connsiteX3" fmla="*/ 217487 w 650875"/>
                  <a:gd name="connsiteY3" fmla="*/ 204787 h 215900"/>
                  <a:gd name="connsiteX4" fmla="*/ 522287 w 650875"/>
                  <a:gd name="connsiteY4" fmla="*/ 128587 h 215900"/>
                  <a:gd name="connsiteX5" fmla="*/ 636587 w 650875"/>
                  <a:gd name="connsiteY5" fmla="*/ 147637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875" h="215900">
                    <a:moveTo>
                      <a:pt x="636587" y="147637"/>
                    </a:moveTo>
                    <a:cubicBezTo>
                      <a:pt x="622300" y="128587"/>
                      <a:pt x="536574" y="28574"/>
                      <a:pt x="436562" y="14287"/>
                    </a:cubicBezTo>
                    <a:cubicBezTo>
                      <a:pt x="336550" y="0"/>
                      <a:pt x="73024" y="30162"/>
                      <a:pt x="36512" y="61912"/>
                    </a:cubicBezTo>
                    <a:cubicBezTo>
                      <a:pt x="0" y="93662"/>
                      <a:pt x="136525" y="193675"/>
                      <a:pt x="217487" y="204787"/>
                    </a:cubicBezTo>
                    <a:cubicBezTo>
                      <a:pt x="298450" y="215900"/>
                      <a:pt x="460374" y="139700"/>
                      <a:pt x="522287" y="128587"/>
                    </a:cubicBezTo>
                    <a:cubicBezTo>
                      <a:pt x="584200" y="117474"/>
                      <a:pt x="650875" y="166687"/>
                      <a:pt x="636587" y="1476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Freeform 134"/>
              <p:cNvSpPr/>
              <p:nvPr/>
            </p:nvSpPr>
            <p:spPr>
              <a:xfrm rot="515414">
                <a:off x="4267200" y="4267200"/>
                <a:ext cx="541337" cy="212725"/>
              </a:xfrm>
              <a:custGeom>
                <a:avLst/>
                <a:gdLst>
                  <a:gd name="connsiteX0" fmla="*/ 11112 w 541337"/>
                  <a:gd name="connsiteY0" fmla="*/ 0 h 212725"/>
                  <a:gd name="connsiteX1" fmla="*/ 96837 w 541337"/>
                  <a:gd name="connsiteY1" fmla="*/ 28575 h 212725"/>
                  <a:gd name="connsiteX2" fmla="*/ 68262 w 541337"/>
                  <a:gd name="connsiteY2" fmla="*/ 76200 h 212725"/>
                  <a:gd name="connsiteX3" fmla="*/ 144462 w 541337"/>
                  <a:gd name="connsiteY3" fmla="*/ 114300 h 212725"/>
                  <a:gd name="connsiteX4" fmla="*/ 258762 w 541337"/>
                  <a:gd name="connsiteY4" fmla="*/ 200025 h 212725"/>
                  <a:gd name="connsiteX5" fmla="*/ 525462 w 541337"/>
                  <a:gd name="connsiteY5" fmla="*/ 190500 h 212725"/>
                  <a:gd name="connsiteX6" fmla="*/ 354012 w 541337"/>
                  <a:gd name="connsiteY6" fmla="*/ 66675 h 212725"/>
                  <a:gd name="connsiteX7" fmla="*/ 163512 w 541337"/>
                  <a:gd name="connsiteY7" fmla="*/ 28575 h 212725"/>
                  <a:gd name="connsiteX8" fmla="*/ 11112 w 541337"/>
                  <a:gd name="connsiteY8" fmla="*/ 0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1337" h="212725">
                    <a:moveTo>
                      <a:pt x="11112" y="0"/>
                    </a:moveTo>
                    <a:cubicBezTo>
                      <a:pt x="0" y="0"/>
                      <a:pt x="87312" y="15875"/>
                      <a:pt x="96837" y="28575"/>
                    </a:cubicBezTo>
                    <a:cubicBezTo>
                      <a:pt x="106362" y="41275"/>
                      <a:pt x="60325" y="61913"/>
                      <a:pt x="68262" y="76200"/>
                    </a:cubicBezTo>
                    <a:cubicBezTo>
                      <a:pt x="76199" y="90487"/>
                      <a:pt x="112712" y="93663"/>
                      <a:pt x="144462" y="114300"/>
                    </a:cubicBezTo>
                    <a:cubicBezTo>
                      <a:pt x="176212" y="134937"/>
                      <a:pt x="195262" y="187325"/>
                      <a:pt x="258762" y="200025"/>
                    </a:cubicBezTo>
                    <a:cubicBezTo>
                      <a:pt x="322262" y="212725"/>
                      <a:pt x="509587" y="212725"/>
                      <a:pt x="525462" y="190500"/>
                    </a:cubicBezTo>
                    <a:cubicBezTo>
                      <a:pt x="541337" y="168275"/>
                      <a:pt x="414337" y="93662"/>
                      <a:pt x="354012" y="66675"/>
                    </a:cubicBezTo>
                    <a:cubicBezTo>
                      <a:pt x="293687" y="39688"/>
                      <a:pt x="214312" y="41275"/>
                      <a:pt x="163512" y="28575"/>
                    </a:cubicBezTo>
                    <a:cubicBezTo>
                      <a:pt x="112712" y="15875"/>
                      <a:pt x="22224" y="0"/>
                      <a:pt x="1111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Freeform 135"/>
              <p:cNvSpPr/>
              <p:nvPr/>
            </p:nvSpPr>
            <p:spPr>
              <a:xfrm>
                <a:off x="4191000" y="3810000"/>
                <a:ext cx="355600" cy="366712"/>
              </a:xfrm>
              <a:custGeom>
                <a:avLst/>
                <a:gdLst>
                  <a:gd name="connsiteX0" fmla="*/ 76200 w 355600"/>
                  <a:gd name="connsiteY0" fmla="*/ 360362 h 366712"/>
                  <a:gd name="connsiteX1" fmla="*/ 142875 w 355600"/>
                  <a:gd name="connsiteY1" fmla="*/ 236537 h 366712"/>
                  <a:gd name="connsiteX2" fmla="*/ 9525 w 355600"/>
                  <a:gd name="connsiteY2" fmla="*/ 169862 h 366712"/>
                  <a:gd name="connsiteX3" fmla="*/ 85725 w 355600"/>
                  <a:gd name="connsiteY3" fmla="*/ 17462 h 366712"/>
                  <a:gd name="connsiteX4" fmla="*/ 323850 w 355600"/>
                  <a:gd name="connsiteY4" fmla="*/ 65087 h 366712"/>
                  <a:gd name="connsiteX5" fmla="*/ 276225 w 355600"/>
                  <a:gd name="connsiteY5" fmla="*/ 207962 h 366712"/>
                  <a:gd name="connsiteX6" fmla="*/ 180975 w 355600"/>
                  <a:gd name="connsiteY6" fmla="*/ 274637 h 366712"/>
                  <a:gd name="connsiteX7" fmla="*/ 76200 w 355600"/>
                  <a:gd name="connsiteY7" fmla="*/ 360362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600" h="366712">
                    <a:moveTo>
                      <a:pt x="76200" y="360362"/>
                    </a:moveTo>
                    <a:cubicBezTo>
                      <a:pt x="69850" y="354012"/>
                      <a:pt x="153987" y="268287"/>
                      <a:pt x="142875" y="236537"/>
                    </a:cubicBezTo>
                    <a:cubicBezTo>
                      <a:pt x="131763" y="204787"/>
                      <a:pt x="19050" y="206374"/>
                      <a:pt x="9525" y="169862"/>
                    </a:cubicBezTo>
                    <a:cubicBezTo>
                      <a:pt x="0" y="133350"/>
                      <a:pt x="33338" y="34924"/>
                      <a:pt x="85725" y="17462"/>
                    </a:cubicBezTo>
                    <a:cubicBezTo>
                      <a:pt x="138112" y="0"/>
                      <a:pt x="292100" y="33337"/>
                      <a:pt x="323850" y="65087"/>
                    </a:cubicBezTo>
                    <a:cubicBezTo>
                      <a:pt x="355600" y="96837"/>
                      <a:pt x="300037" y="173037"/>
                      <a:pt x="276225" y="207962"/>
                    </a:cubicBezTo>
                    <a:cubicBezTo>
                      <a:pt x="252413" y="242887"/>
                      <a:pt x="214312" y="242887"/>
                      <a:pt x="180975" y="274637"/>
                    </a:cubicBezTo>
                    <a:cubicBezTo>
                      <a:pt x="147638" y="306387"/>
                      <a:pt x="82550" y="366712"/>
                      <a:pt x="76200" y="360362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Freeform 136"/>
              <p:cNvSpPr/>
              <p:nvPr/>
            </p:nvSpPr>
            <p:spPr>
              <a:xfrm rot="19844512">
                <a:off x="4041434" y="4178238"/>
                <a:ext cx="281828" cy="85165"/>
              </a:xfrm>
              <a:custGeom>
                <a:avLst/>
                <a:gdLst>
                  <a:gd name="connsiteX0" fmla="*/ 7844 w 281828"/>
                  <a:gd name="connsiteY0" fmla="*/ 16809 h 85165"/>
                  <a:gd name="connsiteX1" fmla="*/ 64994 w 281828"/>
                  <a:gd name="connsiteY1" fmla="*/ 3362 h 85165"/>
                  <a:gd name="connsiteX2" fmla="*/ 202826 w 281828"/>
                  <a:gd name="connsiteY2" fmla="*/ 36980 h 85165"/>
                  <a:gd name="connsiteX3" fmla="*/ 266700 w 281828"/>
                  <a:gd name="connsiteY3" fmla="*/ 77321 h 85165"/>
                  <a:gd name="connsiteX4" fmla="*/ 112059 w 281828"/>
                  <a:gd name="connsiteY4" fmla="*/ 80683 h 85165"/>
                  <a:gd name="connsiteX5" fmla="*/ 7844 w 281828"/>
                  <a:gd name="connsiteY5" fmla="*/ 16809 h 8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828" h="85165">
                    <a:moveTo>
                      <a:pt x="7844" y="16809"/>
                    </a:moveTo>
                    <a:cubicBezTo>
                      <a:pt x="0" y="3922"/>
                      <a:pt x="32497" y="0"/>
                      <a:pt x="64994" y="3362"/>
                    </a:cubicBezTo>
                    <a:cubicBezTo>
                      <a:pt x="97491" y="6724"/>
                      <a:pt x="169208" y="24654"/>
                      <a:pt x="202826" y="36980"/>
                    </a:cubicBezTo>
                    <a:cubicBezTo>
                      <a:pt x="236444" y="49306"/>
                      <a:pt x="281828" y="70037"/>
                      <a:pt x="266700" y="77321"/>
                    </a:cubicBezTo>
                    <a:cubicBezTo>
                      <a:pt x="251572" y="84605"/>
                      <a:pt x="156322" y="85165"/>
                      <a:pt x="112059" y="80683"/>
                    </a:cubicBezTo>
                    <a:cubicBezTo>
                      <a:pt x="67796" y="76201"/>
                      <a:pt x="15688" y="29696"/>
                      <a:pt x="7844" y="16809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Freeform 137"/>
              <p:cNvSpPr/>
              <p:nvPr/>
            </p:nvSpPr>
            <p:spPr>
              <a:xfrm>
                <a:off x="4212852" y="4066615"/>
                <a:ext cx="107576" cy="109817"/>
              </a:xfrm>
              <a:custGeom>
                <a:avLst/>
                <a:gdLst>
                  <a:gd name="connsiteX0" fmla="*/ 93569 w 107576"/>
                  <a:gd name="connsiteY0" fmla="*/ 108697 h 109817"/>
                  <a:gd name="connsiteX1" fmla="*/ 90207 w 107576"/>
                  <a:gd name="connsiteY1" fmla="*/ 44823 h 109817"/>
                  <a:gd name="connsiteX2" fmla="*/ 26333 w 107576"/>
                  <a:gd name="connsiteY2" fmla="*/ 1120 h 109817"/>
                  <a:gd name="connsiteX3" fmla="*/ 6163 w 107576"/>
                  <a:gd name="connsiteY3" fmla="*/ 38100 h 109817"/>
                  <a:gd name="connsiteX4" fmla="*/ 93569 w 107576"/>
                  <a:gd name="connsiteY4" fmla="*/ 108697 h 10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76" h="109817">
                    <a:moveTo>
                      <a:pt x="93569" y="108697"/>
                    </a:moveTo>
                    <a:cubicBezTo>
                      <a:pt x="107576" y="109817"/>
                      <a:pt x="101413" y="62752"/>
                      <a:pt x="90207" y="44823"/>
                    </a:cubicBezTo>
                    <a:cubicBezTo>
                      <a:pt x="79001" y="26894"/>
                      <a:pt x="40340" y="2240"/>
                      <a:pt x="26333" y="1120"/>
                    </a:cubicBezTo>
                    <a:cubicBezTo>
                      <a:pt x="12326" y="0"/>
                      <a:pt x="0" y="19610"/>
                      <a:pt x="6163" y="38100"/>
                    </a:cubicBezTo>
                    <a:cubicBezTo>
                      <a:pt x="12326" y="56590"/>
                      <a:pt x="79562" y="107577"/>
                      <a:pt x="93569" y="10869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5" name="Group 66"/>
            <p:cNvGrpSpPr>
              <a:grpSpLocks/>
            </p:cNvGrpSpPr>
            <p:nvPr/>
          </p:nvGrpSpPr>
          <p:grpSpPr bwMode="auto">
            <a:xfrm>
              <a:off x="7367660" y="2193927"/>
              <a:ext cx="836622" cy="1878016"/>
              <a:chOff x="5796231" y="1265216"/>
              <a:chExt cx="836919" cy="1878531"/>
            </a:xfrm>
          </p:grpSpPr>
          <p:cxnSp>
            <p:nvCxnSpPr>
              <p:cNvPr id="36" name="Straight Connector 81"/>
              <p:cNvCxnSpPr>
                <a:stCxn id="42" idx="0"/>
              </p:cNvCxnSpPr>
              <p:nvPr/>
            </p:nvCxnSpPr>
            <p:spPr>
              <a:xfrm rot="16200000" flipH="1" flipV="1">
                <a:off x="5926464" y="1377957"/>
                <a:ext cx="196904" cy="4764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reeform 82"/>
              <p:cNvSpPr/>
              <p:nvPr/>
            </p:nvSpPr>
            <p:spPr>
              <a:xfrm rot="216794">
                <a:off x="5929630" y="1500231"/>
                <a:ext cx="266798" cy="1643516"/>
              </a:xfrm>
              <a:custGeom>
                <a:avLst/>
                <a:gdLst>
                  <a:gd name="connsiteX0" fmla="*/ 150312 w 371605"/>
                  <a:gd name="connsiteY0" fmla="*/ 1653436 h 1655523"/>
                  <a:gd name="connsiteX1" fmla="*/ 150312 w 371605"/>
                  <a:gd name="connsiteY1" fmla="*/ 1590805 h 1655523"/>
                  <a:gd name="connsiteX2" fmla="*/ 275572 w 371605"/>
                  <a:gd name="connsiteY2" fmla="*/ 1265129 h 1655523"/>
                  <a:gd name="connsiteX3" fmla="*/ 325676 w 371605"/>
                  <a:gd name="connsiteY3" fmla="*/ 613775 h 1655523"/>
                  <a:gd name="connsiteX4" fmla="*/ 0 w 371605"/>
                  <a:gd name="connsiteY4" fmla="*/ 0 h 16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605" h="1655523">
                    <a:moveTo>
                      <a:pt x="150312" y="1653436"/>
                    </a:moveTo>
                    <a:cubicBezTo>
                      <a:pt x="139873" y="1654479"/>
                      <a:pt x="129435" y="1655523"/>
                      <a:pt x="150312" y="1590805"/>
                    </a:cubicBezTo>
                    <a:cubicBezTo>
                      <a:pt x="171189" y="1526087"/>
                      <a:pt x="246345" y="1427967"/>
                      <a:pt x="275572" y="1265129"/>
                    </a:cubicBezTo>
                    <a:cubicBezTo>
                      <a:pt x="304799" y="1102291"/>
                      <a:pt x="371605" y="824630"/>
                      <a:pt x="325676" y="613775"/>
                    </a:cubicBezTo>
                    <a:cubicBezTo>
                      <a:pt x="279747" y="402920"/>
                      <a:pt x="54279" y="104383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grpSp>
            <p:nvGrpSpPr>
              <p:cNvPr id="38" name="Group 32"/>
              <p:cNvGrpSpPr>
                <a:grpSpLocks/>
              </p:cNvGrpSpPr>
              <p:nvPr/>
            </p:nvGrpSpPr>
            <p:grpSpPr bwMode="auto">
              <a:xfrm>
                <a:off x="5796231" y="1844814"/>
                <a:ext cx="836919" cy="703456"/>
                <a:chOff x="5734551" y="1259984"/>
                <a:chExt cx="836919" cy="703456"/>
              </a:xfrm>
            </p:grpSpPr>
            <p:sp>
              <p:nvSpPr>
                <p:cNvPr id="62" name="Freeform 117"/>
                <p:cNvSpPr/>
                <p:nvPr/>
              </p:nvSpPr>
              <p:spPr>
                <a:xfrm rot="20713435">
                  <a:off x="6093457" y="1676024"/>
                  <a:ext cx="478013" cy="287416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3" name="Freeform 119"/>
                <p:cNvSpPr/>
                <p:nvPr/>
              </p:nvSpPr>
              <p:spPr>
                <a:xfrm rot="299033" flipH="1">
                  <a:off x="5734551" y="1360024"/>
                  <a:ext cx="355730" cy="239779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4" name="Freeform 120"/>
                <p:cNvSpPr/>
                <p:nvPr/>
              </p:nvSpPr>
              <p:spPr>
                <a:xfrm>
                  <a:off x="6072813" y="1469592"/>
                  <a:ext cx="212803" cy="315999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5" name="Freeform 122"/>
                <p:cNvSpPr/>
                <p:nvPr/>
              </p:nvSpPr>
              <p:spPr>
                <a:xfrm rot="18211772">
                  <a:off x="5949740" y="1176607"/>
                  <a:ext cx="61929" cy="228684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39" name="Group 42"/>
              <p:cNvGrpSpPr>
                <a:grpSpLocks/>
              </p:cNvGrpSpPr>
              <p:nvPr/>
            </p:nvGrpSpPr>
            <p:grpSpPr bwMode="auto">
              <a:xfrm>
                <a:off x="6215485" y="1786060"/>
                <a:ext cx="395433" cy="300121"/>
                <a:chOff x="4915649" y="4142651"/>
                <a:chExt cx="395433" cy="300121"/>
              </a:xfrm>
            </p:grpSpPr>
            <p:sp>
              <p:nvSpPr>
                <p:cNvPr id="53" name="Chord 98"/>
                <p:cNvSpPr/>
                <p:nvPr/>
              </p:nvSpPr>
              <p:spPr>
                <a:xfrm rot="2870811">
                  <a:off x="5014911" y="4222829"/>
                  <a:ext cx="147679" cy="285855"/>
                </a:xfrm>
                <a:prstGeom prst="chord">
                  <a:avLst>
                    <a:gd name="adj1" fmla="val 49607"/>
                    <a:gd name="adj2" fmla="val 12240226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4" name="Chord 99"/>
                <p:cNvSpPr/>
                <p:nvPr/>
              </p:nvSpPr>
              <p:spPr>
                <a:xfrm rot="8097370">
                  <a:off x="5045083" y="4129137"/>
                  <a:ext cx="115919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5" name="Chord 100"/>
                <p:cNvSpPr/>
                <p:nvPr/>
              </p:nvSpPr>
              <p:spPr>
                <a:xfrm rot="17780377" flipH="1">
                  <a:off x="5065728" y="4162484"/>
                  <a:ext cx="115920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6" name="Chord 101"/>
                <p:cNvSpPr/>
                <p:nvPr/>
              </p:nvSpPr>
              <p:spPr>
                <a:xfrm rot="11994928" flipH="1">
                  <a:off x="5052224" y="4142651"/>
                  <a:ext cx="165161" cy="300121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7" name="Chord 102"/>
                <p:cNvSpPr/>
                <p:nvPr/>
              </p:nvSpPr>
              <p:spPr>
                <a:xfrm rot="1018596" flipH="1">
                  <a:off x="5025227" y="4239516"/>
                  <a:ext cx="192158" cy="193729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8" name="Oval 103"/>
                <p:cNvSpPr/>
                <p:nvPr/>
              </p:nvSpPr>
              <p:spPr>
                <a:xfrm>
                  <a:off x="5144333" y="4287154"/>
                  <a:ext cx="71464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9" name="Oval 104"/>
                <p:cNvSpPr/>
                <p:nvPr/>
              </p:nvSpPr>
              <p:spPr>
                <a:xfrm>
                  <a:off x="5072870" y="4215696"/>
                  <a:ext cx="71463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0" name="Oval 105"/>
                <p:cNvSpPr/>
                <p:nvPr/>
              </p:nvSpPr>
              <p:spPr>
                <a:xfrm rot="3746269">
                  <a:off x="5010937" y="4301442"/>
                  <a:ext cx="71458" cy="6511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1" name="Oval 106"/>
                <p:cNvSpPr/>
                <p:nvPr/>
              </p:nvSpPr>
              <p:spPr>
                <a:xfrm rot="18946431">
                  <a:off x="5063341" y="4268099"/>
                  <a:ext cx="85756" cy="8257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40" name="Group 43"/>
              <p:cNvGrpSpPr>
                <a:grpSpLocks/>
              </p:cNvGrpSpPr>
              <p:nvPr/>
            </p:nvGrpSpPr>
            <p:grpSpPr bwMode="auto">
              <a:xfrm rot="21277011" flipH="1">
                <a:off x="5839795" y="1645264"/>
                <a:ext cx="136574" cy="254070"/>
                <a:chOff x="5006878" y="4162164"/>
                <a:chExt cx="258793" cy="378192"/>
              </a:xfrm>
            </p:grpSpPr>
            <p:sp>
              <p:nvSpPr>
                <p:cNvPr id="49" name="Chord 94"/>
                <p:cNvSpPr/>
                <p:nvPr/>
              </p:nvSpPr>
              <p:spPr>
                <a:xfrm rot="13210831">
                  <a:off x="5108417" y="4166772"/>
                  <a:ext cx="99305" cy="33328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0" name="Chord 95"/>
                <p:cNvSpPr/>
                <p:nvPr/>
              </p:nvSpPr>
              <p:spPr>
                <a:xfrm rot="13310082" flipH="1">
                  <a:off x="5068278" y="4162164"/>
                  <a:ext cx="114351" cy="37819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1" name="Chord 96"/>
                <p:cNvSpPr/>
                <p:nvPr/>
              </p:nvSpPr>
              <p:spPr>
                <a:xfrm rot="13119126" flipH="1">
                  <a:off x="5149754" y="4171782"/>
                  <a:ext cx="69211" cy="257642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2" name="Chord 97"/>
                <p:cNvSpPr/>
                <p:nvPr/>
              </p:nvSpPr>
              <p:spPr>
                <a:xfrm rot="2870811">
                  <a:off x="5092547" y="4236494"/>
                  <a:ext cx="87456" cy="258793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41" name="Group 53"/>
              <p:cNvGrpSpPr>
                <a:grpSpLocks/>
              </p:cNvGrpSpPr>
              <p:nvPr/>
            </p:nvGrpSpPr>
            <p:grpSpPr bwMode="auto">
              <a:xfrm rot="402378" flipH="1">
                <a:off x="5862931" y="1265216"/>
                <a:ext cx="158808" cy="276300"/>
                <a:chOff x="4945523" y="4122476"/>
                <a:chExt cx="300922" cy="411283"/>
              </a:xfrm>
            </p:grpSpPr>
            <p:sp>
              <p:nvSpPr>
                <p:cNvPr id="45" name="Chord 90"/>
                <p:cNvSpPr/>
                <p:nvPr/>
              </p:nvSpPr>
              <p:spPr>
                <a:xfrm rot="13210831">
                  <a:off x="5104526" y="4150101"/>
                  <a:ext cx="123377" cy="32855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6" name="Chord 91"/>
                <p:cNvSpPr/>
                <p:nvPr/>
              </p:nvSpPr>
              <p:spPr>
                <a:xfrm rot="13310082" flipH="1">
                  <a:off x="5084300" y="4122476"/>
                  <a:ext cx="126387" cy="41128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7" name="Chord 92"/>
                <p:cNvSpPr/>
                <p:nvPr/>
              </p:nvSpPr>
              <p:spPr>
                <a:xfrm rot="13119126" flipH="1">
                  <a:off x="5161629" y="4155646"/>
                  <a:ext cx="81248" cy="281281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8" name="Chord 93"/>
                <p:cNvSpPr/>
                <p:nvPr/>
              </p:nvSpPr>
              <p:spPr>
                <a:xfrm rot="2870811">
                  <a:off x="5053437" y="4177660"/>
                  <a:ext cx="85093" cy="300922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42" name="Chord 87"/>
              <p:cNvSpPr/>
              <p:nvPr/>
            </p:nvSpPr>
            <p:spPr>
              <a:xfrm rot="1724456" flipH="1">
                <a:off x="6023327" y="1290623"/>
                <a:ext cx="46054" cy="106392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43" name="Straight Connector 88"/>
              <p:cNvCxnSpPr/>
              <p:nvPr/>
            </p:nvCxnSpPr>
            <p:spPr>
              <a:xfrm rot="16200000" flipH="1">
                <a:off x="5881998" y="1381134"/>
                <a:ext cx="214371" cy="238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Chord 89"/>
              <p:cNvSpPr/>
              <p:nvPr/>
            </p:nvSpPr>
            <p:spPr>
              <a:xfrm flipH="1">
                <a:off x="5929630" y="1285860"/>
                <a:ext cx="52407" cy="55577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grpSp>
        <p:nvGrpSpPr>
          <p:cNvPr id="76" name="Group 85"/>
          <p:cNvGrpSpPr>
            <a:grpSpLocks/>
          </p:cNvGrpSpPr>
          <p:nvPr/>
        </p:nvGrpSpPr>
        <p:grpSpPr bwMode="auto">
          <a:xfrm>
            <a:off x="6934200" y="2819400"/>
            <a:ext cx="1295400" cy="627063"/>
            <a:chOff x="3505200" y="3810000"/>
            <a:chExt cx="1452251" cy="702927"/>
          </a:xfrm>
        </p:grpSpPr>
        <p:sp>
          <p:nvSpPr>
            <p:cNvPr id="77" name="Freeform 140"/>
            <p:cNvSpPr/>
            <p:nvPr/>
          </p:nvSpPr>
          <p:spPr>
            <a:xfrm rot="20540781">
              <a:off x="3935960" y="4105960"/>
              <a:ext cx="507432" cy="406967"/>
            </a:xfrm>
            <a:custGeom>
              <a:avLst/>
              <a:gdLst>
                <a:gd name="connsiteX0" fmla="*/ 502324 w 507432"/>
                <a:gd name="connsiteY0" fmla="*/ 5108 h 406967"/>
                <a:gd name="connsiteX1" fmla="*/ 384831 w 507432"/>
                <a:gd name="connsiteY1" fmla="*/ 132818 h 406967"/>
                <a:gd name="connsiteX2" fmla="*/ 400156 w 507432"/>
                <a:gd name="connsiteY2" fmla="*/ 194118 h 406967"/>
                <a:gd name="connsiteX3" fmla="*/ 400156 w 507432"/>
                <a:gd name="connsiteY3" fmla="*/ 260527 h 406967"/>
                <a:gd name="connsiteX4" fmla="*/ 88545 w 507432"/>
                <a:gd name="connsiteY4" fmla="*/ 393345 h 406967"/>
                <a:gd name="connsiteX5" fmla="*/ 17028 w 507432"/>
                <a:gd name="connsiteY5" fmla="*/ 178793 h 406967"/>
                <a:gd name="connsiteX6" fmla="*/ 190713 w 507432"/>
                <a:gd name="connsiteY6" fmla="*/ 189010 h 406967"/>
                <a:gd name="connsiteX7" fmla="*/ 354181 w 507432"/>
                <a:gd name="connsiteY7" fmla="*/ 102167 h 406967"/>
                <a:gd name="connsiteX8" fmla="*/ 502324 w 507432"/>
                <a:gd name="connsiteY8" fmla="*/ 5108 h 40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432" h="406967">
                  <a:moveTo>
                    <a:pt x="502324" y="5108"/>
                  </a:moveTo>
                  <a:cubicBezTo>
                    <a:pt x="507432" y="10217"/>
                    <a:pt x="401859" y="101316"/>
                    <a:pt x="384831" y="132818"/>
                  </a:cubicBezTo>
                  <a:cubicBezTo>
                    <a:pt x="367803" y="164320"/>
                    <a:pt x="397602" y="172833"/>
                    <a:pt x="400156" y="194118"/>
                  </a:cubicBezTo>
                  <a:cubicBezTo>
                    <a:pt x="402710" y="215403"/>
                    <a:pt x="452091" y="227323"/>
                    <a:pt x="400156" y="260527"/>
                  </a:cubicBezTo>
                  <a:cubicBezTo>
                    <a:pt x="348221" y="293732"/>
                    <a:pt x="152400" y="406967"/>
                    <a:pt x="88545" y="393345"/>
                  </a:cubicBezTo>
                  <a:cubicBezTo>
                    <a:pt x="24690" y="379723"/>
                    <a:pt x="0" y="212849"/>
                    <a:pt x="17028" y="178793"/>
                  </a:cubicBezTo>
                  <a:cubicBezTo>
                    <a:pt x="34056" y="144737"/>
                    <a:pt x="134521" y="201781"/>
                    <a:pt x="190713" y="189010"/>
                  </a:cubicBezTo>
                  <a:cubicBezTo>
                    <a:pt x="246905" y="176239"/>
                    <a:pt x="306503" y="129412"/>
                    <a:pt x="354181" y="102167"/>
                  </a:cubicBezTo>
                  <a:cubicBezTo>
                    <a:pt x="401859" y="74922"/>
                    <a:pt x="497216" y="0"/>
                    <a:pt x="502324" y="5108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Freeform 141"/>
            <p:cNvSpPr/>
            <p:nvPr/>
          </p:nvSpPr>
          <p:spPr>
            <a:xfrm rot="936806">
              <a:off x="4278601" y="4126675"/>
              <a:ext cx="678850" cy="177800"/>
            </a:xfrm>
            <a:custGeom>
              <a:avLst/>
              <a:gdLst>
                <a:gd name="connsiteX0" fmla="*/ 4763 w 368301"/>
                <a:gd name="connsiteY0" fmla="*/ 168275 h 177800"/>
                <a:gd name="connsiteX1" fmla="*/ 119063 w 368301"/>
                <a:gd name="connsiteY1" fmla="*/ 139700 h 177800"/>
                <a:gd name="connsiteX2" fmla="*/ 290513 w 368301"/>
                <a:gd name="connsiteY2" fmla="*/ 111125 h 177800"/>
                <a:gd name="connsiteX3" fmla="*/ 347663 w 368301"/>
                <a:gd name="connsiteY3" fmla="*/ 15875 h 177800"/>
                <a:gd name="connsiteX4" fmla="*/ 166688 w 368301"/>
                <a:gd name="connsiteY4" fmla="*/ 15875 h 177800"/>
                <a:gd name="connsiteX5" fmla="*/ 90488 w 368301"/>
                <a:gd name="connsiteY5" fmla="*/ 82550 h 177800"/>
                <a:gd name="connsiteX6" fmla="*/ 4763 w 368301"/>
                <a:gd name="connsiteY6" fmla="*/ 168275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301" h="177800">
                  <a:moveTo>
                    <a:pt x="4763" y="168275"/>
                  </a:moveTo>
                  <a:cubicBezTo>
                    <a:pt x="9526" y="177800"/>
                    <a:pt x="71438" y="149225"/>
                    <a:pt x="119063" y="139700"/>
                  </a:cubicBezTo>
                  <a:cubicBezTo>
                    <a:pt x="166688" y="130175"/>
                    <a:pt x="252413" y="131762"/>
                    <a:pt x="290513" y="111125"/>
                  </a:cubicBezTo>
                  <a:cubicBezTo>
                    <a:pt x="328613" y="90488"/>
                    <a:pt x="368301" y="31750"/>
                    <a:pt x="347663" y="15875"/>
                  </a:cubicBezTo>
                  <a:cubicBezTo>
                    <a:pt x="327026" y="0"/>
                    <a:pt x="209550" y="4763"/>
                    <a:pt x="166688" y="15875"/>
                  </a:cubicBezTo>
                  <a:cubicBezTo>
                    <a:pt x="123826" y="26987"/>
                    <a:pt x="120651" y="55563"/>
                    <a:pt x="90488" y="82550"/>
                  </a:cubicBezTo>
                  <a:cubicBezTo>
                    <a:pt x="60326" y="109538"/>
                    <a:pt x="0" y="158750"/>
                    <a:pt x="4763" y="1682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Freeform 142"/>
            <p:cNvSpPr/>
            <p:nvPr/>
          </p:nvSpPr>
          <p:spPr>
            <a:xfrm>
              <a:off x="3810000" y="3962400"/>
              <a:ext cx="531813" cy="223838"/>
            </a:xfrm>
            <a:custGeom>
              <a:avLst/>
              <a:gdLst>
                <a:gd name="connsiteX0" fmla="*/ 522288 w 531813"/>
                <a:gd name="connsiteY0" fmla="*/ 219075 h 223838"/>
                <a:gd name="connsiteX1" fmla="*/ 369888 w 531813"/>
                <a:gd name="connsiteY1" fmla="*/ 142875 h 223838"/>
                <a:gd name="connsiteX2" fmla="*/ 427038 w 531813"/>
                <a:gd name="connsiteY2" fmla="*/ 47625 h 223838"/>
                <a:gd name="connsiteX3" fmla="*/ 236538 w 531813"/>
                <a:gd name="connsiteY3" fmla="*/ 0 h 223838"/>
                <a:gd name="connsiteX4" fmla="*/ 17463 w 531813"/>
                <a:gd name="connsiteY4" fmla="*/ 47625 h 223838"/>
                <a:gd name="connsiteX5" fmla="*/ 131763 w 531813"/>
                <a:gd name="connsiteY5" fmla="*/ 161925 h 223838"/>
                <a:gd name="connsiteX6" fmla="*/ 312738 w 531813"/>
                <a:gd name="connsiteY6" fmla="*/ 114300 h 223838"/>
                <a:gd name="connsiteX7" fmla="*/ 522288 w 531813"/>
                <a:gd name="connsiteY7" fmla="*/ 219075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813" h="223838">
                  <a:moveTo>
                    <a:pt x="522288" y="219075"/>
                  </a:moveTo>
                  <a:cubicBezTo>
                    <a:pt x="531813" y="223838"/>
                    <a:pt x="385763" y="171450"/>
                    <a:pt x="369888" y="142875"/>
                  </a:cubicBezTo>
                  <a:cubicBezTo>
                    <a:pt x="354013" y="114300"/>
                    <a:pt x="449263" y="71437"/>
                    <a:pt x="427038" y="47625"/>
                  </a:cubicBezTo>
                  <a:cubicBezTo>
                    <a:pt x="404813" y="23813"/>
                    <a:pt x="304800" y="0"/>
                    <a:pt x="236538" y="0"/>
                  </a:cubicBezTo>
                  <a:cubicBezTo>
                    <a:pt x="168276" y="0"/>
                    <a:pt x="34926" y="20637"/>
                    <a:pt x="17463" y="47625"/>
                  </a:cubicBezTo>
                  <a:cubicBezTo>
                    <a:pt x="0" y="74613"/>
                    <a:pt x="82551" y="150813"/>
                    <a:pt x="131763" y="161925"/>
                  </a:cubicBezTo>
                  <a:cubicBezTo>
                    <a:pt x="180975" y="173037"/>
                    <a:pt x="249238" y="98425"/>
                    <a:pt x="312738" y="114300"/>
                  </a:cubicBezTo>
                  <a:cubicBezTo>
                    <a:pt x="376238" y="130175"/>
                    <a:pt x="512763" y="214312"/>
                    <a:pt x="522288" y="2190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Freeform 143"/>
            <p:cNvSpPr/>
            <p:nvPr/>
          </p:nvSpPr>
          <p:spPr>
            <a:xfrm>
              <a:off x="3505200" y="4191000"/>
              <a:ext cx="823912" cy="217487"/>
            </a:xfrm>
            <a:custGeom>
              <a:avLst/>
              <a:gdLst>
                <a:gd name="connsiteX0" fmla="*/ 814387 w 823912"/>
                <a:gd name="connsiteY0" fmla="*/ 3175 h 217487"/>
                <a:gd name="connsiteX1" fmla="*/ 528637 w 823912"/>
                <a:gd name="connsiteY1" fmla="*/ 60325 h 217487"/>
                <a:gd name="connsiteX2" fmla="*/ 528637 w 823912"/>
                <a:gd name="connsiteY2" fmla="*/ 146050 h 217487"/>
                <a:gd name="connsiteX3" fmla="*/ 309562 w 823912"/>
                <a:gd name="connsiteY3" fmla="*/ 203200 h 217487"/>
                <a:gd name="connsiteX4" fmla="*/ 14287 w 823912"/>
                <a:gd name="connsiteY4" fmla="*/ 193675 h 217487"/>
                <a:gd name="connsiteX5" fmla="*/ 223837 w 823912"/>
                <a:gd name="connsiteY5" fmla="*/ 60325 h 217487"/>
                <a:gd name="connsiteX6" fmla="*/ 442912 w 823912"/>
                <a:gd name="connsiteY6" fmla="*/ 41275 h 217487"/>
                <a:gd name="connsiteX7" fmla="*/ 585787 w 823912"/>
                <a:gd name="connsiteY7" fmla="*/ 41275 h 217487"/>
                <a:gd name="connsiteX8" fmla="*/ 814387 w 823912"/>
                <a:gd name="connsiteY8" fmla="*/ 3175 h 2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912" h="217487">
                  <a:moveTo>
                    <a:pt x="814387" y="3175"/>
                  </a:moveTo>
                  <a:cubicBezTo>
                    <a:pt x="804862" y="6350"/>
                    <a:pt x="576262" y="36513"/>
                    <a:pt x="528637" y="60325"/>
                  </a:cubicBezTo>
                  <a:cubicBezTo>
                    <a:pt x="481012" y="84138"/>
                    <a:pt x="565149" y="122238"/>
                    <a:pt x="528637" y="146050"/>
                  </a:cubicBezTo>
                  <a:cubicBezTo>
                    <a:pt x="492125" y="169862"/>
                    <a:pt x="395287" y="195263"/>
                    <a:pt x="309562" y="203200"/>
                  </a:cubicBezTo>
                  <a:cubicBezTo>
                    <a:pt x="223837" y="211137"/>
                    <a:pt x="28574" y="217487"/>
                    <a:pt x="14287" y="193675"/>
                  </a:cubicBezTo>
                  <a:cubicBezTo>
                    <a:pt x="0" y="169863"/>
                    <a:pt x="152400" y="85725"/>
                    <a:pt x="223837" y="60325"/>
                  </a:cubicBezTo>
                  <a:cubicBezTo>
                    <a:pt x="295274" y="34925"/>
                    <a:pt x="382587" y="44450"/>
                    <a:pt x="442912" y="41275"/>
                  </a:cubicBezTo>
                  <a:cubicBezTo>
                    <a:pt x="503237" y="38100"/>
                    <a:pt x="519112" y="50800"/>
                    <a:pt x="585787" y="41275"/>
                  </a:cubicBezTo>
                  <a:cubicBezTo>
                    <a:pt x="652462" y="31750"/>
                    <a:pt x="823912" y="0"/>
                    <a:pt x="814387" y="31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Freeform 146"/>
            <p:cNvSpPr/>
            <p:nvPr/>
          </p:nvSpPr>
          <p:spPr>
            <a:xfrm>
              <a:off x="4267200" y="3962400"/>
              <a:ext cx="536574" cy="254000"/>
            </a:xfrm>
            <a:custGeom>
              <a:avLst/>
              <a:gdLst>
                <a:gd name="connsiteX0" fmla="*/ 1587 w 536574"/>
                <a:gd name="connsiteY0" fmla="*/ 241300 h 254000"/>
                <a:gd name="connsiteX1" fmla="*/ 134937 w 536574"/>
                <a:gd name="connsiteY1" fmla="*/ 193675 h 254000"/>
                <a:gd name="connsiteX2" fmla="*/ 458787 w 536574"/>
                <a:gd name="connsiteY2" fmla="*/ 155575 h 254000"/>
                <a:gd name="connsiteX3" fmla="*/ 506412 w 536574"/>
                <a:gd name="connsiteY3" fmla="*/ 22225 h 254000"/>
                <a:gd name="connsiteX4" fmla="*/ 277812 w 536574"/>
                <a:gd name="connsiteY4" fmla="*/ 22225 h 254000"/>
                <a:gd name="connsiteX5" fmla="*/ 125412 w 536574"/>
                <a:gd name="connsiteY5" fmla="*/ 117475 h 254000"/>
                <a:gd name="connsiteX6" fmla="*/ 1587 w 536574"/>
                <a:gd name="connsiteY6" fmla="*/ 2413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574" h="254000">
                  <a:moveTo>
                    <a:pt x="1587" y="241300"/>
                  </a:moveTo>
                  <a:cubicBezTo>
                    <a:pt x="3174" y="254000"/>
                    <a:pt x="58737" y="207963"/>
                    <a:pt x="134937" y="193675"/>
                  </a:cubicBezTo>
                  <a:cubicBezTo>
                    <a:pt x="211137" y="179388"/>
                    <a:pt x="396875" y="184150"/>
                    <a:pt x="458787" y="155575"/>
                  </a:cubicBezTo>
                  <a:cubicBezTo>
                    <a:pt x="520699" y="127000"/>
                    <a:pt x="536574" y="44450"/>
                    <a:pt x="506412" y="22225"/>
                  </a:cubicBezTo>
                  <a:cubicBezTo>
                    <a:pt x="476250" y="0"/>
                    <a:pt x="341312" y="6350"/>
                    <a:pt x="277812" y="22225"/>
                  </a:cubicBezTo>
                  <a:cubicBezTo>
                    <a:pt x="214312" y="38100"/>
                    <a:pt x="176212" y="87313"/>
                    <a:pt x="125412" y="117475"/>
                  </a:cubicBezTo>
                  <a:cubicBezTo>
                    <a:pt x="74612" y="147637"/>
                    <a:pt x="0" y="228600"/>
                    <a:pt x="1587" y="24130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Freeform 147"/>
            <p:cNvSpPr/>
            <p:nvPr/>
          </p:nvSpPr>
          <p:spPr>
            <a:xfrm>
              <a:off x="3505200" y="4038600"/>
              <a:ext cx="762000" cy="228600"/>
            </a:xfrm>
            <a:custGeom>
              <a:avLst/>
              <a:gdLst>
                <a:gd name="connsiteX0" fmla="*/ 636587 w 650875"/>
                <a:gd name="connsiteY0" fmla="*/ 147637 h 215900"/>
                <a:gd name="connsiteX1" fmla="*/ 436562 w 650875"/>
                <a:gd name="connsiteY1" fmla="*/ 14287 h 215900"/>
                <a:gd name="connsiteX2" fmla="*/ 36512 w 650875"/>
                <a:gd name="connsiteY2" fmla="*/ 61912 h 215900"/>
                <a:gd name="connsiteX3" fmla="*/ 217487 w 650875"/>
                <a:gd name="connsiteY3" fmla="*/ 204787 h 215900"/>
                <a:gd name="connsiteX4" fmla="*/ 522287 w 650875"/>
                <a:gd name="connsiteY4" fmla="*/ 128587 h 215900"/>
                <a:gd name="connsiteX5" fmla="*/ 636587 w 650875"/>
                <a:gd name="connsiteY5" fmla="*/ 14763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875" h="215900">
                  <a:moveTo>
                    <a:pt x="636587" y="147637"/>
                  </a:moveTo>
                  <a:cubicBezTo>
                    <a:pt x="622300" y="128587"/>
                    <a:pt x="536574" y="28574"/>
                    <a:pt x="436562" y="14287"/>
                  </a:cubicBezTo>
                  <a:cubicBezTo>
                    <a:pt x="336550" y="0"/>
                    <a:pt x="73024" y="30162"/>
                    <a:pt x="36512" y="61912"/>
                  </a:cubicBezTo>
                  <a:cubicBezTo>
                    <a:pt x="0" y="93662"/>
                    <a:pt x="136525" y="193675"/>
                    <a:pt x="217487" y="204787"/>
                  </a:cubicBezTo>
                  <a:cubicBezTo>
                    <a:pt x="298450" y="215900"/>
                    <a:pt x="460374" y="139700"/>
                    <a:pt x="522287" y="128587"/>
                  </a:cubicBezTo>
                  <a:cubicBezTo>
                    <a:pt x="584200" y="117474"/>
                    <a:pt x="650875" y="166687"/>
                    <a:pt x="636587" y="14763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Freeform 148"/>
            <p:cNvSpPr/>
            <p:nvPr/>
          </p:nvSpPr>
          <p:spPr>
            <a:xfrm rot="515414">
              <a:off x="4267200" y="4267200"/>
              <a:ext cx="541337" cy="212725"/>
            </a:xfrm>
            <a:custGeom>
              <a:avLst/>
              <a:gdLst>
                <a:gd name="connsiteX0" fmla="*/ 11112 w 541337"/>
                <a:gd name="connsiteY0" fmla="*/ 0 h 212725"/>
                <a:gd name="connsiteX1" fmla="*/ 96837 w 541337"/>
                <a:gd name="connsiteY1" fmla="*/ 28575 h 212725"/>
                <a:gd name="connsiteX2" fmla="*/ 68262 w 541337"/>
                <a:gd name="connsiteY2" fmla="*/ 76200 h 212725"/>
                <a:gd name="connsiteX3" fmla="*/ 144462 w 541337"/>
                <a:gd name="connsiteY3" fmla="*/ 114300 h 212725"/>
                <a:gd name="connsiteX4" fmla="*/ 258762 w 541337"/>
                <a:gd name="connsiteY4" fmla="*/ 200025 h 212725"/>
                <a:gd name="connsiteX5" fmla="*/ 525462 w 541337"/>
                <a:gd name="connsiteY5" fmla="*/ 190500 h 212725"/>
                <a:gd name="connsiteX6" fmla="*/ 354012 w 541337"/>
                <a:gd name="connsiteY6" fmla="*/ 66675 h 212725"/>
                <a:gd name="connsiteX7" fmla="*/ 163512 w 541337"/>
                <a:gd name="connsiteY7" fmla="*/ 28575 h 212725"/>
                <a:gd name="connsiteX8" fmla="*/ 11112 w 541337"/>
                <a:gd name="connsiteY8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337" h="212725">
                  <a:moveTo>
                    <a:pt x="11112" y="0"/>
                  </a:moveTo>
                  <a:cubicBezTo>
                    <a:pt x="0" y="0"/>
                    <a:pt x="87312" y="15875"/>
                    <a:pt x="96837" y="28575"/>
                  </a:cubicBezTo>
                  <a:cubicBezTo>
                    <a:pt x="106362" y="41275"/>
                    <a:pt x="60325" y="61913"/>
                    <a:pt x="68262" y="76200"/>
                  </a:cubicBezTo>
                  <a:cubicBezTo>
                    <a:pt x="76199" y="90487"/>
                    <a:pt x="112712" y="93663"/>
                    <a:pt x="144462" y="114300"/>
                  </a:cubicBezTo>
                  <a:cubicBezTo>
                    <a:pt x="176212" y="134937"/>
                    <a:pt x="195262" y="187325"/>
                    <a:pt x="258762" y="200025"/>
                  </a:cubicBezTo>
                  <a:cubicBezTo>
                    <a:pt x="322262" y="212725"/>
                    <a:pt x="509587" y="212725"/>
                    <a:pt x="525462" y="190500"/>
                  </a:cubicBezTo>
                  <a:cubicBezTo>
                    <a:pt x="541337" y="168275"/>
                    <a:pt x="414337" y="93662"/>
                    <a:pt x="354012" y="66675"/>
                  </a:cubicBezTo>
                  <a:cubicBezTo>
                    <a:pt x="293687" y="39688"/>
                    <a:pt x="214312" y="41275"/>
                    <a:pt x="163512" y="28575"/>
                  </a:cubicBezTo>
                  <a:cubicBezTo>
                    <a:pt x="112712" y="15875"/>
                    <a:pt x="22224" y="0"/>
                    <a:pt x="11112" y="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Freeform 149"/>
            <p:cNvSpPr/>
            <p:nvPr/>
          </p:nvSpPr>
          <p:spPr>
            <a:xfrm>
              <a:off x="4191000" y="3810000"/>
              <a:ext cx="355600" cy="366712"/>
            </a:xfrm>
            <a:custGeom>
              <a:avLst/>
              <a:gdLst>
                <a:gd name="connsiteX0" fmla="*/ 76200 w 355600"/>
                <a:gd name="connsiteY0" fmla="*/ 360362 h 366712"/>
                <a:gd name="connsiteX1" fmla="*/ 142875 w 355600"/>
                <a:gd name="connsiteY1" fmla="*/ 236537 h 366712"/>
                <a:gd name="connsiteX2" fmla="*/ 9525 w 355600"/>
                <a:gd name="connsiteY2" fmla="*/ 169862 h 366712"/>
                <a:gd name="connsiteX3" fmla="*/ 85725 w 355600"/>
                <a:gd name="connsiteY3" fmla="*/ 17462 h 366712"/>
                <a:gd name="connsiteX4" fmla="*/ 323850 w 355600"/>
                <a:gd name="connsiteY4" fmla="*/ 65087 h 366712"/>
                <a:gd name="connsiteX5" fmla="*/ 276225 w 355600"/>
                <a:gd name="connsiteY5" fmla="*/ 207962 h 366712"/>
                <a:gd name="connsiteX6" fmla="*/ 180975 w 355600"/>
                <a:gd name="connsiteY6" fmla="*/ 274637 h 366712"/>
                <a:gd name="connsiteX7" fmla="*/ 76200 w 355600"/>
                <a:gd name="connsiteY7" fmla="*/ 360362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" h="366712">
                  <a:moveTo>
                    <a:pt x="76200" y="360362"/>
                  </a:moveTo>
                  <a:cubicBezTo>
                    <a:pt x="69850" y="354012"/>
                    <a:pt x="153987" y="268287"/>
                    <a:pt x="142875" y="236537"/>
                  </a:cubicBezTo>
                  <a:cubicBezTo>
                    <a:pt x="131763" y="204787"/>
                    <a:pt x="19050" y="206374"/>
                    <a:pt x="9525" y="169862"/>
                  </a:cubicBezTo>
                  <a:cubicBezTo>
                    <a:pt x="0" y="133350"/>
                    <a:pt x="33338" y="34924"/>
                    <a:pt x="85725" y="17462"/>
                  </a:cubicBezTo>
                  <a:cubicBezTo>
                    <a:pt x="138112" y="0"/>
                    <a:pt x="292100" y="33337"/>
                    <a:pt x="323850" y="65087"/>
                  </a:cubicBezTo>
                  <a:cubicBezTo>
                    <a:pt x="355600" y="96837"/>
                    <a:pt x="300037" y="173037"/>
                    <a:pt x="276225" y="207962"/>
                  </a:cubicBezTo>
                  <a:cubicBezTo>
                    <a:pt x="252413" y="242887"/>
                    <a:pt x="214312" y="242887"/>
                    <a:pt x="180975" y="274637"/>
                  </a:cubicBezTo>
                  <a:cubicBezTo>
                    <a:pt x="147638" y="306387"/>
                    <a:pt x="82550" y="366712"/>
                    <a:pt x="76200" y="360362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Freeform 150"/>
            <p:cNvSpPr/>
            <p:nvPr/>
          </p:nvSpPr>
          <p:spPr>
            <a:xfrm rot="19844512">
              <a:off x="4041434" y="4178238"/>
              <a:ext cx="281828" cy="85165"/>
            </a:xfrm>
            <a:custGeom>
              <a:avLst/>
              <a:gdLst>
                <a:gd name="connsiteX0" fmla="*/ 7844 w 281828"/>
                <a:gd name="connsiteY0" fmla="*/ 16809 h 85165"/>
                <a:gd name="connsiteX1" fmla="*/ 64994 w 281828"/>
                <a:gd name="connsiteY1" fmla="*/ 3362 h 85165"/>
                <a:gd name="connsiteX2" fmla="*/ 202826 w 281828"/>
                <a:gd name="connsiteY2" fmla="*/ 36980 h 85165"/>
                <a:gd name="connsiteX3" fmla="*/ 266700 w 281828"/>
                <a:gd name="connsiteY3" fmla="*/ 77321 h 85165"/>
                <a:gd name="connsiteX4" fmla="*/ 112059 w 281828"/>
                <a:gd name="connsiteY4" fmla="*/ 80683 h 85165"/>
                <a:gd name="connsiteX5" fmla="*/ 7844 w 281828"/>
                <a:gd name="connsiteY5" fmla="*/ 16809 h 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828" h="85165">
                  <a:moveTo>
                    <a:pt x="7844" y="16809"/>
                  </a:moveTo>
                  <a:cubicBezTo>
                    <a:pt x="0" y="3922"/>
                    <a:pt x="32497" y="0"/>
                    <a:pt x="64994" y="3362"/>
                  </a:cubicBezTo>
                  <a:cubicBezTo>
                    <a:pt x="97491" y="6724"/>
                    <a:pt x="169208" y="24654"/>
                    <a:pt x="202826" y="36980"/>
                  </a:cubicBezTo>
                  <a:cubicBezTo>
                    <a:pt x="236444" y="49306"/>
                    <a:pt x="281828" y="70037"/>
                    <a:pt x="266700" y="77321"/>
                  </a:cubicBezTo>
                  <a:cubicBezTo>
                    <a:pt x="251572" y="84605"/>
                    <a:pt x="156322" y="85165"/>
                    <a:pt x="112059" y="80683"/>
                  </a:cubicBezTo>
                  <a:cubicBezTo>
                    <a:pt x="67796" y="76201"/>
                    <a:pt x="15688" y="29696"/>
                    <a:pt x="7844" y="16809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Freeform 151"/>
            <p:cNvSpPr/>
            <p:nvPr/>
          </p:nvSpPr>
          <p:spPr>
            <a:xfrm>
              <a:off x="4212852" y="4066615"/>
              <a:ext cx="107576" cy="109817"/>
            </a:xfrm>
            <a:custGeom>
              <a:avLst/>
              <a:gdLst>
                <a:gd name="connsiteX0" fmla="*/ 93569 w 107576"/>
                <a:gd name="connsiteY0" fmla="*/ 108697 h 109817"/>
                <a:gd name="connsiteX1" fmla="*/ 90207 w 107576"/>
                <a:gd name="connsiteY1" fmla="*/ 44823 h 109817"/>
                <a:gd name="connsiteX2" fmla="*/ 26333 w 107576"/>
                <a:gd name="connsiteY2" fmla="*/ 1120 h 109817"/>
                <a:gd name="connsiteX3" fmla="*/ 6163 w 107576"/>
                <a:gd name="connsiteY3" fmla="*/ 38100 h 109817"/>
                <a:gd name="connsiteX4" fmla="*/ 93569 w 107576"/>
                <a:gd name="connsiteY4" fmla="*/ 108697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76" h="109817">
                  <a:moveTo>
                    <a:pt x="93569" y="108697"/>
                  </a:moveTo>
                  <a:cubicBezTo>
                    <a:pt x="107576" y="109817"/>
                    <a:pt x="101413" y="62752"/>
                    <a:pt x="90207" y="44823"/>
                  </a:cubicBezTo>
                  <a:cubicBezTo>
                    <a:pt x="79001" y="26894"/>
                    <a:pt x="40340" y="2240"/>
                    <a:pt x="26333" y="1120"/>
                  </a:cubicBezTo>
                  <a:cubicBezTo>
                    <a:pt x="12326" y="0"/>
                    <a:pt x="0" y="19610"/>
                    <a:pt x="6163" y="38100"/>
                  </a:cubicBezTo>
                  <a:cubicBezTo>
                    <a:pt x="12326" y="56590"/>
                    <a:pt x="79562" y="107577"/>
                    <a:pt x="93569" y="10869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Яровизация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20278"/>
            <a:ext cx="835292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Экспрессия </a:t>
            </a:r>
            <a:r>
              <a:rPr lang="en-US" sz="2400" i="1" dirty="0" smtClean="0">
                <a:latin typeface="Century" panose="02040604050505020304" pitchFamily="18" charset="0"/>
              </a:rPr>
              <a:t>FLC</a:t>
            </a:r>
            <a:r>
              <a:rPr lang="en-US" sz="2400" dirty="0" smtClean="0">
                <a:latin typeface="Century" panose="02040604050505020304" pitchFamily="18" charset="0"/>
              </a:rPr>
              <a:t> </a:t>
            </a:r>
            <a:r>
              <a:rPr lang="ru-RU" sz="2400" dirty="0" smtClean="0">
                <a:latin typeface="Century" panose="02040604050505020304" pitchFamily="18" charset="0"/>
              </a:rPr>
              <a:t> подавляется яровизацией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31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0"/>
          <p:cNvSpPr txBox="1">
            <a:spLocks noChangeArrowheads="1"/>
          </p:cNvSpPr>
          <p:nvPr/>
        </p:nvSpPr>
        <p:spPr bwMode="auto">
          <a:xfrm>
            <a:off x="785813" y="4357688"/>
            <a:ext cx="314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400" i="1"/>
              <a:t>FLC</a:t>
            </a:r>
            <a:r>
              <a:rPr lang="en-GB" altLang="ru-RU" sz="2400"/>
              <a:t> gene transcribed</a:t>
            </a:r>
          </a:p>
        </p:txBody>
      </p:sp>
      <p:sp>
        <p:nvSpPr>
          <p:cNvPr id="12" name="TextBox 114"/>
          <p:cNvSpPr txBox="1">
            <a:spLocks noChangeArrowheads="1"/>
          </p:cNvSpPr>
          <p:nvPr/>
        </p:nvSpPr>
        <p:spPr bwMode="auto">
          <a:xfrm>
            <a:off x="5357813" y="4357688"/>
            <a:ext cx="275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400" i="1"/>
              <a:t>FLC</a:t>
            </a:r>
            <a:r>
              <a:rPr lang="en-GB" altLang="ru-RU" sz="2400"/>
              <a:t> gene silenced</a:t>
            </a:r>
          </a:p>
        </p:txBody>
      </p:sp>
      <p:grpSp>
        <p:nvGrpSpPr>
          <p:cNvPr id="13" name="Group 143"/>
          <p:cNvGrpSpPr>
            <a:grpSpLocks/>
          </p:cNvGrpSpPr>
          <p:nvPr/>
        </p:nvGrpSpPr>
        <p:grpSpPr bwMode="auto">
          <a:xfrm>
            <a:off x="857250" y="3929063"/>
            <a:ext cx="7143750" cy="357187"/>
            <a:chOff x="857224" y="4357689"/>
            <a:chExt cx="7143800" cy="357195"/>
          </a:xfrm>
        </p:grpSpPr>
        <p:sp>
          <p:nvSpPr>
            <p:cNvPr id="14" name="Rectangle 145"/>
            <p:cNvSpPr/>
            <p:nvPr/>
          </p:nvSpPr>
          <p:spPr>
            <a:xfrm>
              <a:off x="857224" y="4357689"/>
              <a:ext cx="7143800" cy="3571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Winter</a:t>
              </a:r>
            </a:p>
          </p:txBody>
        </p:sp>
        <p:sp>
          <p:nvSpPr>
            <p:cNvPr id="15" name="Rectangle 147"/>
            <p:cNvSpPr/>
            <p:nvPr/>
          </p:nvSpPr>
          <p:spPr>
            <a:xfrm>
              <a:off x="5562607" y="4357689"/>
              <a:ext cx="2438417" cy="33814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Spring</a:t>
              </a:r>
            </a:p>
          </p:txBody>
        </p:sp>
        <p:sp>
          <p:nvSpPr>
            <p:cNvPr id="16" name="Rectangle 148"/>
            <p:cNvSpPr/>
            <p:nvPr/>
          </p:nvSpPr>
          <p:spPr>
            <a:xfrm>
              <a:off x="857224" y="4357689"/>
              <a:ext cx="2724169" cy="3571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Autumn</a:t>
              </a:r>
            </a:p>
          </p:txBody>
        </p:sp>
      </p:grpSp>
      <p:sp>
        <p:nvSpPr>
          <p:cNvPr id="17" name="Rectangle 185"/>
          <p:cNvSpPr/>
          <p:nvPr/>
        </p:nvSpPr>
        <p:spPr bwMode="auto">
          <a:xfrm>
            <a:off x="1928794" y="4929198"/>
            <a:ext cx="1857368" cy="142876"/>
          </a:xfrm>
          <a:prstGeom prst="rect">
            <a:avLst/>
          </a:prstGeom>
          <a:solidFill>
            <a:srgbClr val="9900CC"/>
          </a:solidFill>
          <a:ln w="31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8" name="Straight Arrow Connector 187"/>
          <p:cNvCxnSpPr/>
          <p:nvPr/>
        </p:nvCxnSpPr>
        <p:spPr bwMode="auto">
          <a:xfrm>
            <a:off x="2571750" y="5286375"/>
            <a:ext cx="1069975" cy="0"/>
          </a:xfrm>
          <a:prstGeom prst="straightConnector1">
            <a:avLst/>
          </a:prstGeom>
          <a:ln w="38100">
            <a:solidFill>
              <a:srgbClr val="99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8"/>
          <p:cNvCxnSpPr/>
          <p:nvPr/>
        </p:nvCxnSpPr>
        <p:spPr bwMode="auto">
          <a:xfrm rot="5400000" flipH="1" flipV="1">
            <a:off x="2463007" y="5179219"/>
            <a:ext cx="215900" cy="1587"/>
          </a:xfrm>
          <a:prstGeom prst="line">
            <a:avLst/>
          </a:prstGeom>
          <a:ln w="28575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89"/>
          <p:cNvSpPr/>
          <p:nvPr/>
        </p:nvSpPr>
        <p:spPr bwMode="auto">
          <a:xfrm>
            <a:off x="5643570" y="4929198"/>
            <a:ext cx="1500178" cy="142876"/>
          </a:xfrm>
          <a:prstGeom prst="rect">
            <a:avLst/>
          </a:prstGeom>
          <a:solidFill>
            <a:srgbClr val="9900CC"/>
          </a:solidFill>
          <a:ln w="31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1" name="Group 192"/>
          <p:cNvGrpSpPr>
            <a:grpSpLocks/>
          </p:cNvGrpSpPr>
          <p:nvPr/>
        </p:nvGrpSpPr>
        <p:grpSpPr bwMode="auto">
          <a:xfrm>
            <a:off x="2286000" y="1285875"/>
            <a:ext cx="4643438" cy="2571750"/>
            <a:chOff x="2786050" y="1357298"/>
            <a:chExt cx="2820916" cy="1445465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1357298"/>
              <a:ext cx="2820916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428868"/>
              <a:ext cx="2820916" cy="373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152400" y="2601681"/>
            <a:ext cx="2428875" cy="923330"/>
          </a:xfrm>
          <a:prstGeom prst="rect">
            <a:avLst/>
          </a:prstGeom>
          <a:solidFill>
            <a:srgbClr val="F7903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Century" panose="02040604050505020304" pitchFamily="18" charset="0"/>
              </a:rPr>
              <a:t>После</a:t>
            </a:r>
            <a:r>
              <a:rPr lang="en-GB" dirty="0" smtClean="0">
                <a:latin typeface="Century" panose="02040604050505020304" pitchFamily="18" charset="0"/>
              </a:rPr>
              <a:t> </a:t>
            </a:r>
            <a:r>
              <a:rPr lang="en-GB" dirty="0">
                <a:latin typeface="Century" panose="02040604050505020304" pitchFamily="18" charset="0"/>
              </a:rPr>
              <a:t>40 </a:t>
            </a:r>
            <a:r>
              <a:rPr lang="ru-RU" dirty="0" smtClean="0">
                <a:latin typeface="Century" panose="02040604050505020304" pitchFamily="18" charset="0"/>
              </a:rPr>
              <a:t>дней при </a:t>
            </a:r>
            <a:r>
              <a:rPr lang="en-GB" dirty="0" smtClean="0">
                <a:latin typeface="Century" panose="02040604050505020304" pitchFamily="18" charset="0"/>
              </a:rPr>
              <a:t>4°C</a:t>
            </a:r>
            <a:r>
              <a:rPr lang="en-GB" dirty="0">
                <a:latin typeface="Century" panose="02040604050505020304" pitchFamily="18" charset="0"/>
              </a:rPr>
              <a:t>, </a:t>
            </a:r>
            <a:r>
              <a:rPr lang="en-GB" i="1" dirty="0">
                <a:latin typeface="Century" panose="02040604050505020304" pitchFamily="18" charset="0"/>
              </a:rPr>
              <a:t>FLC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ru-RU" dirty="0" smtClean="0">
                <a:latin typeface="Century" panose="02040604050505020304" pitchFamily="18" charset="0"/>
              </a:rPr>
              <a:t>не </a:t>
            </a:r>
            <a:r>
              <a:rPr lang="ru-RU" dirty="0" err="1" smtClean="0">
                <a:latin typeface="Century" panose="02040604050505020304" pitchFamily="18" charset="0"/>
              </a:rPr>
              <a:t>экспрессируется</a:t>
            </a:r>
            <a:r>
              <a:rPr lang="ru-RU" dirty="0" smtClean="0">
                <a:latin typeface="Century" panose="02040604050505020304" pitchFamily="18" charset="0"/>
              </a:rPr>
              <a:t>. </a:t>
            </a:r>
            <a:endParaRPr lang="en-GB" dirty="0">
              <a:latin typeface="Century" panose="02040604050505020304" pitchFamily="18" charset="0"/>
            </a:endParaRPr>
          </a:p>
        </p:txBody>
      </p:sp>
      <p:sp>
        <p:nvSpPr>
          <p:cNvPr id="25" name="TextBox 69"/>
          <p:cNvSpPr txBox="1">
            <a:spLocks noChangeArrowheads="1"/>
          </p:cNvSpPr>
          <p:nvPr/>
        </p:nvSpPr>
        <p:spPr bwMode="auto">
          <a:xfrm>
            <a:off x="4000500" y="5986463"/>
            <a:ext cx="5143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 Reprinted by permission from Macmillan Publishers, Ltd: NATURE Sung, S., and Amasino, R.M. (2004) Vernalization in </a:t>
            </a:r>
            <a:r>
              <a:rPr lang="en-GB" altLang="ru-RU" sz="800" i="1">
                <a:latin typeface="Times New Roman" pitchFamily="18" charset="0"/>
                <a:cs typeface="Times New Roman" pitchFamily="18" charset="0"/>
              </a:rPr>
              <a:t>Arabidopsis thaliana</a:t>
            </a:r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 is mediated by the PHD finger protein VIN3. Nature 427: </a:t>
            </a:r>
            <a:r>
              <a:rPr lang="en-GB" altLang="ru-RU" sz="800">
                <a:latin typeface="Times New Roman" pitchFamily="18" charset="0"/>
                <a:cs typeface="Times New Roman" pitchFamily="18" charset="0"/>
                <a:hlinkClick r:id="rId5"/>
              </a:rPr>
              <a:t>159-164</a:t>
            </a:r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. Copyright 2004. </a:t>
            </a:r>
          </a:p>
        </p:txBody>
      </p:sp>
      <p:grpSp>
        <p:nvGrpSpPr>
          <p:cNvPr id="26" name="Group 85"/>
          <p:cNvGrpSpPr>
            <a:grpSpLocks/>
          </p:cNvGrpSpPr>
          <p:nvPr/>
        </p:nvGrpSpPr>
        <p:grpSpPr bwMode="auto">
          <a:xfrm>
            <a:off x="1066800" y="5257800"/>
            <a:ext cx="1295400" cy="627063"/>
            <a:chOff x="3505200" y="3810000"/>
            <a:chExt cx="1452251" cy="702927"/>
          </a:xfrm>
        </p:grpSpPr>
        <p:sp>
          <p:nvSpPr>
            <p:cNvPr id="27" name="Freeform 72"/>
            <p:cNvSpPr/>
            <p:nvPr/>
          </p:nvSpPr>
          <p:spPr>
            <a:xfrm rot="20540781">
              <a:off x="3935960" y="4105960"/>
              <a:ext cx="507432" cy="406967"/>
            </a:xfrm>
            <a:custGeom>
              <a:avLst/>
              <a:gdLst>
                <a:gd name="connsiteX0" fmla="*/ 502324 w 507432"/>
                <a:gd name="connsiteY0" fmla="*/ 5108 h 406967"/>
                <a:gd name="connsiteX1" fmla="*/ 384831 w 507432"/>
                <a:gd name="connsiteY1" fmla="*/ 132818 h 406967"/>
                <a:gd name="connsiteX2" fmla="*/ 400156 w 507432"/>
                <a:gd name="connsiteY2" fmla="*/ 194118 h 406967"/>
                <a:gd name="connsiteX3" fmla="*/ 400156 w 507432"/>
                <a:gd name="connsiteY3" fmla="*/ 260527 h 406967"/>
                <a:gd name="connsiteX4" fmla="*/ 88545 w 507432"/>
                <a:gd name="connsiteY4" fmla="*/ 393345 h 406967"/>
                <a:gd name="connsiteX5" fmla="*/ 17028 w 507432"/>
                <a:gd name="connsiteY5" fmla="*/ 178793 h 406967"/>
                <a:gd name="connsiteX6" fmla="*/ 190713 w 507432"/>
                <a:gd name="connsiteY6" fmla="*/ 189010 h 406967"/>
                <a:gd name="connsiteX7" fmla="*/ 354181 w 507432"/>
                <a:gd name="connsiteY7" fmla="*/ 102167 h 406967"/>
                <a:gd name="connsiteX8" fmla="*/ 502324 w 507432"/>
                <a:gd name="connsiteY8" fmla="*/ 5108 h 40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432" h="406967">
                  <a:moveTo>
                    <a:pt x="502324" y="5108"/>
                  </a:moveTo>
                  <a:cubicBezTo>
                    <a:pt x="507432" y="10217"/>
                    <a:pt x="401859" y="101316"/>
                    <a:pt x="384831" y="132818"/>
                  </a:cubicBezTo>
                  <a:cubicBezTo>
                    <a:pt x="367803" y="164320"/>
                    <a:pt x="397602" y="172833"/>
                    <a:pt x="400156" y="194118"/>
                  </a:cubicBezTo>
                  <a:cubicBezTo>
                    <a:pt x="402710" y="215403"/>
                    <a:pt x="452091" y="227323"/>
                    <a:pt x="400156" y="260527"/>
                  </a:cubicBezTo>
                  <a:cubicBezTo>
                    <a:pt x="348221" y="293732"/>
                    <a:pt x="152400" y="406967"/>
                    <a:pt x="88545" y="393345"/>
                  </a:cubicBezTo>
                  <a:cubicBezTo>
                    <a:pt x="24690" y="379723"/>
                    <a:pt x="0" y="212849"/>
                    <a:pt x="17028" y="178793"/>
                  </a:cubicBezTo>
                  <a:cubicBezTo>
                    <a:pt x="34056" y="144737"/>
                    <a:pt x="134521" y="201781"/>
                    <a:pt x="190713" y="189010"/>
                  </a:cubicBezTo>
                  <a:cubicBezTo>
                    <a:pt x="246905" y="176239"/>
                    <a:pt x="306503" y="129412"/>
                    <a:pt x="354181" y="102167"/>
                  </a:cubicBezTo>
                  <a:cubicBezTo>
                    <a:pt x="401859" y="74922"/>
                    <a:pt x="497216" y="0"/>
                    <a:pt x="502324" y="5108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936806">
              <a:off x="4278601" y="4126675"/>
              <a:ext cx="678850" cy="177800"/>
            </a:xfrm>
            <a:custGeom>
              <a:avLst/>
              <a:gdLst>
                <a:gd name="connsiteX0" fmla="*/ 4763 w 368301"/>
                <a:gd name="connsiteY0" fmla="*/ 168275 h 177800"/>
                <a:gd name="connsiteX1" fmla="*/ 119063 w 368301"/>
                <a:gd name="connsiteY1" fmla="*/ 139700 h 177800"/>
                <a:gd name="connsiteX2" fmla="*/ 290513 w 368301"/>
                <a:gd name="connsiteY2" fmla="*/ 111125 h 177800"/>
                <a:gd name="connsiteX3" fmla="*/ 347663 w 368301"/>
                <a:gd name="connsiteY3" fmla="*/ 15875 h 177800"/>
                <a:gd name="connsiteX4" fmla="*/ 166688 w 368301"/>
                <a:gd name="connsiteY4" fmla="*/ 15875 h 177800"/>
                <a:gd name="connsiteX5" fmla="*/ 90488 w 368301"/>
                <a:gd name="connsiteY5" fmla="*/ 82550 h 177800"/>
                <a:gd name="connsiteX6" fmla="*/ 4763 w 368301"/>
                <a:gd name="connsiteY6" fmla="*/ 168275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301" h="177800">
                  <a:moveTo>
                    <a:pt x="4763" y="168275"/>
                  </a:moveTo>
                  <a:cubicBezTo>
                    <a:pt x="9526" y="177800"/>
                    <a:pt x="71438" y="149225"/>
                    <a:pt x="119063" y="139700"/>
                  </a:cubicBezTo>
                  <a:cubicBezTo>
                    <a:pt x="166688" y="130175"/>
                    <a:pt x="252413" y="131762"/>
                    <a:pt x="290513" y="111125"/>
                  </a:cubicBezTo>
                  <a:cubicBezTo>
                    <a:pt x="328613" y="90488"/>
                    <a:pt x="368301" y="31750"/>
                    <a:pt x="347663" y="15875"/>
                  </a:cubicBezTo>
                  <a:cubicBezTo>
                    <a:pt x="327026" y="0"/>
                    <a:pt x="209550" y="4763"/>
                    <a:pt x="166688" y="15875"/>
                  </a:cubicBezTo>
                  <a:cubicBezTo>
                    <a:pt x="123826" y="26987"/>
                    <a:pt x="120651" y="55563"/>
                    <a:pt x="90488" y="82550"/>
                  </a:cubicBezTo>
                  <a:cubicBezTo>
                    <a:pt x="60326" y="109538"/>
                    <a:pt x="0" y="158750"/>
                    <a:pt x="4763" y="1682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74"/>
            <p:cNvSpPr/>
            <p:nvPr/>
          </p:nvSpPr>
          <p:spPr>
            <a:xfrm>
              <a:off x="3810000" y="3962400"/>
              <a:ext cx="531813" cy="223838"/>
            </a:xfrm>
            <a:custGeom>
              <a:avLst/>
              <a:gdLst>
                <a:gd name="connsiteX0" fmla="*/ 522288 w 531813"/>
                <a:gd name="connsiteY0" fmla="*/ 219075 h 223838"/>
                <a:gd name="connsiteX1" fmla="*/ 369888 w 531813"/>
                <a:gd name="connsiteY1" fmla="*/ 142875 h 223838"/>
                <a:gd name="connsiteX2" fmla="*/ 427038 w 531813"/>
                <a:gd name="connsiteY2" fmla="*/ 47625 h 223838"/>
                <a:gd name="connsiteX3" fmla="*/ 236538 w 531813"/>
                <a:gd name="connsiteY3" fmla="*/ 0 h 223838"/>
                <a:gd name="connsiteX4" fmla="*/ 17463 w 531813"/>
                <a:gd name="connsiteY4" fmla="*/ 47625 h 223838"/>
                <a:gd name="connsiteX5" fmla="*/ 131763 w 531813"/>
                <a:gd name="connsiteY5" fmla="*/ 161925 h 223838"/>
                <a:gd name="connsiteX6" fmla="*/ 312738 w 531813"/>
                <a:gd name="connsiteY6" fmla="*/ 114300 h 223838"/>
                <a:gd name="connsiteX7" fmla="*/ 522288 w 531813"/>
                <a:gd name="connsiteY7" fmla="*/ 219075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813" h="223838">
                  <a:moveTo>
                    <a:pt x="522288" y="219075"/>
                  </a:moveTo>
                  <a:cubicBezTo>
                    <a:pt x="531813" y="223838"/>
                    <a:pt x="385763" y="171450"/>
                    <a:pt x="369888" y="142875"/>
                  </a:cubicBezTo>
                  <a:cubicBezTo>
                    <a:pt x="354013" y="114300"/>
                    <a:pt x="449263" y="71437"/>
                    <a:pt x="427038" y="47625"/>
                  </a:cubicBezTo>
                  <a:cubicBezTo>
                    <a:pt x="404813" y="23813"/>
                    <a:pt x="304800" y="0"/>
                    <a:pt x="236538" y="0"/>
                  </a:cubicBezTo>
                  <a:cubicBezTo>
                    <a:pt x="168276" y="0"/>
                    <a:pt x="34926" y="20637"/>
                    <a:pt x="17463" y="47625"/>
                  </a:cubicBezTo>
                  <a:cubicBezTo>
                    <a:pt x="0" y="74613"/>
                    <a:pt x="82551" y="150813"/>
                    <a:pt x="131763" y="161925"/>
                  </a:cubicBezTo>
                  <a:cubicBezTo>
                    <a:pt x="180975" y="173037"/>
                    <a:pt x="249238" y="98425"/>
                    <a:pt x="312738" y="114300"/>
                  </a:cubicBezTo>
                  <a:cubicBezTo>
                    <a:pt x="376238" y="130175"/>
                    <a:pt x="512763" y="214312"/>
                    <a:pt x="522288" y="2190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75"/>
            <p:cNvSpPr/>
            <p:nvPr/>
          </p:nvSpPr>
          <p:spPr>
            <a:xfrm>
              <a:off x="3505200" y="4191000"/>
              <a:ext cx="823912" cy="217487"/>
            </a:xfrm>
            <a:custGeom>
              <a:avLst/>
              <a:gdLst>
                <a:gd name="connsiteX0" fmla="*/ 814387 w 823912"/>
                <a:gd name="connsiteY0" fmla="*/ 3175 h 217487"/>
                <a:gd name="connsiteX1" fmla="*/ 528637 w 823912"/>
                <a:gd name="connsiteY1" fmla="*/ 60325 h 217487"/>
                <a:gd name="connsiteX2" fmla="*/ 528637 w 823912"/>
                <a:gd name="connsiteY2" fmla="*/ 146050 h 217487"/>
                <a:gd name="connsiteX3" fmla="*/ 309562 w 823912"/>
                <a:gd name="connsiteY3" fmla="*/ 203200 h 217487"/>
                <a:gd name="connsiteX4" fmla="*/ 14287 w 823912"/>
                <a:gd name="connsiteY4" fmla="*/ 193675 h 217487"/>
                <a:gd name="connsiteX5" fmla="*/ 223837 w 823912"/>
                <a:gd name="connsiteY5" fmla="*/ 60325 h 217487"/>
                <a:gd name="connsiteX6" fmla="*/ 442912 w 823912"/>
                <a:gd name="connsiteY6" fmla="*/ 41275 h 217487"/>
                <a:gd name="connsiteX7" fmla="*/ 585787 w 823912"/>
                <a:gd name="connsiteY7" fmla="*/ 41275 h 217487"/>
                <a:gd name="connsiteX8" fmla="*/ 814387 w 823912"/>
                <a:gd name="connsiteY8" fmla="*/ 3175 h 2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912" h="217487">
                  <a:moveTo>
                    <a:pt x="814387" y="3175"/>
                  </a:moveTo>
                  <a:cubicBezTo>
                    <a:pt x="804862" y="6350"/>
                    <a:pt x="576262" y="36513"/>
                    <a:pt x="528637" y="60325"/>
                  </a:cubicBezTo>
                  <a:cubicBezTo>
                    <a:pt x="481012" y="84138"/>
                    <a:pt x="565149" y="122238"/>
                    <a:pt x="528637" y="146050"/>
                  </a:cubicBezTo>
                  <a:cubicBezTo>
                    <a:pt x="492125" y="169862"/>
                    <a:pt x="395287" y="195263"/>
                    <a:pt x="309562" y="203200"/>
                  </a:cubicBezTo>
                  <a:cubicBezTo>
                    <a:pt x="223837" y="211137"/>
                    <a:pt x="28574" y="217487"/>
                    <a:pt x="14287" y="193675"/>
                  </a:cubicBezTo>
                  <a:cubicBezTo>
                    <a:pt x="0" y="169863"/>
                    <a:pt x="152400" y="85725"/>
                    <a:pt x="223837" y="60325"/>
                  </a:cubicBezTo>
                  <a:cubicBezTo>
                    <a:pt x="295274" y="34925"/>
                    <a:pt x="382587" y="44450"/>
                    <a:pt x="442912" y="41275"/>
                  </a:cubicBezTo>
                  <a:cubicBezTo>
                    <a:pt x="503237" y="38100"/>
                    <a:pt x="519112" y="50800"/>
                    <a:pt x="585787" y="41275"/>
                  </a:cubicBezTo>
                  <a:cubicBezTo>
                    <a:pt x="652462" y="31750"/>
                    <a:pt x="823912" y="0"/>
                    <a:pt x="814387" y="31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76"/>
            <p:cNvSpPr/>
            <p:nvPr/>
          </p:nvSpPr>
          <p:spPr>
            <a:xfrm>
              <a:off x="4267200" y="3962400"/>
              <a:ext cx="536574" cy="254000"/>
            </a:xfrm>
            <a:custGeom>
              <a:avLst/>
              <a:gdLst>
                <a:gd name="connsiteX0" fmla="*/ 1587 w 536574"/>
                <a:gd name="connsiteY0" fmla="*/ 241300 h 254000"/>
                <a:gd name="connsiteX1" fmla="*/ 134937 w 536574"/>
                <a:gd name="connsiteY1" fmla="*/ 193675 h 254000"/>
                <a:gd name="connsiteX2" fmla="*/ 458787 w 536574"/>
                <a:gd name="connsiteY2" fmla="*/ 155575 h 254000"/>
                <a:gd name="connsiteX3" fmla="*/ 506412 w 536574"/>
                <a:gd name="connsiteY3" fmla="*/ 22225 h 254000"/>
                <a:gd name="connsiteX4" fmla="*/ 277812 w 536574"/>
                <a:gd name="connsiteY4" fmla="*/ 22225 h 254000"/>
                <a:gd name="connsiteX5" fmla="*/ 125412 w 536574"/>
                <a:gd name="connsiteY5" fmla="*/ 117475 h 254000"/>
                <a:gd name="connsiteX6" fmla="*/ 1587 w 536574"/>
                <a:gd name="connsiteY6" fmla="*/ 2413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574" h="254000">
                  <a:moveTo>
                    <a:pt x="1587" y="241300"/>
                  </a:moveTo>
                  <a:cubicBezTo>
                    <a:pt x="3174" y="254000"/>
                    <a:pt x="58737" y="207963"/>
                    <a:pt x="134937" y="193675"/>
                  </a:cubicBezTo>
                  <a:cubicBezTo>
                    <a:pt x="211137" y="179388"/>
                    <a:pt x="396875" y="184150"/>
                    <a:pt x="458787" y="155575"/>
                  </a:cubicBezTo>
                  <a:cubicBezTo>
                    <a:pt x="520699" y="127000"/>
                    <a:pt x="536574" y="44450"/>
                    <a:pt x="506412" y="22225"/>
                  </a:cubicBezTo>
                  <a:cubicBezTo>
                    <a:pt x="476250" y="0"/>
                    <a:pt x="341312" y="6350"/>
                    <a:pt x="277812" y="22225"/>
                  </a:cubicBezTo>
                  <a:cubicBezTo>
                    <a:pt x="214312" y="38100"/>
                    <a:pt x="176212" y="87313"/>
                    <a:pt x="125412" y="117475"/>
                  </a:cubicBezTo>
                  <a:cubicBezTo>
                    <a:pt x="74612" y="147637"/>
                    <a:pt x="0" y="228600"/>
                    <a:pt x="1587" y="24130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77"/>
            <p:cNvSpPr/>
            <p:nvPr/>
          </p:nvSpPr>
          <p:spPr>
            <a:xfrm>
              <a:off x="3505200" y="4038600"/>
              <a:ext cx="762000" cy="228600"/>
            </a:xfrm>
            <a:custGeom>
              <a:avLst/>
              <a:gdLst>
                <a:gd name="connsiteX0" fmla="*/ 636587 w 650875"/>
                <a:gd name="connsiteY0" fmla="*/ 147637 h 215900"/>
                <a:gd name="connsiteX1" fmla="*/ 436562 w 650875"/>
                <a:gd name="connsiteY1" fmla="*/ 14287 h 215900"/>
                <a:gd name="connsiteX2" fmla="*/ 36512 w 650875"/>
                <a:gd name="connsiteY2" fmla="*/ 61912 h 215900"/>
                <a:gd name="connsiteX3" fmla="*/ 217487 w 650875"/>
                <a:gd name="connsiteY3" fmla="*/ 204787 h 215900"/>
                <a:gd name="connsiteX4" fmla="*/ 522287 w 650875"/>
                <a:gd name="connsiteY4" fmla="*/ 128587 h 215900"/>
                <a:gd name="connsiteX5" fmla="*/ 636587 w 650875"/>
                <a:gd name="connsiteY5" fmla="*/ 14763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875" h="215900">
                  <a:moveTo>
                    <a:pt x="636587" y="147637"/>
                  </a:moveTo>
                  <a:cubicBezTo>
                    <a:pt x="622300" y="128587"/>
                    <a:pt x="536574" y="28574"/>
                    <a:pt x="436562" y="14287"/>
                  </a:cubicBezTo>
                  <a:cubicBezTo>
                    <a:pt x="336550" y="0"/>
                    <a:pt x="73024" y="30162"/>
                    <a:pt x="36512" y="61912"/>
                  </a:cubicBezTo>
                  <a:cubicBezTo>
                    <a:pt x="0" y="93662"/>
                    <a:pt x="136525" y="193675"/>
                    <a:pt x="217487" y="204787"/>
                  </a:cubicBezTo>
                  <a:cubicBezTo>
                    <a:pt x="298450" y="215900"/>
                    <a:pt x="460374" y="139700"/>
                    <a:pt x="522287" y="128587"/>
                  </a:cubicBezTo>
                  <a:cubicBezTo>
                    <a:pt x="584200" y="117474"/>
                    <a:pt x="650875" y="166687"/>
                    <a:pt x="636587" y="14763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78"/>
            <p:cNvSpPr/>
            <p:nvPr/>
          </p:nvSpPr>
          <p:spPr>
            <a:xfrm rot="515414">
              <a:off x="4267200" y="4267200"/>
              <a:ext cx="541337" cy="212725"/>
            </a:xfrm>
            <a:custGeom>
              <a:avLst/>
              <a:gdLst>
                <a:gd name="connsiteX0" fmla="*/ 11112 w 541337"/>
                <a:gd name="connsiteY0" fmla="*/ 0 h 212725"/>
                <a:gd name="connsiteX1" fmla="*/ 96837 w 541337"/>
                <a:gd name="connsiteY1" fmla="*/ 28575 h 212725"/>
                <a:gd name="connsiteX2" fmla="*/ 68262 w 541337"/>
                <a:gd name="connsiteY2" fmla="*/ 76200 h 212725"/>
                <a:gd name="connsiteX3" fmla="*/ 144462 w 541337"/>
                <a:gd name="connsiteY3" fmla="*/ 114300 h 212725"/>
                <a:gd name="connsiteX4" fmla="*/ 258762 w 541337"/>
                <a:gd name="connsiteY4" fmla="*/ 200025 h 212725"/>
                <a:gd name="connsiteX5" fmla="*/ 525462 w 541337"/>
                <a:gd name="connsiteY5" fmla="*/ 190500 h 212725"/>
                <a:gd name="connsiteX6" fmla="*/ 354012 w 541337"/>
                <a:gd name="connsiteY6" fmla="*/ 66675 h 212725"/>
                <a:gd name="connsiteX7" fmla="*/ 163512 w 541337"/>
                <a:gd name="connsiteY7" fmla="*/ 28575 h 212725"/>
                <a:gd name="connsiteX8" fmla="*/ 11112 w 541337"/>
                <a:gd name="connsiteY8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337" h="212725">
                  <a:moveTo>
                    <a:pt x="11112" y="0"/>
                  </a:moveTo>
                  <a:cubicBezTo>
                    <a:pt x="0" y="0"/>
                    <a:pt x="87312" y="15875"/>
                    <a:pt x="96837" y="28575"/>
                  </a:cubicBezTo>
                  <a:cubicBezTo>
                    <a:pt x="106362" y="41275"/>
                    <a:pt x="60325" y="61913"/>
                    <a:pt x="68262" y="76200"/>
                  </a:cubicBezTo>
                  <a:cubicBezTo>
                    <a:pt x="76199" y="90487"/>
                    <a:pt x="112712" y="93663"/>
                    <a:pt x="144462" y="114300"/>
                  </a:cubicBezTo>
                  <a:cubicBezTo>
                    <a:pt x="176212" y="134937"/>
                    <a:pt x="195262" y="187325"/>
                    <a:pt x="258762" y="200025"/>
                  </a:cubicBezTo>
                  <a:cubicBezTo>
                    <a:pt x="322262" y="212725"/>
                    <a:pt x="509587" y="212725"/>
                    <a:pt x="525462" y="190500"/>
                  </a:cubicBezTo>
                  <a:cubicBezTo>
                    <a:pt x="541337" y="168275"/>
                    <a:pt x="414337" y="93662"/>
                    <a:pt x="354012" y="66675"/>
                  </a:cubicBezTo>
                  <a:cubicBezTo>
                    <a:pt x="293687" y="39688"/>
                    <a:pt x="214312" y="41275"/>
                    <a:pt x="163512" y="28575"/>
                  </a:cubicBezTo>
                  <a:cubicBezTo>
                    <a:pt x="112712" y="15875"/>
                    <a:pt x="22224" y="0"/>
                    <a:pt x="11112" y="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79"/>
            <p:cNvSpPr/>
            <p:nvPr/>
          </p:nvSpPr>
          <p:spPr>
            <a:xfrm>
              <a:off x="4191000" y="3810000"/>
              <a:ext cx="355600" cy="366712"/>
            </a:xfrm>
            <a:custGeom>
              <a:avLst/>
              <a:gdLst>
                <a:gd name="connsiteX0" fmla="*/ 76200 w 355600"/>
                <a:gd name="connsiteY0" fmla="*/ 360362 h 366712"/>
                <a:gd name="connsiteX1" fmla="*/ 142875 w 355600"/>
                <a:gd name="connsiteY1" fmla="*/ 236537 h 366712"/>
                <a:gd name="connsiteX2" fmla="*/ 9525 w 355600"/>
                <a:gd name="connsiteY2" fmla="*/ 169862 h 366712"/>
                <a:gd name="connsiteX3" fmla="*/ 85725 w 355600"/>
                <a:gd name="connsiteY3" fmla="*/ 17462 h 366712"/>
                <a:gd name="connsiteX4" fmla="*/ 323850 w 355600"/>
                <a:gd name="connsiteY4" fmla="*/ 65087 h 366712"/>
                <a:gd name="connsiteX5" fmla="*/ 276225 w 355600"/>
                <a:gd name="connsiteY5" fmla="*/ 207962 h 366712"/>
                <a:gd name="connsiteX6" fmla="*/ 180975 w 355600"/>
                <a:gd name="connsiteY6" fmla="*/ 274637 h 366712"/>
                <a:gd name="connsiteX7" fmla="*/ 76200 w 355600"/>
                <a:gd name="connsiteY7" fmla="*/ 360362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" h="366712">
                  <a:moveTo>
                    <a:pt x="76200" y="360362"/>
                  </a:moveTo>
                  <a:cubicBezTo>
                    <a:pt x="69850" y="354012"/>
                    <a:pt x="153987" y="268287"/>
                    <a:pt x="142875" y="236537"/>
                  </a:cubicBezTo>
                  <a:cubicBezTo>
                    <a:pt x="131763" y="204787"/>
                    <a:pt x="19050" y="206374"/>
                    <a:pt x="9525" y="169862"/>
                  </a:cubicBezTo>
                  <a:cubicBezTo>
                    <a:pt x="0" y="133350"/>
                    <a:pt x="33338" y="34924"/>
                    <a:pt x="85725" y="17462"/>
                  </a:cubicBezTo>
                  <a:cubicBezTo>
                    <a:pt x="138112" y="0"/>
                    <a:pt x="292100" y="33337"/>
                    <a:pt x="323850" y="65087"/>
                  </a:cubicBezTo>
                  <a:cubicBezTo>
                    <a:pt x="355600" y="96837"/>
                    <a:pt x="300037" y="173037"/>
                    <a:pt x="276225" y="207962"/>
                  </a:cubicBezTo>
                  <a:cubicBezTo>
                    <a:pt x="252413" y="242887"/>
                    <a:pt x="214312" y="242887"/>
                    <a:pt x="180975" y="274637"/>
                  </a:cubicBezTo>
                  <a:cubicBezTo>
                    <a:pt x="147638" y="306387"/>
                    <a:pt x="82550" y="366712"/>
                    <a:pt x="76200" y="360362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80"/>
            <p:cNvSpPr/>
            <p:nvPr/>
          </p:nvSpPr>
          <p:spPr>
            <a:xfrm rot="19844512">
              <a:off x="4041434" y="4178238"/>
              <a:ext cx="281828" cy="85165"/>
            </a:xfrm>
            <a:custGeom>
              <a:avLst/>
              <a:gdLst>
                <a:gd name="connsiteX0" fmla="*/ 7844 w 281828"/>
                <a:gd name="connsiteY0" fmla="*/ 16809 h 85165"/>
                <a:gd name="connsiteX1" fmla="*/ 64994 w 281828"/>
                <a:gd name="connsiteY1" fmla="*/ 3362 h 85165"/>
                <a:gd name="connsiteX2" fmla="*/ 202826 w 281828"/>
                <a:gd name="connsiteY2" fmla="*/ 36980 h 85165"/>
                <a:gd name="connsiteX3" fmla="*/ 266700 w 281828"/>
                <a:gd name="connsiteY3" fmla="*/ 77321 h 85165"/>
                <a:gd name="connsiteX4" fmla="*/ 112059 w 281828"/>
                <a:gd name="connsiteY4" fmla="*/ 80683 h 85165"/>
                <a:gd name="connsiteX5" fmla="*/ 7844 w 281828"/>
                <a:gd name="connsiteY5" fmla="*/ 16809 h 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828" h="85165">
                  <a:moveTo>
                    <a:pt x="7844" y="16809"/>
                  </a:moveTo>
                  <a:cubicBezTo>
                    <a:pt x="0" y="3922"/>
                    <a:pt x="32497" y="0"/>
                    <a:pt x="64994" y="3362"/>
                  </a:cubicBezTo>
                  <a:cubicBezTo>
                    <a:pt x="97491" y="6724"/>
                    <a:pt x="169208" y="24654"/>
                    <a:pt x="202826" y="36980"/>
                  </a:cubicBezTo>
                  <a:cubicBezTo>
                    <a:pt x="236444" y="49306"/>
                    <a:pt x="281828" y="70037"/>
                    <a:pt x="266700" y="77321"/>
                  </a:cubicBezTo>
                  <a:cubicBezTo>
                    <a:pt x="251572" y="84605"/>
                    <a:pt x="156322" y="85165"/>
                    <a:pt x="112059" y="80683"/>
                  </a:cubicBezTo>
                  <a:cubicBezTo>
                    <a:pt x="67796" y="76201"/>
                    <a:pt x="15688" y="29696"/>
                    <a:pt x="7844" y="16809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Freeform 81"/>
            <p:cNvSpPr/>
            <p:nvPr/>
          </p:nvSpPr>
          <p:spPr>
            <a:xfrm>
              <a:off x="4212852" y="4066615"/>
              <a:ext cx="107576" cy="109817"/>
            </a:xfrm>
            <a:custGeom>
              <a:avLst/>
              <a:gdLst>
                <a:gd name="connsiteX0" fmla="*/ 93569 w 107576"/>
                <a:gd name="connsiteY0" fmla="*/ 108697 h 109817"/>
                <a:gd name="connsiteX1" fmla="*/ 90207 w 107576"/>
                <a:gd name="connsiteY1" fmla="*/ 44823 h 109817"/>
                <a:gd name="connsiteX2" fmla="*/ 26333 w 107576"/>
                <a:gd name="connsiteY2" fmla="*/ 1120 h 109817"/>
                <a:gd name="connsiteX3" fmla="*/ 6163 w 107576"/>
                <a:gd name="connsiteY3" fmla="*/ 38100 h 109817"/>
                <a:gd name="connsiteX4" fmla="*/ 93569 w 107576"/>
                <a:gd name="connsiteY4" fmla="*/ 108697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76" h="109817">
                  <a:moveTo>
                    <a:pt x="93569" y="108697"/>
                  </a:moveTo>
                  <a:cubicBezTo>
                    <a:pt x="107576" y="109817"/>
                    <a:pt x="101413" y="62752"/>
                    <a:pt x="90207" y="44823"/>
                  </a:cubicBezTo>
                  <a:cubicBezTo>
                    <a:pt x="79001" y="26894"/>
                    <a:pt x="40340" y="2240"/>
                    <a:pt x="26333" y="1120"/>
                  </a:cubicBezTo>
                  <a:cubicBezTo>
                    <a:pt x="12326" y="0"/>
                    <a:pt x="0" y="19610"/>
                    <a:pt x="6163" y="38100"/>
                  </a:cubicBezTo>
                  <a:cubicBezTo>
                    <a:pt x="12326" y="56590"/>
                    <a:pt x="79562" y="107577"/>
                    <a:pt x="93569" y="10869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" name="Group 82"/>
          <p:cNvGrpSpPr>
            <a:grpSpLocks/>
          </p:cNvGrpSpPr>
          <p:nvPr/>
        </p:nvGrpSpPr>
        <p:grpSpPr bwMode="auto">
          <a:xfrm>
            <a:off x="7620000" y="3733800"/>
            <a:ext cx="1295400" cy="1938338"/>
            <a:chOff x="6781800" y="2193921"/>
            <a:chExt cx="1452251" cy="2242806"/>
          </a:xfrm>
        </p:grpSpPr>
        <p:grpSp>
          <p:nvGrpSpPr>
            <p:cNvPr id="38" name="Group 86"/>
            <p:cNvGrpSpPr>
              <a:grpSpLocks/>
            </p:cNvGrpSpPr>
            <p:nvPr/>
          </p:nvGrpSpPr>
          <p:grpSpPr bwMode="auto">
            <a:xfrm>
              <a:off x="6781800" y="3733800"/>
              <a:ext cx="1452251" cy="702927"/>
              <a:chOff x="3505200" y="3810000"/>
              <a:chExt cx="1452251" cy="702927"/>
            </a:xfrm>
          </p:grpSpPr>
          <p:sp>
            <p:nvSpPr>
              <p:cNvPr id="70" name="Freeform 115"/>
              <p:cNvSpPr/>
              <p:nvPr/>
            </p:nvSpPr>
            <p:spPr>
              <a:xfrm rot="20540781">
                <a:off x="3935960" y="4105960"/>
                <a:ext cx="507432" cy="406967"/>
              </a:xfrm>
              <a:custGeom>
                <a:avLst/>
                <a:gdLst>
                  <a:gd name="connsiteX0" fmla="*/ 502324 w 507432"/>
                  <a:gd name="connsiteY0" fmla="*/ 5108 h 406967"/>
                  <a:gd name="connsiteX1" fmla="*/ 384831 w 507432"/>
                  <a:gd name="connsiteY1" fmla="*/ 132818 h 406967"/>
                  <a:gd name="connsiteX2" fmla="*/ 400156 w 507432"/>
                  <a:gd name="connsiteY2" fmla="*/ 194118 h 406967"/>
                  <a:gd name="connsiteX3" fmla="*/ 400156 w 507432"/>
                  <a:gd name="connsiteY3" fmla="*/ 260527 h 406967"/>
                  <a:gd name="connsiteX4" fmla="*/ 88545 w 507432"/>
                  <a:gd name="connsiteY4" fmla="*/ 393345 h 406967"/>
                  <a:gd name="connsiteX5" fmla="*/ 17028 w 507432"/>
                  <a:gd name="connsiteY5" fmla="*/ 178793 h 406967"/>
                  <a:gd name="connsiteX6" fmla="*/ 190713 w 507432"/>
                  <a:gd name="connsiteY6" fmla="*/ 189010 h 406967"/>
                  <a:gd name="connsiteX7" fmla="*/ 354181 w 507432"/>
                  <a:gd name="connsiteY7" fmla="*/ 102167 h 406967"/>
                  <a:gd name="connsiteX8" fmla="*/ 502324 w 507432"/>
                  <a:gd name="connsiteY8" fmla="*/ 5108 h 40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432" h="406967">
                    <a:moveTo>
                      <a:pt x="502324" y="5108"/>
                    </a:moveTo>
                    <a:cubicBezTo>
                      <a:pt x="507432" y="10217"/>
                      <a:pt x="401859" y="101316"/>
                      <a:pt x="384831" y="132818"/>
                    </a:cubicBezTo>
                    <a:cubicBezTo>
                      <a:pt x="367803" y="164320"/>
                      <a:pt x="397602" y="172833"/>
                      <a:pt x="400156" y="194118"/>
                    </a:cubicBezTo>
                    <a:cubicBezTo>
                      <a:pt x="402710" y="215403"/>
                      <a:pt x="452091" y="227323"/>
                      <a:pt x="400156" y="260527"/>
                    </a:cubicBezTo>
                    <a:cubicBezTo>
                      <a:pt x="348221" y="293732"/>
                      <a:pt x="152400" y="406967"/>
                      <a:pt x="88545" y="393345"/>
                    </a:cubicBezTo>
                    <a:cubicBezTo>
                      <a:pt x="24690" y="379723"/>
                      <a:pt x="0" y="212849"/>
                      <a:pt x="17028" y="178793"/>
                    </a:cubicBezTo>
                    <a:cubicBezTo>
                      <a:pt x="34056" y="144737"/>
                      <a:pt x="134521" y="201781"/>
                      <a:pt x="190713" y="189010"/>
                    </a:cubicBezTo>
                    <a:cubicBezTo>
                      <a:pt x="246905" y="176239"/>
                      <a:pt x="306503" y="129412"/>
                      <a:pt x="354181" y="102167"/>
                    </a:cubicBezTo>
                    <a:cubicBezTo>
                      <a:pt x="401859" y="74922"/>
                      <a:pt x="497216" y="0"/>
                      <a:pt x="502324" y="510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Freeform 116"/>
              <p:cNvSpPr/>
              <p:nvPr/>
            </p:nvSpPr>
            <p:spPr>
              <a:xfrm rot="936806">
                <a:off x="4278601" y="4126675"/>
                <a:ext cx="678850" cy="177800"/>
              </a:xfrm>
              <a:custGeom>
                <a:avLst/>
                <a:gdLst>
                  <a:gd name="connsiteX0" fmla="*/ 4763 w 368301"/>
                  <a:gd name="connsiteY0" fmla="*/ 168275 h 177800"/>
                  <a:gd name="connsiteX1" fmla="*/ 119063 w 368301"/>
                  <a:gd name="connsiteY1" fmla="*/ 139700 h 177800"/>
                  <a:gd name="connsiteX2" fmla="*/ 290513 w 368301"/>
                  <a:gd name="connsiteY2" fmla="*/ 111125 h 177800"/>
                  <a:gd name="connsiteX3" fmla="*/ 347663 w 368301"/>
                  <a:gd name="connsiteY3" fmla="*/ 15875 h 177800"/>
                  <a:gd name="connsiteX4" fmla="*/ 166688 w 368301"/>
                  <a:gd name="connsiteY4" fmla="*/ 15875 h 177800"/>
                  <a:gd name="connsiteX5" fmla="*/ 90488 w 368301"/>
                  <a:gd name="connsiteY5" fmla="*/ 82550 h 177800"/>
                  <a:gd name="connsiteX6" fmla="*/ 4763 w 368301"/>
                  <a:gd name="connsiteY6" fmla="*/ 168275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301" h="177800">
                    <a:moveTo>
                      <a:pt x="4763" y="168275"/>
                    </a:moveTo>
                    <a:cubicBezTo>
                      <a:pt x="9526" y="177800"/>
                      <a:pt x="71438" y="149225"/>
                      <a:pt x="119063" y="139700"/>
                    </a:cubicBezTo>
                    <a:cubicBezTo>
                      <a:pt x="166688" y="130175"/>
                      <a:pt x="252413" y="131762"/>
                      <a:pt x="290513" y="111125"/>
                    </a:cubicBezTo>
                    <a:cubicBezTo>
                      <a:pt x="328613" y="90488"/>
                      <a:pt x="368301" y="31750"/>
                      <a:pt x="347663" y="15875"/>
                    </a:cubicBezTo>
                    <a:cubicBezTo>
                      <a:pt x="327026" y="0"/>
                      <a:pt x="209550" y="4763"/>
                      <a:pt x="166688" y="15875"/>
                    </a:cubicBezTo>
                    <a:cubicBezTo>
                      <a:pt x="123826" y="26987"/>
                      <a:pt x="120651" y="55563"/>
                      <a:pt x="90488" y="82550"/>
                    </a:cubicBezTo>
                    <a:cubicBezTo>
                      <a:pt x="60326" y="109538"/>
                      <a:pt x="0" y="158750"/>
                      <a:pt x="4763" y="1682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Freeform 117"/>
              <p:cNvSpPr/>
              <p:nvPr/>
            </p:nvSpPr>
            <p:spPr>
              <a:xfrm>
                <a:off x="3810000" y="3962400"/>
                <a:ext cx="531813" cy="223838"/>
              </a:xfrm>
              <a:custGeom>
                <a:avLst/>
                <a:gdLst>
                  <a:gd name="connsiteX0" fmla="*/ 522288 w 531813"/>
                  <a:gd name="connsiteY0" fmla="*/ 219075 h 223838"/>
                  <a:gd name="connsiteX1" fmla="*/ 369888 w 531813"/>
                  <a:gd name="connsiteY1" fmla="*/ 142875 h 223838"/>
                  <a:gd name="connsiteX2" fmla="*/ 427038 w 531813"/>
                  <a:gd name="connsiteY2" fmla="*/ 47625 h 223838"/>
                  <a:gd name="connsiteX3" fmla="*/ 236538 w 531813"/>
                  <a:gd name="connsiteY3" fmla="*/ 0 h 223838"/>
                  <a:gd name="connsiteX4" fmla="*/ 17463 w 531813"/>
                  <a:gd name="connsiteY4" fmla="*/ 47625 h 223838"/>
                  <a:gd name="connsiteX5" fmla="*/ 131763 w 531813"/>
                  <a:gd name="connsiteY5" fmla="*/ 161925 h 223838"/>
                  <a:gd name="connsiteX6" fmla="*/ 312738 w 531813"/>
                  <a:gd name="connsiteY6" fmla="*/ 114300 h 223838"/>
                  <a:gd name="connsiteX7" fmla="*/ 522288 w 531813"/>
                  <a:gd name="connsiteY7" fmla="*/ 219075 h 2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813" h="223838">
                    <a:moveTo>
                      <a:pt x="522288" y="219075"/>
                    </a:moveTo>
                    <a:cubicBezTo>
                      <a:pt x="531813" y="223838"/>
                      <a:pt x="385763" y="171450"/>
                      <a:pt x="369888" y="142875"/>
                    </a:cubicBezTo>
                    <a:cubicBezTo>
                      <a:pt x="354013" y="114300"/>
                      <a:pt x="449263" y="71437"/>
                      <a:pt x="427038" y="47625"/>
                    </a:cubicBezTo>
                    <a:cubicBezTo>
                      <a:pt x="404813" y="23813"/>
                      <a:pt x="304800" y="0"/>
                      <a:pt x="236538" y="0"/>
                    </a:cubicBezTo>
                    <a:cubicBezTo>
                      <a:pt x="168276" y="0"/>
                      <a:pt x="34926" y="20637"/>
                      <a:pt x="17463" y="47625"/>
                    </a:cubicBezTo>
                    <a:cubicBezTo>
                      <a:pt x="0" y="74613"/>
                      <a:pt x="82551" y="150813"/>
                      <a:pt x="131763" y="161925"/>
                    </a:cubicBezTo>
                    <a:cubicBezTo>
                      <a:pt x="180975" y="173037"/>
                      <a:pt x="249238" y="98425"/>
                      <a:pt x="312738" y="114300"/>
                    </a:cubicBezTo>
                    <a:cubicBezTo>
                      <a:pt x="376238" y="130175"/>
                      <a:pt x="512763" y="214312"/>
                      <a:pt x="522288" y="2190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Freeform 118"/>
              <p:cNvSpPr/>
              <p:nvPr/>
            </p:nvSpPr>
            <p:spPr>
              <a:xfrm>
                <a:off x="3505200" y="4191000"/>
                <a:ext cx="823912" cy="217487"/>
              </a:xfrm>
              <a:custGeom>
                <a:avLst/>
                <a:gdLst>
                  <a:gd name="connsiteX0" fmla="*/ 814387 w 823912"/>
                  <a:gd name="connsiteY0" fmla="*/ 3175 h 217487"/>
                  <a:gd name="connsiteX1" fmla="*/ 528637 w 823912"/>
                  <a:gd name="connsiteY1" fmla="*/ 60325 h 217487"/>
                  <a:gd name="connsiteX2" fmla="*/ 528637 w 823912"/>
                  <a:gd name="connsiteY2" fmla="*/ 146050 h 217487"/>
                  <a:gd name="connsiteX3" fmla="*/ 309562 w 823912"/>
                  <a:gd name="connsiteY3" fmla="*/ 203200 h 217487"/>
                  <a:gd name="connsiteX4" fmla="*/ 14287 w 823912"/>
                  <a:gd name="connsiteY4" fmla="*/ 193675 h 217487"/>
                  <a:gd name="connsiteX5" fmla="*/ 223837 w 823912"/>
                  <a:gd name="connsiteY5" fmla="*/ 60325 h 217487"/>
                  <a:gd name="connsiteX6" fmla="*/ 442912 w 823912"/>
                  <a:gd name="connsiteY6" fmla="*/ 41275 h 217487"/>
                  <a:gd name="connsiteX7" fmla="*/ 585787 w 823912"/>
                  <a:gd name="connsiteY7" fmla="*/ 41275 h 217487"/>
                  <a:gd name="connsiteX8" fmla="*/ 814387 w 823912"/>
                  <a:gd name="connsiteY8" fmla="*/ 3175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912" h="217487">
                    <a:moveTo>
                      <a:pt x="814387" y="3175"/>
                    </a:moveTo>
                    <a:cubicBezTo>
                      <a:pt x="804862" y="6350"/>
                      <a:pt x="576262" y="36513"/>
                      <a:pt x="528637" y="60325"/>
                    </a:cubicBezTo>
                    <a:cubicBezTo>
                      <a:pt x="481012" y="84138"/>
                      <a:pt x="565149" y="122238"/>
                      <a:pt x="528637" y="146050"/>
                    </a:cubicBezTo>
                    <a:cubicBezTo>
                      <a:pt x="492125" y="169862"/>
                      <a:pt x="395287" y="195263"/>
                      <a:pt x="309562" y="203200"/>
                    </a:cubicBezTo>
                    <a:cubicBezTo>
                      <a:pt x="223837" y="211137"/>
                      <a:pt x="28574" y="217487"/>
                      <a:pt x="14287" y="193675"/>
                    </a:cubicBezTo>
                    <a:cubicBezTo>
                      <a:pt x="0" y="169863"/>
                      <a:pt x="152400" y="85725"/>
                      <a:pt x="223837" y="60325"/>
                    </a:cubicBezTo>
                    <a:cubicBezTo>
                      <a:pt x="295274" y="34925"/>
                      <a:pt x="382587" y="44450"/>
                      <a:pt x="442912" y="41275"/>
                    </a:cubicBezTo>
                    <a:cubicBezTo>
                      <a:pt x="503237" y="38100"/>
                      <a:pt x="519112" y="50800"/>
                      <a:pt x="585787" y="41275"/>
                    </a:cubicBezTo>
                    <a:cubicBezTo>
                      <a:pt x="652462" y="31750"/>
                      <a:pt x="823912" y="0"/>
                      <a:pt x="814387" y="31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Freeform 119"/>
              <p:cNvSpPr/>
              <p:nvPr/>
            </p:nvSpPr>
            <p:spPr>
              <a:xfrm>
                <a:off x="4267200" y="3962400"/>
                <a:ext cx="536574" cy="254000"/>
              </a:xfrm>
              <a:custGeom>
                <a:avLst/>
                <a:gdLst>
                  <a:gd name="connsiteX0" fmla="*/ 1587 w 536574"/>
                  <a:gd name="connsiteY0" fmla="*/ 241300 h 254000"/>
                  <a:gd name="connsiteX1" fmla="*/ 134937 w 536574"/>
                  <a:gd name="connsiteY1" fmla="*/ 193675 h 254000"/>
                  <a:gd name="connsiteX2" fmla="*/ 458787 w 536574"/>
                  <a:gd name="connsiteY2" fmla="*/ 155575 h 254000"/>
                  <a:gd name="connsiteX3" fmla="*/ 506412 w 536574"/>
                  <a:gd name="connsiteY3" fmla="*/ 22225 h 254000"/>
                  <a:gd name="connsiteX4" fmla="*/ 277812 w 536574"/>
                  <a:gd name="connsiteY4" fmla="*/ 22225 h 254000"/>
                  <a:gd name="connsiteX5" fmla="*/ 125412 w 536574"/>
                  <a:gd name="connsiteY5" fmla="*/ 117475 h 254000"/>
                  <a:gd name="connsiteX6" fmla="*/ 1587 w 536574"/>
                  <a:gd name="connsiteY6" fmla="*/ 2413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574" h="254000">
                    <a:moveTo>
                      <a:pt x="1587" y="241300"/>
                    </a:moveTo>
                    <a:cubicBezTo>
                      <a:pt x="3174" y="254000"/>
                      <a:pt x="58737" y="207963"/>
                      <a:pt x="134937" y="193675"/>
                    </a:cubicBezTo>
                    <a:cubicBezTo>
                      <a:pt x="211137" y="179388"/>
                      <a:pt x="396875" y="184150"/>
                      <a:pt x="458787" y="155575"/>
                    </a:cubicBezTo>
                    <a:cubicBezTo>
                      <a:pt x="520699" y="127000"/>
                      <a:pt x="536574" y="44450"/>
                      <a:pt x="506412" y="22225"/>
                    </a:cubicBezTo>
                    <a:cubicBezTo>
                      <a:pt x="476250" y="0"/>
                      <a:pt x="341312" y="6350"/>
                      <a:pt x="277812" y="22225"/>
                    </a:cubicBezTo>
                    <a:cubicBezTo>
                      <a:pt x="214312" y="38100"/>
                      <a:pt x="176212" y="87313"/>
                      <a:pt x="125412" y="117475"/>
                    </a:cubicBezTo>
                    <a:cubicBezTo>
                      <a:pt x="74612" y="147637"/>
                      <a:pt x="0" y="228600"/>
                      <a:pt x="1587" y="24130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Freeform 120"/>
              <p:cNvSpPr/>
              <p:nvPr/>
            </p:nvSpPr>
            <p:spPr>
              <a:xfrm>
                <a:off x="3505200" y="4038600"/>
                <a:ext cx="762000" cy="228600"/>
              </a:xfrm>
              <a:custGeom>
                <a:avLst/>
                <a:gdLst>
                  <a:gd name="connsiteX0" fmla="*/ 636587 w 650875"/>
                  <a:gd name="connsiteY0" fmla="*/ 147637 h 215900"/>
                  <a:gd name="connsiteX1" fmla="*/ 436562 w 650875"/>
                  <a:gd name="connsiteY1" fmla="*/ 14287 h 215900"/>
                  <a:gd name="connsiteX2" fmla="*/ 36512 w 650875"/>
                  <a:gd name="connsiteY2" fmla="*/ 61912 h 215900"/>
                  <a:gd name="connsiteX3" fmla="*/ 217487 w 650875"/>
                  <a:gd name="connsiteY3" fmla="*/ 204787 h 215900"/>
                  <a:gd name="connsiteX4" fmla="*/ 522287 w 650875"/>
                  <a:gd name="connsiteY4" fmla="*/ 128587 h 215900"/>
                  <a:gd name="connsiteX5" fmla="*/ 636587 w 650875"/>
                  <a:gd name="connsiteY5" fmla="*/ 147637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875" h="215900">
                    <a:moveTo>
                      <a:pt x="636587" y="147637"/>
                    </a:moveTo>
                    <a:cubicBezTo>
                      <a:pt x="622300" y="128587"/>
                      <a:pt x="536574" y="28574"/>
                      <a:pt x="436562" y="14287"/>
                    </a:cubicBezTo>
                    <a:cubicBezTo>
                      <a:pt x="336550" y="0"/>
                      <a:pt x="73024" y="30162"/>
                      <a:pt x="36512" y="61912"/>
                    </a:cubicBezTo>
                    <a:cubicBezTo>
                      <a:pt x="0" y="93662"/>
                      <a:pt x="136525" y="193675"/>
                      <a:pt x="217487" y="204787"/>
                    </a:cubicBezTo>
                    <a:cubicBezTo>
                      <a:pt x="298450" y="215900"/>
                      <a:pt x="460374" y="139700"/>
                      <a:pt x="522287" y="128587"/>
                    </a:cubicBezTo>
                    <a:cubicBezTo>
                      <a:pt x="584200" y="117474"/>
                      <a:pt x="650875" y="166687"/>
                      <a:pt x="636587" y="1476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121"/>
              <p:cNvSpPr/>
              <p:nvPr/>
            </p:nvSpPr>
            <p:spPr>
              <a:xfrm rot="515414">
                <a:off x="4267200" y="4267200"/>
                <a:ext cx="541337" cy="212725"/>
              </a:xfrm>
              <a:custGeom>
                <a:avLst/>
                <a:gdLst>
                  <a:gd name="connsiteX0" fmla="*/ 11112 w 541337"/>
                  <a:gd name="connsiteY0" fmla="*/ 0 h 212725"/>
                  <a:gd name="connsiteX1" fmla="*/ 96837 w 541337"/>
                  <a:gd name="connsiteY1" fmla="*/ 28575 h 212725"/>
                  <a:gd name="connsiteX2" fmla="*/ 68262 w 541337"/>
                  <a:gd name="connsiteY2" fmla="*/ 76200 h 212725"/>
                  <a:gd name="connsiteX3" fmla="*/ 144462 w 541337"/>
                  <a:gd name="connsiteY3" fmla="*/ 114300 h 212725"/>
                  <a:gd name="connsiteX4" fmla="*/ 258762 w 541337"/>
                  <a:gd name="connsiteY4" fmla="*/ 200025 h 212725"/>
                  <a:gd name="connsiteX5" fmla="*/ 525462 w 541337"/>
                  <a:gd name="connsiteY5" fmla="*/ 190500 h 212725"/>
                  <a:gd name="connsiteX6" fmla="*/ 354012 w 541337"/>
                  <a:gd name="connsiteY6" fmla="*/ 66675 h 212725"/>
                  <a:gd name="connsiteX7" fmla="*/ 163512 w 541337"/>
                  <a:gd name="connsiteY7" fmla="*/ 28575 h 212725"/>
                  <a:gd name="connsiteX8" fmla="*/ 11112 w 541337"/>
                  <a:gd name="connsiteY8" fmla="*/ 0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1337" h="212725">
                    <a:moveTo>
                      <a:pt x="11112" y="0"/>
                    </a:moveTo>
                    <a:cubicBezTo>
                      <a:pt x="0" y="0"/>
                      <a:pt x="87312" y="15875"/>
                      <a:pt x="96837" y="28575"/>
                    </a:cubicBezTo>
                    <a:cubicBezTo>
                      <a:pt x="106362" y="41275"/>
                      <a:pt x="60325" y="61913"/>
                      <a:pt x="68262" y="76200"/>
                    </a:cubicBezTo>
                    <a:cubicBezTo>
                      <a:pt x="76199" y="90487"/>
                      <a:pt x="112712" y="93663"/>
                      <a:pt x="144462" y="114300"/>
                    </a:cubicBezTo>
                    <a:cubicBezTo>
                      <a:pt x="176212" y="134937"/>
                      <a:pt x="195262" y="187325"/>
                      <a:pt x="258762" y="200025"/>
                    </a:cubicBezTo>
                    <a:cubicBezTo>
                      <a:pt x="322262" y="212725"/>
                      <a:pt x="509587" y="212725"/>
                      <a:pt x="525462" y="190500"/>
                    </a:cubicBezTo>
                    <a:cubicBezTo>
                      <a:pt x="541337" y="168275"/>
                      <a:pt x="414337" y="93662"/>
                      <a:pt x="354012" y="66675"/>
                    </a:cubicBezTo>
                    <a:cubicBezTo>
                      <a:pt x="293687" y="39688"/>
                      <a:pt x="214312" y="41275"/>
                      <a:pt x="163512" y="28575"/>
                    </a:cubicBezTo>
                    <a:cubicBezTo>
                      <a:pt x="112712" y="15875"/>
                      <a:pt x="22224" y="0"/>
                      <a:pt x="1111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122"/>
              <p:cNvSpPr/>
              <p:nvPr/>
            </p:nvSpPr>
            <p:spPr>
              <a:xfrm>
                <a:off x="4191000" y="3810000"/>
                <a:ext cx="355600" cy="366712"/>
              </a:xfrm>
              <a:custGeom>
                <a:avLst/>
                <a:gdLst>
                  <a:gd name="connsiteX0" fmla="*/ 76200 w 355600"/>
                  <a:gd name="connsiteY0" fmla="*/ 360362 h 366712"/>
                  <a:gd name="connsiteX1" fmla="*/ 142875 w 355600"/>
                  <a:gd name="connsiteY1" fmla="*/ 236537 h 366712"/>
                  <a:gd name="connsiteX2" fmla="*/ 9525 w 355600"/>
                  <a:gd name="connsiteY2" fmla="*/ 169862 h 366712"/>
                  <a:gd name="connsiteX3" fmla="*/ 85725 w 355600"/>
                  <a:gd name="connsiteY3" fmla="*/ 17462 h 366712"/>
                  <a:gd name="connsiteX4" fmla="*/ 323850 w 355600"/>
                  <a:gd name="connsiteY4" fmla="*/ 65087 h 366712"/>
                  <a:gd name="connsiteX5" fmla="*/ 276225 w 355600"/>
                  <a:gd name="connsiteY5" fmla="*/ 207962 h 366712"/>
                  <a:gd name="connsiteX6" fmla="*/ 180975 w 355600"/>
                  <a:gd name="connsiteY6" fmla="*/ 274637 h 366712"/>
                  <a:gd name="connsiteX7" fmla="*/ 76200 w 355600"/>
                  <a:gd name="connsiteY7" fmla="*/ 360362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600" h="366712">
                    <a:moveTo>
                      <a:pt x="76200" y="360362"/>
                    </a:moveTo>
                    <a:cubicBezTo>
                      <a:pt x="69850" y="354012"/>
                      <a:pt x="153987" y="268287"/>
                      <a:pt x="142875" y="236537"/>
                    </a:cubicBezTo>
                    <a:cubicBezTo>
                      <a:pt x="131763" y="204787"/>
                      <a:pt x="19050" y="206374"/>
                      <a:pt x="9525" y="169862"/>
                    </a:cubicBezTo>
                    <a:cubicBezTo>
                      <a:pt x="0" y="133350"/>
                      <a:pt x="33338" y="34924"/>
                      <a:pt x="85725" y="17462"/>
                    </a:cubicBezTo>
                    <a:cubicBezTo>
                      <a:pt x="138112" y="0"/>
                      <a:pt x="292100" y="33337"/>
                      <a:pt x="323850" y="65087"/>
                    </a:cubicBezTo>
                    <a:cubicBezTo>
                      <a:pt x="355600" y="96837"/>
                      <a:pt x="300037" y="173037"/>
                      <a:pt x="276225" y="207962"/>
                    </a:cubicBezTo>
                    <a:cubicBezTo>
                      <a:pt x="252413" y="242887"/>
                      <a:pt x="214312" y="242887"/>
                      <a:pt x="180975" y="274637"/>
                    </a:cubicBezTo>
                    <a:cubicBezTo>
                      <a:pt x="147638" y="306387"/>
                      <a:pt x="82550" y="366712"/>
                      <a:pt x="76200" y="360362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123"/>
              <p:cNvSpPr/>
              <p:nvPr/>
            </p:nvSpPr>
            <p:spPr>
              <a:xfrm rot="19844512">
                <a:off x="4041434" y="4178238"/>
                <a:ext cx="281828" cy="85165"/>
              </a:xfrm>
              <a:custGeom>
                <a:avLst/>
                <a:gdLst>
                  <a:gd name="connsiteX0" fmla="*/ 7844 w 281828"/>
                  <a:gd name="connsiteY0" fmla="*/ 16809 h 85165"/>
                  <a:gd name="connsiteX1" fmla="*/ 64994 w 281828"/>
                  <a:gd name="connsiteY1" fmla="*/ 3362 h 85165"/>
                  <a:gd name="connsiteX2" fmla="*/ 202826 w 281828"/>
                  <a:gd name="connsiteY2" fmla="*/ 36980 h 85165"/>
                  <a:gd name="connsiteX3" fmla="*/ 266700 w 281828"/>
                  <a:gd name="connsiteY3" fmla="*/ 77321 h 85165"/>
                  <a:gd name="connsiteX4" fmla="*/ 112059 w 281828"/>
                  <a:gd name="connsiteY4" fmla="*/ 80683 h 85165"/>
                  <a:gd name="connsiteX5" fmla="*/ 7844 w 281828"/>
                  <a:gd name="connsiteY5" fmla="*/ 16809 h 8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828" h="85165">
                    <a:moveTo>
                      <a:pt x="7844" y="16809"/>
                    </a:moveTo>
                    <a:cubicBezTo>
                      <a:pt x="0" y="3922"/>
                      <a:pt x="32497" y="0"/>
                      <a:pt x="64994" y="3362"/>
                    </a:cubicBezTo>
                    <a:cubicBezTo>
                      <a:pt x="97491" y="6724"/>
                      <a:pt x="169208" y="24654"/>
                      <a:pt x="202826" y="36980"/>
                    </a:cubicBezTo>
                    <a:cubicBezTo>
                      <a:pt x="236444" y="49306"/>
                      <a:pt x="281828" y="70037"/>
                      <a:pt x="266700" y="77321"/>
                    </a:cubicBezTo>
                    <a:cubicBezTo>
                      <a:pt x="251572" y="84605"/>
                      <a:pt x="156322" y="85165"/>
                      <a:pt x="112059" y="80683"/>
                    </a:cubicBezTo>
                    <a:cubicBezTo>
                      <a:pt x="67796" y="76201"/>
                      <a:pt x="15688" y="29696"/>
                      <a:pt x="7844" y="16809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Freeform 124"/>
              <p:cNvSpPr/>
              <p:nvPr/>
            </p:nvSpPr>
            <p:spPr>
              <a:xfrm>
                <a:off x="4212852" y="4066615"/>
                <a:ext cx="107576" cy="109817"/>
              </a:xfrm>
              <a:custGeom>
                <a:avLst/>
                <a:gdLst>
                  <a:gd name="connsiteX0" fmla="*/ 93569 w 107576"/>
                  <a:gd name="connsiteY0" fmla="*/ 108697 h 109817"/>
                  <a:gd name="connsiteX1" fmla="*/ 90207 w 107576"/>
                  <a:gd name="connsiteY1" fmla="*/ 44823 h 109817"/>
                  <a:gd name="connsiteX2" fmla="*/ 26333 w 107576"/>
                  <a:gd name="connsiteY2" fmla="*/ 1120 h 109817"/>
                  <a:gd name="connsiteX3" fmla="*/ 6163 w 107576"/>
                  <a:gd name="connsiteY3" fmla="*/ 38100 h 109817"/>
                  <a:gd name="connsiteX4" fmla="*/ 93569 w 107576"/>
                  <a:gd name="connsiteY4" fmla="*/ 108697 h 10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76" h="109817">
                    <a:moveTo>
                      <a:pt x="93569" y="108697"/>
                    </a:moveTo>
                    <a:cubicBezTo>
                      <a:pt x="107576" y="109817"/>
                      <a:pt x="101413" y="62752"/>
                      <a:pt x="90207" y="44823"/>
                    </a:cubicBezTo>
                    <a:cubicBezTo>
                      <a:pt x="79001" y="26894"/>
                      <a:pt x="40340" y="2240"/>
                      <a:pt x="26333" y="1120"/>
                    </a:cubicBezTo>
                    <a:cubicBezTo>
                      <a:pt x="12326" y="0"/>
                      <a:pt x="0" y="19610"/>
                      <a:pt x="6163" y="38100"/>
                    </a:cubicBezTo>
                    <a:cubicBezTo>
                      <a:pt x="12326" y="56590"/>
                      <a:pt x="79562" y="107577"/>
                      <a:pt x="93569" y="10869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9" name="Group 66"/>
            <p:cNvGrpSpPr>
              <a:grpSpLocks/>
            </p:cNvGrpSpPr>
            <p:nvPr/>
          </p:nvGrpSpPr>
          <p:grpSpPr bwMode="auto">
            <a:xfrm>
              <a:off x="7367662" y="2193929"/>
              <a:ext cx="836622" cy="1878014"/>
              <a:chOff x="5796231" y="1265218"/>
              <a:chExt cx="836919" cy="1878529"/>
            </a:xfrm>
          </p:grpSpPr>
          <p:cxnSp>
            <p:nvCxnSpPr>
              <p:cNvPr id="40" name="Straight Connector 85"/>
              <p:cNvCxnSpPr>
                <a:stCxn id="46" idx="0"/>
              </p:cNvCxnSpPr>
              <p:nvPr/>
            </p:nvCxnSpPr>
            <p:spPr>
              <a:xfrm rot="16200000" flipH="1" flipV="1">
                <a:off x="5926464" y="1377957"/>
                <a:ext cx="196904" cy="4764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86"/>
              <p:cNvSpPr/>
              <p:nvPr/>
            </p:nvSpPr>
            <p:spPr>
              <a:xfrm rot="216794">
                <a:off x="5929630" y="1500231"/>
                <a:ext cx="266798" cy="1643516"/>
              </a:xfrm>
              <a:custGeom>
                <a:avLst/>
                <a:gdLst>
                  <a:gd name="connsiteX0" fmla="*/ 150312 w 371605"/>
                  <a:gd name="connsiteY0" fmla="*/ 1653436 h 1655523"/>
                  <a:gd name="connsiteX1" fmla="*/ 150312 w 371605"/>
                  <a:gd name="connsiteY1" fmla="*/ 1590805 h 1655523"/>
                  <a:gd name="connsiteX2" fmla="*/ 275572 w 371605"/>
                  <a:gd name="connsiteY2" fmla="*/ 1265129 h 1655523"/>
                  <a:gd name="connsiteX3" fmla="*/ 325676 w 371605"/>
                  <a:gd name="connsiteY3" fmla="*/ 613775 h 1655523"/>
                  <a:gd name="connsiteX4" fmla="*/ 0 w 371605"/>
                  <a:gd name="connsiteY4" fmla="*/ 0 h 16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605" h="1655523">
                    <a:moveTo>
                      <a:pt x="150312" y="1653436"/>
                    </a:moveTo>
                    <a:cubicBezTo>
                      <a:pt x="139873" y="1654479"/>
                      <a:pt x="129435" y="1655523"/>
                      <a:pt x="150312" y="1590805"/>
                    </a:cubicBezTo>
                    <a:cubicBezTo>
                      <a:pt x="171189" y="1526087"/>
                      <a:pt x="246345" y="1427967"/>
                      <a:pt x="275572" y="1265129"/>
                    </a:cubicBezTo>
                    <a:cubicBezTo>
                      <a:pt x="304799" y="1102291"/>
                      <a:pt x="371605" y="824630"/>
                      <a:pt x="325676" y="613775"/>
                    </a:cubicBezTo>
                    <a:cubicBezTo>
                      <a:pt x="279747" y="402920"/>
                      <a:pt x="54279" y="104383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grpSp>
            <p:nvGrpSpPr>
              <p:cNvPr id="42" name="Group 32"/>
              <p:cNvGrpSpPr>
                <a:grpSpLocks/>
              </p:cNvGrpSpPr>
              <p:nvPr/>
            </p:nvGrpSpPr>
            <p:grpSpPr bwMode="auto">
              <a:xfrm>
                <a:off x="5796231" y="1844814"/>
                <a:ext cx="836919" cy="703456"/>
                <a:chOff x="5734551" y="1259984"/>
                <a:chExt cx="836919" cy="703456"/>
              </a:xfrm>
            </p:grpSpPr>
            <p:sp>
              <p:nvSpPr>
                <p:cNvPr id="66" name="Freeform 111"/>
                <p:cNvSpPr/>
                <p:nvPr/>
              </p:nvSpPr>
              <p:spPr>
                <a:xfrm rot="20713435">
                  <a:off x="6093457" y="1676024"/>
                  <a:ext cx="478013" cy="287416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7" name="Freeform 112"/>
                <p:cNvSpPr/>
                <p:nvPr/>
              </p:nvSpPr>
              <p:spPr>
                <a:xfrm rot="299033" flipH="1">
                  <a:off x="5734551" y="1360024"/>
                  <a:ext cx="355730" cy="239779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8" name="Freeform 113"/>
                <p:cNvSpPr/>
                <p:nvPr/>
              </p:nvSpPr>
              <p:spPr>
                <a:xfrm>
                  <a:off x="6072813" y="1469592"/>
                  <a:ext cx="212803" cy="315999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9" name="Freeform 114"/>
                <p:cNvSpPr/>
                <p:nvPr/>
              </p:nvSpPr>
              <p:spPr>
                <a:xfrm rot="18211772">
                  <a:off x="5949740" y="1176607"/>
                  <a:ext cx="61929" cy="228684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6215485" y="1786060"/>
                <a:ext cx="395433" cy="300121"/>
                <a:chOff x="4915649" y="4142651"/>
                <a:chExt cx="395433" cy="300121"/>
              </a:xfrm>
            </p:grpSpPr>
            <p:sp>
              <p:nvSpPr>
                <p:cNvPr id="57" name="Chord 102"/>
                <p:cNvSpPr/>
                <p:nvPr/>
              </p:nvSpPr>
              <p:spPr>
                <a:xfrm rot="2870811">
                  <a:off x="5014911" y="4222829"/>
                  <a:ext cx="147679" cy="285855"/>
                </a:xfrm>
                <a:prstGeom prst="chord">
                  <a:avLst>
                    <a:gd name="adj1" fmla="val 49607"/>
                    <a:gd name="adj2" fmla="val 12240226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8" name="Chord 103"/>
                <p:cNvSpPr/>
                <p:nvPr/>
              </p:nvSpPr>
              <p:spPr>
                <a:xfrm rot="8097370">
                  <a:off x="5045083" y="4129137"/>
                  <a:ext cx="115919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9" name="Chord 104"/>
                <p:cNvSpPr/>
                <p:nvPr/>
              </p:nvSpPr>
              <p:spPr>
                <a:xfrm rot="17780377" flipH="1">
                  <a:off x="5065728" y="4162484"/>
                  <a:ext cx="115920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0" name="Chord 105"/>
                <p:cNvSpPr/>
                <p:nvPr/>
              </p:nvSpPr>
              <p:spPr>
                <a:xfrm rot="11994928" flipH="1">
                  <a:off x="5052224" y="4142651"/>
                  <a:ext cx="165161" cy="300121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1" name="Chord 106"/>
                <p:cNvSpPr/>
                <p:nvPr/>
              </p:nvSpPr>
              <p:spPr>
                <a:xfrm rot="1018596" flipH="1">
                  <a:off x="5025227" y="4239516"/>
                  <a:ext cx="192158" cy="193729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2" name="Oval 107"/>
                <p:cNvSpPr/>
                <p:nvPr/>
              </p:nvSpPr>
              <p:spPr>
                <a:xfrm>
                  <a:off x="5144333" y="4287154"/>
                  <a:ext cx="71464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3" name="Oval 108"/>
                <p:cNvSpPr/>
                <p:nvPr/>
              </p:nvSpPr>
              <p:spPr>
                <a:xfrm>
                  <a:off x="5072870" y="4215696"/>
                  <a:ext cx="71463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4" name="Oval 109"/>
                <p:cNvSpPr/>
                <p:nvPr/>
              </p:nvSpPr>
              <p:spPr>
                <a:xfrm rot="3746269">
                  <a:off x="5010937" y="4301442"/>
                  <a:ext cx="71458" cy="6511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5" name="Oval 110"/>
                <p:cNvSpPr/>
                <p:nvPr/>
              </p:nvSpPr>
              <p:spPr>
                <a:xfrm rot="18946431">
                  <a:off x="5063341" y="4268099"/>
                  <a:ext cx="85756" cy="8257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21277011" flipH="1">
                <a:off x="5839795" y="1645262"/>
                <a:ext cx="136574" cy="254070"/>
                <a:chOff x="5006878" y="4162164"/>
                <a:chExt cx="258793" cy="378192"/>
              </a:xfrm>
            </p:grpSpPr>
            <p:sp>
              <p:nvSpPr>
                <p:cNvPr id="53" name="Chord 98"/>
                <p:cNvSpPr/>
                <p:nvPr/>
              </p:nvSpPr>
              <p:spPr>
                <a:xfrm rot="13210831">
                  <a:off x="5108417" y="4166772"/>
                  <a:ext cx="99305" cy="33328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4" name="Chord 99"/>
                <p:cNvSpPr/>
                <p:nvPr/>
              </p:nvSpPr>
              <p:spPr>
                <a:xfrm rot="13310082" flipH="1">
                  <a:off x="5068278" y="4162164"/>
                  <a:ext cx="114351" cy="37819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5" name="Chord 100"/>
                <p:cNvSpPr/>
                <p:nvPr/>
              </p:nvSpPr>
              <p:spPr>
                <a:xfrm rot="13119126" flipH="1">
                  <a:off x="5149754" y="4171782"/>
                  <a:ext cx="69211" cy="257642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6" name="Chord 101"/>
                <p:cNvSpPr/>
                <p:nvPr/>
              </p:nvSpPr>
              <p:spPr>
                <a:xfrm rot="2870811">
                  <a:off x="5092547" y="4236494"/>
                  <a:ext cx="87456" cy="258793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45" name="Group 53"/>
              <p:cNvGrpSpPr>
                <a:grpSpLocks/>
              </p:cNvGrpSpPr>
              <p:nvPr/>
            </p:nvGrpSpPr>
            <p:grpSpPr bwMode="auto">
              <a:xfrm rot="402378" flipH="1">
                <a:off x="5862931" y="1265218"/>
                <a:ext cx="158808" cy="276300"/>
                <a:chOff x="4945523" y="4122476"/>
                <a:chExt cx="300922" cy="411283"/>
              </a:xfrm>
            </p:grpSpPr>
            <p:sp>
              <p:nvSpPr>
                <p:cNvPr id="49" name="Chord 94"/>
                <p:cNvSpPr/>
                <p:nvPr/>
              </p:nvSpPr>
              <p:spPr>
                <a:xfrm rot="13210831">
                  <a:off x="5104526" y="4150101"/>
                  <a:ext cx="123377" cy="32855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0" name="Chord 95"/>
                <p:cNvSpPr/>
                <p:nvPr/>
              </p:nvSpPr>
              <p:spPr>
                <a:xfrm rot="13310082" flipH="1">
                  <a:off x="5084300" y="4122476"/>
                  <a:ext cx="126387" cy="41128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1" name="Chord 96"/>
                <p:cNvSpPr/>
                <p:nvPr/>
              </p:nvSpPr>
              <p:spPr>
                <a:xfrm rot="13119126" flipH="1">
                  <a:off x="5161629" y="4155646"/>
                  <a:ext cx="81248" cy="281281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2" name="Chord 97"/>
                <p:cNvSpPr/>
                <p:nvPr/>
              </p:nvSpPr>
              <p:spPr>
                <a:xfrm rot="2870811">
                  <a:off x="5053437" y="4177660"/>
                  <a:ext cx="85093" cy="300922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46" name="Chord 91"/>
              <p:cNvSpPr/>
              <p:nvPr/>
            </p:nvSpPr>
            <p:spPr>
              <a:xfrm rot="1724456" flipH="1">
                <a:off x="6023327" y="1290623"/>
                <a:ext cx="46054" cy="106392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47" name="Straight Connector 92"/>
              <p:cNvCxnSpPr/>
              <p:nvPr/>
            </p:nvCxnSpPr>
            <p:spPr>
              <a:xfrm rot="16200000" flipH="1">
                <a:off x="5881998" y="1381134"/>
                <a:ext cx="214371" cy="238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Chord 93"/>
              <p:cNvSpPr/>
              <p:nvPr/>
            </p:nvSpPr>
            <p:spPr>
              <a:xfrm flipH="1">
                <a:off x="5929630" y="1285860"/>
                <a:ext cx="52407" cy="55577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0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Яровизация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Century" panose="02040604050505020304" pitchFamily="18" charset="0"/>
              </a:rPr>
              <a:t>FLC </a:t>
            </a:r>
            <a:r>
              <a:rPr lang="ru-RU" sz="2400" dirty="0" smtClean="0">
                <a:latin typeface="Century" panose="02040604050505020304" pitchFamily="18" charset="0"/>
              </a:rPr>
              <a:t>регулируется эпигенетическими модификациями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32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99"/>
          <p:cNvSpPr txBox="1">
            <a:spLocks noChangeArrowheads="1"/>
          </p:cNvSpPr>
          <p:nvPr/>
        </p:nvSpPr>
        <p:spPr bwMode="auto">
          <a:xfrm>
            <a:off x="1524000" y="2057400"/>
            <a:ext cx="1665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1200" b="1">
                <a:solidFill>
                  <a:srgbClr val="00B050"/>
                </a:solidFill>
              </a:rPr>
              <a:t>H2A.Z incorporation</a:t>
            </a:r>
          </a:p>
          <a:p>
            <a:pPr eaLnBrk="1" hangingPunct="1"/>
            <a:r>
              <a:rPr lang="en-GB" altLang="ru-RU" sz="1200" b="1">
                <a:solidFill>
                  <a:srgbClr val="00B050"/>
                </a:solidFill>
              </a:rPr>
              <a:t>H3K4me, H3K36me</a:t>
            </a:r>
          </a:p>
          <a:p>
            <a:pPr eaLnBrk="1" hangingPunct="1"/>
            <a:r>
              <a:rPr lang="en-GB" altLang="ru-RU" sz="1200" b="1">
                <a:solidFill>
                  <a:srgbClr val="00B050"/>
                </a:solidFill>
              </a:rPr>
              <a:t>H3K9Ac, H3K14Ac</a:t>
            </a:r>
          </a:p>
        </p:txBody>
      </p:sp>
      <p:sp>
        <p:nvSpPr>
          <p:cNvPr id="12" name="TextBox 113"/>
          <p:cNvSpPr txBox="1">
            <a:spLocks noChangeArrowheads="1"/>
          </p:cNvSpPr>
          <p:nvPr/>
        </p:nvSpPr>
        <p:spPr bwMode="auto">
          <a:xfrm>
            <a:off x="6248400" y="2133600"/>
            <a:ext cx="1751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1200" b="1">
                <a:solidFill>
                  <a:srgbClr val="FF0000"/>
                </a:solidFill>
              </a:rPr>
              <a:t>H3K9me2, H3K27me2</a:t>
            </a:r>
          </a:p>
        </p:txBody>
      </p:sp>
      <p:sp>
        <p:nvSpPr>
          <p:cNvPr id="13" name="TextBox 100"/>
          <p:cNvSpPr txBox="1">
            <a:spLocks noChangeArrowheads="1"/>
          </p:cNvSpPr>
          <p:nvPr/>
        </p:nvSpPr>
        <p:spPr bwMode="auto">
          <a:xfrm>
            <a:off x="785813" y="4357688"/>
            <a:ext cx="314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400" i="1"/>
              <a:t>FLC</a:t>
            </a:r>
            <a:r>
              <a:rPr lang="en-GB" altLang="ru-RU" sz="2400"/>
              <a:t> gene transcribed</a:t>
            </a:r>
          </a:p>
        </p:txBody>
      </p:sp>
      <p:sp>
        <p:nvSpPr>
          <p:cNvPr id="14" name="TextBox 114"/>
          <p:cNvSpPr txBox="1">
            <a:spLocks noChangeArrowheads="1"/>
          </p:cNvSpPr>
          <p:nvPr/>
        </p:nvSpPr>
        <p:spPr bwMode="auto">
          <a:xfrm>
            <a:off x="5357813" y="4357688"/>
            <a:ext cx="275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400" i="1"/>
              <a:t>FLC</a:t>
            </a:r>
            <a:r>
              <a:rPr lang="en-GB" altLang="ru-RU" sz="2400"/>
              <a:t> gene silenced</a:t>
            </a:r>
          </a:p>
        </p:txBody>
      </p:sp>
      <p:cxnSp>
        <p:nvCxnSpPr>
          <p:cNvPr id="15" name="Straight Arrow Connector 119"/>
          <p:cNvCxnSpPr/>
          <p:nvPr/>
        </p:nvCxnSpPr>
        <p:spPr bwMode="auto">
          <a:xfrm>
            <a:off x="4429125" y="3286125"/>
            <a:ext cx="1000125" cy="15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0"/>
          <p:cNvSpPr txBox="1">
            <a:spLocks noChangeArrowheads="1"/>
          </p:cNvSpPr>
          <p:nvPr/>
        </p:nvSpPr>
        <p:spPr bwMode="auto">
          <a:xfrm>
            <a:off x="4572000" y="2786063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/>
              <a:t>cold</a:t>
            </a:r>
          </a:p>
        </p:txBody>
      </p:sp>
      <p:sp>
        <p:nvSpPr>
          <p:cNvPr id="17" name="Rectangle 185"/>
          <p:cNvSpPr/>
          <p:nvPr/>
        </p:nvSpPr>
        <p:spPr bwMode="auto">
          <a:xfrm>
            <a:off x="1928794" y="4929198"/>
            <a:ext cx="1857368" cy="142876"/>
          </a:xfrm>
          <a:prstGeom prst="rect">
            <a:avLst/>
          </a:prstGeom>
          <a:solidFill>
            <a:srgbClr val="9900CC"/>
          </a:solidFill>
          <a:ln w="31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8" name="Straight Arrow Connector 187"/>
          <p:cNvCxnSpPr/>
          <p:nvPr/>
        </p:nvCxnSpPr>
        <p:spPr bwMode="auto">
          <a:xfrm>
            <a:off x="2571750" y="5286375"/>
            <a:ext cx="1069975" cy="0"/>
          </a:xfrm>
          <a:prstGeom prst="straightConnector1">
            <a:avLst/>
          </a:prstGeom>
          <a:ln w="38100">
            <a:solidFill>
              <a:srgbClr val="99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8"/>
          <p:cNvCxnSpPr/>
          <p:nvPr/>
        </p:nvCxnSpPr>
        <p:spPr bwMode="auto">
          <a:xfrm rot="5400000" flipH="1" flipV="1">
            <a:off x="2463007" y="5179219"/>
            <a:ext cx="215900" cy="1587"/>
          </a:xfrm>
          <a:prstGeom prst="line">
            <a:avLst/>
          </a:prstGeom>
          <a:ln w="28575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89"/>
          <p:cNvSpPr/>
          <p:nvPr/>
        </p:nvSpPr>
        <p:spPr bwMode="auto">
          <a:xfrm>
            <a:off x="5643570" y="4929198"/>
            <a:ext cx="1500178" cy="142876"/>
          </a:xfrm>
          <a:prstGeom prst="rect">
            <a:avLst/>
          </a:prstGeom>
          <a:solidFill>
            <a:srgbClr val="9900CC"/>
          </a:solidFill>
          <a:ln w="31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1066800" y="5257800"/>
            <a:ext cx="1295400" cy="627063"/>
            <a:chOff x="3505200" y="3810000"/>
            <a:chExt cx="1452251" cy="702927"/>
          </a:xfrm>
        </p:grpSpPr>
        <p:sp>
          <p:nvSpPr>
            <p:cNvPr id="22" name="Freeform 220"/>
            <p:cNvSpPr/>
            <p:nvPr/>
          </p:nvSpPr>
          <p:spPr>
            <a:xfrm rot="20540781">
              <a:off x="3935960" y="4105960"/>
              <a:ext cx="507432" cy="406967"/>
            </a:xfrm>
            <a:custGeom>
              <a:avLst/>
              <a:gdLst>
                <a:gd name="connsiteX0" fmla="*/ 502324 w 507432"/>
                <a:gd name="connsiteY0" fmla="*/ 5108 h 406967"/>
                <a:gd name="connsiteX1" fmla="*/ 384831 w 507432"/>
                <a:gd name="connsiteY1" fmla="*/ 132818 h 406967"/>
                <a:gd name="connsiteX2" fmla="*/ 400156 w 507432"/>
                <a:gd name="connsiteY2" fmla="*/ 194118 h 406967"/>
                <a:gd name="connsiteX3" fmla="*/ 400156 w 507432"/>
                <a:gd name="connsiteY3" fmla="*/ 260527 h 406967"/>
                <a:gd name="connsiteX4" fmla="*/ 88545 w 507432"/>
                <a:gd name="connsiteY4" fmla="*/ 393345 h 406967"/>
                <a:gd name="connsiteX5" fmla="*/ 17028 w 507432"/>
                <a:gd name="connsiteY5" fmla="*/ 178793 h 406967"/>
                <a:gd name="connsiteX6" fmla="*/ 190713 w 507432"/>
                <a:gd name="connsiteY6" fmla="*/ 189010 h 406967"/>
                <a:gd name="connsiteX7" fmla="*/ 354181 w 507432"/>
                <a:gd name="connsiteY7" fmla="*/ 102167 h 406967"/>
                <a:gd name="connsiteX8" fmla="*/ 502324 w 507432"/>
                <a:gd name="connsiteY8" fmla="*/ 5108 h 40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432" h="406967">
                  <a:moveTo>
                    <a:pt x="502324" y="5108"/>
                  </a:moveTo>
                  <a:cubicBezTo>
                    <a:pt x="507432" y="10217"/>
                    <a:pt x="401859" y="101316"/>
                    <a:pt x="384831" y="132818"/>
                  </a:cubicBezTo>
                  <a:cubicBezTo>
                    <a:pt x="367803" y="164320"/>
                    <a:pt x="397602" y="172833"/>
                    <a:pt x="400156" y="194118"/>
                  </a:cubicBezTo>
                  <a:cubicBezTo>
                    <a:pt x="402710" y="215403"/>
                    <a:pt x="452091" y="227323"/>
                    <a:pt x="400156" y="260527"/>
                  </a:cubicBezTo>
                  <a:cubicBezTo>
                    <a:pt x="348221" y="293732"/>
                    <a:pt x="152400" y="406967"/>
                    <a:pt x="88545" y="393345"/>
                  </a:cubicBezTo>
                  <a:cubicBezTo>
                    <a:pt x="24690" y="379723"/>
                    <a:pt x="0" y="212849"/>
                    <a:pt x="17028" y="178793"/>
                  </a:cubicBezTo>
                  <a:cubicBezTo>
                    <a:pt x="34056" y="144737"/>
                    <a:pt x="134521" y="201781"/>
                    <a:pt x="190713" y="189010"/>
                  </a:cubicBezTo>
                  <a:cubicBezTo>
                    <a:pt x="246905" y="176239"/>
                    <a:pt x="306503" y="129412"/>
                    <a:pt x="354181" y="102167"/>
                  </a:cubicBezTo>
                  <a:cubicBezTo>
                    <a:pt x="401859" y="74922"/>
                    <a:pt x="497216" y="0"/>
                    <a:pt x="502324" y="5108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1"/>
            <p:cNvSpPr/>
            <p:nvPr/>
          </p:nvSpPr>
          <p:spPr>
            <a:xfrm rot="936806">
              <a:off x="4278601" y="4126675"/>
              <a:ext cx="678850" cy="177800"/>
            </a:xfrm>
            <a:custGeom>
              <a:avLst/>
              <a:gdLst>
                <a:gd name="connsiteX0" fmla="*/ 4763 w 368301"/>
                <a:gd name="connsiteY0" fmla="*/ 168275 h 177800"/>
                <a:gd name="connsiteX1" fmla="*/ 119063 w 368301"/>
                <a:gd name="connsiteY1" fmla="*/ 139700 h 177800"/>
                <a:gd name="connsiteX2" fmla="*/ 290513 w 368301"/>
                <a:gd name="connsiteY2" fmla="*/ 111125 h 177800"/>
                <a:gd name="connsiteX3" fmla="*/ 347663 w 368301"/>
                <a:gd name="connsiteY3" fmla="*/ 15875 h 177800"/>
                <a:gd name="connsiteX4" fmla="*/ 166688 w 368301"/>
                <a:gd name="connsiteY4" fmla="*/ 15875 h 177800"/>
                <a:gd name="connsiteX5" fmla="*/ 90488 w 368301"/>
                <a:gd name="connsiteY5" fmla="*/ 82550 h 177800"/>
                <a:gd name="connsiteX6" fmla="*/ 4763 w 368301"/>
                <a:gd name="connsiteY6" fmla="*/ 168275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301" h="177800">
                  <a:moveTo>
                    <a:pt x="4763" y="168275"/>
                  </a:moveTo>
                  <a:cubicBezTo>
                    <a:pt x="9526" y="177800"/>
                    <a:pt x="71438" y="149225"/>
                    <a:pt x="119063" y="139700"/>
                  </a:cubicBezTo>
                  <a:cubicBezTo>
                    <a:pt x="166688" y="130175"/>
                    <a:pt x="252413" y="131762"/>
                    <a:pt x="290513" y="111125"/>
                  </a:cubicBezTo>
                  <a:cubicBezTo>
                    <a:pt x="328613" y="90488"/>
                    <a:pt x="368301" y="31750"/>
                    <a:pt x="347663" y="15875"/>
                  </a:cubicBezTo>
                  <a:cubicBezTo>
                    <a:pt x="327026" y="0"/>
                    <a:pt x="209550" y="4763"/>
                    <a:pt x="166688" y="15875"/>
                  </a:cubicBezTo>
                  <a:cubicBezTo>
                    <a:pt x="123826" y="26987"/>
                    <a:pt x="120651" y="55563"/>
                    <a:pt x="90488" y="82550"/>
                  </a:cubicBezTo>
                  <a:cubicBezTo>
                    <a:pt x="60326" y="109538"/>
                    <a:pt x="0" y="158750"/>
                    <a:pt x="4763" y="1682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42"/>
            <p:cNvSpPr/>
            <p:nvPr/>
          </p:nvSpPr>
          <p:spPr>
            <a:xfrm>
              <a:off x="3810000" y="3962400"/>
              <a:ext cx="531813" cy="223838"/>
            </a:xfrm>
            <a:custGeom>
              <a:avLst/>
              <a:gdLst>
                <a:gd name="connsiteX0" fmla="*/ 522288 w 531813"/>
                <a:gd name="connsiteY0" fmla="*/ 219075 h 223838"/>
                <a:gd name="connsiteX1" fmla="*/ 369888 w 531813"/>
                <a:gd name="connsiteY1" fmla="*/ 142875 h 223838"/>
                <a:gd name="connsiteX2" fmla="*/ 427038 w 531813"/>
                <a:gd name="connsiteY2" fmla="*/ 47625 h 223838"/>
                <a:gd name="connsiteX3" fmla="*/ 236538 w 531813"/>
                <a:gd name="connsiteY3" fmla="*/ 0 h 223838"/>
                <a:gd name="connsiteX4" fmla="*/ 17463 w 531813"/>
                <a:gd name="connsiteY4" fmla="*/ 47625 h 223838"/>
                <a:gd name="connsiteX5" fmla="*/ 131763 w 531813"/>
                <a:gd name="connsiteY5" fmla="*/ 161925 h 223838"/>
                <a:gd name="connsiteX6" fmla="*/ 312738 w 531813"/>
                <a:gd name="connsiteY6" fmla="*/ 114300 h 223838"/>
                <a:gd name="connsiteX7" fmla="*/ 522288 w 531813"/>
                <a:gd name="connsiteY7" fmla="*/ 219075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813" h="223838">
                  <a:moveTo>
                    <a:pt x="522288" y="219075"/>
                  </a:moveTo>
                  <a:cubicBezTo>
                    <a:pt x="531813" y="223838"/>
                    <a:pt x="385763" y="171450"/>
                    <a:pt x="369888" y="142875"/>
                  </a:cubicBezTo>
                  <a:cubicBezTo>
                    <a:pt x="354013" y="114300"/>
                    <a:pt x="449263" y="71437"/>
                    <a:pt x="427038" y="47625"/>
                  </a:cubicBezTo>
                  <a:cubicBezTo>
                    <a:pt x="404813" y="23813"/>
                    <a:pt x="304800" y="0"/>
                    <a:pt x="236538" y="0"/>
                  </a:cubicBezTo>
                  <a:cubicBezTo>
                    <a:pt x="168276" y="0"/>
                    <a:pt x="34926" y="20637"/>
                    <a:pt x="17463" y="47625"/>
                  </a:cubicBezTo>
                  <a:cubicBezTo>
                    <a:pt x="0" y="74613"/>
                    <a:pt x="82551" y="150813"/>
                    <a:pt x="131763" y="161925"/>
                  </a:cubicBezTo>
                  <a:cubicBezTo>
                    <a:pt x="180975" y="173037"/>
                    <a:pt x="249238" y="98425"/>
                    <a:pt x="312738" y="114300"/>
                  </a:cubicBezTo>
                  <a:cubicBezTo>
                    <a:pt x="376238" y="130175"/>
                    <a:pt x="512763" y="214312"/>
                    <a:pt x="522288" y="2190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reeform 243"/>
            <p:cNvSpPr/>
            <p:nvPr/>
          </p:nvSpPr>
          <p:spPr>
            <a:xfrm>
              <a:off x="3505200" y="4191000"/>
              <a:ext cx="823912" cy="217487"/>
            </a:xfrm>
            <a:custGeom>
              <a:avLst/>
              <a:gdLst>
                <a:gd name="connsiteX0" fmla="*/ 814387 w 823912"/>
                <a:gd name="connsiteY0" fmla="*/ 3175 h 217487"/>
                <a:gd name="connsiteX1" fmla="*/ 528637 w 823912"/>
                <a:gd name="connsiteY1" fmla="*/ 60325 h 217487"/>
                <a:gd name="connsiteX2" fmla="*/ 528637 w 823912"/>
                <a:gd name="connsiteY2" fmla="*/ 146050 h 217487"/>
                <a:gd name="connsiteX3" fmla="*/ 309562 w 823912"/>
                <a:gd name="connsiteY3" fmla="*/ 203200 h 217487"/>
                <a:gd name="connsiteX4" fmla="*/ 14287 w 823912"/>
                <a:gd name="connsiteY4" fmla="*/ 193675 h 217487"/>
                <a:gd name="connsiteX5" fmla="*/ 223837 w 823912"/>
                <a:gd name="connsiteY5" fmla="*/ 60325 h 217487"/>
                <a:gd name="connsiteX6" fmla="*/ 442912 w 823912"/>
                <a:gd name="connsiteY6" fmla="*/ 41275 h 217487"/>
                <a:gd name="connsiteX7" fmla="*/ 585787 w 823912"/>
                <a:gd name="connsiteY7" fmla="*/ 41275 h 217487"/>
                <a:gd name="connsiteX8" fmla="*/ 814387 w 823912"/>
                <a:gd name="connsiteY8" fmla="*/ 3175 h 2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912" h="217487">
                  <a:moveTo>
                    <a:pt x="814387" y="3175"/>
                  </a:moveTo>
                  <a:cubicBezTo>
                    <a:pt x="804862" y="6350"/>
                    <a:pt x="576262" y="36513"/>
                    <a:pt x="528637" y="60325"/>
                  </a:cubicBezTo>
                  <a:cubicBezTo>
                    <a:pt x="481012" y="84138"/>
                    <a:pt x="565149" y="122238"/>
                    <a:pt x="528637" y="146050"/>
                  </a:cubicBezTo>
                  <a:cubicBezTo>
                    <a:pt x="492125" y="169862"/>
                    <a:pt x="395287" y="195263"/>
                    <a:pt x="309562" y="203200"/>
                  </a:cubicBezTo>
                  <a:cubicBezTo>
                    <a:pt x="223837" y="211137"/>
                    <a:pt x="28574" y="217487"/>
                    <a:pt x="14287" y="193675"/>
                  </a:cubicBezTo>
                  <a:cubicBezTo>
                    <a:pt x="0" y="169863"/>
                    <a:pt x="152400" y="85725"/>
                    <a:pt x="223837" y="60325"/>
                  </a:cubicBezTo>
                  <a:cubicBezTo>
                    <a:pt x="295274" y="34925"/>
                    <a:pt x="382587" y="44450"/>
                    <a:pt x="442912" y="41275"/>
                  </a:cubicBezTo>
                  <a:cubicBezTo>
                    <a:pt x="503237" y="38100"/>
                    <a:pt x="519112" y="50800"/>
                    <a:pt x="585787" y="41275"/>
                  </a:cubicBezTo>
                  <a:cubicBezTo>
                    <a:pt x="652462" y="31750"/>
                    <a:pt x="823912" y="0"/>
                    <a:pt x="814387" y="3175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74"/>
            <p:cNvSpPr/>
            <p:nvPr/>
          </p:nvSpPr>
          <p:spPr>
            <a:xfrm>
              <a:off x="4267200" y="3962400"/>
              <a:ext cx="536574" cy="254000"/>
            </a:xfrm>
            <a:custGeom>
              <a:avLst/>
              <a:gdLst>
                <a:gd name="connsiteX0" fmla="*/ 1587 w 536574"/>
                <a:gd name="connsiteY0" fmla="*/ 241300 h 254000"/>
                <a:gd name="connsiteX1" fmla="*/ 134937 w 536574"/>
                <a:gd name="connsiteY1" fmla="*/ 193675 h 254000"/>
                <a:gd name="connsiteX2" fmla="*/ 458787 w 536574"/>
                <a:gd name="connsiteY2" fmla="*/ 155575 h 254000"/>
                <a:gd name="connsiteX3" fmla="*/ 506412 w 536574"/>
                <a:gd name="connsiteY3" fmla="*/ 22225 h 254000"/>
                <a:gd name="connsiteX4" fmla="*/ 277812 w 536574"/>
                <a:gd name="connsiteY4" fmla="*/ 22225 h 254000"/>
                <a:gd name="connsiteX5" fmla="*/ 125412 w 536574"/>
                <a:gd name="connsiteY5" fmla="*/ 117475 h 254000"/>
                <a:gd name="connsiteX6" fmla="*/ 1587 w 536574"/>
                <a:gd name="connsiteY6" fmla="*/ 2413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574" h="254000">
                  <a:moveTo>
                    <a:pt x="1587" y="241300"/>
                  </a:moveTo>
                  <a:cubicBezTo>
                    <a:pt x="3174" y="254000"/>
                    <a:pt x="58737" y="207963"/>
                    <a:pt x="134937" y="193675"/>
                  </a:cubicBezTo>
                  <a:cubicBezTo>
                    <a:pt x="211137" y="179388"/>
                    <a:pt x="396875" y="184150"/>
                    <a:pt x="458787" y="155575"/>
                  </a:cubicBezTo>
                  <a:cubicBezTo>
                    <a:pt x="520699" y="127000"/>
                    <a:pt x="536574" y="44450"/>
                    <a:pt x="506412" y="22225"/>
                  </a:cubicBezTo>
                  <a:cubicBezTo>
                    <a:pt x="476250" y="0"/>
                    <a:pt x="341312" y="6350"/>
                    <a:pt x="277812" y="22225"/>
                  </a:cubicBezTo>
                  <a:cubicBezTo>
                    <a:pt x="214312" y="38100"/>
                    <a:pt x="176212" y="87313"/>
                    <a:pt x="125412" y="117475"/>
                  </a:cubicBezTo>
                  <a:cubicBezTo>
                    <a:pt x="74612" y="147637"/>
                    <a:pt x="0" y="228600"/>
                    <a:pt x="1587" y="24130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75"/>
            <p:cNvSpPr/>
            <p:nvPr/>
          </p:nvSpPr>
          <p:spPr>
            <a:xfrm>
              <a:off x="3505200" y="4038600"/>
              <a:ext cx="762000" cy="228600"/>
            </a:xfrm>
            <a:custGeom>
              <a:avLst/>
              <a:gdLst>
                <a:gd name="connsiteX0" fmla="*/ 636587 w 650875"/>
                <a:gd name="connsiteY0" fmla="*/ 147637 h 215900"/>
                <a:gd name="connsiteX1" fmla="*/ 436562 w 650875"/>
                <a:gd name="connsiteY1" fmla="*/ 14287 h 215900"/>
                <a:gd name="connsiteX2" fmla="*/ 36512 w 650875"/>
                <a:gd name="connsiteY2" fmla="*/ 61912 h 215900"/>
                <a:gd name="connsiteX3" fmla="*/ 217487 w 650875"/>
                <a:gd name="connsiteY3" fmla="*/ 204787 h 215900"/>
                <a:gd name="connsiteX4" fmla="*/ 522287 w 650875"/>
                <a:gd name="connsiteY4" fmla="*/ 128587 h 215900"/>
                <a:gd name="connsiteX5" fmla="*/ 636587 w 650875"/>
                <a:gd name="connsiteY5" fmla="*/ 14763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875" h="215900">
                  <a:moveTo>
                    <a:pt x="636587" y="147637"/>
                  </a:moveTo>
                  <a:cubicBezTo>
                    <a:pt x="622300" y="128587"/>
                    <a:pt x="536574" y="28574"/>
                    <a:pt x="436562" y="14287"/>
                  </a:cubicBezTo>
                  <a:cubicBezTo>
                    <a:pt x="336550" y="0"/>
                    <a:pt x="73024" y="30162"/>
                    <a:pt x="36512" y="61912"/>
                  </a:cubicBezTo>
                  <a:cubicBezTo>
                    <a:pt x="0" y="93662"/>
                    <a:pt x="136525" y="193675"/>
                    <a:pt x="217487" y="204787"/>
                  </a:cubicBezTo>
                  <a:cubicBezTo>
                    <a:pt x="298450" y="215900"/>
                    <a:pt x="460374" y="139700"/>
                    <a:pt x="522287" y="128587"/>
                  </a:cubicBezTo>
                  <a:cubicBezTo>
                    <a:pt x="584200" y="117474"/>
                    <a:pt x="650875" y="166687"/>
                    <a:pt x="636587" y="14763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6"/>
            <p:cNvSpPr/>
            <p:nvPr/>
          </p:nvSpPr>
          <p:spPr>
            <a:xfrm rot="515414">
              <a:off x="4267200" y="4267200"/>
              <a:ext cx="541337" cy="212725"/>
            </a:xfrm>
            <a:custGeom>
              <a:avLst/>
              <a:gdLst>
                <a:gd name="connsiteX0" fmla="*/ 11112 w 541337"/>
                <a:gd name="connsiteY0" fmla="*/ 0 h 212725"/>
                <a:gd name="connsiteX1" fmla="*/ 96837 w 541337"/>
                <a:gd name="connsiteY1" fmla="*/ 28575 h 212725"/>
                <a:gd name="connsiteX2" fmla="*/ 68262 w 541337"/>
                <a:gd name="connsiteY2" fmla="*/ 76200 h 212725"/>
                <a:gd name="connsiteX3" fmla="*/ 144462 w 541337"/>
                <a:gd name="connsiteY3" fmla="*/ 114300 h 212725"/>
                <a:gd name="connsiteX4" fmla="*/ 258762 w 541337"/>
                <a:gd name="connsiteY4" fmla="*/ 200025 h 212725"/>
                <a:gd name="connsiteX5" fmla="*/ 525462 w 541337"/>
                <a:gd name="connsiteY5" fmla="*/ 190500 h 212725"/>
                <a:gd name="connsiteX6" fmla="*/ 354012 w 541337"/>
                <a:gd name="connsiteY6" fmla="*/ 66675 h 212725"/>
                <a:gd name="connsiteX7" fmla="*/ 163512 w 541337"/>
                <a:gd name="connsiteY7" fmla="*/ 28575 h 212725"/>
                <a:gd name="connsiteX8" fmla="*/ 11112 w 541337"/>
                <a:gd name="connsiteY8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337" h="212725">
                  <a:moveTo>
                    <a:pt x="11112" y="0"/>
                  </a:moveTo>
                  <a:cubicBezTo>
                    <a:pt x="0" y="0"/>
                    <a:pt x="87312" y="15875"/>
                    <a:pt x="96837" y="28575"/>
                  </a:cubicBezTo>
                  <a:cubicBezTo>
                    <a:pt x="106362" y="41275"/>
                    <a:pt x="60325" y="61913"/>
                    <a:pt x="68262" y="76200"/>
                  </a:cubicBezTo>
                  <a:cubicBezTo>
                    <a:pt x="76199" y="90487"/>
                    <a:pt x="112712" y="93663"/>
                    <a:pt x="144462" y="114300"/>
                  </a:cubicBezTo>
                  <a:cubicBezTo>
                    <a:pt x="176212" y="134937"/>
                    <a:pt x="195262" y="187325"/>
                    <a:pt x="258762" y="200025"/>
                  </a:cubicBezTo>
                  <a:cubicBezTo>
                    <a:pt x="322262" y="212725"/>
                    <a:pt x="509587" y="212725"/>
                    <a:pt x="525462" y="190500"/>
                  </a:cubicBezTo>
                  <a:cubicBezTo>
                    <a:pt x="541337" y="168275"/>
                    <a:pt x="414337" y="93662"/>
                    <a:pt x="354012" y="66675"/>
                  </a:cubicBezTo>
                  <a:cubicBezTo>
                    <a:pt x="293687" y="39688"/>
                    <a:pt x="214312" y="41275"/>
                    <a:pt x="163512" y="28575"/>
                  </a:cubicBezTo>
                  <a:cubicBezTo>
                    <a:pt x="112712" y="15875"/>
                    <a:pt x="22224" y="0"/>
                    <a:pt x="11112" y="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77"/>
            <p:cNvSpPr/>
            <p:nvPr/>
          </p:nvSpPr>
          <p:spPr>
            <a:xfrm>
              <a:off x="4191000" y="3810000"/>
              <a:ext cx="355600" cy="366712"/>
            </a:xfrm>
            <a:custGeom>
              <a:avLst/>
              <a:gdLst>
                <a:gd name="connsiteX0" fmla="*/ 76200 w 355600"/>
                <a:gd name="connsiteY0" fmla="*/ 360362 h 366712"/>
                <a:gd name="connsiteX1" fmla="*/ 142875 w 355600"/>
                <a:gd name="connsiteY1" fmla="*/ 236537 h 366712"/>
                <a:gd name="connsiteX2" fmla="*/ 9525 w 355600"/>
                <a:gd name="connsiteY2" fmla="*/ 169862 h 366712"/>
                <a:gd name="connsiteX3" fmla="*/ 85725 w 355600"/>
                <a:gd name="connsiteY3" fmla="*/ 17462 h 366712"/>
                <a:gd name="connsiteX4" fmla="*/ 323850 w 355600"/>
                <a:gd name="connsiteY4" fmla="*/ 65087 h 366712"/>
                <a:gd name="connsiteX5" fmla="*/ 276225 w 355600"/>
                <a:gd name="connsiteY5" fmla="*/ 207962 h 366712"/>
                <a:gd name="connsiteX6" fmla="*/ 180975 w 355600"/>
                <a:gd name="connsiteY6" fmla="*/ 274637 h 366712"/>
                <a:gd name="connsiteX7" fmla="*/ 76200 w 355600"/>
                <a:gd name="connsiteY7" fmla="*/ 360362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" h="366712">
                  <a:moveTo>
                    <a:pt x="76200" y="360362"/>
                  </a:moveTo>
                  <a:cubicBezTo>
                    <a:pt x="69850" y="354012"/>
                    <a:pt x="153987" y="268287"/>
                    <a:pt x="142875" y="236537"/>
                  </a:cubicBezTo>
                  <a:cubicBezTo>
                    <a:pt x="131763" y="204787"/>
                    <a:pt x="19050" y="206374"/>
                    <a:pt x="9525" y="169862"/>
                  </a:cubicBezTo>
                  <a:cubicBezTo>
                    <a:pt x="0" y="133350"/>
                    <a:pt x="33338" y="34924"/>
                    <a:pt x="85725" y="17462"/>
                  </a:cubicBezTo>
                  <a:cubicBezTo>
                    <a:pt x="138112" y="0"/>
                    <a:pt x="292100" y="33337"/>
                    <a:pt x="323850" y="65087"/>
                  </a:cubicBezTo>
                  <a:cubicBezTo>
                    <a:pt x="355600" y="96837"/>
                    <a:pt x="300037" y="173037"/>
                    <a:pt x="276225" y="207962"/>
                  </a:cubicBezTo>
                  <a:cubicBezTo>
                    <a:pt x="252413" y="242887"/>
                    <a:pt x="214312" y="242887"/>
                    <a:pt x="180975" y="274637"/>
                  </a:cubicBezTo>
                  <a:cubicBezTo>
                    <a:pt x="147638" y="306387"/>
                    <a:pt x="82550" y="366712"/>
                    <a:pt x="76200" y="360362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78"/>
            <p:cNvSpPr/>
            <p:nvPr/>
          </p:nvSpPr>
          <p:spPr>
            <a:xfrm rot="19844512">
              <a:off x="4041434" y="4178238"/>
              <a:ext cx="281828" cy="85165"/>
            </a:xfrm>
            <a:custGeom>
              <a:avLst/>
              <a:gdLst>
                <a:gd name="connsiteX0" fmla="*/ 7844 w 281828"/>
                <a:gd name="connsiteY0" fmla="*/ 16809 h 85165"/>
                <a:gd name="connsiteX1" fmla="*/ 64994 w 281828"/>
                <a:gd name="connsiteY1" fmla="*/ 3362 h 85165"/>
                <a:gd name="connsiteX2" fmla="*/ 202826 w 281828"/>
                <a:gd name="connsiteY2" fmla="*/ 36980 h 85165"/>
                <a:gd name="connsiteX3" fmla="*/ 266700 w 281828"/>
                <a:gd name="connsiteY3" fmla="*/ 77321 h 85165"/>
                <a:gd name="connsiteX4" fmla="*/ 112059 w 281828"/>
                <a:gd name="connsiteY4" fmla="*/ 80683 h 85165"/>
                <a:gd name="connsiteX5" fmla="*/ 7844 w 281828"/>
                <a:gd name="connsiteY5" fmla="*/ 16809 h 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828" h="85165">
                  <a:moveTo>
                    <a:pt x="7844" y="16809"/>
                  </a:moveTo>
                  <a:cubicBezTo>
                    <a:pt x="0" y="3922"/>
                    <a:pt x="32497" y="0"/>
                    <a:pt x="64994" y="3362"/>
                  </a:cubicBezTo>
                  <a:cubicBezTo>
                    <a:pt x="97491" y="6724"/>
                    <a:pt x="169208" y="24654"/>
                    <a:pt x="202826" y="36980"/>
                  </a:cubicBezTo>
                  <a:cubicBezTo>
                    <a:pt x="236444" y="49306"/>
                    <a:pt x="281828" y="70037"/>
                    <a:pt x="266700" y="77321"/>
                  </a:cubicBezTo>
                  <a:cubicBezTo>
                    <a:pt x="251572" y="84605"/>
                    <a:pt x="156322" y="85165"/>
                    <a:pt x="112059" y="80683"/>
                  </a:cubicBezTo>
                  <a:cubicBezTo>
                    <a:pt x="67796" y="76201"/>
                    <a:pt x="15688" y="29696"/>
                    <a:pt x="7844" y="16809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279"/>
            <p:cNvSpPr/>
            <p:nvPr/>
          </p:nvSpPr>
          <p:spPr>
            <a:xfrm>
              <a:off x="4212852" y="4066615"/>
              <a:ext cx="107576" cy="109817"/>
            </a:xfrm>
            <a:custGeom>
              <a:avLst/>
              <a:gdLst>
                <a:gd name="connsiteX0" fmla="*/ 93569 w 107576"/>
                <a:gd name="connsiteY0" fmla="*/ 108697 h 109817"/>
                <a:gd name="connsiteX1" fmla="*/ 90207 w 107576"/>
                <a:gd name="connsiteY1" fmla="*/ 44823 h 109817"/>
                <a:gd name="connsiteX2" fmla="*/ 26333 w 107576"/>
                <a:gd name="connsiteY2" fmla="*/ 1120 h 109817"/>
                <a:gd name="connsiteX3" fmla="*/ 6163 w 107576"/>
                <a:gd name="connsiteY3" fmla="*/ 38100 h 109817"/>
                <a:gd name="connsiteX4" fmla="*/ 93569 w 107576"/>
                <a:gd name="connsiteY4" fmla="*/ 108697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76" h="109817">
                  <a:moveTo>
                    <a:pt x="93569" y="108697"/>
                  </a:moveTo>
                  <a:cubicBezTo>
                    <a:pt x="107576" y="109817"/>
                    <a:pt x="101413" y="62752"/>
                    <a:pt x="90207" y="44823"/>
                  </a:cubicBezTo>
                  <a:cubicBezTo>
                    <a:pt x="79001" y="26894"/>
                    <a:pt x="40340" y="2240"/>
                    <a:pt x="26333" y="1120"/>
                  </a:cubicBezTo>
                  <a:cubicBezTo>
                    <a:pt x="12326" y="0"/>
                    <a:pt x="0" y="19610"/>
                    <a:pt x="6163" y="38100"/>
                  </a:cubicBezTo>
                  <a:cubicBezTo>
                    <a:pt x="12326" y="56590"/>
                    <a:pt x="79562" y="107577"/>
                    <a:pt x="93569" y="10869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" name="Group 280"/>
          <p:cNvGrpSpPr>
            <a:grpSpLocks/>
          </p:cNvGrpSpPr>
          <p:nvPr/>
        </p:nvGrpSpPr>
        <p:grpSpPr bwMode="auto">
          <a:xfrm>
            <a:off x="7620000" y="3733800"/>
            <a:ext cx="1295400" cy="1938338"/>
            <a:chOff x="6781800" y="2193921"/>
            <a:chExt cx="1452251" cy="2242806"/>
          </a:xfrm>
        </p:grpSpPr>
        <p:grpSp>
          <p:nvGrpSpPr>
            <p:cNvPr id="33" name="Group 86"/>
            <p:cNvGrpSpPr>
              <a:grpSpLocks/>
            </p:cNvGrpSpPr>
            <p:nvPr/>
          </p:nvGrpSpPr>
          <p:grpSpPr bwMode="auto">
            <a:xfrm>
              <a:off x="6781800" y="3733800"/>
              <a:ext cx="1452251" cy="702927"/>
              <a:chOff x="3505200" y="3810000"/>
              <a:chExt cx="1452251" cy="702927"/>
            </a:xfrm>
          </p:grpSpPr>
          <p:sp>
            <p:nvSpPr>
              <p:cNvPr id="65" name="Freeform 313"/>
              <p:cNvSpPr/>
              <p:nvPr/>
            </p:nvSpPr>
            <p:spPr>
              <a:xfrm rot="20540781">
                <a:off x="3935960" y="4105960"/>
                <a:ext cx="507432" cy="406967"/>
              </a:xfrm>
              <a:custGeom>
                <a:avLst/>
                <a:gdLst>
                  <a:gd name="connsiteX0" fmla="*/ 502324 w 507432"/>
                  <a:gd name="connsiteY0" fmla="*/ 5108 h 406967"/>
                  <a:gd name="connsiteX1" fmla="*/ 384831 w 507432"/>
                  <a:gd name="connsiteY1" fmla="*/ 132818 h 406967"/>
                  <a:gd name="connsiteX2" fmla="*/ 400156 w 507432"/>
                  <a:gd name="connsiteY2" fmla="*/ 194118 h 406967"/>
                  <a:gd name="connsiteX3" fmla="*/ 400156 w 507432"/>
                  <a:gd name="connsiteY3" fmla="*/ 260527 h 406967"/>
                  <a:gd name="connsiteX4" fmla="*/ 88545 w 507432"/>
                  <a:gd name="connsiteY4" fmla="*/ 393345 h 406967"/>
                  <a:gd name="connsiteX5" fmla="*/ 17028 w 507432"/>
                  <a:gd name="connsiteY5" fmla="*/ 178793 h 406967"/>
                  <a:gd name="connsiteX6" fmla="*/ 190713 w 507432"/>
                  <a:gd name="connsiteY6" fmla="*/ 189010 h 406967"/>
                  <a:gd name="connsiteX7" fmla="*/ 354181 w 507432"/>
                  <a:gd name="connsiteY7" fmla="*/ 102167 h 406967"/>
                  <a:gd name="connsiteX8" fmla="*/ 502324 w 507432"/>
                  <a:gd name="connsiteY8" fmla="*/ 5108 h 40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432" h="406967">
                    <a:moveTo>
                      <a:pt x="502324" y="5108"/>
                    </a:moveTo>
                    <a:cubicBezTo>
                      <a:pt x="507432" y="10217"/>
                      <a:pt x="401859" y="101316"/>
                      <a:pt x="384831" y="132818"/>
                    </a:cubicBezTo>
                    <a:cubicBezTo>
                      <a:pt x="367803" y="164320"/>
                      <a:pt x="397602" y="172833"/>
                      <a:pt x="400156" y="194118"/>
                    </a:cubicBezTo>
                    <a:cubicBezTo>
                      <a:pt x="402710" y="215403"/>
                      <a:pt x="452091" y="227323"/>
                      <a:pt x="400156" y="260527"/>
                    </a:cubicBezTo>
                    <a:cubicBezTo>
                      <a:pt x="348221" y="293732"/>
                      <a:pt x="152400" y="406967"/>
                      <a:pt x="88545" y="393345"/>
                    </a:cubicBezTo>
                    <a:cubicBezTo>
                      <a:pt x="24690" y="379723"/>
                      <a:pt x="0" y="212849"/>
                      <a:pt x="17028" y="178793"/>
                    </a:cubicBezTo>
                    <a:cubicBezTo>
                      <a:pt x="34056" y="144737"/>
                      <a:pt x="134521" y="201781"/>
                      <a:pt x="190713" y="189010"/>
                    </a:cubicBezTo>
                    <a:cubicBezTo>
                      <a:pt x="246905" y="176239"/>
                      <a:pt x="306503" y="129412"/>
                      <a:pt x="354181" y="102167"/>
                    </a:cubicBezTo>
                    <a:cubicBezTo>
                      <a:pt x="401859" y="74922"/>
                      <a:pt x="497216" y="0"/>
                      <a:pt x="502324" y="510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314"/>
              <p:cNvSpPr/>
              <p:nvPr/>
            </p:nvSpPr>
            <p:spPr>
              <a:xfrm rot="936806">
                <a:off x="4278601" y="4126675"/>
                <a:ext cx="678850" cy="177800"/>
              </a:xfrm>
              <a:custGeom>
                <a:avLst/>
                <a:gdLst>
                  <a:gd name="connsiteX0" fmla="*/ 4763 w 368301"/>
                  <a:gd name="connsiteY0" fmla="*/ 168275 h 177800"/>
                  <a:gd name="connsiteX1" fmla="*/ 119063 w 368301"/>
                  <a:gd name="connsiteY1" fmla="*/ 139700 h 177800"/>
                  <a:gd name="connsiteX2" fmla="*/ 290513 w 368301"/>
                  <a:gd name="connsiteY2" fmla="*/ 111125 h 177800"/>
                  <a:gd name="connsiteX3" fmla="*/ 347663 w 368301"/>
                  <a:gd name="connsiteY3" fmla="*/ 15875 h 177800"/>
                  <a:gd name="connsiteX4" fmla="*/ 166688 w 368301"/>
                  <a:gd name="connsiteY4" fmla="*/ 15875 h 177800"/>
                  <a:gd name="connsiteX5" fmla="*/ 90488 w 368301"/>
                  <a:gd name="connsiteY5" fmla="*/ 82550 h 177800"/>
                  <a:gd name="connsiteX6" fmla="*/ 4763 w 368301"/>
                  <a:gd name="connsiteY6" fmla="*/ 168275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301" h="177800">
                    <a:moveTo>
                      <a:pt x="4763" y="168275"/>
                    </a:moveTo>
                    <a:cubicBezTo>
                      <a:pt x="9526" y="177800"/>
                      <a:pt x="71438" y="149225"/>
                      <a:pt x="119063" y="139700"/>
                    </a:cubicBezTo>
                    <a:cubicBezTo>
                      <a:pt x="166688" y="130175"/>
                      <a:pt x="252413" y="131762"/>
                      <a:pt x="290513" y="111125"/>
                    </a:cubicBezTo>
                    <a:cubicBezTo>
                      <a:pt x="328613" y="90488"/>
                      <a:pt x="368301" y="31750"/>
                      <a:pt x="347663" y="15875"/>
                    </a:cubicBezTo>
                    <a:cubicBezTo>
                      <a:pt x="327026" y="0"/>
                      <a:pt x="209550" y="4763"/>
                      <a:pt x="166688" y="15875"/>
                    </a:cubicBezTo>
                    <a:cubicBezTo>
                      <a:pt x="123826" y="26987"/>
                      <a:pt x="120651" y="55563"/>
                      <a:pt x="90488" y="82550"/>
                    </a:cubicBezTo>
                    <a:cubicBezTo>
                      <a:pt x="60326" y="109538"/>
                      <a:pt x="0" y="158750"/>
                      <a:pt x="4763" y="1682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315"/>
              <p:cNvSpPr/>
              <p:nvPr/>
            </p:nvSpPr>
            <p:spPr>
              <a:xfrm>
                <a:off x="3810000" y="3962400"/>
                <a:ext cx="531813" cy="223838"/>
              </a:xfrm>
              <a:custGeom>
                <a:avLst/>
                <a:gdLst>
                  <a:gd name="connsiteX0" fmla="*/ 522288 w 531813"/>
                  <a:gd name="connsiteY0" fmla="*/ 219075 h 223838"/>
                  <a:gd name="connsiteX1" fmla="*/ 369888 w 531813"/>
                  <a:gd name="connsiteY1" fmla="*/ 142875 h 223838"/>
                  <a:gd name="connsiteX2" fmla="*/ 427038 w 531813"/>
                  <a:gd name="connsiteY2" fmla="*/ 47625 h 223838"/>
                  <a:gd name="connsiteX3" fmla="*/ 236538 w 531813"/>
                  <a:gd name="connsiteY3" fmla="*/ 0 h 223838"/>
                  <a:gd name="connsiteX4" fmla="*/ 17463 w 531813"/>
                  <a:gd name="connsiteY4" fmla="*/ 47625 h 223838"/>
                  <a:gd name="connsiteX5" fmla="*/ 131763 w 531813"/>
                  <a:gd name="connsiteY5" fmla="*/ 161925 h 223838"/>
                  <a:gd name="connsiteX6" fmla="*/ 312738 w 531813"/>
                  <a:gd name="connsiteY6" fmla="*/ 114300 h 223838"/>
                  <a:gd name="connsiteX7" fmla="*/ 522288 w 531813"/>
                  <a:gd name="connsiteY7" fmla="*/ 219075 h 2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813" h="223838">
                    <a:moveTo>
                      <a:pt x="522288" y="219075"/>
                    </a:moveTo>
                    <a:cubicBezTo>
                      <a:pt x="531813" y="223838"/>
                      <a:pt x="385763" y="171450"/>
                      <a:pt x="369888" y="142875"/>
                    </a:cubicBezTo>
                    <a:cubicBezTo>
                      <a:pt x="354013" y="114300"/>
                      <a:pt x="449263" y="71437"/>
                      <a:pt x="427038" y="47625"/>
                    </a:cubicBezTo>
                    <a:cubicBezTo>
                      <a:pt x="404813" y="23813"/>
                      <a:pt x="304800" y="0"/>
                      <a:pt x="236538" y="0"/>
                    </a:cubicBezTo>
                    <a:cubicBezTo>
                      <a:pt x="168276" y="0"/>
                      <a:pt x="34926" y="20637"/>
                      <a:pt x="17463" y="47625"/>
                    </a:cubicBezTo>
                    <a:cubicBezTo>
                      <a:pt x="0" y="74613"/>
                      <a:pt x="82551" y="150813"/>
                      <a:pt x="131763" y="161925"/>
                    </a:cubicBezTo>
                    <a:cubicBezTo>
                      <a:pt x="180975" y="173037"/>
                      <a:pt x="249238" y="98425"/>
                      <a:pt x="312738" y="114300"/>
                    </a:cubicBezTo>
                    <a:cubicBezTo>
                      <a:pt x="376238" y="130175"/>
                      <a:pt x="512763" y="214312"/>
                      <a:pt x="522288" y="2190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316"/>
              <p:cNvSpPr/>
              <p:nvPr/>
            </p:nvSpPr>
            <p:spPr>
              <a:xfrm>
                <a:off x="3505200" y="4191000"/>
                <a:ext cx="823912" cy="217487"/>
              </a:xfrm>
              <a:custGeom>
                <a:avLst/>
                <a:gdLst>
                  <a:gd name="connsiteX0" fmla="*/ 814387 w 823912"/>
                  <a:gd name="connsiteY0" fmla="*/ 3175 h 217487"/>
                  <a:gd name="connsiteX1" fmla="*/ 528637 w 823912"/>
                  <a:gd name="connsiteY1" fmla="*/ 60325 h 217487"/>
                  <a:gd name="connsiteX2" fmla="*/ 528637 w 823912"/>
                  <a:gd name="connsiteY2" fmla="*/ 146050 h 217487"/>
                  <a:gd name="connsiteX3" fmla="*/ 309562 w 823912"/>
                  <a:gd name="connsiteY3" fmla="*/ 203200 h 217487"/>
                  <a:gd name="connsiteX4" fmla="*/ 14287 w 823912"/>
                  <a:gd name="connsiteY4" fmla="*/ 193675 h 217487"/>
                  <a:gd name="connsiteX5" fmla="*/ 223837 w 823912"/>
                  <a:gd name="connsiteY5" fmla="*/ 60325 h 217487"/>
                  <a:gd name="connsiteX6" fmla="*/ 442912 w 823912"/>
                  <a:gd name="connsiteY6" fmla="*/ 41275 h 217487"/>
                  <a:gd name="connsiteX7" fmla="*/ 585787 w 823912"/>
                  <a:gd name="connsiteY7" fmla="*/ 41275 h 217487"/>
                  <a:gd name="connsiteX8" fmla="*/ 814387 w 823912"/>
                  <a:gd name="connsiteY8" fmla="*/ 3175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912" h="217487">
                    <a:moveTo>
                      <a:pt x="814387" y="3175"/>
                    </a:moveTo>
                    <a:cubicBezTo>
                      <a:pt x="804862" y="6350"/>
                      <a:pt x="576262" y="36513"/>
                      <a:pt x="528637" y="60325"/>
                    </a:cubicBezTo>
                    <a:cubicBezTo>
                      <a:pt x="481012" y="84138"/>
                      <a:pt x="565149" y="122238"/>
                      <a:pt x="528637" y="146050"/>
                    </a:cubicBezTo>
                    <a:cubicBezTo>
                      <a:pt x="492125" y="169862"/>
                      <a:pt x="395287" y="195263"/>
                      <a:pt x="309562" y="203200"/>
                    </a:cubicBezTo>
                    <a:cubicBezTo>
                      <a:pt x="223837" y="211137"/>
                      <a:pt x="28574" y="217487"/>
                      <a:pt x="14287" y="193675"/>
                    </a:cubicBezTo>
                    <a:cubicBezTo>
                      <a:pt x="0" y="169863"/>
                      <a:pt x="152400" y="85725"/>
                      <a:pt x="223837" y="60325"/>
                    </a:cubicBezTo>
                    <a:cubicBezTo>
                      <a:pt x="295274" y="34925"/>
                      <a:pt x="382587" y="44450"/>
                      <a:pt x="442912" y="41275"/>
                    </a:cubicBezTo>
                    <a:cubicBezTo>
                      <a:pt x="503237" y="38100"/>
                      <a:pt x="519112" y="50800"/>
                      <a:pt x="585787" y="41275"/>
                    </a:cubicBezTo>
                    <a:cubicBezTo>
                      <a:pt x="652462" y="31750"/>
                      <a:pt x="823912" y="0"/>
                      <a:pt x="814387" y="31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Freeform 317"/>
              <p:cNvSpPr/>
              <p:nvPr/>
            </p:nvSpPr>
            <p:spPr>
              <a:xfrm>
                <a:off x="4267200" y="3962400"/>
                <a:ext cx="536574" cy="254000"/>
              </a:xfrm>
              <a:custGeom>
                <a:avLst/>
                <a:gdLst>
                  <a:gd name="connsiteX0" fmla="*/ 1587 w 536574"/>
                  <a:gd name="connsiteY0" fmla="*/ 241300 h 254000"/>
                  <a:gd name="connsiteX1" fmla="*/ 134937 w 536574"/>
                  <a:gd name="connsiteY1" fmla="*/ 193675 h 254000"/>
                  <a:gd name="connsiteX2" fmla="*/ 458787 w 536574"/>
                  <a:gd name="connsiteY2" fmla="*/ 155575 h 254000"/>
                  <a:gd name="connsiteX3" fmla="*/ 506412 w 536574"/>
                  <a:gd name="connsiteY3" fmla="*/ 22225 h 254000"/>
                  <a:gd name="connsiteX4" fmla="*/ 277812 w 536574"/>
                  <a:gd name="connsiteY4" fmla="*/ 22225 h 254000"/>
                  <a:gd name="connsiteX5" fmla="*/ 125412 w 536574"/>
                  <a:gd name="connsiteY5" fmla="*/ 117475 h 254000"/>
                  <a:gd name="connsiteX6" fmla="*/ 1587 w 536574"/>
                  <a:gd name="connsiteY6" fmla="*/ 2413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574" h="254000">
                    <a:moveTo>
                      <a:pt x="1587" y="241300"/>
                    </a:moveTo>
                    <a:cubicBezTo>
                      <a:pt x="3174" y="254000"/>
                      <a:pt x="58737" y="207963"/>
                      <a:pt x="134937" y="193675"/>
                    </a:cubicBezTo>
                    <a:cubicBezTo>
                      <a:pt x="211137" y="179388"/>
                      <a:pt x="396875" y="184150"/>
                      <a:pt x="458787" y="155575"/>
                    </a:cubicBezTo>
                    <a:cubicBezTo>
                      <a:pt x="520699" y="127000"/>
                      <a:pt x="536574" y="44450"/>
                      <a:pt x="506412" y="22225"/>
                    </a:cubicBezTo>
                    <a:cubicBezTo>
                      <a:pt x="476250" y="0"/>
                      <a:pt x="341312" y="6350"/>
                      <a:pt x="277812" y="22225"/>
                    </a:cubicBezTo>
                    <a:cubicBezTo>
                      <a:pt x="214312" y="38100"/>
                      <a:pt x="176212" y="87313"/>
                      <a:pt x="125412" y="117475"/>
                    </a:cubicBezTo>
                    <a:cubicBezTo>
                      <a:pt x="74612" y="147637"/>
                      <a:pt x="0" y="228600"/>
                      <a:pt x="1587" y="24130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Freeform 318"/>
              <p:cNvSpPr/>
              <p:nvPr/>
            </p:nvSpPr>
            <p:spPr>
              <a:xfrm>
                <a:off x="3505200" y="4038600"/>
                <a:ext cx="762000" cy="228600"/>
              </a:xfrm>
              <a:custGeom>
                <a:avLst/>
                <a:gdLst>
                  <a:gd name="connsiteX0" fmla="*/ 636587 w 650875"/>
                  <a:gd name="connsiteY0" fmla="*/ 147637 h 215900"/>
                  <a:gd name="connsiteX1" fmla="*/ 436562 w 650875"/>
                  <a:gd name="connsiteY1" fmla="*/ 14287 h 215900"/>
                  <a:gd name="connsiteX2" fmla="*/ 36512 w 650875"/>
                  <a:gd name="connsiteY2" fmla="*/ 61912 h 215900"/>
                  <a:gd name="connsiteX3" fmla="*/ 217487 w 650875"/>
                  <a:gd name="connsiteY3" fmla="*/ 204787 h 215900"/>
                  <a:gd name="connsiteX4" fmla="*/ 522287 w 650875"/>
                  <a:gd name="connsiteY4" fmla="*/ 128587 h 215900"/>
                  <a:gd name="connsiteX5" fmla="*/ 636587 w 650875"/>
                  <a:gd name="connsiteY5" fmla="*/ 147637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875" h="215900">
                    <a:moveTo>
                      <a:pt x="636587" y="147637"/>
                    </a:moveTo>
                    <a:cubicBezTo>
                      <a:pt x="622300" y="128587"/>
                      <a:pt x="536574" y="28574"/>
                      <a:pt x="436562" y="14287"/>
                    </a:cubicBezTo>
                    <a:cubicBezTo>
                      <a:pt x="336550" y="0"/>
                      <a:pt x="73024" y="30162"/>
                      <a:pt x="36512" y="61912"/>
                    </a:cubicBezTo>
                    <a:cubicBezTo>
                      <a:pt x="0" y="93662"/>
                      <a:pt x="136525" y="193675"/>
                      <a:pt x="217487" y="204787"/>
                    </a:cubicBezTo>
                    <a:cubicBezTo>
                      <a:pt x="298450" y="215900"/>
                      <a:pt x="460374" y="139700"/>
                      <a:pt x="522287" y="128587"/>
                    </a:cubicBezTo>
                    <a:cubicBezTo>
                      <a:pt x="584200" y="117474"/>
                      <a:pt x="650875" y="166687"/>
                      <a:pt x="636587" y="1476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Freeform 319"/>
              <p:cNvSpPr/>
              <p:nvPr/>
            </p:nvSpPr>
            <p:spPr>
              <a:xfrm rot="515414">
                <a:off x="4267200" y="4267200"/>
                <a:ext cx="541337" cy="212725"/>
              </a:xfrm>
              <a:custGeom>
                <a:avLst/>
                <a:gdLst>
                  <a:gd name="connsiteX0" fmla="*/ 11112 w 541337"/>
                  <a:gd name="connsiteY0" fmla="*/ 0 h 212725"/>
                  <a:gd name="connsiteX1" fmla="*/ 96837 w 541337"/>
                  <a:gd name="connsiteY1" fmla="*/ 28575 h 212725"/>
                  <a:gd name="connsiteX2" fmla="*/ 68262 w 541337"/>
                  <a:gd name="connsiteY2" fmla="*/ 76200 h 212725"/>
                  <a:gd name="connsiteX3" fmla="*/ 144462 w 541337"/>
                  <a:gd name="connsiteY3" fmla="*/ 114300 h 212725"/>
                  <a:gd name="connsiteX4" fmla="*/ 258762 w 541337"/>
                  <a:gd name="connsiteY4" fmla="*/ 200025 h 212725"/>
                  <a:gd name="connsiteX5" fmla="*/ 525462 w 541337"/>
                  <a:gd name="connsiteY5" fmla="*/ 190500 h 212725"/>
                  <a:gd name="connsiteX6" fmla="*/ 354012 w 541337"/>
                  <a:gd name="connsiteY6" fmla="*/ 66675 h 212725"/>
                  <a:gd name="connsiteX7" fmla="*/ 163512 w 541337"/>
                  <a:gd name="connsiteY7" fmla="*/ 28575 h 212725"/>
                  <a:gd name="connsiteX8" fmla="*/ 11112 w 541337"/>
                  <a:gd name="connsiteY8" fmla="*/ 0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1337" h="212725">
                    <a:moveTo>
                      <a:pt x="11112" y="0"/>
                    </a:moveTo>
                    <a:cubicBezTo>
                      <a:pt x="0" y="0"/>
                      <a:pt x="87312" y="15875"/>
                      <a:pt x="96837" y="28575"/>
                    </a:cubicBezTo>
                    <a:cubicBezTo>
                      <a:pt x="106362" y="41275"/>
                      <a:pt x="60325" y="61913"/>
                      <a:pt x="68262" y="76200"/>
                    </a:cubicBezTo>
                    <a:cubicBezTo>
                      <a:pt x="76199" y="90487"/>
                      <a:pt x="112712" y="93663"/>
                      <a:pt x="144462" y="114300"/>
                    </a:cubicBezTo>
                    <a:cubicBezTo>
                      <a:pt x="176212" y="134937"/>
                      <a:pt x="195262" y="187325"/>
                      <a:pt x="258762" y="200025"/>
                    </a:cubicBezTo>
                    <a:cubicBezTo>
                      <a:pt x="322262" y="212725"/>
                      <a:pt x="509587" y="212725"/>
                      <a:pt x="525462" y="190500"/>
                    </a:cubicBezTo>
                    <a:cubicBezTo>
                      <a:pt x="541337" y="168275"/>
                      <a:pt x="414337" y="93662"/>
                      <a:pt x="354012" y="66675"/>
                    </a:cubicBezTo>
                    <a:cubicBezTo>
                      <a:pt x="293687" y="39688"/>
                      <a:pt x="214312" y="41275"/>
                      <a:pt x="163512" y="28575"/>
                    </a:cubicBezTo>
                    <a:cubicBezTo>
                      <a:pt x="112712" y="15875"/>
                      <a:pt x="22224" y="0"/>
                      <a:pt x="1111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Freeform 320"/>
              <p:cNvSpPr/>
              <p:nvPr/>
            </p:nvSpPr>
            <p:spPr>
              <a:xfrm>
                <a:off x="4191000" y="3810000"/>
                <a:ext cx="355600" cy="366712"/>
              </a:xfrm>
              <a:custGeom>
                <a:avLst/>
                <a:gdLst>
                  <a:gd name="connsiteX0" fmla="*/ 76200 w 355600"/>
                  <a:gd name="connsiteY0" fmla="*/ 360362 h 366712"/>
                  <a:gd name="connsiteX1" fmla="*/ 142875 w 355600"/>
                  <a:gd name="connsiteY1" fmla="*/ 236537 h 366712"/>
                  <a:gd name="connsiteX2" fmla="*/ 9525 w 355600"/>
                  <a:gd name="connsiteY2" fmla="*/ 169862 h 366712"/>
                  <a:gd name="connsiteX3" fmla="*/ 85725 w 355600"/>
                  <a:gd name="connsiteY3" fmla="*/ 17462 h 366712"/>
                  <a:gd name="connsiteX4" fmla="*/ 323850 w 355600"/>
                  <a:gd name="connsiteY4" fmla="*/ 65087 h 366712"/>
                  <a:gd name="connsiteX5" fmla="*/ 276225 w 355600"/>
                  <a:gd name="connsiteY5" fmla="*/ 207962 h 366712"/>
                  <a:gd name="connsiteX6" fmla="*/ 180975 w 355600"/>
                  <a:gd name="connsiteY6" fmla="*/ 274637 h 366712"/>
                  <a:gd name="connsiteX7" fmla="*/ 76200 w 355600"/>
                  <a:gd name="connsiteY7" fmla="*/ 360362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600" h="366712">
                    <a:moveTo>
                      <a:pt x="76200" y="360362"/>
                    </a:moveTo>
                    <a:cubicBezTo>
                      <a:pt x="69850" y="354012"/>
                      <a:pt x="153987" y="268287"/>
                      <a:pt x="142875" y="236537"/>
                    </a:cubicBezTo>
                    <a:cubicBezTo>
                      <a:pt x="131763" y="204787"/>
                      <a:pt x="19050" y="206374"/>
                      <a:pt x="9525" y="169862"/>
                    </a:cubicBezTo>
                    <a:cubicBezTo>
                      <a:pt x="0" y="133350"/>
                      <a:pt x="33338" y="34924"/>
                      <a:pt x="85725" y="17462"/>
                    </a:cubicBezTo>
                    <a:cubicBezTo>
                      <a:pt x="138112" y="0"/>
                      <a:pt x="292100" y="33337"/>
                      <a:pt x="323850" y="65087"/>
                    </a:cubicBezTo>
                    <a:cubicBezTo>
                      <a:pt x="355600" y="96837"/>
                      <a:pt x="300037" y="173037"/>
                      <a:pt x="276225" y="207962"/>
                    </a:cubicBezTo>
                    <a:cubicBezTo>
                      <a:pt x="252413" y="242887"/>
                      <a:pt x="214312" y="242887"/>
                      <a:pt x="180975" y="274637"/>
                    </a:cubicBezTo>
                    <a:cubicBezTo>
                      <a:pt x="147638" y="306387"/>
                      <a:pt x="82550" y="366712"/>
                      <a:pt x="76200" y="360362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Freeform 321"/>
              <p:cNvSpPr/>
              <p:nvPr/>
            </p:nvSpPr>
            <p:spPr>
              <a:xfrm rot="19844512">
                <a:off x="4041434" y="4178238"/>
                <a:ext cx="281828" cy="85165"/>
              </a:xfrm>
              <a:custGeom>
                <a:avLst/>
                <a:gdLst>
                  <a:gd name="connsiteX0" fmla="*/ 7844 w 281828"/>
                  <a:gd name="connsiteY0" fmla="*/ 16809 h 85165"/>
                  <a:gd name="connsiteX1" fmla="*/ 64994 w 281828"/>
                  <a:gd name="connsiteY1" fmla="*/ 3362 h 85165"/>
                  <a:gd name="connsiteX2" fmla="*/ 202826 w 281828"/>
                  <a:gd name="connsiteY2" fmla="*/ 36980 h 85165"/>
                  <a:gd name="connsiteX3" fmla="*/ 266700 w 281828"/>
                  <a:gd name="connsiteY3" fmla="*/ 77321 h 85165"/>
                  <a:gd name="connsiteX4" fmla="*/ 112059 w 281828"/>
                  <a:gd name="connsiteY4" fmla="*/ 80683 h 85165"/>
                  <a:gd name="connsiteX5" fmla="*/ 7844 w 281828"/>
                  <a:gd name="connsiteY5" fmla="*/ 16809 h 8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828" h="85165">
                    <a:moveTo>
                      <a:pt x="7844" y="16809"/>
                    </a:moveTo>
                    <a:cubicBezTo>
                      <a:pt x="0" y="3922"/>
                      <a:pt x="32497" y="0"/>
                      <a:pt x="64994" y="3362"/>
                    </a:cubicBezTo>
                    <a:cubicBezTo>
                      <a:pt x="97491" y="6724"/>
                      <a:pt x="169208" y="24654"/>
                      <a:pt x="202826" y="36980"/>
                    </a:cubicBezTo>
                    <a:cubicBezTo>
                      <a:pt x="236444" y="49306"/>
                      <a:pt x="281828" y="70037"/>
                      <a:pt x="266700" y="77321"/>
                    </a:cubicBezTo>
                    <a:cubicBezTo>
                      <a:pt x="251572" y="84605"/>
                      <a:pt x="156322" y="85165"/>
                      <a:pt x="112059" y="80683"/>
                    </a:cubicBezTo>
                    <a:cubicBezTo>
                      <a:pt x="67796" y="76201"/>
                      <a:pt x="15688" y="29696"/>
                      <a:pt x="7844" y="16809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Freeform 322"/>
              <p:cNvSpPr/>
              <p:nvPr/>
            </p:nvSpPr>
            <p:spPr>
              <a:xfrm>
                <a:off x="4212852" y="4066615"/>
                <a:ext cx="107576" cy="109817"/>
              </a:xfrm>
              <a:custGeom>
                <a:avLst/>
                <a:gdLst>
                  <a:gd name="connsiteX0" fmla="*/ 93569 w 107576"/>
                  <a:gd name="connsiteY0" fmla="*/ 108697 h 109817"/>
                  <a:gd name="connsiteX1" fmla="*/ 90207 w 107576"/>
                  <a:gd name="connsiteY1" fmla="*/ 44823 h 109817"/>
                  <a:gd name="connsiteX2" fmla="*/ 26333 w 107576"/>
                  <a:gd name="connsiteY2" fmla="*/ 1120 h 109817"/>
                  <a:gd name="connsiteX3" fmla="*/ 6163 w 107576"/>
                  <a:gd name="connsiteY3" fmla="*/ 38100 h 109817"/>
                  <a:gd name="connsiteX4" fmla="*/ 93569 w 107576"/>
                  <a:gd name="connsiteY4" fmla="*/ 108697 h 10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76" h="109817">
                    <a:moveTo>
                      <a:pt x="93569" y="108697"/>
                    </a:moveTo>
                    <a:cubicBezTo>
                      <a:pt x="107576" y="109817"/>
                      <a:pt x="101413" y="62752"/>
                      <a:pt x="90207" y="44823"/>
                    </a:cubicBezTo>
                    <a:cubicBezTo>
                      <a:pt x="79001" y="26894"/>
                      <a:pt x="40340" y="2240"/>
                      <a:pt x="26333" y="1120"/>
                    </a:cubicBezTo>
                    <a:cubicBezTo>
                      <a:pt x="12326" y="0"/>
                      <a:pt x="0" y="19610"/>
                      <a:pt x="6163" y="38100"/>
                    </a:cubicBezTo>
                    <a:cubicBezTo>
                      <a:pt x="12326" y="56590"/>
                      <a:pt x="79562" y="107577"/>
                      <a:pt x="93569" y="10869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" name="Group 66"/>
            <p:cNvGrpSpPr>
              <a:grpSpLocks/>
            </p:cNvGrpSpPr>
            <p:nvPr/>
          </p:nvGrpSpPr>
          <p:grpSpPr bwMode="auto">
            <a:xfrm>
              <a:off x="7367664" y="2193931"/>
              <a:ext cx="836622" cy="1878012"/>
              <a:chOff x="5796231" y="1265220"/>
              <a:chExt cx="836919" cy="1878527"/>
            </a:xfrm>
          </p:grpSpPr>
          <p:cxnSp>
            <p:nvCxnSpPr>
              <p:cNvPr id="35" name="Straight Connector 283"/>
              <p:cNvCxnSpPr>
                <a:stCxn id="41" idx="0"/>
              </p:cNvCxnSpPr>
              <p:nvPr/>
            </p:nvCxnSpPr>
            <p:spPr>
              <a:xfrm rot="16200000" flipH="1" flipV="1">
                <a:off x="5926464" y="1377957"/>
                <a:ext cx="196904" cy="4764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eform 284"/>
              <p:cNvSpPr/>
              <p:nvPr/>
            </p:nvSpPr>
            <p:spPr>
              <a:xfrm rot="216794">
                <a:off x="5929630" y="1500231"/>
                <a:ext cx="266798" cy="1643516"/>
              </a:xfrm>
              <a:custGeom>
                <a:avLst/>
                <a:gdLst>
                  <a:gd name="connsiteX0" fmla="*/ 150312 w 371605"/>
                  <a:gd name="connsiteY0" fmla="*/ 1653436 h 1655523"/>
                  <a:gd name="connsiteX1" fmla="*/ 150312 w 371605"/>
                  <a:gd name="connsiteY1" fmla="*/ 1590805 h 1655523"/>
                  <a:gd name="connsiteX2" fmla="*/ 275572 w 371605"/>
                  <a:gd name="connsiteY2" fmla="*/ 1265129 h 1655523"/>
                  <a:gd name="connsiteX3" fmla="*/ 325676 w 371605"/>
                  <a:gd name="connsiteY3" fmla="*/ 613775 h 1655523"/>
                  <a:gd name="connsiteX4" fmla="*/ 0 w 371605"/>
                  <a:gd name="connsiteY4" fmla="*/ 0 h 16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605" h="1655523">
                    <a:moveTo>
                      <a:pt x="150312" y="1653436"/>
                    </a:moveTo>
                    <a:cubicBezTo>
                      <a:pt x="139873" y="1654479"/>
                      <a:pt x="129435" y="1655523"/>
                      <a:pt x="150312" y="1590805"/>
                    </a:cubicBezTo>
                    <a:cubicBezTo>
                      <a:pt x="171189" y="1526087"/>
                      <a:pt x="246345" y="1427967"/>
                      <a:pt x="275572" y="1265129"/>
                    </a:cubicBezTo>
                    <a:cubicBezTo>
                      <a:pt x="304799" y="1102291"/>
                      <a:pt x="371605" y="824630"/>
                      <a:pt x="325676" y="613775"/>
                    </a:cubicBezTo>
                    <a:cubicBezTo>
                      <a:pt x="279747" y="402920"/>
                      <a:pt x="54279" y="104383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grpSp>
            <p:nvGrpSpPr>
              <p:cNvPr id="37" name="Group 32"/>
              <p:cNvGrpSpPr>
                <a:grpSpLocks/>
              </p:cNvGrpSpPr>
              <p:nvPr/>
            </p:nvGrpSpPr>
            <p:grpSpPr bwMode="auto">
              <a:xfrm>
                <a:off x="5796231" y="1844814"/>
                <a:ext cx="836919" cy="703456"/>
                <a:chOff x="5734551" y="1259984"/>
                <a:chExt cx="836919" cy="703456"/>
              </a:xfrm>
            </p:grpSpPr>
            <p:sp>
              <p:nvSpPr>
                <p:cNvPr id="61" name="Freeform 309"/>
                <p:cNvSpPr/>
                <p:nvPr/>
              </p:nvSpPr>
              <p:spPr>
                <a:xfrm rot="20713435">
                  <a:off x="6093457" y="1676024"/>
                  <a:ext cx="478013" cy="287416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2" name="Freeform 310"/>
                <p:cNvSpPr/>
                <p:nvPr/>
              </p:nvSpPr>
              <p:spPr>
                <a:xfrm rot="299033" flipH="1">
                  <a:off x="5734551" y="1360024"/>
                  <a:ext cx="355730" cy="239779"/>
                </a:xfrm>
                <a:custGeom>
                  <a:avLst/>
                  <a:gdLst>
                    <a:gd name="connsiteX0" fmla="*/ 17780 w 477520"/>
                    <a:gd name="connsiteY0" fmla="*/ 41487 h 287867"/>
                    <a:gd name="connsiteX1" fmla="*/ 236220 w 477520"/>
                    <a:gd name="connsiteY1" fmla="*/ 36407 h 287867"/>
                    <a:gd name="connsiteX2" fmla="*/ 459740 w 477520"/>
                    <a:gd name="connsiteY2" fmla="*/ 259927 h 287867"/>
                    <a:gd name="connsiteX3" fmla="*/ 129540 w 477520"/>
                    <a:gd name="connsiteY3" fmla="*/ 204047 h 287867"/>
                    <a:gd name="connsiteX4" fmla="*/ 17780 w 477520"/>
                    <a:gd name="connsiteY4" fmla="*/ 41487 h 28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520" h="287867">
                      <a:moveTo>
                        <a:pt x="17780" y="41487"/>
                      </a:moveTo>
                      <a:cubicBezTo>
                        <a:pt x="35560" y="13547"/>
                        <a:pt x="162560" y="0"/>
                        <a:pt x="236220" y="36407"/>
                      </a:cubicBezTo>
                      <a:cubicBezTo>
                        <a:pt x="309880" y="72814"/>
                        <a:pt x="477520" y="231987"/>
                        <a:pt x="459740" y="259927"/>
                      </a:cubicBezTo>
                      <a:cubicBezTo>
                        <a:pt x="441960" y="287867"/>
                        <a:pt x="201507" y="240454"/>
                        <a:pt x="129540" y="204047"/>
                      </a:cubicBezTo>
                      <a:cubicBezTo>
                        <a:pt x="57573" y="167640"/>
                        <a:pt x="0" y="69427"/>
                        <a:pt x="17780" y="4148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3" name="Freeform 311"/>
                <p:cNvSpPr/>
                <p:nvPr/>
              </p:nvSpPr>
              <p:spPr>
                <a:xfrm>
                  <a:off x="6072813" y="1469592"/>
                  <a:ext cx="212803" cy="315999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4" name="Freeform 312"/>
                <p:cNvSpPr/>
                <p:nvPr/>
              </p:nvSpPr>
              <p:spPr>
                <a:xfrm rot="18211772">
                  <a:off x="5949740" y="1176607"/>
                  <a:ext cx="61929" cy="228684"/>
                </a:xfrm>
                <a:custGeom>
                  <a:avLst/>
                  <a:gdLst>
                    <a:gd name="connsiteX0" fmla="*/ 0 w 179493"/>
                    <a:gd name="connsiteY0" fmla="*/ 273473 h 273473"/>
                    <a:gd name="connsiteX1" fmla="*/ 152400 w 179493"/>
                    <a:gd name="connsiteY1" fmla="*/ 44873 h 273473"/>
                    <a:gd name="connsiteX2" fmla="*/ 162560 w 179493"/>
                    <a:gd name="connsiteY2" fmla="*/ 4233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9493" h="273473">
                      <a:moveTo>
                        <a:pt x="0" y="273473"/>
                      </a:moveTo>
                      <a:cubicBezTo>
                        <a:pt x="62653" y="181609"/>
                        <a:pt x="125307" y="89746"/>
                        <a:pt x="152400" y="44873"/>
                      </a:cubicBezTo>
                      <a:cubicBezTo>
                        <a:pt x="179493" y="0"/>
                        <a:pt x="160020" y="11006"/>
                        <a:pt x="162560" y="4233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38" name="Group 42"/>
              <p:cNvGrpSpPr>
                <a:grpSpLocks/>
              </p:cNvGrpSpPr>
              <p:nvPr/>
            </p:nvGrpSpPr>
            <p:grpSpPr bwMode="auto">
              <a:xfrm>
                <a:off x="6215485" y="1786060"/>
                <a:ext cx="395433" cy="300121"/>
                <a:chOff x="4915649" y="4142651"/>
                <a:chExt cx="395433" cy="300121"/>
              </a:xfrm>
            </p:grpSpPr>
            <p:sp>
              <p:nvSpPr>
                <p:cNvPr id="52" name="Chord 300"/>
                <p:cNvSpPr/>
                <p:nvPr/>
              </p:nvSpPr>
              <p:spPr>
                <a:xfrm rot="2870811">
                  <a:off x="5014911" y="4222829"/>
                  <a:ext cx="147679" cy="285855"/>
                </a:xfrm>
                <a:prstGeom prst="chord">
                  <a:avLst>
                    <a:gd name="adj1" fmla="val 49607"/>
                    <a:gd name="adj2" fmla="val 12240226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3" name="Chord 301"/>
                <p:cNvSpPr/>
                <p:nvPr/>
              </p:nvSpPr>
              <p:spPr>
                <a:xfrm rot="8097370">
                  <a:off x="5045083" y="4129137"/>
                  <a:ext cx="115919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4" name="Chord 302"/>
                <p:cNvSpPr/>
                <p:nvPr/>
              </p:nvSpPr>
              <p:spPr>
                <a:xfrm rot="17780377" flipH="1">
                  <a:off x="5065728" y="4162484"/>
                  <a:ext cx="115920" cy="374788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5" name="Chord 303"/>
                <p:cNvSpPr/>
                <p:nvPr/>
              </p:nvSpPr>
              <p:spPr>
                <a:xfrm rot="11994928" flipH="1">
                  <a:off x="5052224" y="4142651"/>
                  <a:ext cx="165161" cy="300121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6" name="Chord 304"/>
                <p:cNvSpPr/>
                <p:nvPr/>
              </p:nvSpPr>
              <p:spPr>
                <a:xfrm rot="1018596" flipH="1">
                  <a:off x="5025227" y="4239516"/>
                  <a:ext cx="192158" cy="193729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7" name="Oval 305"/>
                <p:cNvSpPr/>
                <p:nvPr/>
              </p:nvSpPr>
              <p:spPr>
                <a:xfrm>
                  <a:off x="5144333" y="4287154"/>
                  <a:ext cx="71464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8" name="Oval 306"/>
                <p:cNvSpPr/>
                <p:nvPr/>
              </p:nvSpPr>
              <p:spPr>
                <a:xfrm>
                  <a:off x="5072870" y="4215696"/>
                  <a:ext cx="71463" cy="444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9" name="Oval 307"/>
                <p:cNvSpPr/>
                <p:nvPr/>
              </p:nvSpPr>
              <p:spPr>
                <a:xfrm rot="3746269">
                  <a:off x="5010937" y="4301442"/>
                  <a:ext cx="71458" cy="6511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60" name="Oval 308"/>
                <p:cNvSpPr/>
                <p:nvPr/>
              </p:nvSpPr>
              <p:spPr>
                <a:xfrm rot="18946431">
                  <a:off x="5063341" y="4268099"/>
                  <a:ext cx="85756" cy="8257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FFFF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39" name="Group 43"/>
              <p:cNvGrpSpPr>
                <a:grpSpLocks/>
              </p:cNvGrpSpPr>
              <p:nvPr/>
            </p:nvGrpSpPr>
            <p:grpSpPr bwMode="auto">
              <a:xfrm rot="21277011" flipH="1">
                <a:off x="5839795" y="1645260"/>
                <a:ext cx="136574" cy="254070"/>
                <a:chOff x="5006878" y="4162164"/>
                <a:chExt cx="258793" cy="378192"/>
              </a:xfrm>
            </p:grpSpPr>
            <p:sp>
              <p:nvSpPr>
                <p:cNvPr id="48" name="Chord 296"/>
                <p:cNvSpPr/>
                <p:nvPr/>
              </p:nvSpPr>
              <p:spPr>
                <a:xfrm rot="13210831">
                  <a:off x="5108417" y="4166772"/>
                  <a:ext cx="99305" cy="33328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9" name="Chord 297"/>
                <p:cNvSpPr/>
                <p:nvPr/>
              </p:nvSpPr>
              <p:spPr>
                <a:xfrm rot="13310082" flipH="1">
                  <a:off x="5068278" y="4162164"/>
                  <a:ext cx="114351" cy="378192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0" name="Chord 298"/>
                <p:cNvSpPr/>
                <p:nvPr/>
              </p:nvSpPr>
              <p:spPr>
                <a:xfrm rot="13119126" flipH="1">
                  <a:off x="5149754" y="4171782"/>
                  <a:ext cx="69211" cy="257642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1" name="Chord 299"/>
                <p:cNvSpPr/>
                <p:nvPr/>
              </p:nvSpPr>
              <p:spPr>
                <a:xfrm rot="2870811">
                  <a:off x="5092547" y="4236494"/>
                  <a:ext cx="87456" cy="258793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40" name="Group 53"/>
              <p:cNvGrpSpPr>
                <a:grpSpLocks/>
              </p:cNvGrpSpPr>
              <p:nvPr/>
            </p:nvGrpSpPr>
            <p:grpSpPr bwMode="auto">
              <a:xfrm rot="402378" flipH="1">
                <a:off x="5862931" y="1265220"/>
                <a:ext cx="158808" cy="276300"/>
                <a:chOff x="4945523" y="4122476"/>
                <a:chExt cx="300922" cy="411283"/>
              </a:xfrm>
            </p:grpSpPr>
            <p:sp>
              <p:nvSpPr>
                <p:cNvPr id="44" name="Chord 292"/>
                <p:cNvSpPr/>
                <p:nvPr/>
              </p:nvSpPr>
              <p:spPr>
                <a:xfrm rot="13210831">
                  <a:off x="5104526" y="4150101"/>
                  <a:ext cx="123377" cy="32855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5" name="Chord 293"/>
                <p:cNvSpPr/>
                <p:nvPr/>
              </p:nvSpPr>
              <p:spPr>
                <a:xfrm rot="13310082" flipH="1">
                  <a:off x="5084300" y="4122476"/>
                  <a:ext cx="126387" cy="411283"/>
                </a:xfrm>
                <a:prstGeom prst="chord">
                  <a:avLst>
                    <a:gd name="adj1" fmla="val 20682818"/>
                    <a:gd name="adj2" fmla="val 9020118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6" name="Chord 294"/>
                <p:cNvSpPr/>
                <p:nvPr/>
              </p:nvSpPr>
              <p:spPr>
                <a:xfrm rot="13119126" flipH="1">
                  <a:off x="5161629" y="4155646"/>
                  <a:ext cx="81248" cy="281281"/>
                </a:xfrm>
                <a:prstGeom prst="chord">
                  <a:avLst>
                    <a:gd name="adj1" fmla="val 20682818"/>
                    <a:gd name="adj2" fmla="val 10630570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7" name="Chord 295"/>
                <p:cNvSpPr/>
                <p:nvPr/>
              </p:nvSpPr>
              <p:spPr>
                <a:xfrm rot="2870811">
                  <a:off x="5053437" y="4177660"/>
                  <a:ext cx="85093" cy="300922"/>
                </a:xfrm>
                <a:prstGeom prst="chord">
                  <a:avLst>
                    <a:gd name="adj1" fmla="val 17665969"/>
                    <a:gd name="adj2" fmla="val 14774057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41" name="Chord 289"/>
              <p:cNvSpPr/>
              <p:nvPr/>
            </p:nvSpPr>
            <p:spPr>
              <a:xfrm rot="1724456" flipH="1">
                <a:off x="6023327" y="1290623"/>
                <a:ext cx="46054" cy="106392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42" name="Straight Connector 290"/>
              <p:cNvCxnSpPr/>
              <p:nvPr/>
            </p:nvCxnSpPr>
            <p:spPr>
              <a:xfrm rot="16200000" flipH="1">
                <a:off x="5881998" y="1381134"/>
                <a:ext cx="214371" cy="238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hord 291"/>
              <p:cNvSpPr/>
              <p:nvPr/>
            </p:nvSpPr>
            <p:spPr>
              <a:xfrm flipH="1">
                <a:off x="5929630" y="1285860"/>
                <a:ext cx="52407" cy="55577"/>
              </a:xfrm>
              <a:prstGeom prst="chord">
                <a:avLst>
                  <a:gd name="adj1" fmla="val 17665969"/>
                  <a:gd name="adj2" fmla="val 1477405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grpSp>
        <p:nvGrpSpPr>
          <p:cNvPr id="75" name="Group 157"/>
          <p:cNvGrpSpPr>
            <a:grpSpLocks/>
          </p:cNvGrpSpPr>
          <p:nvPr/>
        </p:nvGrpSpPr>
        <p:grpSpPr bwMode="auto">
          <a:xfrm>
            <a:off x="1381125" y="2847975"/>
            <a:ext cx="1779588" cy="942975"/>
            <a:chOff x="4699334" y="1293757"/>
            <a:chExt cx="4186233" cy="2328417"/>
          </a:xfrm>
        </p:grpSpPr>
        <p:grpSp>
          <p:nvGrpSpPr>
            <p:cNvPr id="76" name="Group 158"/>
            <p:cNvGrpSpPr>
              <a:grpSpLocks/>
            </p:cNvGrpSpPr>
            <p:nvPr/>
          </p:nvGrpSpPr>
          <p:grpSpPr bwMode="auto">
            <a:xfrm rot="-2029906">
              <a:off x="4765434" y="1293757"/>
              <a:ext cx="4120133" cy="2328417"/>
              <a:chOff x="4894331" y="4338980"/>
              <a:chExt cx="2385034" cy="1293166"/>
            </a:xfrm>
          </p:grpSpPr>
          <p:sp>
            <p:nvSpPr>
              <p:cNvPr id="92" name="Freeform 174"/>
              <p:cNvSpPr/>
              <p:nvPr/>
            </p:nvSpPr>
            <p:spPr bwMode="auto">
              <a:xfrm rot="1773068">
                <a:off x="6171445" y="5568086"/>
                <a:ext cx="516652" cy="50071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93" name="Group 175"/>
              <p:cNvGrpSpPr>
                <a:grpSpLocks/>
              </p:cNvGrpSpPr>
              <p:nvPr/>
            </p:nvGrpSpPr>
            <p:grpSpPr bwMode="auto">
              <a:xfrm rot="-1123217">
                <a:off x="6491686" y="5398656"/>
                <a:ext cx="787679" cy="233490"/>
                <a:chOff x="7569598" y="3752849"/>
                <a:chExt cx="787679" cy="233490"/>
              </a:xfrm>
            </p:grpSpPr>
            <p:sp>
              <p:nvSpPr>
                <p:cNvPr id="113" name="Can 325"/>
                <p:cNvSpPr/>
                <p:nvPr/>
              </p:nvSpPr>
              <p:spPr>
                <a:xfrm rot="21444220">
                  <a:off x="7588587" y="3750274"/>
                  <a:ext cx="760928" cy="228589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14" name="Arc 326"/>
                <p:cNvSpPr/>
                <p:nvPr/>
              </p:nvSpPr>
              <p:spPr>
                <a:xfrm rot="5400000">
                  <a:off x="7880249" y="3445963"/>
                  <a:ext cx="161101" cy="786869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15" name="Arc 327"/>
                <p:cNvSpPr/>
                <p:nvPr/>
              </p:nvSpPr>
              <p:spPr>
                <a:xfrm rot="5400000">
                  <a:off x="7879396" y="3492109"/>
                  <a:ext cx="163277" cy="784706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94" name="Group 176"/>
              <p:cNvGrpSpPr>
                <a:grpSpLocks/>
              </p:cNvGrpSpPr>
              <p:nvPr/>
            </p:nvGrpSpPr>
            <p:grpSpPr bwMode="auto">
              <a:xfrm rot="-1123217">
                <a:off x="4894331" y="4338980"/>
                <a:ext cx="787679" cy="233490"/>
                <a:chOff x="7569598" y="3752849"/>
                <a:chExt cx="787679" cy="233490"/>
              </a:xfrm>
            </p:grpSpPr>
            <p:sp>
              <p:nvSpPr>
                <p:cNvPr id="110" name="Can 288"/>
                <p:cNvSpPr/>
                <p:nvPr/>
              </p:nvSpPr>
              <p:spPr>
                <a:xfrm rot="21444220">
                  <a:off x="7591451" y="3745911"/>
                  <a:ext cx="758767" cy="230766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11" name="Arc 323"/>
                <p:cNvSpPr/>
                <p:nvPr/>
              </p:nvSpPr>
              <p:spPr>
                <a:xfrm rot="5400000">
                  <a:off x="7882661" y="3442445"/>
                  <a:ext cx="163277" cy="784706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12" name="Arc 324"/>
                <p:cNvSpPr/>
                <p:nvPr/>
              </p:nvSpPr>
              <p:spPr>
                <a:xfrm rot="5400000">
                  <a:off x="7877090" y="3491698"/>
                  <a:ext cx="163277" cy="782545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95" name="Freeform 177"/>
              <p:cNvSpPr/>
              <p:nvPr/>
            </p:nvSpPr>
            <p:spPr bwMode="auto">
              <a:xfrm rot="1773068">
                <a:off x="4923264" y="4721280"/>
                <a:ext cx="518815" cy="52249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6" name="Freeform 178"/>
              <p:cNvSpPr/>
              <p:nvPr/>
            </p:nvSpPr>
            <p:spPr bwMode="auto">
              <a:xfrm rot="1773068">
                <a:off x="5354775" y="5035912"/>
                <a:ext cx="518815" cy="50073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7" name="Freeform 179"/>
              <p:cNvSpPr/>
              <p:nvPr/>
            </p:nvSpPr>
            <p:spPr bwMode="auto">
              <a:xfrm rot="1773068">
                <a:off x="5777566" y="5310304"/>
                <a:ext cx="516653" cy="52249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98" name="Group 180"/>
              <p:cNvGrpSpPr>
                <a:grpSpLocks/>
              </p:cNvGrpSpPr>
              <p:nvPr/>
            </p:nvGrpSpPr>
            <p:grpSpPr bwMode="auto">
              <a:xfrm rot="-1123217">
                <a:off x="6097442" y="5148683"/>
                <a:ext cx="787679" cy="233490"/>
                <a:chOff x="7569598" y="3752849"/>
                <a:chExt cx="787679" cy="233490"/>
              </a:xfrm>
            </p:grpSpPr>
            <p:sp>
              <p:nvSpPr>
                <p:cNvPr id="107" name="Can 285"/>
                <p:cNvSpPr/>
                <p:nvPr/>
              </p:nvSpPr>
              <p:spPr>
                <a:xfrm rot="21444220">
                  <a:off x="7586627" y="3751007"/>
                  <a:ext cx="767413" cy="232944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08" name="Arc 286"/>
                <p:cNvSpPr/>
                <p:nvPr/>
              </p:nvSpPr>
              <p:spPr>
                <a:xfrm rot="5400000">
                  <a:off x="7880642" y="3445186"/>
                  <a:ext cx="163279" cy="791192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09" name="Arc 287"/>
                <p:cNvSpPr/>
                <p:nvPr/>
              </p:nvSpPr>
              <p:spPr>
                <a:xfrm rot="5400000">
                  <a:off x="7882849" y="3491762"/>
                  <a:ext cx="163279" cy="793353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99" name="Group 181"/>
              <p:cNvGrpSpPr>
                <a:grpSpLocks/>
              </p:cNvGrpSpPr>
              <p:nvPr/>
            </p:nvGrpSpPr>
            <p:grpSpPr bwMode="auto">
              <a:xfrm rot="-1123217">
                <a:off x="5696405" y="4886726"/>
                <a:ext cx="787679" cy="233490"/>
                <a:chOff x="7569598" y="3752849"/>
                <a:chExt cx="787679" cy="233490"/>
              </a:xfrm>
            </p:grpSpPr>
            <p:sp>
              <p:nvSpPr>
                <p:cNvPr id="104" name="Can 280"/>
                <p:cNvSpPr/>
                <p:nvPr/>
              </p:nvSpPr>
              <p:spPr>
                <a:xfrm rot="21444220">
                  <a:off x="7591979" y="3741137"/>
                  <a:ext cx="760928" cy="230766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05" name="Arc 281"/>
                <p:cNvSpPr/>
                <p:nvPr/>
              </p:nvSpPr>
              <p:spPr>
                <a:xfrm rot="5400000">
                  <a:off x="7879977" y="3440981"/>
                  <a:ext cx="163279" cy="784708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06" name="Arc 282"/>
                <p:cNvSpPr/>
                <p:nvPr/>
              </p:nvSpPr>
              <p:spPr>
                <a:xfrm rot="5400000">
                  <a:off x="7884758" y="3486653"/>
                  <a:ext cx="163279" cy="784706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00" name="Group 182"/>
              <p:cNvGrpSpPr>
                <a:grpSpLocks/>
              </p:cNvGrpSpPr>
              <p:nvPr/>
            </p:nvGrpSpPr>
            <p:grpSpPr bwMode="auto">
              <a:xfrm rot="-1123217">
                <a:off x="5295368" y="4604399"/>
                <a:ext cx="787679" cy="233490"/>
                <a:chOff x="7569598" y="3752849"/>
                <a:chExt cx="787679" cy="233490"/>
              </a:xfrm>
            </p:grpSpPr>
            <p:sp>
              <p:nvSpPr>
                <p:cNvPr id="101" name="Can 183"/>
                <p:cNvSpPr/>
                <p:nvPr/>
              </p:nvSpPr>
              <p:spPr>
                <a:xfrm rot="21444220">
                  <a:off x="7598930" y="3736064"/>
                  <a:ext cx="763089" cy="232944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02" name="Arc 184"/>
                <p:cNvSpPr/>
                <p:nvPr/>
              </p:nvSpPr>
              <p:spPr>
                <a:xfrm rot="5400000">
                  <a:off x="7885180" y="3430742"/>
                  <a:ext cx="163277" cy="793355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03" name="Arc 204"/>
                <p:cNvSpPr/>
                <p:nvPr/>
              </p:nvSpPr>
              <p:spPr>
                <a:xfrm rot="5400000">
                  <a:off x="7886127" y="3482113"/>
                  <a:ext cx="163279" cy="793355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77" name="Oval 159"/>
            <p:cNvSpPr/>
            <p:nvPr/>
          </p:nvSpPr>
          <p:spPr bwMode="auto">
            <a:xfrm>
              <a:off x="5744958" y="2214933"/>
              <a:ext cx="141906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8" name="Oval 160"/>
            <p:cNvSpPr/>
            <p:nvPr/>
          </p:nvSpPr>
          <p:spPr bwMode="auto">
            <a:xfrm>
              <a:off x="4904726" y="2214933"/>
              <a:ext cx="141906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9" name="Oval 161"/>
            <p:cNvSpPr/>
            <p:nvPr/>
          </p:nvSpPr>
          <p:spPr bwMode="auto">
            <a:xfrm>
              <a:off x="6648677" y="2254132"/>
              <a:ext cx="141906" cy="2116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0" name="Oval 162"/>
            <p:cNvSpPr/>
            <p:nvPr/>
          </p:nvSpPr>
          <p:spPr bwMode="auto">
            <a:xfrm>
              <a:off x="7496380" y="2285491"/>
              <a:ext cx="141906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Oval 163"/>
            <p:cNvSpPr/>
            <p:nvPr/>
          </p:nvSpPr>
          <p:spPr bwMode="auto">
            <a:xfrm>
              <a:off x="8359019" y="2285491"/>
              <a:ext cx="141906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" name="Isosceles Triangle 164"/>
            <p:cNvSpPr/>
            <p:nvPr/>
          </p:nvSpPr>
          <p:spPr bwMode="auto">
            <a:xfrm>
              <a:off x="5191125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3" name="Isosceles Triangle 165"/>
            <p:cNvSpPr/>
            <p:nvPr/>
          </p:nvSpPr>
          <p:spPr bwMode="auto">
            <a:xfrm>
              <a:off x="6029325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Isosceles Triangle 166"/>
            <p:cNvSpPr/>
            <p:nvPr/>
          </p:nvSpPr>
          <p:spPr bwMode="auto">
            <a:xfrm>
              <a:off x="6934200" y="2038353"/>
              <a:ext cx="152400" cy="35718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Isosceles Triangle 167"/>
            <p:cNvSpPr/>
            <p:nvPr/>
          </p:nvSpPr>
          <p:spPr bwMode="auto">
            <a:xfrm>
              <a:off x="7710487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Isosceles Triangle 168"/>
            <p:cNvSpPr/>
            <p:nvPr/>
          </p:nvSpPr>
          <p:spPr bwMode="auto">
            <a:xfrm>
              <a:off x="8643938" y="2000262"/>
              <a:ext cx="142875" cy="35718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L-Shape 169"/>
            <p:cNvSpPr/>
            <p:nvPr/>
          </p:nvSpPr>
          <p:spPr bwMode="auto">
            <a:xfrm>
              <a:off x="4699334" y="2495561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L-Shape 170"/>
            <p:cNvSpPr/>
            <p:nvPr/>
          </p:nvSpPr>
          <p:spPr bwMode="auto">
            <a:xfrm>
              <a:off x="5544396" y="2512565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L-Shape 171"/>
            <p:cNvSpPr/>
            <p:nvPr/>
          </p:nvSpPr>
          <p:spPr bwMode="auto">
            <a:xfrm>
              <a:off x="7248573" y="2554699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0" name="L-Shape 172"/>
            <p:cNvSpPr/>
            <p:nvPr/>
          </p:nvSpPr>
          <p:spPr bwMode="auto">
            <a:xfrm>
              <a:off x="8037337" y="2547649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1" name="L-Shape 173"/>
            <p:cNvSpPr/>
            <p:nvPr/>
          </p:nvSpPr>
          <p:spPr bwMode="auto">
            <a:xfrm>
              <a:off x="6394278" y="2552701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16" name="Group 378"/>
          <p:cNvGrpSpPr>
            <a:grpSpLocks/>
          </p:cNvGrpSpPr>
          <p:nvPr/>
        </p:nvGrpSpPr>
        <p:grpSpPr bwMode="auto">
          <a:xfrm>
            <a:off x="6480175" y="3011488"/>
            <a:ext cx="1327150" cy="566737"/>
            <a:chOff x="4244564" y="3448711"/>
            <a:chExt cx="1328580" cy="567461"/>
          </a:xfrm>
        </p:grpSpPr>
        <p:grpSp>
          <p:nvGrpSpPr>
            <p:cNvPr id="117" name="Group 379"/>
            <p:cNvGrpSpPr>
              <a:grpSpLocks/>
            </p:cNvGrpSpPr>
            <p:nvPr/>
          </p:nvGrpSpPr>
          <p:grpSpPr bwMode="auto">
            <a:xfrm rot="-3517654">
              <a:off x="5144540" y="3609684"/>
              <a:ext cx="567461" cy="245516"/>
              <a:chOff x="7569598" y="3752849"/>
              <a:chExt cx="787679" cy="233490"/>
            </a:xfrm>
          </p:grpSpPr>
          <p:sp>
            <p:nvSpPr>
              <p:cNvPr id="162" name="Can 424"/>
              <p:cNvSpPr/>
              <p:nvPr/>
            </p:nvSpPr>
            <p:spPr>
              <a:xfrm rot="21444220">
                <a:off x="7580975" y="3755331"/>
                <a:ext cx="763409" cy="22972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3" name="Arc 425"/>
              <p:cNvSpPr/>
              <p:nvPr/>
            </p:nvSpPr>
            <p:spPr>
              <a:xfrm rot="5400000">
                <a:off x="7880404" y="3448878"/>
                <a:ext cx="164738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4" name="Arc 426"/>
              <p:cNvSpPr/>
              <p:nvPr/>
            </p:nvSpPr>
            <p:spPr>
              <a:xfrm rot="5400000">
                <a:off x="7885406" y="3493444"/>
                <a:ext cx="161717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18" name="Group 380"/>
            <p:cNvGrpSpPr>
              <a:grpSpLocks/>
            </p:cNvGrpSpPr>
            <p:nvPr/>
          </p:nvGrpSpPr>
          <p:grpSpPr bwMode="auto">
            <a:xfrm rot="-3517654">
              <a:off x="4971573" y="3609684"/>
              <a:ext cx="567461" cy="245516"/>
              <a:chOff x="7569598" y="3752849"/>
              <a:chExt cx="787679" cy="233490"/>
            </a:xfrm>
          </p:grpSpPr>
          <p:sp>
            <p:nvSpPr>
              <p:cNvPr id="159" name="Can 421"/>
              <p:cNvSpPr/>
              <p:nvPr/>
            </p:nvSpPr>
            <p:spPr>
              <a:xfrm rot="21444220">
                <a:off x="7580216" y="3753722"/>
                <a:ext cx="763409" cy="23123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0" name="Arc 422"/>
              <p:cNvSpPr/>
              <p:nvPr/>
            </p:nvSpPr>
            <p:spPr>
              <a:xfrm rot="5400000">
                <a:off x="7881316" y="3445303"/>
                <a:ext cx="161716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1" name="Arc 423"/>
              <p:cNvSpPr/>
              <p:nvPr/>
            </p:nvSpPr>
            <p:spPr>
              <a:xfrm rot="5400000">
                <a:off x="7885221" y="3493236"/>
                <a:ext cx="161716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19" name="Group 381"/>
            <p:cNvGrpSpPr>
              <a:grpSpLocks/>
            </p:cNvGrpSpPr>
            <p:nvPr/>
          </p:nvGrpSpPr>
          <p:grpSpPr bwMode="auto">
            <a:xfrm rot="-3517654">
              <a:off x="4819665" y="3609684"/>
              <a:ext cx="567461" cy="245516"/>
              <a:chOff x="7569598" y="3752849"/>
              <a:chExt cx="787679" cy="233490"/>
            </a:xfrm>
          </p:grpSpPr>
          <p:sp>
            <p:nvSpPr>
              <p:cNvPr id="156" name="Can 418"/>
              <p:cNvSpPr/>
              <p:nvPr/>
            </p:nvSpPr>
            <p:spPr>
              <a:xfrm rot="21444220">
                <a:off x="7586541" y="3749095"/>
                <a:ext cx="763409" cy="237285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7" name="Arc 419"/>
              <p:cNvSpPr/>
              <p:nvPr/>
            </p:nvSpPr>
            <p:spPr>
              <a:xfrm rot="5400000">
                <a:off x="7882553" y="3445132"/>
                <a:ext cx="169273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8" name="Arc 420"/>
              <p:cNvSpPr/>
              <p:nvPr/>
            </p:nvSpPr>
            <p:spPr>
              <a:xfrm rot="5400000">
                <a:off x="7883053" y="3493348"/>
                <a:ext cx="166250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20" name="Group 382"/>
            <p:cNvGrpSpPr>
              <a:grpSpLocks/>
            </p:cNvGrpSpPr>
            <p:nvPr/>
          </p:nvGrpSpPr>
          <p:grpSpPr bwMode="auto">
            <a:xfrm rot="-3517654">
              <a:off x="4673159" y="3609684"/>
              <a:ext cx="567461" cy="245516"/>
              <a:chOff x="7569598" y="3752849"/>
              <a:chExt cx="787679" cy="233490"/>
            </a:xfrm>
          </p:grpSpPr>
          <p:sp>
            <p:nvSpPr>
              <p:cNvPr id="153" name="Can 415"/>
              <p:cNvSpPr/>
              <p:nvPr/>
            </p:nvSpPr>
            <p:spPr>
              <a:xfrm rot="21444220">
                <a:off x="7581267" y="3752755"/>
                <a:ext cx="763409" cy="22972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4" name="Arc 416"/>
              <p:cNvSpPr/>
              <p:nvPr/>
            </p:nvSpPr>
            <p:spPr>
              <a:xfrm rot="5400000">
                <a:off x="7882388" y="3445658"/>
                <a:ext cx="160205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5" name="Arc 417"/>
              <p:cNvSpPr/>
              <p:nvPr/>
            </p:nvSpPr>
            <p:spPr>
              <a:xfrm rot="5400000">
                <a:off x="7878898" y="3491939"/>
                <a:ext cx="161716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21" name="Group 383"/>
            <p:cNvGrpSpPr>
              <a:grpSpLocks/>
            </p:cNvGrpSpPr>
            <p:nvPr/>
          </p:nvGrpSpPr>
          <p:grpSpPr bwMode="auto">
            <a:xfrm rot="-3517654">
              <a:off x="4522186" y="3609684"/>
              <a:ext cx="567461" cy="245516"/>
              <a:chOff x="7569598" y="3752849"/>
              <a:chExt cx="787679" cy="233490"/>
            </a:xfrm>
          </p:grpSpPr>
          <p:sp>
            <p:nvSpPr>
              <p:cNvPr id="150" name="Can 412"/>
              <p:cNvSpPr/>
              <p:nvPr/>
            </p:nvSpPr>
            <p:spPr>
              <a:xfrm rot="21444220">
                <a:off x="7581265" y="3752752"/>
                <a:ext cx="763409" cy="22972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1" name="Arc 413"/>
              <p:cNvSpPr/>
              <p:nvPr/>
            </p:nvSpPr>
            <p:spPr>
              <a:xfrm rot="5400000">
                <a:off x="7882386" y="3445656"/>
                <a:ext cx="160205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2" name="Arc 414"/>
              <p:cNvSpPr/>
              <p:nvPr/>
            </p:nvSpPr>
            <p:spPr>
              <a:xfrm rot="5400000">
                <a:off x="7878896" y="3491936"/>
                <a:ext cx="161717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22" name="Group 384"/>
            <p:cNvGrpSpPr>
              <a:grpSpLocks/>
            </p:cNvGrpSpPr>
            <p:nvPr/>
          </p:nvGrpSpPr>
          <p:grpSpPr bwMode="auto">
            <a:xfrm rot="-3517654">
              <a:off x="4373295" y="3609684"/>
              <a:ext cx="567461" cy="245516"/>
              <a:chOff x="7569598" y="3752849"/>
              <a:chExt cx="787679" cy="233490"/>
            </a:xfrm>
          </p:grpSpPr>
          <p:sp>
            <p:nvSpPr>
              <p:cNvPr id="147" name="Can 409"/>
              <p:cNvSpPr/>
              <p:nvPr/>
            </p:nvSpPr>
            <p:spPr>
              <a:xfrm rot="21444220">
                <a:off x="7585825" y="3747534"/>
                <a:ext cx="763409" cy="238796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8" name="Arc 410"/>
              <p:cNvSpPr/>
              <p:nvPr/>
            </p:nvSpPr>
            <p:spPr>
              <a:xfrm rot="5400000">
                <a:off x="7880890" y="3444467"/>
                <a:ext cx="166250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9" name="Arc 411"/>
              <p:cNvSpPr/>
              <p:nvPr/>
            </p:nvSpPr>
            <p:spPr>
              <a:xfrm rot="5400000">
                <a:off x="7882911" y="3493188"/>
                <a:ext cx="166250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23" name="Group 385"/>
            <p:cNvGrpSpPr>
              <a:grpSpLocks/>
            </p:cNvGrpSpPr>
            <p:nvPr/>
          </p:nvGrpSpPr>
          <p:grpSpPr bwMode="auto">
            <a:xfrm rot="-3517654">
              <a:off x="4221185" y="3609684"/>
              <a:ext cx="567461" cy="245516"/>
              <a:chOff x="7569598" y="3752849"/>
              <a:chExt cx="787679" cy="233490"/>
            </a:xfrm>
          </p:grpSpPr>
          <p:sp>
            <p:nvSpPr>
              <p:cNvPr id="144" name="Can 406"/>
              <p:cNvSpPr/>
              <p:nvPr/>
            </p:nvSpPr>
            <p:spPr>
              <a:xfrm rot="21444220">
                <a:off x="7580992" y="3755350"/>
                <a:ext cx="763409" cy="22972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5" name="Arc 407"/>
              <p:cNvSpPr/>
              <p:nvPr/>
            </p:nvSpPr>
            <p:spPr>
              <a:xfrm rot="5400000">
                <a:off x="7880421" y="3448898"/>
                <a:ext cx="164739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6" name="Arc 408"/>
              <p:cNvSpPr/>
              <p:nvPr/>
            </p:nvSpPr>
            <p:spPr>
              <a:xfrm rot="5400000">
                <a:off x="7885424" y="3493463"/>
                <a:ext cx="161716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24" name="Group 386"/>
            <p:cNvGrpSpPr>
              <a:grpSpLocks/>
            </p:cNvGrpSpPr>
            <p:nvPr/>
          </p:nvGrpSpPr>
          <p:grpSpPr bwMode="auto">
            <a:xfrm rot="-3517654">
              <a:off x="4083591" y="3609684"/>
              <a:ext cx="567461" cy="245516"/>
              <a:chOff x="7569598" y="3752849"/>
              <a:chExt cx="787679" cy="233490"/>
            </a:xfrm>
          </p:grpSpPr>
          <p:sp>
            <p:nvSpPr>
              <p:cNvPr id="141" name="Can 403"/>
              <p:cNvSpPr/>
              <p:nvPr/>
            </p:nvSpPr>
            <p:spPr>
              <a:xfrm rot="21444220">
                <a:off x="7581245" y="3752731"/>
                <a:ext cx="763409" cy="22972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2" name="Arc 404"/>
              <p:cNvSpPr/>
              <p:nvPr/>
            </p:nvSpPr>
            <p:spPr>
              <a:xfrm rot="5400000">
                <a:off x="7882367" y="3445634"/>
                <a:ext cx="160205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3" name="Arc 405"/>
              <p:cNvSpPr/>
              <p:nvPr/>
            </p:nvSpPr>
            <p:spPr>
              <a:xfrm rot="5400000">
                <a:off x="7878876" y="3491915"/>
                <a:ext cx="161717" cy="78768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25" name="Isosceles Triangle 387"/>
            <p:cNvSpPr/>
            <p:nvPr/>
          </p:nvSpPr>
          <p:spPr bwMode="auto">
            <a:xfrm rot="21266081">
              <a:off x="4422556" y="3472553"/>
              <a:ext cx="77872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6" name="Isosceles Triangle 388"/>
            <p:cNvSpPr/>
            <p:nvPr/>
          </p:nvSpPr>
          <p:spPr bwMode="auto">
            <a:xfrm rot="21266081">
              <a:off x="4570353" y="3472553"/>
              <a:ext cx="77871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7" name="Isosceles Triangle 389"/>
            <p:cNvSpPr/>
            <p:nvPr/>
          </p:nvSpPr>
          <p:spPr bwMode="auto">
            <a:xfrm rot="21266081">
              <a:off x="4721327" y="3472553"/>
              <a:ext cx="77872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8" name="Isosceles Triangle 390"/>
            <p:cNvSpPr/>
            <p:nvPr/>
          </p:nvSpPr>
          <p:spPr bwMode="auto">
            <a:xfrm rot="21266081">
              <a:off x="4877070" y="3472553"/>
              <a:ext cx="77872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9" name="Isosceles Triangle 391"/>
            <p:cNvSpPr/>
            <p:nvPr/>
          </p:nvSpPr>
          <p:spPr bwMode="auto">
            <a:xfrm rot="21266081">
              <a:off x="5035991" y="3472553"/>
              <a:ext cx="77872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0" name="Isosceles Triangle 392"/>
            <p:cNvSpPr/>
            <p:nvPr/>
          </p:nvSpPr>
          <p:spPr bwMode="auto">
            <a:xfrm rot="21266081">
              <a:off x="5179020" y="3472553"/>
              <a:ext cx="77872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1" name="Isosceles Triangle 393"/>
            <p:cNvSpPr/>
            <p:nvPr/>
          </p:nvSpPr>
          <p:spPr bwMode="auto">
            <a:xfrm rot="21266081">
              <a:off x="5331584" y="3472553"/>
              <a:ext cx="77872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2" name="Isosceles Triangle 394"/>
            <p:cNvSpPr/>
            <p:nvPr/>
          </p:nvSpPr>
          <p:spPr bwMode="auto">
            <a:xfrm rot="21266081">
              <a:off x="5495273" y="3472553"/>
              <a:ext cx="77871" cy="104909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" name="Oval 395"/>
            <p:cNvSpPr/>
            <p:nvPr/>
          </p:nvSpPr>
          <p:spPr bwMode="auto">
            <a:xfrm rot="1094516">
              <a:off x="4444805" y="3795228"/>
              <a:ext cx="77872" cy="176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4" name="Oval 396"/>
            <p:cNvSpPr/>
            <p:nvPr/>
          </p:nvSpPr>
          <p:spPr bwMode="auto">
            <a:xfrm rot="1467854">
              <a:off x="4583066" y="3796817"/>
              <a:ext cx="77871" cy="17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5" name="Oval 397"/>
            <p:cNvSpPr/>
            <p:nvPr/>
          </p:nvSpPr>
          <p:spPr bwMode="auto">
            <a:xfrm rot="1616513">
              <a:off x="4727684" y="3795228"/>
              <a:ext cx="77872" cy="176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6" name="Oval 398"/>
            <p:cNvSpPr/>
            <p:nvPr/>
          </p:nvSpPr>
          <p:spPr bwMode="auto">
            <a:xfrm rot="1390462">
              <a:off x="4885016" y="3796817"/>
              <a:ext cx="77871" cy="17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7" name="Oval 399"/>
            <p:cNvSpPr/>
            <p:nvPr/>
          </p:nvSpPr>
          <p:spPr bwMode="auto">
            <a:xfrm rot="1368003">
              <a:off x="5024867" y="3796817"/>
              <a:ext cx="77871" cy="17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8" name="Oval 400"/>
            <p:cNvSpPr/>
            <p:nvPr/>
          </p:nvSpPr>
          <p:spPr bwMode="auto">
            <a:xfrm rot="1247129">
              <a:off x="5167896" y="3795228"/>
              <a:ext cx="77871" cy="176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9" name="Oval 401"/>
            <p:cNvSpPr/>
            <p:nvPr/>
          </p:nvSpPr>
          <p:spPr bwMode="auto">
            <a:xfrm rot="1322829">
              <a:off x="5358601" y="3796817"/>
              <a:ext cx="77871" cy="17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0" name="Oval 402"/>
            <p:cNvSpPr/>
            <p:nvPr/>
          </p:nvSpPr>
          <p:spPr bwMode="auto">
            <a:xfrm rot="1094516">
              <a:off x="4292240" y="3795228"/>
              <a:ext cx="77872" cy="176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" name="Group 143"/>
          <p:cNvGrpSpPr>
            <a:grpSpLocks/>
          </p:cNvGrpSpPr>
          <p:nvPr/>
        </p:nvGrpSpPr>
        <p:grpSpPr bwMode="auto">
          <a:xfrm>
            <a:off x="857250" y="3929063"/>
            <a:ext cx="7143750" cy="357187"/>
            <a:chOff x="857224" y="4357689"/>
            <a:chExt cx="7143800" cy="357195"/>
          </a:xfrm>
        </p:grpSpPr>
        <p:sp>
          <p:nvSpPr>
            <p:cNvPr id="166" name="Rectangle 176"/>
            <p:cNvSpPr/>
            <p:nvPr/>
          </p:nvSpPr>
          <p:spPr>
            <a:xfrm>
              <a:off x="857224" y="4357689"/>
              <a:ext cx="7143800" cy="3571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Winter</a:t>
              </a:r>
            </a:p>
          </p:txBody>
        </p:sp>
        <p:sp>
          <p:nvSpPr>
            <p:cNvPr id="167" name="Rectangle 180"/>
            <p:cNvSpPr/>
            <p:nvPr/>
          </p:nvSpPr>
          <p:spPr>
            <a:xfrm>
              <a:off x="5562607" y="4357689"/>
              <a:ext cx="2438417" cy="33814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Spring</a:t>
              </a:r>
            </a:p>
          </p:txBody>
        </p:sp>
        <p:sp>
          <p:nvSpPr>
            <p:cNvPr id="168" name="Rectangle 181"/>
            <p:cNvSpPr/>
            <p:nvPr/>
          </p:nvSpPr>
          <p:spPr>
            <a:xfrm>
              <a:off x="857224" y="4357689"/>
              <a:ext cx="2724169" cy="3571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Autumn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Яровизация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Яровизация индуцирует экспрессию</a:t>
            </a:r>
            <a:r>
              <a:rPr lang="en-US" sz="2400" i="1" dirty="0" smtClean="0">
                <a:latin typeface="Century" panose="02040604050505020304" pitchFamily="18" charset="0"/>
              </a:rPr>
              <a:t>VIN3</a:t>
            </a:r>
            <a:endParaRPr lang="ru-RU" sz="2400" i="1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33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785813" y="1785144"/>
            <a:ext cx="7510462" cy="3859212"/>
            <a:chOff x="785813" y="1357313"/>
            <a:chExt cx="7510462" cy="3859212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63" y="1357313"/>
              <a:ext cx="4714875" cy="23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98"/>
            <p:cNvGrpSpPr>
              <a:grpSpLocks/>
            </p:cNvGrpSpPr>
            <p:nvPr/>
          </p:nvGrpSpPr>
          <p:grpSpPr bwMode="auto">
            <a:xfrm>
              <a:off x="857250" y="3929063"/>
              <a:ext cx="7439025" cy="357187"/>
              <a:chOff x="857224" y="4357694"/>
              <a:chExt cx="7439076" cy="357190"/>
            </a:xfrm>
          </p:grpSpPr>
          <p:sp>
            <p:nvSpPr>
              <p:cNvPr id="20" name="Rectangle 99"/>
              <p:cNvSpPr/>
              <p:nvPr/>
            </p:nvSpPr>
            <p:spPr>
              <a:xfrm>
                <a:off x="857224" y="4357694"/>
                <a:ext cx="7429551" cy="3571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Winter</a:t>
                </a:r>
              </a:p>
            </p:txBody>
          </p:sp>
          <p:sp>
            <p:nvSpPr>
              <p:cNvPr id="21" name="Rectangle 100"/>
              <p:cNvSpPr/>
              <p:nvPr/>
            </p:nvSpPr>
            <p:spPr>
              <a:xfrm>
                <a:off x="5572131" y="4357694"/>
                <a:ext cx="2724169" cy="35719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dirty="0">
                    <a:latin typeface="Arial" pitchFamily="34" charset="0"/>
                    <a:cs typeface="Arial" pitchFamily="34" charset="0"/>
                  </a:rPr>
                  <a:t>Spring</a:t>
                </a:r>
              </a:p>
            </p:txBody>
          </p:sp>
          <p:sp>
            <p:nvSpPr>
              <p:cNvPr id="22" name="Rectangle 101"/>
              <p:cNvSpPr/>
              <p:nvPr/>
            </p:nvSpPr>
            <p:spPr>
              <a:xfrm>
                <a:off x="857224" y="4357694"/>
                <a:ext cx="2724169" cy="35719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dirty="0">
                    <a:latin typeface="Arial" pitchFamily="34" charset="0"/>
                    <a:cs typeface="Arial" pitchFamily="34" charset="0"/>
                  </a:rPr>
                  <a:t>Autumn</a:t>
                </a:r>
              </a:p>
            </p:txBody>
          </p:sp>
        </p:grpSp>
        <p:sp>
          <p:nvSpPr>
            <p:cNvPr id="14" name="TextBox 100"/>
            <p:cNvSpPr txBox="1">
              <a:spLocks noChangeArrowheads="1"/>
            </p:cNvSpPr>
            <p:nvPr/>
          </p:nvSpPr>
          <p:spPr bwMode="auto">
            <a:xfrm>
              <a:off x="785813" y="4357688"/>
              <a:ext cx="24447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 i="1"/>
                <a:t>VIN3</a:t>
              </a:r>
              <a:r>
                <a:rPr lang="en-GB" altLang="ru-RU" sz="2400"/>
                <a:t> gene silent</a:t>
              </a:r>
            </a:p>
          </p:txBody>
        </p:sp>
        <p:sp>
          <p:nvSpPr>
            <p:cNvPr id="15" name="TextBox 114"/>
            <p:cNvSpPr txBox="1">
              <a:spLocks noChangeArrowheads="1"/>
            </p:cNvSpPr>
            <p:nvPr/>
          </p:nvSpPr>
          <p:spPr bwMode="auto">
            <a:xfrm>
              <a:off x="3733800" y="4357688"/>
              <a:ext cx="3249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 i="1"/>
                <a:t>VIN3</a:t>
              </a:r>
              <a:r>
                <a:rPr lang="en-GB" altLang="ru-RU" sz="2400"/>
                <a:t> gene transcribed</a:t>
              </a:r>
            </a:p>
          </p:txBody>
        </p:sp>
        <p:sp>
          <p:nvSpPr>
            <p:cNvPr id="16" name="Rectangle 105"/>
            <p:cNvSpPr/>
            <p:nvPr/>
          </p:nvSpPr>
          <p:spPr bwMode="auto">
            <a:xfrm>
              <a:off x="1828800" y="4929198"/>
              <a:ext cx="1857368" cy="1428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08"/>
            <p:cNvSpPr/>
            <p:nvPr/>
          </p:nvSpPr>
          <p:spPr bwMode="auto">
            <a:xfrm>
              <a:off x="3986222" y="4929198"/>
              <a:ext cx="1500178" cy="1428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8" name="Straight Arrow Connector 109"/>
            <p:cNvCxnSpPr/>
            <p:nvPr/>
          </p:nvCxnSpPr>
          <p:spPr bwMode="auto">
            <a:xfrm>
              <a:off x="4724400" y="5214938"/>
              <a:ext cx="1069975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10"/>
            <p:cNvCxnSpPr/>
            <p:nvPr/>
          </p:nvCxnSpPr>
          <p:spPr bwMode="auto">
            <a:xfrm rot="5400000" flipH="1" flipV="1">
              <a:off x="4617244" y="5107781"/>
              <a:ext cx="215900" cy="158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0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Century" panose="02040604050505020304" pitchFamily="18" charset="0"/>
              </a:rPr>
              <a:t>Яровизация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411" y="1320911"/>
            <a:ext cx="835292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ru-RU" sz="2400" dirty="0" smtClean="0">
                <a:latin typeface="Century" panose="02040604050505020304" pitchFamily="18" charset="0"/>
              </a:rPr>
              <a:t>VIN3 </a:t>
            </a:r>
            <a:r>
              <a:rPr lang="ru-RU" altLang="ru-RU" sz="2400" dirty="0" smtClean="0">
                <a:latin typeface="Century" panose="02040604050505020304" pitchFamily="18" charset="0"/>
              </a:rPr>
              <a:t>и </a:t>
            </a:r>
            <a:r>
              <a:rPr lang="en-GB" altLang="ru-RU" sz="2400" dirty="0" smtClean="0">
                <a:latin typeface="Century" panose="02040604050505020304" pitchFamily="18" charset="0"/>
              </a:rPr>
              <a:t>PRC2 </a:t>
            </a:r>
            <a:r>
              <a:rPr lang="ru-RU" altLang="ru-RU" sz="2400" dirty="0" smtClean="0">
                <a:latin typeface="Century" panose="02040604050505020304" pitchFamily="18" charset="0"/>
              </a:rPr>
              <a:t>комплекс </a:t>
            </a:r>
            <a:r>
              <a:rPr lang="ru-RU" altLang="ru-RU" sz="2400" dirty="0" err="1" smtClean="0">
                <a:latin typeface="Century" panose="02040604050505020304" pitchFamily="18" charset="0"/>
              </a:rPr>
              <a:t>сайленсируют</a:t>
            </a:r>
            <a:r>
              <a:rPr lang="ru-RU" altLang="ru-RU" sz="2400" dirty="0" smtClean="0">
                <a:latin typeface="Century" panose="02040604050505020304" pitchFamily="18" charset="0"/>
              </a:rPr>
              <a:t> </a:t>
            </a:r>
            <a:r>
              <a:rPr lang="en-GB" altLang="ru-RU" sz="2400" i="1" dirty="0" smtClean="0">
                <a:latin typeface="Century" panose="02040604050505020304" pitchFamily="18" charset="0"/>
              </a:rPr>
              <a:t>FLC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34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1643063" y="3000375"/>
            <a:ext cx="6108700" cy="1781175"/>
            <a:chOff x="285750" y="2928938"/>
            <a:chExt cx="6108700" cy="1781175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857500" y="2928938"/>
              <a:ext cx="857250" cy="700087"/>
              <a:chOff x="3571868" y="2143116"/>
              <a:chExt cx="857256" cy="700086"/>
            </a:xfrm>
          </p:grpSpPr>
          <p:sp>
            <p:nvSpPr>
              <p:cNvPr id="22" name="Oval 6"/>
              <p:cNvSpPr/>
              <p:nvPr/>
            </p:nvSpPr>
            <p:spPr>
              <a:xfrm>
                <a:off x="3786181" y="2143116"/>
                <a:ext cx="428628" cy="4143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" name="Oval 7"/>
              <p:cNvSpPr/>
              <p:nvPr/>
            </p:nvSpPr>
            <p:spPr>
              <a:xfrm>
                <a:off x="4000496" y="2214554"/>
                <a:ext cx="428628" cy="41433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" name="Oval 8"/>
              <p:cNvSpPr/>
              <p:nvPr/>
            </p:nvSpPr>
            <p:spPr>
              <a:xfrm>
                <a:off x="3571868" y="2357429"/>
                <a:ext cx="428628" cy="41433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" name="Oval 9"/>
              <p:cNvSpPr/>
              <p:nvPr/>
            </p:nvSpPr>
            <p:spPr>
              <a:xfrm>
                <a:off x="3857620" y="2428866"/>
                <a:ext cx="428628" cy="4143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786063" y="3786188"/>
              <a:ext cx="12858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ru-RU"/>
                <a:t>PRC2</a:t>
              </a:r>
            </a:p>
            <a:p>
              <a:pPr algn="ctr" eaLnBrk="1" hangingPunct="1"/>
              <a:r>
                <a:rPr lang="en-GB" altLang="ru-RU"/>
                <a:t> (including VIN3)</a:t>
              </a:r>
            </a:p>
          </p:txBody>
        </p: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2857500" y="2928938"/>
              <a:ext cx="857250" cy="700087"/>
              <a:chOff x="3571868" y="2143116"/>
              <a:chExt cx="857256" cy="700086"/>
            </a:xfrm>
          </p:grpSpPr>
          <p:sp>
            <p:nvSpPr>
              <p:cNvPr id="18" name="Oval 14"/>
              <p:cNvSpPr/>
              <p:nvPr/>
            </p:nvSpPr>
            <p:spPr>
              <a:xfrm>
                <a:off x="3786181" y="2143116"/>
                <a:ext cx="428628" cy="4143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" name="Oval 15"/>
              <p:cNvSpPr/>
              <p:nvPr/>
            </p:nvSpPr>
            <p:spPr>
              <a:xfrm>
                <a:off x="4000496" y="2214554"/>
                <a:ext cx="428628" cy="41433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" name="Oval 16"/>
              <p:cNvSpPr/>
              <p:nvPr/>
            </p:nvSpPr>
            <p:spPr>
              <a:xfrm>
                <a:off x="3571868" y="2357429"/>
                <a:ext cx="428628" cy="41433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" name="Oval 17"/>
              <p:cNvSpPr/>
              <p:nvPr/>
            </p:nvSpPr>
            <p:spPr>
              <a:xfrm>
                <a:off x="3857620" y="2428866"/>
                <a:ext cx="428628" cy="4143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cxnSp>
          <p:nvCxnSpPr>
            <p:cNvPr id="15" name="Straight Arrow Connector 18"/>
            <p:cNvCxnSpPr/>
            <p:nvPr/>
          </p:nvCxnSpPr>
          <p:spPr>
            <a:xfrm>
              <a:off x="3214687" y="3714751"/>
              <a:ext cx="500063" cy="158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00"/>
            <p:cNvSpPr txBox="1">
              <a:spLocks noChangeArrowheads="1"/>
            </p:cNvSpPr>
            <p:nvPr/>
          </p:nvSpPr>
          <p:spPr bwMode="auto">
            <a:xfrm>
              <a:off x="285750" y="4071938"/>
              <a:ext cx="24034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i="1"/>
                <a:t>FLC</a:t>
              </a:r>
              <a:r>
                <a:rPr lang="en-GB" altLang="ru-RU"/>
                <a:t> gene transcribed</a:t>
              </a:r>
            </a:p>
          </p:txBody>
        </p:sp>
        <p:sp>
          <p:nvSpPr>
            <p:cNvPr id="17" name="TextBox 114"/>
            <p:cNvSpPr txBox="1">
              <a:spLocks noChangeArrowheads="1"/>
            </p:cNvSpPr>
            <p:nvPr/>
          </p:nvSpPr>
          <p:spPr bwMode="auto">
            <a:xfrm>
              <a:off x="4286250" y="4071938"/>
              <a:ext cx="2108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i="1"/>
                <a:t>FLC</a:t>
              </a:r>
              <a:r>
                <a:rPr lang="en-GB" altLang="ru-RU"/>
                <a:t> gene silenced</a:t>
              </a:r>
            </a:p>
          </p:txBody>
        </p:sp>
      </p:grpSp>
      <p:sp>
        <p:nvSpPr>
          <p:cNvPr id="26" name="Oval 56"/>
          <p:cNvSpPr/>
          <p:nvPr/>
        </p:nvSpPr>
        <p:spPr bwMode="auto">
          <a:xfrm>
            <a:off x="4429125" y="2571750"/>
            <a:ext cx="928688" cy="642938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VIN3</a:t>
            </a:r>
          </a:p>
        </p:txBody>
      </p:sp>
      <p:grpSp>
        <p:nvGrpSpPr>
          <p:cNvPr id="27" name="Group 75"/>
          <p:cNvGrpSpPr>
            <a:grpSpLocks/>
          </p:cNvGrpSpPr>
          <p:nvPr/>
        </p:nvGrpSpPr>
        <p:grpSpPr bwMode="auto">
          <a:xfrm>
            <a:off x="1785938" y="5143500"/>
            <a:ext cx="6286500" cy="357188"/>
            <a:chOff x="857224" y="4357694"/>
            <a:chExt cx="7439076" cy="357190"/>
          </a:xfrm>
        </p:grpSpPr>
        <p:sp>
          <p:nvSpPr>
            <p:cNvPr id="28" name="Rectangle 59"/>
            <p:cNvSpPr/>
            <p:nvPr/>
          </p:nvSpPr>
          <p:spPr>
            <a:xfrm>
              <a:off x="857224" y="4357694"/>
              <a:ext cx="7429683" cy="3571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Winter</a:t>
              </a:r>
            </a:p>
          </p:txBody>
        </p:sp>
        <p:sp>
          <p:nvSpPr>
            <p:cNvPr id="29" name="Rectangle 60"/>
            <p:cNvSpPr/>
            <p:nvPr/>
          </p:nvSpPr>
          <p:spPr>
            <a:xfrm>
              <a:off x="5572396" y="4357694"/>
              <a:ext cx="2723904" cy="3571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latin typeface="Arial" pitchFamily="34" charset="0"/>
                  <a:cs typeface="Arial" pitchFamily="34" charset="0"/>
                </a:rPr>
                <a:t>Spring</a:t>
              </a:r>
            </a:p>
          </p:txBody>
        </p:sp>
        <p:sp>
          <p:nvSpPr>
            <p:cNvPr id="30" name="Rectangle 61"/>
            <p:cNvSpPr/>
            <p:nvPr/>
          </p:nvSpPr>
          <p:spPr>
            <a:xfrm>
              <a:off x="857224" y="4357694"/>
              <a:ext cx="2723904" cy="3571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latin typeface="Arial" pitchFamily="34" charset="0"/>
                  <a:cs typeface="Arial" pitchFamily="34" charset="0"/>
                </a:rPr>
                <a:t>Autumn</a:t>
              </a:r>
            </a:p>
          </p:txBody>
        </p:sp>
      </p:grpSp>
      <p:sp>
        <p:nvSpPr>
          <p:cNvPr id="31" name="Rectangle 62"/>
          <p:cNvSpPr/>
          <p:nvPr/>
        </p:nvSpPr>
        <p:spPr bwMode="auto">
          <a:xfrm>
            <a:off x="2214536" y="4572000"/>
            <a:ext cx="1857364" cy="142875"/>
          </a:xfrm>
          <a:prstGeom prst="rect">
            <a:avLst/>
          </a:prstGeom>
          <a:solidFill>
            <a:srgbClr val="9900CC"/>
          </a:solidFill>
          <a:ln w="31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2" name="Straight Arrow Connector 63"/>
          <p:cNvCxnSpPr/>
          <p:nvPr/>
        </p:nvCxnSpPr>
        <p:spPr bwMode="auto">
          <a:xfrm>
            <a:off x="2857500" y="4929188"/>
            <a:ext cx="1069975" cy="0"/>
          </a:xfrm>
          <a:prstGeom prst="straightConnector1">
            <a:avLst/>
          </a:prstGeom>
          <a:ln w="38100">
            <a:solidFill>
              <a:srgbClr val="99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4"/>
          <p:cNvCxnSpPr/>
          <p:nvPr/>
        </p:nvCxnSpPr>
        <p:spPr bwMode="auto">
          <a:xfrm rot="5400000" flipH="1" flipV="1">
            <a:off x="2748757" y="4822031"/>
            <a:ext cx="215900" cy="1587"/>
          </a:xfrm>
          <a:prstGeom prst="line">
            <a:avLst/>
          </a:prstGeom>
          <a:ln w="28575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65"/>
          <p:cNvSpPr/>
          <p:nvPr/>
        </p:nvSpPr>
        <p:spPr bwMode="auto">
          <a:xfrm>
            <a:off x="5929303" y="4572000"/>
            <a:ext cx="1500175" cy="142875"/>
          </a:xfrm>
          <a:prstGeom prst="rect">
            <a:avLst/>
          </a:prstGeom>
          <a:solidFill>
            <a:srgbClr val="9900CC"/>
          </a:solidFill>
          <a:ln w="31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5" name="Group 128"/>
          <p:cNvGrpSpPr>
            <a:grpSpLocks/>
          </p:cNvGrpSpPr>
          <p:nvPr/>
        </p:nvGrpSpPr>
        <p:grpSpPr bwMode="auto">
          <a:xfrm>
            <a:off x="1381125" y="2847975"/>
            <a:ext cx="1779588" cy="942975"/>
            <a:chOff x="4699334" y="1293757"/>
            <a:chExt cx="4186233" cy="2328417"/>
          </a:xfrm>
        </p:grpSpPr>
        <p:grpSp>
          <p:nvGrpSpPr>
            <p:cNvPr id="36" name="Group 132"/>
            <p:cNvGrpSpPr>
              <a:grpSpLocks/>
            </p:cNvGrpSpPr>
            <p:nvPr/>
          </p:nvGrpSpPr>
          <p:grpSpPr bwMode="auto">
            <a:xfrm rot="-2029906">
              <a:off x="4765434" y="1293757"/>
              <a:ext cx="4120133" cy="2328417"/>
              <a:chOff x="4894331" y="4338980"/>
              <a:chExt cx="2385034" cy="1293166"/>
            </a:xfrm>
          </p:grpSpPr>
          <p:sp>
            <p:nvSpPr>
              <p:cNvPr id="52" name="Freeform 148"/>
              <p:cNvSpPr/>
              <p:nvPr/>
            </p:nvSpPr>
            <p:spPr bwMode="auto">
              <a:xfrm rot="1773068">
                <a:off x="6171445" y="5568086"/>
                <a:ext cx="516652" cy="50071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53" name="Group 149"/>
              <p:cNvGrpSpPr>
                <a:grpSpLocks/>
              </p:cNvGrpSpPr>
              <p:nvPr/>
            </p:nvGrpSpPr>
            <p:grpSpPr bwMode="auto">
              <a:xfrm rot="-1123217">
                <a:off x="6491686" y="5398656"/>
                <a:ext cx="787679" cy="233490"/>
                <a:chOff x="7569598" y="3752849"/>
                <a:chExt cx="787679" cy="233490"/>
              </a:xfrm>
            </p:grpSpPr>
            <p:sp>
              <p:nvSpPr>
                <p:cNvPr id="73" name="Can 169"/>
                <p:cNvSpPr/>
                <p:nvPr/>
              </p:nvSpPr>
              <p:spPr>
                <a:xfrm rot="21444220">
                  <a:off x="7588587" y="3750274"/>
                  <a:ext cx="760928" cy="228589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4" name="Arc 170"/>
                <p:cNvSpPr/>
                <p:nvPr/>
              </p:nvSpPr>
              <p:spPr>
                <a:xfrm rot="5400000">
                  <a:off x="7880249" y="3445963"/>
                  <a:ext cx="161101" cy="786869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" name="Arc 171"/>
                <p:cNvSpPr/>
                <p:nvPr/>
              </p:nvSpPr>
              <p:spPr>
                <a:xfrm rot="5400000">
                  <a:off x="7879396" y="3492109"/>
                  <a:ext cx="163277" cy="784706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54" name="Group 150"/>
              <p:cNvGrpSpPr>
                <a:grpSpLocks/>
              </p:cNvGrpSpPr>
              <p:nvPr/>
            </p:nvGrpSpPr>
            <p:grpSpPr bwMode="auto">
              <a:xfrm rot="-1123217">
                <a:off x="4894331" y="4338980"/>
                <a:ext cx="787679" cy="233490"/>
                <a:chOff x="7569598" y="3752849"/>
                <a:chExt cx="787679" cy="233490"/>
              </a:xfrm>
            </p:grpSpPr>
            <p:sp>
              <p:nvSpPr>
                <p:cNvPr id="70" name="Can 166"/>
                <p:cNvSpPr/>
                <p:nvPr/>
              </p:nvSpPr>
              <p:spPr>
                <a:xfrm rot="21444220">
                  <a:off x="7591451" y="3745911"/>
                  <a:ext cx="758767" cy="230766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1" name="Arc 167"/>
                <p:cNvSpPr/>
                <p:nvPr/>
              </p:nvSpPr>
              <p:spPr>
                <a:xfrm rot="5400000">
                  <a:off x="7882661" y="3442445"/>
                  <a:ext cx="163277" cy="784706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2" name="Arc 168"/>
                <p:cNvSpPr/>
                <p:nvPr/>
              </p:nvSpPr>
              <p:spPr>
                <a:xfrm rot="5400000">
                  <a:off x="7877090" y="3491698"/>
                  <a:ext cx="163277" cy="782545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55" name="Freeform 151"/>
              <p:cNvSpPr/>
              <p:nvPr/>
            </p:nvSpPr>
            <p:spPr bwMode="auto">
              <a:xfrm rot="1773068">
                <a:off x="4923264" y="4721280"/>
                <a:ext cx="518815" cy="52249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6" name="Freeform 152"/>
              <p:cNvSpPr/>
              <p:nvPr/>
            </p:nvSpPr>
            <p:spPr bwMode="auto">
              <a:xfrm rot="1773068">
                <a:off x="5354775" y="5035912"/>
                <a:ext cx="518815" cy="50073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7" name="Freeform 153"/>
              <p:cNvSpPr/>
              <p:nvPr/>
            </p:nvSpPr>
            <p:spPr bwMode="auto">
              <a:xfrm rot="1773068">
                <a:off x="5777566" y="5310304"/>
                <a:ext cx="516653" cy="52249"/>
              </a:xfrm>
              <a:custGeom>
                <a:avLst/>
                <a:gdLst>
                  <a:gd name="connsiteX0" fmla="*/ 0 w 1389281"/>
                  <a:gd name="connsiteY0" fmla="*/ 0 h 55571"/>
                  <a:gd name="connsiteX1" fmla="*/ 45467 w 1389281"/>
                  <a:gd name="connsiteY1" fmla="*/ 40415 h 55571"/>
                  <a:gd name="connsiteX2" fmla="*/ 156610 w 1389281"/>
                  <a:gd name="connsiteY2" fmla="*/ 50519 h 55571"/>
                  <a:gd name="connsiteX3" fmla="*/ 323323 w 1389281"/>
                  <a:gd name="connsiteY3" fmla="*/ 50519 h 55571"/>
                  <a:gd name="connsiteX4" fmla="*/ 702218 w 1389281"/>
                  <a:gd name="connsiteY4" fmla="*/ 55571 h 55571"/>
                  <a:gd name="connsiteX5" fmla="*/ 975023 w 1389281"/>
                  <a:gd name="connsiteY5" fmla="*/ 45467 h 55571"/>
                  <a:gd name="connsiteX6" fmla="*/ 1207412 w 1389281"/>
                  <a:gd name="connsiteY6" fmla="*/ 30312 h 55571"/>
                  <a:gd name="connsiteX7" fmla="*/ 1389281 w 1389281"/>
                  <a:gd name="connsiteY7" fmla="*/ 15156 h 5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9281" h="55571">
                    <a:moveTo>
                      <a:pt x="0" y="0"/>
                    </a:moveTo>
                    <a:cubicBezTo>
                      <a:pt x="9682" y="15997"/>
                      <a:pt x="19365" y="31995"/>
                      <a:pt x="45467" y="40415"/>
                    </a:cubicBezTo>
                    <a:cubicBezTo>
                      <a:pt x="71569" y="48835"/>
                      <a:pt x="110301" y="48835"/>
                      <a:pt x="156610" y="50519"/>
                    </a:cubicBezTo>
                    <a:cubicBezTo>
                      <a:pt x="202919" y="52203"/>
                      <a:pt x="323323" y="50519"/>
                      <a:pt x="323323" y="50519"/>
                    </a:cubicBezTo>
                    <a:lnTo>
                      <a:pt x="702218" y="55571"/>
                    </a:lnTo>
                    <a:cubicBezTo>
                      <a:pt x="810835" y="54729"/>
                      <a:pt x="890824" y="49677"/>
                      <a:pt x="975023" y="45467"/>
                    </a:cubicBezTo>
                    <a:cubicBezTo>
                      <a:pt x="1059222" y="41257"/>
                      <a:pt x="1138369" y="35364"/>
                      <a:pt x="1207412" y="30312"/>
                    </a:cubicBezTo>
                    <a:cubicBezTo>
                      <a:pt x="1276455" y="25260"/>
                      <a:pt x="1332868" y="20208"/>
                      <a:pt x="1389281" y="151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58" name="Group 154"/>
              <p:cNvGrpSpPr>
                <a:grpSpLocks/>
              </p:cNvGrpSpPr>
              <p:nvPr/>
            </p:nvGrpSpPr>
            <p:grpSpPr bwMode="auto">
              <a:xfrm rot="-1123217">
                <a:off x="6097442" y="5148683"/>
                <a:ext cx="787679" cy="233490"/>
                <a:chOff x="7569598" y="3752849"/>
                <a:chExt cx="787679" cy="233490"/>
              </a:xfrm>
            </p:grpSpPr>
            <p:sp>
              <p:nvSpPr>
                <p:cNvPr id="67" name="Can 163"/>
                <p:cNvSpPr/>
                <p:nvPr/>
              </p:nvSpPr>
              <p:spPr>
                <a:xfrm rot="21444220">
                  <a:off x="7586627" y="3751007"/>
                  <a:ext cx="767413" cy="232944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8" name="Arc 164"/>
                <p:cNvSpPr/>
                <p:nvPr/>
              </p:nvSpPr>
              <p:spPr>
                <a:xfrm rot="5400000">
                  <a:off x="7880642" y="3445186"/>
                  <a:ext cx="163279" cy="791192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9" name="Arc 165"/>
                <p:cNvSpPr/>
                <p:nvPr/>
              </p:nvSpPr>
              <p:spPr>
                <a:xfrm rot="5400000">
                  <a:off x="7882849" y="3491762"/>
                  <a:ext cx="163279" cy="793353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59" name="Group 155"/>
              <p:cNvGrpSpPr>
                <a:grpSpLocks/>
              </p:cNvGrpSpPr>
              <p:nvPr/>
            </p:nvGrpSpPr>
            <p:grpSpPr bwMode="auto">
              <a:xfrm rot="-1123217">
                <a:off x="5696405" y="4886726"/>
                <a:ext cx="787679" cy="233490"/>
                <a:chOff x="7569598" y="3752849"/>
                <a:chExt cx="787679" cy="233490"/>
              </a:xfrm>
            </p:grpSpPr>
            <p:sp>
              <p:nvSpPr>
                <p:cNvPr id="64" name="Can 160"/>
                <p:cNvSpPr/>
                <p:nvPr/>
              </p:nvSpPr>
              <p:spPr>
                <a:xfrm rot="21444220">
                  <a:off x="7591979" y="3741137"/>
                  <a:ext cx="760928" cy="230766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5" name="Arc 161"/>
                <p:cNvSpPr/>
                <p:nvPr/>
              </p:nvSpPr>
              <p:spPr>
                <a:xfrm rot="5400000">
                  <a:off x="7879977" y="3440981"/>
                  <a:ext cx="163279" cy="784708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6" name="Arc 162"/>
                <p:cNvSpPr/>
                <p:nvPr/>
              </p:nvSpPr>
              <p:spPr>
                <a:xfrm rot="5400000">
                  <a:off x="7884758" y="3486653"/>
                  <a:ext cx="163279" cy="784706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60" name="Group 156"/>
              <p:cNvGrpSpPr>
                <a:grpSpLocks/>
              </p:cNvGrpSpPr>
              <p:nvPr/>
            </p:nvGrpSpPr>
            <p:grpSpPr bwMode="auto">
              <a:xfrm rot="-1123217">
                <a:off x="5295368" y="4604399"/>
                <a:ext cx="787679" cy="233490"/>
                <a:chOff x="7569598" y="3752849"/>
                <a:chExt cx="787679" cy="233490"/>
              </a:xfrm>
            </p:grpSpPr>
            <p:sp>
              <p:nvSpPr>
                <p:cNvPr id="61" name="Can 157"/>
                <p:cNvSpPr/>
                <p:nvPr/>
              </p:nvSpPr>
              <p:spPr>
                <a:xfrm rot="21444220">
                  <a:off x="7598930" y="3736064"/>
                  <a:ext cx="763089" cy="232944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2" name="Arc 158"/>
                <p:cNvSpPr/>
                <p:nvPr/>
              </p:nvSpPr>
              <p:spPr>
                <a:xfrm rot="5400000">
                  <a:off x="7885180" y="3430742"/>
                  <a:ext cx="163277" cy="793355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3" name="Arc 159"/>
                <p:cNvSpPr/>
                <p:nvPr/>
              </p:nvSpPr>
              <p:spPr>
                <a:xfrm rot="5400000">
                  <a:off x="7886127" y="3482113"/>
                  <a:ext cx="163279" cy="793355"/>
                </a:xfrm>
                <a:prstGeom prst="arc">
                  <a:avLst>
                    <a:gd name="adj1" fmla="val 16200000"/>
                    <a:gd name="adj2" fmla="val 5254306"/>
                  </a:avLst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37" name="Oval 133"/>
            <p:cNvSpPr/>
            <p:nvPr/>
          </p:nvSpPr>
          <p:spPr bwMode="auto">
            <a:xfrm>
              <a:off x="5744958" y="2214933"/>
              <a:ext cx="141906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Oval 134"/>
            <p:cNvSpPr/>
            <p:nvPr/>
          </p:nvSpPr>
          <p:spPr bwMode="auto">
            <a:xfrm>
              <a:off x="4904726" y="2214933"/>
              <a:ext cx="141906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Oval 135"/>
            <p:cNvSpPr/>
            <p:nvPr/>
          </p:nvSpPr>
          <p:spPr bwMode="auto">
            <a:xfrm>
              <a:off x="6648677" y="2254132"/>
              <a:ext cx="141906" cy="21167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Oval 136"/>
            <p:cNvSpPr/>
            <p:nvPr/>
          </p:nvSpPr>
          <p:spPr bwMode="auto">
            <a:xfrm>
              <a:off x="7496380" y="2285491"/>
              <a:ext cx="141906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Oval 137"/>
            <p:cNvSpPr/>
            <p:nvPr/>
          </p:nvSpPr>
          <p:spPr bwMode="auto">
            <a:xfrm>
              <a:off x="8359019" y="2285491"/>
              <a:ext cx="141906" cy="2155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Isosceles Triangle 138"/>
            <p:cNvSpPr/>
            <p:nvPr/>
          </p:nvSpPr>
          <p:spPr bwMode="auto">
            <a:xfrm>
              <a:off x="5191125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Isosceles Triangle 139"/>
            <p:cNvSpPr/>
            <p:nvPr/>
          </p:nvSpPr>
          <p:spPr bwMode="auto">
            <a:xfrm>
              <a:off x="6029325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Isosceles Triangle 140"/>
            <p:cNvSpPr/>
            <p:nvPr/>
          </p:nvSpPr>
          <p:spPr bwMode="auto">
            <a:xfrm>
              <a:off x="6934200" y="2038353"/>
              <a:ext cx="152400" cy="35718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Isosceles Triangle 141"/>
            <p:cNvSpPr/>
            <p:nvPr/>
          </p:nvSpPr>
          <p:spPr bwMode="auto">
            <a:xfrm>
              <a:off x="7710487" y="2071700"/>
              <a:ext cx="142875" cy="357186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Isosceles Triangle 142"/>
            <p:cNvSpPr/>
            <p:nvPr/>
          </p:nvSpPr>
          <p:spPr bwMode="auto">
            <a:xfrm>
              <a:off x="8643938" y="2000262"/>
              <a:ext cx="142875" cy="35718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L-Shape 143"/>
            <p:cNvSpPr/>
            <p:nvPr/>
          </p:nvSpPr>
          <p:spPr bwMode="auto">
            <a:xfrm>
              <a:off x="4699334" y="2495561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L-Shape 144"/>
            <p:cNvSpPr/>
            <p:nvPr/>
          </p:nvSpPr>
          <p:spPr bwMode="auto">
            <a:xfrm>
              <a:off x="5544396" y="2512565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L-Shape 145"/>
            <p:cNvSpPr/>
            <p:nvPr/>
          </p:nvSpPr>
          <p:spPr bwMode="auto">
            <a:xfrm>
              <a:off x="7248573" y="2554699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L-Shape 146"/>
            <p:cNvSpPr/>
            <p:nvPr/>
          </p:nvSpPr>
          <p:spPr bwMode="auto">
            <a:xfrm>
              <a:off x="8037337" y="2547649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L-Shape 147"/>
            <p:cNvSpPr/>
            <p:nvPr/>
          </p:nvSpPr>
          <p:spPr bwMode="auto">
            <a:xfrm>
              <a:off x="6394278" y="2552701"/>
              <a:ext cx="285750" cy="342899"/>
            </a:xfrm>
            <a:prstGeom prst="corne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76" name="Group 284"/>
          <p:cNvGrpSpPr>
            <a:grpSpLocks/>
          </p:cNvGrpSpPr>
          <p:nvPr/>
        </p:nvGrpSpPr>
        <p:grpSpPr bwMode="auto">
          <a:xfrm>
            <a:off x="6257925" y="2994025"/>
            <a:ext cx="1327150" cy="568325"/>
            <a:chOff x="4244564" y="3448711"/>
            <a:chExt cx="1328580" cy="567461"/>
          </a:xfrm>
        </p:grpSpPr>
        <p:grpSp>
          <p:nvGrpSpPr>
            <p:cNvPr id="77" name="Group 285"/>
            <p:cNvGrpSpPr>
              <a:grpSpLocks/>
            </p:cNvGrpSpPr>
            <p:nvPr/>
          </p:nvGrpSpPr>
          <p:grpSpPr bwMode="auto">
            <a:xfrm rot="-3517654">
              <a:off x="5144540" y="3609684"/>
              <a:ext cx="567461" cy="245516"/>
              <a:chOff x="7569598" y="3752849"/>
              <a:chExt cx="787679" cy="233490"/>
            </a:xfrm>
          </p:grpSpPr>
          <p:sp>
            <p:nvSpPr>
              <p:cNvPr id="122" name="Can 330"/>
              <p:cNvSpPr/>
              <p:nvPr/>
            </p:nvSpPr>
            <p:spPr>
              <a:xfrm rot="21444220">
                <a:off x="7598997" y="3749540"/>
                <a:ext cx="763476" cy="22972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3" name="Arc 331"/>
              <p:cNvSpPr/>
              <p:nvPr/>
            </p:nvSpPr>
            <p:spPr>
              <a:xfrm rot="5400000">
                <a:off x="7880405" y="3448879"/>
                <a:ext cx="164738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4" name="Arc 332"/>
              <p:cNvSpPr/>
              <p:nvPr/>
            </p:nvSpPr>
            <p:spPr>
              <a:xfrm rot="5400000">
                <a:off x="7885398" y="3493445"/>
                <a:ext cx="161717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8" name="Group 286"/>
            <p:cNvGrpSpPr>
              <a:grpSpLocks/>
            </p:cNvGrpSpPr>
            <p:nvPr/>
          </p:nvGrpSpPr>
          <p:grpSpPr bwMode="auto">
            <a:xfrm rot="-3517654">
              <a:off x="4971573" y="3609684"/>
              <a:ext cx="567461" cy="245516"/>
              <a:chOff x="7569598" y="3752849"/>
              <a:chExt cx="787679" cy="233490"/>
            </a:xfrm>
          </p:grpSpPr>
          <p:sp>
            <p:nvSpPr>
              <p:cNvPr id="119" name="Can 327"/>
              <p:cNvSpPr/>
              <p:nvPr/>
            </p:nvSpPr>
            <p:spPr>
              <a:xfrm rot="21444220">
                <a:off x="7598812" y="3749332"/>
                <a:ext cx="763476" cy="22972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0" name="Arc 328"/>
              <p:cNvSpPr/>
              <p:nvPr/>
            </p:nvSpPr>
            <p:spPr>
              <a:xfrm rot="5400000">
                <a:off x="7881320" y="3445303"/>
                <a:ext cx="161716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1" name="Arc 329"/>
              <p:cNvSpPr/>
              <p:nvPr/>
            </p:nvSpPr>
            <p:spPr>
              <a:xfrm rot="5400000">
                <a:off x="7885213" y="3493237"/>
                <a:ext cx="161716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9" name="Group 287"/>
            <p:cNvGrpSpPr>
              <a:grpSpLocks/>
            </p:cNvGrpSpPr>
            <p:nvPr/>
          </p:nvGrpSpPr>
          <p:grpSpPr bwMode="auto">
            <a:xfrm rot="-3517654">
              <a:off x="4819665" y="3609684"/>
              <a:ext cx="567461" cy="245516"/>
              <a:chOff x="7569598" y="3752849"/>
              <a:chExt cx="787679" cy="233490"/>
            </a:xfrm>
          </p:grpSpPr>
          <p:sp>
            <p:nvSpPr>
              <p:cNvPr id="116" name="Can 324"/>
              <p:cNvSpPr/>
              <p:nvPr/>
            </p:nvSpPr>
            <p:spPr>
              <a:xfrm rot="21444220">
                <a:off x="7601361" y="3746279"/>
                <a:ext cx="763477" cy="235773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7" name="Arc 325"/>
              <p:cNvSpPr/>
              <p:nvPr/>
            </p:nvSpPr>
            <p:spPr>
              <a:xfrm rot="5400000">
                <a:off x="7882543" y="3445132"/>
                <a:ext cx="169273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8" name="Arc 326"/>
              <p:cNvSpPr/>
              <p:nvPr/>
            </p:nvSpPr>
            <p:spPr>
              <a:xfrm rot="5400000">
                <a:off x="7883045" y="3493349"/>
                <a:ext cx="16625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0" name="Group 288"/>
            <p:cNvGrpSpPr>
              <a:grpSpLocks/>
            </p:cNvGrpSpPr>
            <p:nvPr/>
          </p:nvGrpSpPr>
          <p:grpSpPr bwMode="auto">
            <a:xfrm rot="-3517654">
              <a:off x="4673159" y="3609684"/>
              <a:ext cx="567461" cy="245516"/>
              <a:chOff x="7569598" y="3752849"/>
              <a:chExt cx="787679" cy="233490"/>
            </a:xfrm>
          </p:grpSpPr>
          <p:sp>
            <p:nvSpPr>
              <p:cNvPr id="113" name="Can 321"/>
              <p:cNvSpPr/>
              <p:nvPr/>
            </p:nvSpPr>
            <p:spPr>
              <a:xfrm rot="21444220">
                <a:off x="7598555" y="3747530"/>
                <a:ext cx="763476" cy="23275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4" name="Arc 322"/>
              <p:cNvSpPr/>
              <p:nvPr/>
            </p:nvSpPr>
            <p:spPr>
              <a:xfrm rot="5400000">
                <a:off x="7882390" y="3445658"/>
                <a:ext cx="160205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5" name="Arc 323"/>
              <p:cNvSpPr/>
              <p:nvPr/>
            </p:nvSpPr>
            <p:spPr>
              <a:xfrm rot="5400000">
                <a:off x="7878908" y="3491939"/>
                <a:ext cx="161716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1" name="Group 289"/>
            <p:cNvGrpSpPr>
              <a:grpSpLocks/>
            </p:cNvGrpSpPr>
            <p:nvPr/>
          </p:nvGrpSpPr>
          <p:grpSpPr bwMode="auto">
            <a:xfrm rot="-3517654">
              <a:off x="4522186" y="3609684"/>
              <a:ext cx="567461" cy="245516"/>
              <a:chOff x="7569598" y="3752849"/>
              <a:chExt cx="787679" cy="233490"/>
            </a:xfrm>
          </p:grpSpPr>
          <p:sp>
            <p:nvSpPr>
              <p:cNvPr id="110" name="Can 318"/>
              <p:cNvSpPr/>
              <p:nvPr/>
            </p:nvSpPr>
            <p:spPr>
              <a:xfrm rot="21444220">
                <a:off x="7598554" y="3747528"/>
                <a:ext cx="763476" cy="23275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1" name="Arc 319"/>
              <p:cNvSpPr/>
              <p:nvPr/>
            </p:nvSpPr>
            <p:spPr>
              <a:xfrm rot="5400000">
                <a:off x="7882389" y="3445656"/>
                <a:ext cx="160205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2" name="Arc 320"/>
              <p:cNvSpPr/>
              <p:nvPr/>
            </p:nvSpPr>
            <p:spPr>
              <a:xfrm rot="5400000">
                <a:off x="7878905" y="3491937"/>
                <a:ext cx="161717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2" name="Group 290"/>
            <p:cNvGrpSpPr>
              <a:grpSpLocks/>
            </p:cNvGrpSpPr>
            <p:nvPr/>
          </p:nvGrpSpPr>
          <p:grpSpPr bwMode="auto">
            <a:xfrm rot="-3517654">
              <a:off x="4373295" y="3609684"/>
              <a:ext cx="567461" cy="245516"/>
              <a:chOff x="7569598" y="3752849"/>
              <a:chExt cx="787679" cy="233490"/>
            </a:xfrm>
          </p:grpSpPr>
          <p:sp>
            <p:nvSpPr>
              <p:cNvPr id="107" name="Can 315"/>
              <p:cNvSpPr/>
              <p:nvPr/>
            </p:nvSpPr>
            <p:spPr>
              <a:xfrm rot="21444220">
                <a:off x="7601219" y="3746119"/>
                <a:ext cx="763477" cy="235773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8" name="Arc 316"/>
              <p:cNvSpPr/>
              <p:nvPr/>
            </p:nvSpPr>
            <p:spPr>
              <a:xfrm rot="5400000">
                <a:off x="7880888" y="3444468"/>
                <a:ext cx="16625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9" name="Arc 317"/>
              <p:cNvSpPr/>
              <p:nvPr/>
            </p:nvSpPr>
            <p:spPr>
              <a:xfrm rot="5400000">
                <a:off x="7882903" y="3493188"/>
                <a:ext cx="166250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3" name="Group 291"/>
            <p:cNvGrpSpPr>
              <a:grpSpLocks/>
            </p:cNvGrpSpPr>
            <p:nvPr/>
          </p:nvGrpSpPr>
          <p:grpSpPr bwMode="auto">
            <a:xfrm rot="-3517654">
              <a:off x="4221185" y="3609684"/>
              <a:ext cx="567461" cy="245516"/>
              <a:chOff x="7569598" y="3752849"/>
              <a:chExt cx="787679" cy="233490"/>
            </a:xfrm>
          </p:grpSpPr>
          <p:sp>
            <p:nvSpPr>
              <p:cNvPr id="104" name="Can 312"/>
              <p:cNvSpPr/>
              <p:nvPr/>
            </p:nvSpPr>
            <p:spPr>
              <a:xfrm rot="21444220">
                <a:off x="7599014" y="3749559"/>
                <a:ext cx="763476" cy="22972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5" name="Arc 313"/>
              <p:cNvSpPr/>
              <p:nvPr/>
            </p:nvSpPr>
            <p:spPr>
              <a:xfrm rot="5400000">
                <a:off x="7880422" y="3448898"/>
                <a:ext cx="164739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6" name="Arc 314"/>
              <p:cNvSpPr/>
              <p:nvPr/>
            </p:nvSpPr>
            <p:spPr>
              <a:xfrm rot="5400000">
                <a:off x="7885415" y="3493464"/>
                <a:ext cx="161716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4" name="Group 292"/>
            <p:cNvGrpSpPr>
              <a:grpSpLocks/>
            </p:cNvGrpSpPr>
            <p:nvPr/>
          </p:nvGrpSpPr>
          <p:grpSpPr bwMode="auto">
            <a:xfrm rot="-3517654">
              <a:off x="4083591" y="3609684"/>
              <a:ext cx="567461" cy="245516"/>
              <a:chOff x="7569598" y="3752849"/>
              <a:chExt cx="787679" cy="233490"/>
            </a:xfrm>
          </p:grpSpPr>
          <p:sp>
            <p:nvSpPr>
              <p:cNvPr id="101" name="Can 309"/>
              <p:cNvSpPr/>
              <p:nvPr/>
            </p:nvSpPr>
            <p:spPr>
              <a:xfrm rot="21444220">
                <a:off x="7598534" y="3747506"/>
                <a:ext cx="763476" cy="23275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2" name="Arc 310"/>
              <p:cNvSpPr/>
              <p:nvPr/>
            </p:nvSpPr>
            <p:spPr>
              <a:xfrm rot="5400000">
                <a:off x="7882369" y="3445634"/>
                <a:ext cx="160205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3" name="Arc 311"/>
              <p:cNvSpPr/>
              <p:nvPr/>
            </p:nvSpPr>
            <p:spPr>
              <a:xfrm rot="5400000">
                <a:off x="7878886" y="3491915"/>
                <a:ext cx="161717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85" name="Isosceles Triangle 293"/>
            <p:cNvSpPr/>
            <p:nvPr/>
          </p:nvSpPr>
          <p:spPr bwMode="auto">
            <a:xfrm rot="21266081">
              <a:off x="4422556" y="3472488"/>
              <a:ext cx="77872" cy="104616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Isosceles Triangle 294"/>
            <p:cNvSpPr/>
            <p:nvPr/>
          </p:nvSpPr>
          <p:spPr bwMode="auto">
            <a:xfrm rot="21266081">
              <a:off x="4570353" y="3472488"/>
              <a:ext cx="77871" cy="104616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Isosceles Triangle 295"/>
            <p:cNvSpPr/>
            <p:nvPr/>
          </p:nvSpPr>
          <p:spPr bwMode="auto">
            <a:xfrm rot="21266081">
              <a:off x="4721327" y="3472488"/>
              <a:ext cx="77872" cy="104616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Isosceles Triangle 296"/>
            <p:cNvSpPr/>
            <p:nvPr/>
          </p:nvSpPr>
          <p:spPr bwMode="auto">
            <a:xfrm rot="21266081">
              <a:off x="4877070" y="3472488"/>
              <a:ext cx="77872" cy="104616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Isosceles Triangle 297"/>
            <p:cNvSpPr/>
            <p:nvPr/>
          </p:nvSpPr>
          <p:spPr bwMode="auto">
            <a:xfrm rot="21266081">
              <a:off x="5035991" y="3472488"/>
              <a:ext cx="77872" cy="104616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0" name="Isosceles Triangle 298"/>
            <p:cNvSpPr/>
            <p:nvPr/>
          </p:nvSpPr>
          <p:spPr bwMode="auto">
            <a:xfrm rot="21266081">
              <a:off x="5179020" y="3472488"/>
              <a:ext cx="77872" cy="104616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1" name="Isosceles Triangle 299"/>
            <p:cNvSpPr/>
            <p:nvPr/>
          </p:nvSpPr>
          <p:spPr bwMode="auto">
            <a:xfrm rot="21266081">
              <a:off x="5331584" y="3472488"/>
              <a:ext cx="77872" cy="104616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Isosceles Triangle 300"/>
            <p:cNvSpPr/>
            <p:nvPr/>
          </p:nvSpPr>
          <p:spPr bwMode="auto">
            <a:xfrm rot="21266081">
              <a:off x="5495273" y="3472488"/>
              <a:ext cx="77871" cy="104616"/>
            </a:xfrm>
            <a:prstGeom prst="triangle">
              <a:avLst>
                <a:gd name="adj" fmla="val 43169"/>
              </a:avLst>
            </a:prstGeom>
            <a:solidFill>
              <a:srgbClr val="FF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Oval 301"/>
            <p:cNvSpPr/>
            <p:nvPr/>
          </p:nvSpPr>
          <p:spPr bwMode="auto">
            <a:xfrm rot="1094516">
              <a:off x="4444805" y="3795845"/>
              <a:ext cx="77872" cy="1759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Oval 302"/>
            <p:cNvSpPr/>
            <p:nvPr/>
          </p:nvSpPr>
          <p:spPr bwMode="auto">
            <a:xfrm rot="1467854">
              <a:off x="4583066" y="3795845"/>
              <a:ext cx="77871" cy="1759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Oval 303"/>
            <p:cNvSpPr/>
            <p:nvPr/>
          </p:nvSpPr>
          <p:spPr bwMode="auto">
            <a:xfrm rot="1616513">
              <a:off x="4727684" y="3795845"/>
              <a:ext cx="77872" cy="1759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6" name="Oval 304"/>
            <p:cNvSpPr/>
            <p:nvPr/>
          </p:nvSpPr>
          <p:spPr bwMode="auto">
            <a:xfrm rot="1390462">
              <a:off x="4885016" y="3795845"/>
              <a:ext cx="77871" cy="1759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7" name="Oval 305"/>
            <p:cNvSpPr/>
            <p:nvPr/>
          </p:nvSpPr>
          <p:spPr bwMode="auto">
            <a:xfrm rot="1368003">
              <a:off x="5024867" y="3795845"/>
              <a:ext cx="77871" cy="1759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8" name="Oval 306"/>
            <p:cNvSpPr/>
            <p:nvPr/>
          </p:nvSpPr>
          <p:spPr bwMode="auto">
            <a:xfrm rot="1247129">
              <a:off x="5167896" y="3795845"/>
              <a:ext cx="77871" cy="1759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9" name="Oval 307"/>
            <p:cNvSpPr/>
            <p:nvPr/>
          </p:nvSpPr>
          <p:spPr bwMode="auto">
            <a:xfrm rot="1322829">
              <a:off x="5358601" y="3795845"/>
              <a:ext cx="77871" cy="1759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0" name="Oval 308"/>
            <p:cNvSpPr/>
            <p:nvPr/>
          </p:nvSpPr>
          <p:spPr bwMode="auto">
            <a:xfrm rot="1094516">
              <a:off x="4292240" y="3795845"/>
              <a:ext cx="77872" cy="1759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0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555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Century" panose="02040604050505020304" pitchFamily="18" charset="0"/>
              </a:rPr>
              <a:t>План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Роль гистона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H3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Эпигенетические феномены растений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Сайленсинг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транспозонов</a:t>
            </a:r>
            <a:endParaRPr lang="ru-RU" dirty="0" smtClean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Яровизация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ury" panose="02040604050505020304" pitchFamily="18" charset="0"/>
              </a:rPr>
              <a:t>Сброс эпигенетической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latin typeface="Century" panose="02040604050505020304" pitchFamily="18" charset="0"/>
              </a:rPr>
              <a:t>Парамутирование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35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3600" dirty="0" smtClean="0">
                <a:latin typeface="Century" panose="02040604050505020304" pitchFamily="18" charset="0"/>
              </a:rPr>
              <a:t>Сброс эпигенетической информации</a:t>
            </a:r>
            <a:endParaRPr lang="ru-RU" sz="3600" dirty="0" smtClean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4066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Крупномасштабное эпигенетическое </a:t>
            </a:r>
            <a:r>
              <a:rPr lang="ru-RU" sz="2400" dirty="0" err="1" smtClean="0">
                <a:latin typeface="Century" panose="02040604050505020304" pitchFamily="18" charset="0"/>
              </a:rPr>
              <a:t>репрограммирование</a:t>
            </a:r>
            <a:r>
              <a:rPr lang="ru-RU" sz="2400" dirty="0" smtClean="0">
                <a:latin typeface="Century" panose="02040604050505020304" pitchFamily="18" charset="0"/>
              </a:rPr>
              <a:t> происходит в эндосперме и вегетативном ядре мужского гаметофита 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36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87938" y="4478338"/>
            <a:ext cx="39322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14813" y="6086475"/>
            <a:ext cx="49291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Baroux, C., Pecinka, A., Fuchs, J., Schubert, I., and Grossniklaus, U.  (2007)   The triploid endosperm genome of </a:t>
            </a:r>
            <a:r>
              <a:rPr lang="en-GB" altLang="ru-RU" sz="800" i="1">
                <a:latin typeface="Times New Roman" pitchFamily="18" charset="0"/>
                <a:cs typeface="Times New Roman" pitchFamily="18" charset="0"/>
              </a:rPr>
              <a:t>Arabidopsis</a:t>
            </a:r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 adopts a peculiar, parental-dosage-dependent chromatin organization. </a:t>
            </a:r>
            <a:r>
              <a:rPr lang="en-GB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Plant Cell 19: </a:t>
            </a:r>
            <a:r>
              <a:rPr lang="en-GB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1782-1794.</a:t>
            </a:r>
            <a:endParaRPr lang="en-GB" altLang="ru-RU" sz="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54"/>
          <p:cNvGrpSpPr>
            <a:grpSpLocks/>
          </p:cNvGrpSpPr>
          <p:nvPr/>
        </p:nvGrpSpPr>
        <p:grpSpPr bwMode="auto">
          <a:xfrm>
            <a:off x="1266006" y="2490507"/>
            <a:ext cx="6429375" cy="2311400"/>
            <a:chOff x="1428750" y="3617253"/>
            <a:chExt cx="6429375" cy="2312060"/>
          </a:xfrm>
        </p:grpSpPr>
        <p:grpSp>
          <p:nvGrpSpPr>
            <p:cNvPr id="35" name="Group 127"/>
            <p:cNvGrpSpPr>
              <a:grpSpLocks/>
            </p:cNvGrpSpPr>
            <p:nvPr/>
          </p:nvGrpSpPr>
          <p:grpSpPr bwMode="auto">
            <a:xfrm>
              <a:off x="1428750" y="4143549"/>
              <a:ext cx="500060" cy="714618"/>
              <a:chOff x="6429388" y="2500306"/>
              <a:chExt cx="500066" cy="714370"/>
            </a:xfrm>
            <a:solidFill>
              <a:srgbClr val="6699FF"/>
            </a:solidFill>
          </p:grpSpPr>
          <p:sp>
            <p:nvSpPr>
              <p:cNvPr id="79" name="Oval 4"/>
              <p:cNvSpPr/>
              <p:nvPr/>
            </p:nvSpPr>
            <p:spPr>
              <a:xfrm>
                <a:off x="6429388" y="2500306"/>
                <a:ext cx="500066" cy="71437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80" name="Oval 5"/>
              <p:cNvSpPr/>
              <p:nvPr/>
            </p:nvSpPr>
            <p:spPr>
              <a:xfrm>
                <a:off x="6572264" y="2643180"/>
                <a:ext cx="142876" cy="142874"/>
              </a:xfrm>
              <a:prstGeom prst="ellipse">
                <a:avLst/>
              </a:prstGeom>
              <a:solidFill>
                <a:srgbClr val="00FF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1" name="Chord 6"/>
              <p:cNvSpPr/>
              <p:nvPr/>
            </p:nvSpPr>
            <p:spPr>
              <a:xfrm>
                <a:off x="6500826" y="2857491"/>
                <a:ext cx="357189" cy="271461"/>
              </a:xfrm>
              <a:prstGeom prst="chord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2" name="Oval 7"/>
              <p:cNvSpPr/>
              <p:nvPr/>
            </p:nvSpPr>
            <p:spPr>
              <a:xfrm>
                <a:off x="6572264" y="2928928"/>
                <a:ext cx="123826" cy="112711"/>
              </a:xfrm>
              <a:prstGeom prst="ellipse">
                <a:avLst/>
              </a:prstGeom>
              <a:solidFill>
                <a:srgbClr val="00FF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6" name="TextBox 220"/>
            <p:cNvSpPr txBox="1">
              <a:spLocks noChangeArrowheads="1"/>
            </p:cNvSpPr>
            <p:nvPr/>
          </p:nvSpPr>
          <p:spPr bwMode="auto">
            <a:xfrm>
              <a:off x="2143126" y="4429399"/>
              <a:ext cx="1724015" cy="370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Generative cell</a:t>
              </a:r>
            </a:p>
          </p:txBody>
        </p:sp>
        <p:sp>
          <p:nvSpPr>
            <p:cNvPr id="37" name="TextBox 220"/>
            <p:cNvSpPr txBox="1">
              <a:spLocks noChangeArrowheads="1"/>
            </p:cNvSpPr>
            <p:nvPr/>
          </p:nvSpPr>
          <p:spPr bwMode="auto">
            <a:xfrm>
              <a:off x="1785938" y="3786238"/>
              <a:ext cx="2121146" cy="36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Vegetative nucleus</a:t>
              </a:r>
            </a:p>
          </p:txBody>
        </p:sp>
        <p:sp>
          <p:nvSpPr>
            <p:cNvPr id="38" name="Right Arrow 10"/>
            <p:cNvSpPr/>
            <p:nvPr/>
          </p:nvSpPr>
          <p:spPr bwMode="auto">
            <a:xfrm rot="7473101">
              <a:off x="1635090" y="3968231"/>
              <a:ext cx="246133" cy="284163"/>
            </a:xfrm>
            <a:prstGeom prst="rightArrow">
              <a:avLst>
                <a:gd name="adj1" fmla="val 41444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Right Arrow 11"/>
            <p:cNvSpPr/>
            <p:nvPr/>
          </p:nvSpPr>
          <p:spPr bwMode="auto">
            <a:xfrm rot="10585460">
              <a:off x="1793875" y="4511270"/>
              <a:ext cx="349250" cy="284244"/>
            </a:xfrm>
            <a:prstGeom prst="rightArrow">
              <a:avLst>
                <a:gd name="adj1" fmla="val 41444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Chord 23"/>
            <p:cNvSpPr/>
            <p:nvPr/>
          </p:nvSpPr>
          <p:spPr bwMode="auto">
            <a:xfrm rot="5400000">
              <a:off x="4333824" y="4428736"/>
              <a:ext cx="357289" cy="271462"/>
            </a:xfrm>
            <a:prstGeom prst="chord">
              <a:avLst/>
            </a:prstGeom>
            <a:solidFill>
              <a:srgbClr val="6699FF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Oval 24"/>
            <p:cNvSpPr/>
            <p:nvPr/>
          </p:nvSpPr>
          <p:spPr bwMode="auto">
            <a:xfrm rot="5400000">
              <a:off x="4469588" y="4602594"/>
              <a:ext cx="123860" cy="112712"/>
            </a:xfrm>
            <a:prstGeom prst="ellipse">
              <a:avLst/>
            </a:prstGeom>
            <a:solidFill>
              <a:srgbClr val="6699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Oval 25"/>
            <p:cNvSpPr/>
            <p:nvPr/>
          </p:nvSpPr>
          <p:spPr bwMode="auto">
            <a:xfrm rot="5400000">
              <a:off x="4443393" y="4104775"/>
              <a:ext cx="142916" cy="142875"/>
            </a:xfrm>
            <a:prstGeom prst="ellipse">
              <a:avLst/>
            </a:prstGeom>
            <a:solidFill>
              <a:srgbClr val="6699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Freeform 14"/>
            <p:cNvSpPr/>
            <p:nvPr/>
          </p:nvSpPr>
          <p:spPr bwMode="auto">
            <a:xfrm rot="5400000">
              <a:off x="3882211" y="4398356"/>
              <a:ext cx="1218027" cy="348460"/>
            </a:xfrm>
            <a:custGeom>
              <a:avLst/>
              <a:gdLst>
                <a:gd name="connsiteX0" fmla="*/ 86298 w 1217363"/>
                <a:gd name="connsiteY0" fmla="*/ 38559 h 416805"/>
                <a:gd name="connsiteX1" fmla="*/ 967647 w 1217363"/>
                <a:gd name="connsiteY1" fmla="*/ 27542 h 416805"/>
                <a:gd name="connsiteX2" fmla="*/ 1210019 w 1217363"/>
                <a:gd name="connsiteY2" fmla="*/ 203812 h 416805"/>
                <a:gd name="connsiteX3" fmla="*/ 923580 w 1217363"/>
                <a:gd name="connsiteY3" fmla="*/ 391099 h 416805"/>
                <a:gd name="connsiteX4" fmla="*/ 130366 w 1217363"/>
                <a:gd name="connsiteY4" fmla="*/ 358048 h 416805"/>
                <a:gd name="connsiteX5" fmla="*/ 141382 w 1217363"/>
                <a:gd name="connsiteY5" fmla="*/ 358048 h 4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7363" h="416805">
                  <a:moveTo>
                    <a:pt x="86298" y="38559"/>
                  </a:moveTo>
                  <a:cubicBezTo>
                    <a:pt x="433329" y="19279"/>
                    <a:pt x="780360" y="0"/>
                    <a:pt x="967647" y="27542"/>
                  </a:cubicBezTo>
                  <a:cubicBezTo>
                    <a:pt x="1154934" y="55084"/>
                    <a:pt x="1217363" y="143219"/>
                    <a:pt x="1210019" y="203812"/>
                  </a:cubicBezTo>
                  <a:cubicBezTo>
                    <a:pt x="1202675" y="264405"/>
                    <a:pt x="1103522" y="365393"/>
                    <a:pt x="923580" y="391099"/>
                  </a:cubicBezTo>
                  <a:cubicBezTo>
                    <a:pt x="743638" y="416805"/>
                    <a:pt x="260732" y="363556"/>
                    <a:pt x="130366" y="358048"/>
                  </a:cubicBezTo>
                  <a:cubicBezTo>
                    <a:pt x="0" y="352540"/>
                    <a:pt x="139546" y="358048"/>
                    <a:pt x="141382" y="358048"/>
                  </a:cubicBezTo>
                </a:path>
              </a:pathLst>
            </a:custGeom>
            <a:solidFill>
              <a:srgbClr val="66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4" name="Group 175"/>
            <p:cNvGrpSpPr>
              <a:grpSpLocks/>
            </p:cNvGrpSpPr>
            <p:nvPr/>
          </p:nvGrpSpPr>
          <p:grpSpPr bwMode="auto">
            <a:xfrm rot="5400000">
              <a:off x="4427415" y="4508674"/>
              <a:ext cx="203269" cy="246060"/>
              <a:chOff x="6782947" y="2237923"/>
              <a:chExt cx="203151" cy="246060"/>
            </a:xfrm>
            <a:solidFill>
              <a:srgbClr val="6699FF"/>
            </a:solidFill>
          </p:grpSpPr>
          <p:sp>
            <p:nvSpPr>
              <p:cNvPr id="77" name="Oval 20"/>
              <p:cNvSpPr/>
              <p:nvPr/>
            </p:nvSpPr>
            <p:spPr>
              <a:xfrm rot="20168221">
                <a:off x="6782947" y="2237923"/>
                <a:ext cx="203151" cy="246060"/>
              </a:xfrm>
              <a:prstGeom prst="ellips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8" name="Oval 21"/>
              <p:cNvSpPr/>
              <p:nvPr/>
            </p:nvSpPr>
            <p:spPr>
              <a:xfrm>
                <a:off x="6811968" y="2280270"/>
                <a:ext cx="122208" cy="120649"/>
              </a:xfrm>
              <a:prstGeom prst="ellipse">
                <a:avLst/>
              </a:prstGeom>
              <a:solidFill>
                <a:srgbClr val="00FF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45" name="Oval 16"/>
            <p:cNvSpPr/>
            <p:nvPr/>
          </p:nvSpPr>
          <p:spPr bwMode="auto">
            <a:xfrm rot="5400000">
              <a:off x="4464826" y="4121444"/>
              <a:ext cx="123860" cy="112713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6" name="Group 176"/>
            <p:cNvGrpSpPr>
              <a:grpSpLocks/>
            </p:cNvGrpSpPr>
            <p:nvPr/>
          </p:nvGrpSpPr>
          <p:grpSpPr bwMode="auto">
            <a:xfrm rot="5400000">
              <a:off x="4428439" y="4808371"/>
              <a:ext cx="203269" cy="242886"/>
              <a:chOff x="6795132" y="2238486"/>
              <a:chExt cx="203151" cy="242886"/>
            </a:xfrm>
            <a:solidFill>
              <a:srgbClr val="6699FF"/>
            </a:solidFill>
          </p:grpSpPr>
          <p:sp>
            <p:nvSpPr>
              <p:cNvPr id="75" name="Oval 18"/>
              <p:cNvSpPr/>
              <p:nvPr/>
            </p:nvSpPr>
            <p:spPr>
              <a:xfrm rot="20168221">
                <a:off x="6795132" y="2238486"/>
                <a:ext cx="203151" cy="242886"/>
              </a:xfrm>
              <a:prstGeom prst="ellips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6" name="Oval 19"/>
              <p:cNvSpPr/>
              <p:nvPr/>
            </p:nvSpPr>
            <p:spPr>
              <a:xfrm>
                <a:off x="6829476" y="2280529"/>
                <a:ext cx="119033" cy="122237"/>
              </a:xfrm>
              <a:prstGeom prst="ellipse">
                <a:avLst/>
              </a:prstGeom>
              <a:solidFill>
                <a:srgbClr val="00FF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7" name="Group 51"/>
            <p:cNvGrpSpPr>
              <a:grpSpLocks/>
            </p:cNvGrpSpPr>
            <p:nvPr/>
          </p:nvGrpSpPr>
          <p:grpSpPr bwMode="auto">
            <a:xfrm>
              <a:off x="6858000" y="4643438"/>
              <a:ext cx="1000125" cy="1285875"/>
              <a:chOff x="7215206" y="3286124"/>
              <a:chExt cx="1000132" cy="1285863"/>
            </a:xfrm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auto">
              <a:xfrm>
                <a:off x="7215206" y="3286124"/>
                <a:ext cx="1000132" cy="1285863"/>
                <a:chOff x="3428992" y="2857496"/>
                <a:chExt cx="2357454" cy="3000396"/>
              </a:xfrm>
              <a:solidFill>
                <a:srgbClr val="6699FF"/>
              </a:solidFill>
            </p:grpSpPr>
            <p:grpSp>
              <p:nvGrpSpPr>
                <p:cNvPr id="55" name="Group 128"/>
                <p:cNvGrpSpPr>
                  <a:grpSpLocks/>
                </p:cNvGrpSpPr>
                <p:nvPr/>
              </p:nvGrpSpPr>
              <p:grpSpPr bwMode="auto">
                <a:xfrm>
                  <a:off x="3428992" y="2857496"/>
                  <a:ext cx="2357454" cy="3000396"/>
                  <a:chOff x="4714876" y="1785926"/>
                  <a:chExt cx="1071570" cy="1714512"/>
                </a:xfrm>
                <a:grpFill/>
              </p:grpSpPr>
              <p:sp>
                <p:nvSpPr>
                  <p:cNvPr id="60" name="Oval 32"/>
                  <p:cNvSpPr/>
                  <p:nvPr/>
                </p:nvSpPr>
                <p:spPr>
                  <a:xfrm>
                    <a:off x="4714876" y="1785926"/>
                    <a:ext cx="1071570" cy="171451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dirty="0"/>
                  </a:p>
                </p:txBody>
              </p:sp>
              <p:sp>
                <p:nvSpPr>
                  <p:cNvPr id="61" name="Freeform 33"/>
                  <p:cNvSpPr/>
                  <p:nvPr/>
                </p:nvSpPr>
                <p:spPr>
                  <a:xfrm>
                    <a:off x="4929190" y="3214686"/>
                    <a:ext cx="218643" cy="265794"/>
                  </a:xfrm>
                  <a:custGeom>
                    <a:avLst/>
                    <a:gdLst>
                      <a:gd name="connsiteX0" fmla="*/ 0 w 161365"/>
                      <a:gd name="connsiteY0" fmla="*/ 107577 h 193638"/>
                      <a:gd name="connsiteX1" fmla="*/ 75304 w 161365"/>
                      <a:gd name="connsiteY1" fmla="*/ 32273 h 193638"/>
                      <a:gd name="connsiteX2" fmla="*/ 155986 w 161365"/>
                      <a:gd name="connsiteY2" fmla="*/ 26894 h 193638"/>
                      <a:gd name="connsiteX3" fmla="*/ 107577 w 161365"/>
                      <a:gd name="connsiteY3" fmla="*/ 193638 h 193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365" h="193638">
                        <a:moveTo>
                          <a:pt x="0" y="107577"/>
                        </a:moveTo>
                        <a:cubicBezTo>
                          <a:pt x="24653" y="76648"/>
                          <a:pt x="49306" y="45720"/>
                          <a:pt x="75304" y="32273"/>
                        </a:cubicBezTo>
                        <a:cubicBezTo>
                          <a:pt x="101302" y="18826"/>
                          <a:pt x="150607" y="0"/>
                          <a:pt x="155986" y="26894"/>
                        </a:cubicBezTo>
                        <a:cubicBezTo>
                          <a:pt x="161365" y="53788"/>
                          <a:pt x="115645" y="165847"/>
                          <a:pt x="107577" y="193638"/>
                        </a:cubicBezTo>
                      </a:path>
                    </a:pathLst>
                  </a:custGeom>
                  <a:grpFill/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2" name="Freeform 34"/>
                  <p:cNvSpPr/>
                  <p:nvPr/>
                </p:nvSpPr>
                <p:spPr>
                  <a:xfrm flipH="1">
                    <a:off x="5357818" y="3214686"/>
                    <a:ext cx="214314" cy="264888"/>
                  </a:xfrm>
                  <a:custGeom>
                    <a:avLst/>
                    <a:gdLst>
                      <a:gd name="connsiteX0" fmla="*/ 0 w 161365"/>
                      <a:gd name="connsiteY0" fmla="*/ 107577 h 193638"/>
                      <a:gd name="connsiteX1" fmla="*/ 75304 w 161365"/>
                      <a:gd name="connsiteY1" fmla="*/ 32273 h 193638"/>
                      <a:gd name="connsiteX2" fmla="*/ 155986 w 161365"/>
                      <a:gd name="connsiteY2" fmla="*/ 26894 h 193638"/>
                      <a:gd name="connsiteX3" fmla="*/ 107577 w 161365"/>
                      <a:gd name="connsiteY3" fmla="*/ 193638 h 193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365" h="193638">
                        <a:moveTo>
                          <a:pt x="0" y="107577"/>
                        </a:moveTo>
                        <a:cubicBezTo>
                          <a:pt x="24653" y="76648"/>
                          <a:pt x="49306" y="45720"/>
                          <a:pt x="75304" y="32273"/>
                        </a:cubicBezTo>
                        <a:cubicBezTo>
                          <a:pt x="101302" y="18826"/>
                          <a:pt x="150607" y="0"/>
                          <a:pt x="155986" y="26894"/>
                        </a:cubicBezTo>
                        <a:cubicBezTo>
                          <a:pt x="161365" y="53788"/>
                          <a:pt x="115645" y="165847"/>
                          <a:pt x="107577" y="193638"/>
                        </a:cubicBezTo>
                      </a:path>
                    </a:pathLst>
                  </a:custGeom>
                  <a:grpFill/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3" name="Oval 35"/>
                  <p:cNvSpPr/>
                  <p:nvPr/>
                </p:nvSpPr>
                <p:spPr>
                  <a:xfrm>
                    <a:off x="5143504" y="3214686"/>
                    <a:ext cx="214314" cy="285752"/>
                  </a:xfrm>
                  <a:prstGeom prst="ellipse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4" name="Oval 36"/>
                  <p:cNvSpPr/>
                  <p:nvPr/>
                </p:nvSpPr>
                <p:spPr>
                  <a:xfrm rot="1365108">
                    <a:off x="4967435" y="1881177"/>
                    <a:ext cx="170297" cy="232230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5" name="Oval 37"/>
                  <p:cNvSpPr/>
                  <p:nvPr/>
                </p:nvSpPr>
                <p:spPr>
                  <a:xfrm rot="21368414">
                    <a:off x="5145669" y="1825841"/>
                    <a:ext cx="176069" cy="232230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6" name="Oval 38"/>
                  <p:cNvSpPr/>
                  <p:nvPr/>
                </p:nvSpPr>
                <p:spPr>
                  <a:xfrm rot="20168221">
                    <a:off x="5326068" y="1827655"/>
                    <a:ext cx="173183" cy="232230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7" name="Oval 39"/>
                  <p:cNvSpPr/>
                  <p:nvPr/>
                </p:nvSpPr>
                <p:spPr>
                  <a:xfrm>
                    <a:off x="5072066" y="2500760"/>
                    <a:ext cx="142876" cy="142423"/>
                  </a:xfrm>
                  <a:prstGeom prst="ellipse">
                    <a:avLst/>
                  </a:prstGeom>
                  <a:solidFill>
                    <a:srgbClr val="FF9999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8" name="Oval 40"/>
                  <p:cNvSpPr/>
                  <p:nvPr/>
                </p:nvSpPr>
                <p:spPr>
                  <a:xfrm>
                    <a:off x="5214942" y="2500760"/>
                    <a:ext cx="142876" cy="142423"/>
                  </a:xfrm>
                  <a:prstGeom prst="ellipse">
                    <a:avLst/>
                  </a:prstGeom>
                  <a:solidFill>
                    <a:srgbClr val="FF9999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9" name="Oval 41"/>
                  <p:cNvSpPr/>
                  <p:nvPr/>
                </p:nvSpPr>
                <p:spPr>
                  <a:xfrm>
                    <a:off x="5214942" y="3358016"/>
                    <a:ext cx="71438" cy="70758"/>
                  </a:xfrm>
                  <a:prstGeom prst="ellipse">
                    <a:avLst/>
                  </a:prstGeom>
                  <a:solidFill>
                    <a:srgbClr val="FF9999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70" name="Oval 42"/>
                  <p:cNvSpPr/>
                  <p:nvPr/>
                </p:nvSpPr>
                <p:spPr>
                  <a:xfrm>
                    <a:off x="5429256" y="3286351"/>
                    <a:ext cx="71438" cy="71665"/>
                  </a:xfrm>
                  <a:prstGeom prst="ellipse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71" name="Oval 43"/>
                  <p:cNvSpPr/>
                  <p:nvPr/>
                </p:nvSpPr>
                <p:spPr>
                  <a:xfrm>
                    <a:off x="5000628" y="3286351"/>
                    <a:ext cx="71438" cy="71665"/>
                  </a:xfrm>
                  <a:prstGeom prst="ellipse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72" name="Oval 44"/>
                  <p:cNvSpPr/>
                  <p:nvPr/>
                </p:nvSpPr>
                <p:spPr>
                  <a:xfrm>
                    <a:off x="5357818" y="1929256"/>
                    <a:ext cx="71438" cy="70758"/>
                  </a:xfrm>
                  <a:prstGeom prst="ellipse">
                    <a:avLst/>
                  </a:prstGeom>
                  <a:solidFill>
                    <a:srgbClr val="FF9999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73" name="Oval 45"/>
                  <p:cNvSpPr/>
                  <p:nvPr/>
                </p:nvSpPr>
                <p:spPr>
                  <a:xfrm>
                    <a:off x="5214942" y="1929256"/>
                    <a:ext cx="71438" cy="70758"/>
                  </a:xfrm>
                  <a:prstGeom prst="ellipse">
                    <a:avLst/>
                  </a:prstGeom>
                  <a:solidFill>
                    <a:srgbClr val="FF9999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74" name="Oval 46"/>
                  <p:cNvSpPr/>
                  <p:nvPr/>
                </p:nvSpPr>
                <p:spPr>
                  <a:xfrm>
                    <a:off x="5000628" y="1929256"/>
                    <a:ext cx="71438" cy="70758"/>
                  </a:xfrm>
                  <a:prstGeom prst="ellipse">
                    <a:avLst/>
                  </a:prstGeom>
                  <a:solidFill>
                    <a:srgbClr val="FF9999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  <p:sp>
              <p:nvSpPr>
                <p:cNvPr id="56" name="Freeform 28"/>
                <p:cNvSpPr/>
                <p:nvPr/>
              </p:nvSpPr>
              <p:spPr>
                <a:xfrm>
                  <a:off x="3948109" y="5383227"/>
                  <a:ext cx="428628" cy="415928"/>
                </a:xfrm>
                <a:custGeom>
                  <a:avLst/>
                  <a:gdLst>
                    <a:gd name="connsiteX0" fmla="*/ 3260 w 428676"/>
                    <a:gd name="connsiteY0" fmla="*/ 206188 h 415636"/>
                    <a:gd name="connsiteX1" fmla="*/ 140176 w 428676"/>
                    <a:gd name="connsiteY1" fmla="*/ 83942 h 415636"/>
                    <a:gd name="connsiteX2" fmla="*/ 389558 w 428676"/>
                    <a:gd name="connsiteY2" fmla="*/ 20374 h 415636"/>
                    <a:gd name="connsiteX3" fmla="*/ 374888 w 428676"/>
                    <a:gd name="connsiteY3" fmla="*/ 206188 h 415636"/>
                    <a:gd name="connsiteX4" fmla="*/ 281981 w 428676"/>
                    <a:gd name="connsiteY4" fmla="*/ 401781 h 415636"/>
                    <a:gd name="connsiteX5" fmla="*/ 120617 w 428676"/>
                    <a:gd name="connsiteY5" fmla="*/ 289315 h 415636"/>
                    <a:gd name="connsiteX6" fmla="*/ 3260 w 428676"/>
                    <a:gd name="connsiteY6" fmla="*/ 206188 h 415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76" h="415636">
                      <a:moveTo>
                        <a:pt x="3260" y="206188"/>
                      </a:moveTo>
                      <a:cubicBezTo>
                        <a:pt x="6520" y="171959"/>
                        <a:pt x="75793" y="114911"/>
                        <a:pt x="140176" y="83942"/>
                      </a:cubicBezTo>
                      <a:cubicBezTo>
                        <a:pt x="204559" y="52973"/>
                        <a:pt x="350440" y="0"/>
                        <a:pt x="389558" y="20374"/>
                      </a:cubicBezTo>
                      <a:cubicBezTo>
                        <a:pt x="428676" y="40748"/>
                        <a:pt x="392817" y="142620"/>
                        <a:pt x="374888" y="206188"/>
                      </a:cubicBezTo>
                      <a:cubicBezTo>
                        <a:pt x="356959" y="269756"/>
                        <a:pt x="324360" y="387927"/>
                        <a:pt x="281981" y="401781"/>
                      </a:cubicBezTo>
                      <a:cubicBezTo>
                        <a:pt x="239603" y="415636"/>
                        <a:pt x="167070" y="322729"/>
                        <a:pt x="120617" y="289315"/>
                      </a:cubicBezTo>
                      <a:cubicBezTo>
                        <a:pt x="74164" y="255901"/>
                        <a:pt x="0" y="240417"/>
                        <a:pt x="3260" y="206188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7" name="Oval 29"/>
                <p:cNvSpPr/>
                <p:nvPr/>
              </p:nvSpPr>
              <p:spPr>
                <a:xfrm>
                  <a:off x="4143372" y="5500703"/>
                  <a:ext cx="157164" cy="125413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8" name="Freeform 30"/>
                <p:cNvSpPr/>
                <p:nvPr/>
              </p:nvSpPr>
              <p:spPr>
                <a:xfrm flipH="1">
                  <a:off x="4857752" y="5357827"/>
                  <a:ext cx="428628" cy="415928"/>
                </a:xfrm>
                <a:custGeom>
                  <a:avLst/>
                  <a:gdLst>
                    <a:gd name="connsiteX0" fmla="*/ 3260 w 428676"/>
                    <a:gd name="connsiteY0" fmla="*/ 206188 h 415636"/>
                    <a:gd name="connsiteX1" fmla="*/ 140176 w 428676"/>
                    <a:gd name="connsiteY1" fmla="*/ 83942 h 415636"/>
                    <a:gd name="connsiteX2" fmla="*/ 389558 w 428676"/>
                    <a:gd name="connsiteY2" fmla="*/ 20374 h 415636"/>
                    <a:gd name="connsiteX3" fmla="*/ 374888 w 428676"/>
                    <a:gd name="connsiteY3" fmla="*/ 206188 h 415636"/>
                    <a:gd name="connsiteX4" fmla="*/ 281981 w 428676"/>
                    <a:gd name="connsiteY4" fmla="*/ 401781 h 415636"/>
                    <a:gd name="connsiteX5" fmla="*/ 120617 w 428676"/>
                    <a:gd name="connsiteY5" fmla="*/ 289315 h 415636"/>
                    <a:gd name="connsiteX6" fmla="*/ 3260 w 428676"/>
                    <a:gd name="connsiteY6" fmla="*/ 206188 h 415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76" h="415636">
                      <a:moveTo>
                        <a:pt x="3260" y="206188"/>
                      </a:moveTo>
                      <a:cubicBezTo>
                        <a:pt x="6520" y="171959"/>
                        <a:pt x="75793" y="114911"/>
                        <a:pt x="140176" y="83942"/>
                      </a:cubicBezTo>
                      <a:cubicBezTo>
                        <a:pt x="204559" y="52973"/>
                        <a:pt x="350440" y="0"/>
                        <a:pt x="389558" y="20374"/>
                      </a:cubicBezTo>
                      <a:cubicBezTo>
                        <a:pt x="428676" y="40748"/>
                        <a:pt x="392817" y="142620"/>
                        <a:pt x="374888" y="206188"/>
                      </a:cubicBezTo>
                      <a:cubicBezTo>
                        <a:pt x="356959" y="269756"/>
                        <a:pt x="324360" y="387927"/>
                        <a:pt x="281981" y="401781"/>
                      </a:cubicBezTo>
                      <a:cubicBezTo>
                        <a:pt x="239603" y="415636"/>
                        <a:pt x="167070" y="322729"/>
                        <a:pt x="120617" y="289315"/>
                      </a:cubicBezTo>
                      <a:cubicBezTo>
                        <a:pt x="74164" y="255901"/>
                        <a:pt x="0" y="240417"/>
                        <a:pt x="3260" y="206188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9" name="Oval 31"/>
                <p:cNvSpPr/>
                <p:nvPr/>
              </p:nvSpPr>
              <p:spPr>
                <a:xfrm>
                  <a:off x="5000628" y="5500703"/>
                  <a:ext cx="157164" cy="125413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53" name="Oval 48"/>
              <p:cNvSpPr/>
              <p:nvPr/>
            </p:nvSpPr>
            <p:spPr>
              <a:xfrm>
                <a:off x="7643834" y="3928871"/>
                <a:ext cx="71439" cy="71458"/>
              </a:xfrm>
              <a:prstGeom prst="ellipse">
                <a:avLst/>
              </a:prstGeom>
              <a:solidFill>
                <a:srgbClr val="00FF9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4" name="Oval 49"/>
              <p:cNvSpPr/>
              <p:nvPr/>
            </p:nvSpPr>
            <p:spPr>
              <a:xfrm>
                <a:off x="7715273" y="4429073"/>
                <a:ext cx="71437" cy="71457"/>
              </a:xfrm>
              <a:prstGeom prst="ellipse">
                <a:avLst/>
              </a:prstGeom>
              <a:solidFill>
                <a:srgbClr val="00FF9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48" name="TextBox 220"/>
            <p:cNvSpPr txBox="1">
              <a:spLocks noChangeArrowheads="1"/>
            </p:cNvSpPr>
            <p:nvPr/>
          </p:nvSpPr>
          <p:spPr bwMode="auto">
            <a:xfrm>
              <a:off x="5000625" y="5214938"/>
              <a:ext cx="1658938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3n endosperm</a:t>
              </a:r>
            </a:p>
          </p:txBody>
        </p:sp>
        <p:sp>
          <p:nvSpPr>
            <p:cNvPr id="49" name="Right Arrow 52"/>
            <p:cNvSpPr/>
            <p:nvPr/>
          </p:nvSpPr>
          <p:spPr>
            <a:xfrm rot="20126690">
              <a:off x="6532563" y="5327478"/>
              <a:ext cx="601662" cy="284244"/>
            </a:xfrm>
            <a:prstGeom prst="rightArrow">
              <a:avLst>
                <a:gd name="adj1" fmla="val 41444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Oval 22"/>
            <p:cNvSpPr/>
            <p:nvPr/>
          </p:nvSpPr>
          <p:spPr bwMode="auto">
            <a:xfrm rot="5400000">
              <a:off x="4262336" y="3507802"/>
              <a:ext cx="495469" cy="714371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1" name="Right Arrow 47"/>
            <p:cNvSpPr/>
            <p:nvPr/>
          </p:nvSpPr>
          <p:spPr bwMode="auto">
            <a:xfrm rot="1140103">
              <a:off x="3887788" y="3947547"/>
              <a:ext cx="601662" cy="284243"/>
            </a:xfrm>
            <a:prstGeom prst="rightArrow">
              <a:avLst>
                <a:gd name="adj1" fmla="val 41444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5118" y="5019674"/>
            <a:ext cx="854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 эндосперм ни мужское вегетативное ядро не участвует в образование зародыша, тогда зачем им нужны подобные изменения? Дело заключается в </a:t>
            </a:r>
            <a:r>
              <a:rPr lang="en-US" dirty="0" smtClean="0"/>
              <a:t>siRNA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721080" cy="755576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3600" dirty="0" smtClean="0">
                <a:latin typeface="Century" panose="02040604050505020304" pitchFamily="18" charset="0"/>
              </a:rPr>
              <a:t>Сброс эпигенетической информации</a:t>
            </a:r>
            <a:endParaRPr lang="ru-RU" sz="3600" dirty="0" smtClean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5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Расщепление фракций гетерохроматина в эндосперме 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37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87938" y="4478338"/>
            <a:ext cx="39322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14813" y="6086475"/>
            <a:ext cx="49291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Baroux, C., Pecinka, A., Fuchs, J., Schubert, I., and Grossniklaus, U.  (2007)   The triploid endosperm genome of </a:t>
            </a:r>
            <a:r>
              <a:rPr lang="en-GB" altLang="ru-RU" sz="800" i="1">
                <a:latin typeface="Times New Roman" pitchFamily="18" charset="0"/>
                <a:cs typeface="Times New Roman" pitchFamily="18" charset="0"/>
              </a:rPr>
              <a:t>Arabidopsis</a:t>
            </a:r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 adopts a peculiar, parental-dosage-dependent chromatin organization. </a:t>
            </a:r>
            <a:r>
              <a:rPr lang="en-GB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Plant Cell 19: </a:t>
            </a:r>
            <a:r>
              <a:rPr lang="en-GB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1782-1794.</a:t>
            </a:r>
            <a:endParaRPr lang="en-GB" altLang="ru-RU" sz="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428625" y="1571625"/>
            <a:ext cx="8215313" cy="4146769"/>
            <a:chOff x="428625" y="1571625"/>
            <a:chExt cx="8215313" cy="4146769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571625" y="2000250"/>
              <a:ext cx="4352925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GB" altLang="ru-RU">
                  <a:solidFill>
                    <a:srgbClr val="000000"/>
                  </a:solidFill>
                </a:rPr>
                <a:t> </a:t>
              </a:r>
            </a:p>
          </p:txBody>
        </p: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714375" y="1571625"/>
              <a:ext cx="7539038" cy="3360738"/>
              <a:chOff x="0" y="2928934"/>
              <a:chExt cx="7539195" cy="3360975"/>
            </a:xfrm>
          </p:grpSpPr>
          <p:graphicFrame>
            <p:nvGraphicFramePr>
              <p:cNvPr id="17" name="Object 2"/>
              <p:cNvGraphicFramePr>
                <a:graphicFrameLocks noChangeAspect="1"/>
              </p:cNvGraphicFramePr>
              <p:nvPr/>
            </p:nvGraphicFramePr>
            <p:xfrm>
              <a:off x="4767263" y="3644900"/>
              <a:ext cx="73025" cy="174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7" r:id="rId5" imgW="76200" imgH="180975" progId="">
                      <p:embed/>
                    </p:oleObj>
                  </mc:Choice>
                  <mc:Fallback>
                    <p:oleObj r:id="rId5" imgW="76200" imgH="18097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7263" y="3644900"/>
                            <a:ext cx="73025" cy="1746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4437063" y="3652838"/>
                <a:ext cx="3043237" cy="1768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7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GB" altLang="ru-RU">
                    <a:solidFill>
                      <a:srgbClr val="000000"/>
                    </a:solidFill>
                  </a:rPr>
                  <a:t> </a:t>
                </a:r>
              </a:p>
            </p:txBody>
          </p:sp>
          <p:grpSp>
            <p:nvGrpSpPr>
              <p:cNvPr id="19" name="Group 13"/>
              <p:cNvGrpSpPr>
                <a:grpSpLocks/>
              </p:cNvGrpSpPr>
              <p:nvPr/>
            </p:nvGrpSpPr>
            <p:grpSpPr bwMode="auto">
              <a:xfrm>
                <a:off x="1643042" y="3428999"/>
                <a:ext cx="5861061" cy="2286016"/>
                <a:chOff x="3580305" y="2829353"/>
                <a:chExt cx="4138112" cy="1385464"/>
              </a:xfrm>
            </p:grpSpPr>
            <p:pic>
              <p:nvPicPr>
                <p:cNvPr id="32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0305" y="2829353"/>
                  <a:ext cx="4138112" cy="6710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6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0305" y="3571875"/>
                  <a:ext cx="4138112" cy="642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" name="Group 20"/>
              <p:cNvGrpSpPr>
                <a:grpSpLocks/>
              </p:cNvGrpSpPr>
              <p:nvPr/>
            </p:nvGrpSpPr>
            <p:grpSpPr bwMode="auto">
              <a:xfrm>
                <a:off x="1785918" y="5643578"/>
                <a:ext cx="2824319" cy="646331"/>
                <a:chOff x="1785918" y="5715016"/>
                <a:chExt cx="2824319" cy="646331"/>
              </a:xfrm>
            </p:grpSpPr>
            <p:sp>
              <p:nvSpPr>
                <p:cNvPr id="29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785918" y="5715016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/>
                    <a:t>DNA</a:t>
                  </a:r>
                </a:p>
              </p:txBody>
            </p:sp>
            <p:sp>
              <p:nvSpPr>
                <p:cNvPr id="30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2643174" y="5715016"/>
                  <a:ext cx="1031051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altLang="ru-RU"/>
                    <a:t>Histone </a:t>
                  </a:r>
                </a:p>
                <a:p>
                  <a:pPr algn="ctr" eaLnBrk="1" hangingPunct="1"/>
                  <a:r>
                    <a:rPr lang="en-GB" altLang="ru-RU"/>
                    <a:t>mark</a:t>
                  </a:r>
                </a:p>
              </p:txBody>
            </p:sp>
            <p:sp>
              <p:nvSpPr>
                <p:cNvPr id="3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643306" y="5715016"/>
                  <a:ext cx="9669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/>
                    <a:t>Merged</a:t>
                  </a:r>
                </a:p>
              </p:txBody>
            </p:sp>
          </p:grpSp>
          <p:grpSp>
            <p:nvGrpSpPr>
              <p:cNvPr id="21" name="Group 21"/>
              <p:cNvGrpSpPr>
                <a:grpSpLocks/>
              </p:cNvGrpSpPr>
              <p:nvPr/>
            </p:nvGrpSpPr>
            <p:grpSpPr bwMode="auto">
              <a:xfrm>
                <a:off x="4714876" y="5643578"/>
                <a:ext cx="2824319" cy="646331"/>
                <a:chOff x="1785918" y="5715016"/>
                <a:chExt cx="2824319" cy="646331"/>
              </a:xfrm>
            </p:grpSpPr>
            <p:sp>
              <p:nvSpPr>
                <p:cNvPr id="26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785918" y="5715016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/>
                    <a:t>DNA</a:t>
                  </a:r>
                </a:p>
              </p:txBody>
            </p:sp>
            <p:sp>
              <p:nvSpPr>
                <p:cNvPr id="27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2643174" y="5715016"/>
                  <a:ext cx="1031051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altLang="ru-RU"/>
                    <a:t>Histone </a:t>
                  </a:r>
                </a:p>
                <a:p>
                  <a:pPr algn="ctr" eaLnBrk="1" hangingPunct="1"/>
                  <a:r>
                    <a:rPr lang="en-GB" altLang="ru-RU"/>
                    <a:t>mark</a:t>
                  </a:r>
                </a:p>
              </p:txBody>
            </p:sp>
            <p:sp>
              <p:nvSpPr>
                <p:cNvPr id="2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643306" y="5715016"/>
                  <a:ext cx="9669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/>
                    <a:t>Merged</a:t>
                  </a:r>
                </a:p>
              </p:txBody>
            </p:sp>
          </p:grpSp>
          <p:sp>
            <p:nvSpPr>
              <p:cNvPr id="22" name="TextBox 25"/>
              <p:cNvSpPr txBox="1">
                <a:spLocks noChangeArrowheads="1"/>
              </p:cNvSpPr>
              <p:nvPr/>
            </p:nvSpPr>
            <p:spPr bwMode="auto">
              <a:xfrm>
                <a:off x="256480" y="3857628"/>
                <a:ext cx="10823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/>
                  <a:t>H3K9me</a:t>
                </a:r>
              </a:p>
            </p:txBody>
          </p:sp>
          <p:sp>
            <p:nvSpPr>
              <p:cNvPr id="23" name="TextBox 26"/>
              <p:cNvSpPr txBox="1">
                <a:spLocks noChangeArrowheads="1"/>
              </p:cNvSpPr>
              <p:nvPr/>
            </p:nvSpPr>
            <p:spPr bwMode="auto">
              <a:xfrm>
                <a:off x="0" y="5072074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/>
                  <a:t>H3K27me2</a:t>
                </a:r>
              </a:p>
            </p:txBody>
          </p:sp>
          <p:sp>
            <p:nvSpPr>
              <p:cNvPr id="24" name="TextBox 27"/>
              <p:cNvSpPr txBox="1">
                <a:spLocks noChangeArrowheads="1"/>
              </p:cNvSpPr>
              <p:nvPr/>
            </p:nvSpPr>
            <p:spPr bwMode="auto">
              <a:xfrm>
                <a:off x="1928794" y="2928934"/>
                <a:ext cx="20912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/>
                  <a:t>EMBRYO NUCLEI</a:t>
                </a:r>
              </a:p>
            </p:txBody>
          </p:sp>
          <p:sp>
            <p:nvSpPr>
              <p:cNvPr id="25" name="TextBox 28"/>
              <p:cNvSpPr txBox="1">
                <a:spLocks noChangeArrowheads="1"/>
              </p:cNvSpPr>
              <p:nvPr/>
            </p:nvSpPr>
            <p:spPr bwMode="auto">
              <a:xfrm>
                <a:off x="4786314" y="2928934"/>
                <a:ext cx="25827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/>
                  <a:t>ENDOSPERM NUCLEI</a:t>
                </a:r>
              </a:p>
            </p:txBody>
          </p:sp>
        </p:grpSp>
        <p:sp>
          <p:nvSpPr>
            <p:cNvPr id="16" name="TextBox 29"/>
            <p:cNvSpPr txBox="1">
              <a:spLocks noChangeArrowheads="1"/>
            </p:cNvSpPr>
            <p:nvPr/>
          </p:nvSpPr>
          <p:spPr bwMode="auto">
            <a:xfrm>
              <a:off x="428625" y="5072063"/>
              <a:ext cx="8215313" cy="646331"/>
            </a:xfrm>
            <a:prstGeom prst="rect">
              <a:avLst/>
            </a:prstGeom>
            <a:solidFill>
              <a:srgbClr val="F7903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 smtClean="0">
                  <a:latin typeface="Century" panose="02040604050505020304" pitchFamily="18" charset="0"/>
                </a:rPr>
                <a:t>В ядрах эндосперма такие гетерохроматиновые метки, как</a:t>
              </a:r>
              <a:r>
                <a:rPr lang="en-GB" dirty="0" smtClean="0">
                  <a:latin typeface="Century" panose="02040604050505020304" pitchFamily="18" charset="0"/>
                </a:rPr>
                <a:t> </a:t>
              </a:r>
              <a:r>
                <a:rPr lang="en-GB" dirty="0">
                  <a:latin typeface="Century" panose="02040604050505020304" pitchFamily="18" charset="0"/>
                </a:rPr>
                <a:t>H3K9me </a:t>
              </a:r>
              <a:r>
                <a:rPr lang="ru-RU" dirty="0">
                  <a:latin typeface="Century" panose="02040604050505020304" pitchFamily="18" charset="0"/>
                </a:rPr>
                <a:t>и</a:t>
              </a:r>
              <a:r>
                <a:rPr lang="en-GB" dirty="0" smtClean="0">
                  <a:latin typeface="Century" panose="02040604050505020304" pitchFamily="18" charset="0"/>
                </a:rPr>
                <a:t> </a:t>
              </a:r>
              <a:r>
                <a:rPr lang="en-US" dirty="0">
                  <a:latin typeface="Century" panose="02040604050505020304" pitchFamily="18" charset="0"/>
                </a:rPr>
                <a:t>H</a:t>
              </a:r>
              <a:r>
                <a:rPr lang="en-GB" dirty="0" smtClean="0">
                  <a:latin typeface="Century" panose="02040604050505020304" pitchFamily="18" charset="0"/>
                </a:rPr>
                <a:t>3K27me2 </a:t>
              </a:r>
              <a:r>
                <a:rPr lang="ru-RU" dirty="0" smtClean="0">
                  <a:latin typeface="Century" panose="02040604050505020304" pitchFamily="18" charset="0"/>
                </a:rPr>
                <a:t>исчезают, происходит переход в эухроматин</a:t>
              </a:r>
              <a:endParaRPr lang="en-GB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1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5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Century" panose="02040604050505020304" pitchFamily="18" charset="0"/>
              </a:rPr>
              <a:t>Гипометилирование</a:t>
            </a:r>
            <a:r>
              <a:rPr lang="ru-RU" sz="2400" dirty="0" smtClean="0">
                <a:latin typeface="Century" panose="02040604050505020304" pitchFamily="18" charset="0"/>
              </a:rPr>
              <a:t> </a:t>
            </a:r>
            <a:r>
              <a:rPr lang="ru-RU" sz="2400" dirty="0" err="1" smtClean="0">
                <a:latin typeface="Century" panose="02040604050505020304" pitchFamily="18" charset="0"/>
              </a:rPr>
              <a:t>транспозонов</a:t>
            </a:r>
            <a:r>
              <a:rPr lang="ru-RU" sz="2400" dirty="0" smtClean="0">
                <a:latin typeface="Century" panose="02040604050505020304" pitchFamily="18" charset="0"/>
              </a:rPr>
              <a:t> в пыльце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38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87938" y="4478338"/>
            <a:ext cx="39322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ru-RU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467544" y="1676400"/>
            <a:ext cx="7176269" cy="4143375"/>
            <a:chOff x="1253333" y="1714488"/>
            <a:chExt cx="7176319" cy="4143404"/>
          </a:xfrm>
        </p:grpSpPr>
        <p:sp>
          <p:nvSpPr>
            <p:cNvPr id="35" name="TextBox 5"/>
            <p:cNvSpPr txBox="1">
              <a:spLocks noChangeArrowheads="1"/>
            </p:cNvSpPr>
            <p:nvPr/>
          </p:nvSpPr>
          <p:spPr bwMode="auto">
            <a:xfrm>
              <a:off x="2500298" y="4643446"/>
              <a:ext cx="1351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/>
                <a:t>Total pollen</a:t>
              </a:r>
            </a:p>
          </p:txBody>
        </p:sp>
        <p:sp>
          <p:nvSpPr>
            <p:cNvPr id="36" name="TextBox 6"/>
            <p:cNvSpPr txBox="1">
              <a:spLocks noChangeArrowheads="1"/>
            </p:cNvSpPr>
            <p:nvPr/>
          </p:nvSpPr>
          <p:spPr bwMode="auto">
            <a:xfrm>
              <a:off x="1571604" y="2285992"/>
              <a:ext cx="2198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dirty="0"/>
                <a:t>Purified sperm cells</a:t>
              </a:r>
            </a:p>
          </p:txBody>
        </p:sp>
        <p:sp>
          <p:nvSpPr>
            <p:cNvPr id="37" name="TextBox 8"/>
            <p:cNvSpPr txBox="1">
              <a:spLocks noChangeArrowheads="1"/>
            </p:cNvSpPr>
            <p:nvPr/>
          </p:nvSpPr>
          <p:spPr bwMode="auto">
            <a:xfrm>
              <a:off x="1253333" y="3071809"/>
              <a:ext cx="2598682" cy="646336"/>
            </a:xfrm>
            <a:prstGeom prst="rect">
              <a:avLst/>
            </a:prstGeom>
            <a:solidFill>
              <a:srgbClr val="F7903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dirty="0" smtClean="0"/>
                <a:t>Заполненные ячейки – метилирование</a:t>
              </a:r>
              <a:endParaRPr lang="en-GB" altLang="ru-RU" dirty="0"/>
            </a:p>
          </p:txBody>
        </p:sp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3929058" y="1714488"/>
              <a:ext cx="4500594" cy="4143404"/>
              <a:chOff x="3929058" y="1714488"/>
              <a:chExt cx="4500594" cy="4441298"/>
            </a:xfrm>
          </p:grpSpPr>
          <p:sp>
            <p:nvSpPr>
              <p:cNvPr id="39" name="Right Bracket 9"/>
              <p:cNvSpPr/>
              <p:nvPr/>
            </p:nvSpPr>
            <p:spPr>
              <a:xfrm rot="5400000">
                <a:off x="6636268" y="4722424"/>
                <a:ext cx="292683" cy="2563831"/>
              </a:xfrm>
              <a:prstGeom prst="rightBracket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" name="TextBox 10"/>
              <p:cNvSpPr txBox="1">
                <a:spLocks noChangeArrowheads="1"/>
              </p:cNvSpPr>
              <p:nvPr/>
            </p:nvSpPr>
            <p:spPr bwMode="auto">
              <a:xfrm>
                <a:off x="5857884" y="5786454"/>
                <a:ext cx="19030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altLang="ru-RU"/>
                  <a:t>Hypomethylation</a:t>
                </a:r>
              </a:p>
            </p:txBody>
          </p:sp>
          <p:grpSp>
            <p:nvGrpSpPr>
              <p:cNvPr id="41" name="Group 14"/>
              <p:cNvGrpSpPr>
                <a:grpSpLocks/>
              </p:cNvGrpSpPr>
              <p:nvPr/>
            </p:nvGrpSpPr>
            <p:grpSpPr bwMode="auto">
              <a:xfrm>
                <a:off x="3929058" y="1714488"/>
                <a:ext cx="4500594" cy="4143405"/>
                <a:chOff x="3714744" y="2869402"/>
                <a:chExt cx="2079346" cy="1845482"/>
              </a:xfrm>
            </p:grpSpPr>
            <p:pic>
              <p:nvPicPr>
                <p:cNvPr id="42" name="Picture 12" descr="SlotkinPollen2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4744" y="3786190"/>
                  <a:ext cx="2079346" cy="928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3" descr="SlotkinPollen2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4744" y="2869402"/>
                  <a:ext cx="2079346" cy="886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2928938" y="6019800"/>
            <a:ext cx="6215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Reprinted from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Slotkin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R.K., Vaughn, M., Borges, F.,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Tanurdžić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M., Becker, J.D.,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Feijó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J.A., and </a:t>
            </a:r>
            <a:r>
              <a:rPr lang="en-GB" altLang="ru-RU" sz="800" dirty="0" err="1">
                <a:latin typeface="Times New Roman" pitchFamily="18" charset="0"/>
                <a:cs typeface="Times New Roman" pitchFamily="18" charset="0"/>
              </a:rPr>
              <a:t>Martienssen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, R.A</a:t>
            </a:r>
            <a:r>
              <a:rPr lang="en-GB" altLang="ru-RU" sz="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 (2009) Epigenetic reprogramming and small RNA silencing of transposable elements in pollen. Cell 136: 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  <a:hlinkClick r:id="rId5"/>
              </a:rPr>
              <a:t>461-472</a:t>
            </a:r>
            <a:r>
              <a:rPr lang="en-GB" altLang="ru-RU" sz="800" dirty="0">
                <a:latin typeface="Times New Roman" pitchFamily="18" charset="0"/>
                <a:cs typeface="Times New Roman" pitchFamily="18" charset="0"/>
              </a:rPr>
              <a:t>. Copyright 2009, with permission from Elsevier.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79512" y="0"/>
            <a:ext cx="972108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ru-RU" sz="3600" smtClean="0">
                <a:latin typeface="Century" panose="02040604050505020304" pitchFamily="18" charset="0"/>
              </a:rPr>
              <a:t>Сброс эпигенетической информации</a:t>
            </a:r>
            <a:endParaRPr lang="ru-RU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39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87938" y="4478338"/>
            <a:ext cx="39322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643313" y="6019800"/>
            <a:ext cx="5500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From Hsieh, T.-F., Christian A. Ibarra, C.A., Silva, P., Zemach, A., Eshed-Williams, L., Fischer, R.L., and Zilberman, D. (2009) Genome-wide demethylation of </a:t>
            </a:r>
            <a:r>
              <a:rPr lang="en-GB" altLang="ru-RU" sz="800" i="1">
                <a:latin typeface="Times New Roman" pitchFamily="18" charset="0"/>
                <a:cs typeface="Times New Roman" pitchFamily="18" charset="0"/>
              </a:rPr>
              <a:t>Arabidopsis</a:t>
            </a:r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 endosperm. Science 324: </a:t>
            </a:r>
            <a:r>
              <a:rPr lang="en-GB" altLang="ru-RU" sz="800">
                <a:latin typeface="Times New Roman" pitchFamily="18" charset="0"/>
                <a:cs typeface="Times New Roman" pitchFamily="18" charset="0"/>
                <a:hlinkClick r:id="rId3"/>
              </a:rPr>
              <a:t>1451-1454.</a:t>
            </a:r>
            <a:r>
              <a:rPr lang="en-GB" altLang="ru-RU" sz="800">
                <a:latin typeface="Times New Roman" pitchFamily="18" charset="0"/>
                <a:cs typeface="Times New Roman" pitchFamily="18" charset="0"/>
              </a:rPr>
              <a:t> Reprinted with permission from AAAS.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52400" y="1285875"/>
            <a:ext cx="8256588" cy="4400550"/>
            <a:chOff x="152400" y="1285875"/>
            <a:chExt cx="8256588" cy="4400550"/>
          </a:xfrm>
        </p:grpSpPr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152400" y="1285875"/>
              <a:ext cx="8256588" cy="3492499"/>
              <a:chOff x="-873567" y="1500174"/>
              <a:chExt cx="9933041" cy="4408509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28" y="1500174"/>
                <a:ext cx="4844046" cy="3286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up 21"/>
              <p:cNvGrpSpPr>
                <a:grpSpLocks/>
              </p:cNvGrpSpPr>
              <p:nvPr/>
            </p:nvGrpSpPr>
            <p:grpSpPr bwMode="auto">
              <a:xfrm>
                <a:off x="-873567" y="2285689"/>
                <a:ext cx="9933041" cy="3622994"/>
                <a:chOff x="-873567" y="2285689"/>
                <a:chExt cx="9933041" cy="3622994"/>
              </a:xfrm>
            </p:grpSpPr>
            <p:sp>
              <p:nvSpPr>
                <p:cNvPr id="2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09620" y="2472518"/>
                  <a:ext cx="1084282" cy="427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 sz="1600" b="1"/>
                    <a:t>GENES</a:t>
                  </a:r>
                </a:p>
              </p:txBody>
            </p:sp>
            <p:sp>
              <p:nvSpPr>
                <p:cNvPr id="25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-873567" y="4974883"/>
                  <a:ext cx="2110317" cy="427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 sz="1600" b="1"/>
                    <a:t>TRANSPOSONS</a:t>
                  </a:r>
                </a:p>
              </p:txBody>
            </p:sp>
            <p:cxnSp>
              <p:nvCxnSpPr>
                <p:cNvPr id="26" name="Straight Arrow Connector 9"/>
                <p:cNvCxnSpPr/>
                <p:nvPr/>
              </p:nvCxnSpPr>
              <p:spPr>
                <a:xfrm rot="10800000" flipV="1">
                  <a:off x="5214980" y="2285690"/>
                  <a:ext cx="1499219" cy="28655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12"/>
                <p:cNvCxnSpPr/>
                <p:nvPr/>
              </p:nvCxnSpPr>
              <p:spPr>
                <a:xfrm rot="10800000" flipV="1">
                  <a:off x="5214980" y="3001072"/>
                  <a:ext cx="1499219" cy="284549"/>
                </a:xfrm>
                <a:prstGeom prst="straightConnector1">
                  <a:avLst/>
                </a:prstGeom>
                <a:ln w="38100">
                  <a:solidFill>
                    <a:srgbClr val="3333CC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14"/>
                <p:cNvCxnSpPr/>
                <p:nvPr/>
              </p:nvCxnSpPr>
              <p:spPr>
                <a:xfrm rot="5400000">
                  <a:off x="6463676" y="2679451"/>
                  <a:ext cx="78752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6929454" y="2357430"/>
                  <a:ext cx="195117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 sz="2000" b="1"/>
                    <a:t>Demethylation</a:t>
                  </a:r>
                </a:p>
              </p:txBody>
            </p:sp>
            <p:cxnSp>
              <p:nvCxnSpPr>
                <p:cNvPr id="30" name="Straight Arrow Connector 19"/>
                <p:cNvCxnSpPr/>
                <p:nvPr/>
              </p:nvCxnSpPr>
              <p:spPr>
                <a:xfrm rot="5400000">
                  <a:off x="6400661" y="5371695"/>
                  <a:ext cx="1072069" cy="190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7108299" y="5196984"/>
                  <a:ext cx="1951175" cy="400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ru-RU" sz="2000" b="1"/>
                    <a:t>Demethylation</a:t>
                  </a:r>
                </a:p>
              </p:txBody>
            </p:sp>
          </p:grp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3429000"/>
              <a:ext cx="4214812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23"/>
            <p:cNvCxnSpPr/>
            <p:nvPr/>
          </p:nvCxnSpPr>
          <p:spPr>
            <a:xfrm rot="10800000" flipV="1">
              <a:off x="5286375" y="3857625"/>
              <a:ext cx="1246188" cy="2270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5"/>
            <p:cNvCxnSpPr/>
            <p:nvPr/>
          </p:nvCxnSpPr>
          <p:spPr>
            <a:xfrm rot="10800000" flipV="1">
              <a:off x="5286375" y="4714875"/>
              <a:ext cx="1246188" cy="227013"/>
            </a:xfrm>
            <a:prstGeom prst="straightConnector1">
              <a:avLst/>
            </a:prstGeom>
            <a:ln w="38100">
              <a:solidFill>
                <a:srgbClr val="33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5486400" y="1676400"/>
              <a:ext cx="9477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1600" b="1">
                  <a:solidFill>
                    <a:srgbClr val="FF0000"/>
                  </a:solidFill>
                </a:rPr>
                <a:t>Embryo</a:t>
              </a:r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5410200" y="3657600"/>
              <a:ext cx="9477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1600" b="1">
                  <a:solidFill>
                    <a:srgbClr val="FF0000"/>
                  </a:solidFill>
                </a:rPr>
                <a:t>Embryo</a:t>
              </a:r>
            </a:p>
          </p:txBody>
        </p:sp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5486400" y="2286000"/>
              <a:ext cx="10302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1200" b="1">
                  <a:solidFill>
                    <a:srgbClr val="002060"/>
                  </a:solidFill>
                </a:rPr>
                <a:t>Endosperm</a:t>
              </a:r>
            </a:p>
          </p:txBody>
        </p:sp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5638800" y="4419600"/>
              <a:ext cx="10302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1200" b="1">
                  <a:solidFill>
                    <a:srgbClr val="002060"/>
                  </a:solidFill>
                </a:rPr>
                <a:t>Endosperm</a:t>
              </a: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5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Массивное </a:t>
            </a:r>
            <a:r>
              <a:rPr lang="ru-RU" sz="2400" dirty="0" err="1" smtClean="0">
                <a:latin typeface="Century" panose="02040604050505020304" pitchFamily="18" charset="0"/>
              </a:rPr>
              <a:t>деметилирование</a:t>
            </a:r>
            <a:r>
              <a:rPr lang="ru-RU" sz="2400" dirty="0" smtClean="0">
                <a:latin typeface="Century" panose="02040604050505020304" pitchFamily="18" charset="0"/>
              </a:rPr>
              <a:t> ДНК в эндосперме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79512" y="0"/>
            <a:ext cx="972108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ru-RU" sz="3600" smtClean="0">
                <a:latin typeface="Century" panose="02040604050505020304" pitchFamily="18" charset="0"/>
              </a:rPr>
              <a:t>Сброс эпигенетической информации</a:t>
            </a:r>
            <a:endParaRPr lang="ru-RU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2188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" panose="02040604050505020304" pitchFamily="18" charset="0"/>
              </a:rPr>
              <a:t>Иерархия архитектуры ядра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4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замат\Desktop\biology-02-01378-g001-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24" y="1700808"/>
            <a:ext cx="4107352" cy="40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9841" y="57698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Rosa </a:t>
            </a:r>
            <a:r>
              <a:rPr lang="en-US" dirty="0" smtClean="0">
                <a:hlinkClick r:id="rId4"/>
              </a:rPr>
              <a:t>S</a:t>
            </a:r>
            <a:r>
              <a:rPr lang="ru-RU" dirty="0" smtClean="0">
                <a:hlinkClick r:id="rId4"/>
              </a:rPr>
              <a:t>.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and Shaw </a:t>
            </a:r>
            <a:r>
              <a:rPr lang="en-US" dirty="0" smtClean="0">
                <a:hlinkClick r:id="rId4"/>
              </a:rPr>
              <a:t>P., 2013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smtClean="0">
                <a:latin typeface="Century" panose="02040604050505020304" pitchFamily="18" charset="0"/>
              </a:rPr>
              <a:t>Введение</a:t>
            </a:r>
            <a:endParaRPr lang="ru-RU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5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Century" panose="02040604050505020304" pitchFamily="18" charset="0"/>
              </a:rPr>
              <a:t>Транспозоны</a:t>
            </a:r>
            <a:r>
              <a:rPr lang="ru-RU" sz="2400" dirty="0" smtClean="0">
                <a:latin typeface="Century" panose="02040604050505020304" pitchFamily="18" charset="0"/>
              </a:rPr>
              <a:t> активированы в пыльце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40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87938" y="4478338"/>
            <a:ext cx="39322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ru-RU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043608" y="2020401"/>
            <a:ext cx="7560510" cy="3856873"/>
            <a:chOff x="3286125" y="1300204"/>
            <a:chExt cx="5045717" cy="398458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5" y="2000250"/>
              <a:ext cx="4857750" cy="328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6685604" y="1300204"/>
              <a:ext cx="16462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dirty="0"/>
                <a:t>POLLEN RNA</a:t>
              </a:r>
            </a:p>
          </p:txBody>
        </p:sp>
        <p:sp>
          <p:nvSpPr>
            <p:cNvPr id="15" name="Down Arrow 5"/>
            <p:cNvSpPr/>
            <p:nvPr/>
          </p:nvSpPr>
          <p:spPr>
            <a:xfrm>
              <a:off x="7072313" y="1643063"/>
              <a:ext cx="484187" cy="4064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0"/>
            <a:ext cx="972108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ru-RU" sz="3600" smtClean="0">
                <a:latin typeface="Century" panose="02040604050505020304" pitchFamily="18" charset="0"/>
              </a:rPr>
              <a:t>Сброс эпигенетической информации</a:t>
            </a:r>
            <a:endParaRPr lang="ru-RU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41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0"/>
            <a:ext cx="972108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ru-RU" sz="3600" dirty="0" err="1" smtClean="0">
                <a:latin typeface="Century" panose="02040604050505020304" pitchFamily="18" charset="0"/>
              </a:rPr>
              <a:t>Парамутирование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08720"/>
            <a:ext cx="8856983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Century" panose="02040604050505020304" pitchFamily="18" charset="0"/>
              </a:rPr>
              <a:t>Парамутирование</a:t>
            </a:r>
            <a:r>
              <a:rPr lang="ru-RU" sz="2400" dirty="0" smtClean="0">
                <a:latin typeface="Century" panose="02040604050505020304" pitchFamily="18" charset="0"/>
              </a:rPr>
              <a:t> – наследуемая, но обратимая экспрессия генов при взаимодействии аллелей.</a:t>
            </a:r>
            <a:endParaRPr lang="ru-RU" sz="2400" dirty="0">
              <a:latin typeface="Century" panose="02040604050505020304" pitchFamily="18" charset="0"/>
            </a:endParaRPr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57250" y="1500188"/>
            <a:ext cx="7358063" cy="3921125"/>
            <a:chOff x="857250" y="1500174"/>
            <a:chExt cx="7358063" cy="3921139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8001000" y="3714750"/>
              <a:ext cx="214313" cy="1706563"/>
              <a:chOff x="4080" y="576"/>
              <a:chExt cx="336" cy="2544"/>
            </a:xfrm>
          </p:grpSpPr>
          <p:sp>
            <p:nvSpPr>
              <p:cNvPr id="45" name="Oval 30"/>
              <p:cNvSpPr>
                <a:spLocks noChangeArrowheads="1"/>
              </p:cNvSpPr>
              <p:nvPr/>
            </p:nvSpPr>
            <p:spPr bwMode="auto">
              <a:xfrm>
                <a:off x="4080" y="2544"/>
                <a:ext cx="336" cy="19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ru-RU"/>
              </a:p>
            </p:txBody>
          </p:sp>
          <p:grpSp>
            <p:nvGrpSpPr>
              <p:cNvPr id="46" name="Group 31"/>
              <p:cNvGrpSpPr>
                <a:grpSpLocks/>
              </p:cNvGrpSpPr>
              <p:nvPr/>
            </p:nvGrpSpPr>
            <p:grpSpPr bwMode="auto">
              <a:xfrm>
                <a:off x="4080" y="576"/>
                <a:ext cx="336" cy="2064"/>
                <a:chOff x="4080" y="576"/>
                <a:chExt cx="336" cy="2352"/>
              </a:xfrm>
            </p:grpSpPr>
            <p:sp>
              <p:nvSpPr>
                <p:cNvPr id="58" name="AutoShape 32"/>
                <p:cNvSpPr>
                  <a:spLocks noChangeArrowheads="1"/>
                </p:cNvSpPr>
                <p:nvPr/>
              </p:nvSpPr>
              <p:spPr bwMode="auto">
                <a:xfrm rot="-5400000">
                  <a:off x="3072" y="1584"/>
                  <a:ext cx="2352" cy="336"/>
                </a:xfrm>
                <a:prstGeom prst="flowChartDelay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GB" altLang="ru-RU"/>
                </a:p>
              </p:txBody>
            </p:sp>
            <p:sp>
              <p:nvSpPr>
                <p:cNvPr id="59" name="Line 3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Line 35"/>
                <p:cNvSpPr>
                  <a:spLocks noChangeShapeType="1"/>
                </p:cNvSpPr>
                <p:nvPr/>
              </p:nvSpPr>
              <p:spPr bwMode="auto">
                <a:xfrm>
                  <a:off x="4320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Line 36"/>
                <p:cNvSpPr>
                  <a:spLocks noChangeShapeType="1"/>
                </p:cNvSpPr>
                <p:nvPr/>
              </p:nvSpPr>
              <p:spPr bwMode="auto">
                <a:xfrm>
                  <a:off x="4368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Line 37"/>
                <p:cNvSpPr>
                  <a:spLocks noChangeShapeType="1"/>
                </p:cNvSpPr>
                <p:nvPr/>
              </p:nvSpPr>
              <p:spPr bwMode="auto">
                <a:xfrm>
                  <a:off x="4238" y="912"/>
                  <a:ext cx="0" cy="20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7" name="AutoShape 38"/>
              <p:cNvSpPr>
                <a:spLocks noChangeArrowheads="1"/>
              </p:cNvSpPr>
              <p:nvPr/>
            </p:nvSpPr>
            <p:spPr bwMode="auto">
              <a:xfrm>
                <a:off x="4176" y="2688"/>
                <a:ext cx="144" cy="432"/>
              </a:xfrm>
              <a:prstGeom prst="can">
                <a:avLst>
                  <a:gd name="adj" fmla="val 7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ru-RU"/>
              </a:p>
            </p:txBody>
          </p:sp>
          <p:sp>
            <p:nvSpPr>
              <p:cNvPr id="48" name="AutoShape 39"/>
              <p:cNvSpPr>
                <a:spLocks noChangeArrowheads="1"/>
              </p:cNvSpPr>
              <p:nvPr/>
            </p:nvSpPr>
            <p:spPr bwMode="auto">
              <a:xfrm rot="1989640" flipV="1">
                <a:off x="4080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lnTo>
                      <a:pt x="5830" y="790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>
                <a:off x="408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6 w 104"/>
                  <a:gd name="T5" fmla="*/ 96 h 144"/>
                  <a:gd name="T6" fmla="*/ 6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AutoShape 41"/>
              <p:cNvSpPr>
                <a:spLocks noChangeArrowheads="1"/>
              </p:cNvSpPr>
              <p:nvPr/>
            </p:nvSpPr>
            <p:spPr bwMode="auto">
              <a:xfrm rot="-1989640" flipH="1" flipV="1">
                <a:off x="4176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lnTo>
                      <a:pt x="5830" y="790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42"/>
              <p:cNvSpPr>
                <a:spLocks/>
              </p:cNvSpPr>
              <p:nvPr/>
            </p:nvSpPr>
            <p:spPr bwMode="auto">
              <a:xfrm flipH="1">
                <a:off x="432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6 w 104"/>
                  <a:gd name="T5" fmla="*/ 96 h 144"/>
                  <a:gd name="T6" fmla="*/ 6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Line 43"/>
              <p:cNvSpPr>
                <a:spLocks noChangeShapeType="1"/>
              </p:cNvSpPr>
              <p:nvPr/>
            </p:nvSpPr>
            <p:spPr bwMode="auto">
              <a:xfrm>
                <a:off x="4080" y="2640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Line 44"/>
              <p:cNvSpPr>
                <a:spLocks noChangeShapeType="1"/>
              </p:cNvSpPr>
              <p:nvPr/>
            </p:nvSpPr>
            <p:spPr bwMode="auto">
              <a:xfrm>
                <a:off x="4176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Line 45"/>
              <p:cNvSpPr>
                <a:spLocks noChangeShapeType="1"/>
              </p:cNvSpPr>
              <p:nvPr/>
            </p:nvSpPr>
            <p:spPr bwMode="auto">
              <a:xfrm>
                <a:off x="4128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Line 46"/>
              <p:cNvSpPr>
                <a:spLocks noChangeShapeType="1"/>
              </p:cNvSpPr>
              <p:nvPr/>
            </p:nvSpPr>
            <p:spPr bwMode="auto">
              <a:xfrm flipV="1">
                <a:off x="4272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Line 47"/>
              <p:cNvSpPr>
                <a:spLocks noChangeShapeType="1"/>
              </p:cNvSpPr>
              <p:nvPr/>
            </p:nvSpPr>
            <p:spPr bwMode="auto">
              <a:xfrm flipV="1">
                <a:off x="4320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Line 48"/>
              <p:cNvSpPr>
                <a:spLocks noChangeShapeType="1"/>
              </p:cNvSpPr>
              <p:nvPr/>
            </p:nvSpPr>
            <p:spPr bwMode="auto">
              <a:xfrm>
                <a:off x="4224" y="274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02"/>
            <p:cNvGrpSpPr>
              <a:grpSpLocks/>
            </p:cNvGrpSpPr>
            <p:nvPr/>
          </p:nvGrpSpPr>
          <p:grpSpPr bwMode="auto">
            <a:xfrm>
              <a:off x="2571750" y="2286000"/>
              <a:ext cx="2143125" cy="430213"/>
              <a:chOff x="3500430" y="2571744"/>
              <a:chExt cx="2928937" cy="430216"/>
            </a:xfrm>
          </p:grpSpPr>
          <p:sp>
            <p:nvSpPr>
              <p:cNvPr id="42" name="Rectangle 195"/>
              <p:cNvSpPr/>
              <p:nvPr/>
            </p:nvSpPr>
            <p:spPr bwMode="auto">
              <a:xfrm>
                <a:off x="3500430" y="2571744"/>
                <a:ext cx="2928937" cy="1428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3" name="Straight Arrow Connector 197"/>
              <p:cNvCxnSpPr/>
              <p:nvPr/>
            </p:nvCxnSpPr>
            <p:spPr>
              <a:xfrm>
                <a:off x="4786993" y="3000363"/>
                <a:ext cx="1284393" cy="1588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99"/>
              <p:cNvCxnSpPr/>
              <p:nvPr/>
            </p:nvCxnSpPr>
            <p:spPr>
              <a:xfrm rot="5400000">
                <a:off x="4643826" y="2857195"/>
                <a:ext cx="284165" cy="217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203"/>
            <p:cNvSpPr txBox="1">
              <a:spLocks noChangeArrowheads="1"/>
            </p:cNvSpPr>
            <p:nvPr/>
          </p:nvSpPr>
          <p:spPr bwMode="auto">
            <a:xfrm>
              <a:off x="857250" y="2000250"/>
              <a:ext cx="15065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/>
                <a:t>B-I allele</a:t>
              </a:r>
            </a:p>
            <a:p>
              <a:pPr eaLnBrk="1" hangingPunct="1"/>
              <a:r>
                <a:rPr lang="en-GB" altLang="ru-RU" sz="1600"/>
                <a:t>(highly active) </a:t>
              </a:r>
            </a:p>
          </p:txBody>
        </p:sp>
        <p:sp>
          <p:nvSpPr>
            <p:cNvPr id="16" name="TextBox 204"/>
            <p:cNvSpPr txBox="1">
              <a:spLocks noChangeArrowheads="1"/>
            </p:cNvSpPr>
            <p:nvPr/>
          </p:nvSpPr>
          <p:spPr bwMode="auto">
            <a:xfrm>
              <a:off x="857250" y="4429125"/>
              <a:ext cx="159861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/>
                <a:t>B' allele</a:t>
              </a:r>
            </a:p>
            <a:p>
              <a:pPr eaLnBrk="1" hangingPunct="1"/>
              <a:r>
                <a:rPr lang="en-GB" altLang="ru-RU" sz="1600"/>
                <a:t>(weakly active) </a:t>
              </a:r>
            </a:p>
          </p:txBody>
        </p:sp>
        <p:grpSp>
          <p:nvGrpSpPr>
            <p:cNvPr id="17" name="Group 209"/>
            <p:cNvGrpSpPr>
              <a:grpSpLocks/>
            </p:cNvGrpSpPr>
            <p:nvPr/>
          </p:nvGrpSpPr>
          <p:grpSpPr bwMode="auto">
            <a:xfrm>
              <a:off x="3511550" y="4930775"/>
              <a:ext cx="941388" cy="285750"/>
              <a:chOff x="4784823" y="2716208"/>
              <a:chExt cx="1286563" cy="285752"/>
            </a:xfrm>
          </p:grpSpPr>
          <p:cxnSp>
            <p:nvCxnSpPr>
              <p:cNvPr id="40" name="Straight Arrow Connector 211"/>
              <p:cNvCxnSpPr/>
              <p:nvPr/>
            </p:nvCxnSpPr>
            <p:spPr>
              <a:xfrm>
                <a:off x="4786993" y="3000372"/>
                <a:ext cx="1284393" cy="15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212"/>
              <p:cNvCxnSpPr/>
              <p:nvPr/>
            </p:nvCxnSpPr>
            <p:spPr>
              <a:xfrm rot="5400000">
                <a:off x="4643824" y="2857204"/>
                <a:ext cx="284166" cy="21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213"/>
            <p:cNvSpPr txBox="1">
              <a:spLocks noChangeArrowheads="1"/>
            </p:cNvSpPr>
            <p:nvPr/>
          </p:nvSpPr>
          <p:spPr bwMode="auto">
            <a:xfrm>
              <a:off x="5000625" y="4214809"/>
              <a:ext cx="2706432" cy="1015667"/>
            </a:xfrm>
            <a:prstGeom prst="rect">
              <a:avLst/>
            </a:prstGeom>
            <a:solidFill>
              <a:srgbClr val="F7903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dirty="0" smtClean="0">
                  <a:latin typeface="Arial" charset="0"/>
                </a:rPr>
                <a:t>Активность </a:t>
              </a:r>
              <a:r>
                <a:rPr lang="en-GB" sz="2000" dirty="0" smtClean="0">
                  <a:latin typeface="Arial" charset="0"/>
                </a:rPr>
                <a:t>B</a:t>
              </a:r>
              <a:r>
                <a:rPr lang="en-GB" sz="2000" dirty="0">
                  <a:latin typeface="Arial" charset="0"/>
                </a:rPr>
                <a:t>' </a:t>
              </a:r>
              <a:r>
                <a:rPr lang="ru-RU" sz="2000" dirty="0" err="1" smtClean="0">
                  <a:latin typeface="Arial" charset="0"/>
                </a:rPr>
                <a:t>аллеля</a:t>
              </a:r>
              <a:r>
                <a:rPr lang="ru-RU" sz="2000" dirty="0" smtClean="0">
                  <a:latin typeface="Arial" charset="0"/>
                </a:rPr>
                <a:t> низка =</a:t>
              </a:r>
              <a:r>
                <a:rPr lang="en-US" sz="2000" dirty="0" smtClean="0">
                  <a:latin typeface="Arial" charset="0"/>
                </a:rPr>
                <a:t>&gt; </a:t>
              </a:r>
              <a:r>
                <a:rPr lang="ru-RU" sz="2000" dirty="0" smtClean="0">
                  <a:latin typeface="Arial" charset="0"/>
                </a:rPr>
                <a:t>бледные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19" name="Rectangle 55"/>
            <p:cNvSpPr/>
            <p:nvPr/>
          </p:nvSpPr>
          <p:spPr bwMode="auto">
            <a:xfrm>
              <a:off x="2714612" y="4786322"/>
              <a:ext cx="2143125" cy="1428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7929586" y="1500174"/>
              <a:ext cx="214314" cy="1706550"/>
              <a:chOff x="4080" y="576"/>
              <a:chExt cx="336" cy="2544"/>
            </a:xfrm>
            <a:solidFill>
              <a:srgbClr val="9966FF"/>
            </a:solidFill>
          </p:grpSpPr>
          <p:sp>
            <p:nvSpPr>
              <p:cNvPr id="21" name="Oval 30"/>
              <p:cNvSpPr>
                <a:spLocks noChangeArrowheads="1"/>
              </p:cNvSpPr>
              <p:nvPr/>
            </p:nvSpPr>
            <p:spPr bwMode="auto">
              <a:xfrm>
                <a:off x="4080" y="2544"/>
                <a:ext cx="336" cy="192"/>
              </a:xfrm>
              <a:prstGeom prst="ellipse">
                <a:avLst/>
              </a:prstGeom>
              <a:grp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grpSp>
            <p:nvGrpSpPr>
              <p:cNvPr id="22" name="Group 31"/>
              <p:cNvGrpSpPr>
                <a:grpSpLocks/>
              </p:cNvGrpSpPr>
              <p:nvPr/>
            </p:nvGrpSpPr>
            <p:grpSpPr bwMode="auto">
              <a:xfrm>
                <a:off x="4080" y="576"/>
                <a:ext cx="336" cy="2064"/>
                <a:chOff x="4080" y="576"/>
                <a:chExt cx="336" cy="2352"/>
              </a:xfrm>
              <a:grpFill/>
            </p:grpSpPr>
            <p:sp>
              <p:nvSpPr>
                <p:cNvPr id="34" name="AutoShape 32"/>
                <p:cNvSpPr>
                  <a:spLocks noChangeArrowheads="1"/>
                </p:cNvSpPr>
                <p:nvPr/>
              </p:nvSpPr>
              <p:spPr bwMode="auto">
                <a:xfrm rot="-5400000">
                  <a:off x="3072" y="1584"/>
                  <a:ext cx="2352" cy="336"/>
                </a:xfrm>
                <a:prstGeom prst="flowChartDelay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35" name="Line 3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36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37" name="Line 35"/>
                <p:cNvSpPr>
                  <a:spLocks noChangeShapeType="1"/>
                </p:cNvSpPr>
                <p:nvPr/>
              </p:nvSpPr>
              <p:spPr bwMode="auto">
                <a:xfrm>
                  <a:off x="4320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38" name="Line 36"/>
                <p:cNvSpPr>
                  <a:spLocks noChangeShapeType="1"/>
                </p:cNvSpPr>
                <p:nvPr/>
              </p:nvSpPr>
              <p:spPr bwMode="auto">
                <a:xfrm>
                  <a:off x="4368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39" name="Line 37"/>
                <p:cNvSpPr>
                  <a:spLocks noChangeShapeType="1"/>
                </p:cNvSpPr>
                <p:nvPr/>
              </p:nvSpPr>
              <p:spPr bwMode="auto">
                <a:xfrm>
                  <a:off x="4238" y="912"/>
                  <a:ext cx="0" cy="2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</p:grpSp>
          <p:sp>
            <p:nvSpPr>
              <p:cNvPr id="23" name="AutoShape 38"/>
              <p:cNvSpPr>
                <a:spLocks noChangeArrowheads="1"/>
              </p:cNvSpPr>
              <p:nvPr/>
            </p:nvSpPr>
            <p:spPr bwMode="auto">
              <a:xfrm>
                <a:off x="4176" y="2688"/>
                <a:ext cx="144" cy="432"/>
              </a:xfrm>
              <a:prstGeom prst="can">
                <a:avLst>
                  <a:gd name="adj" fmla="val 75000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" name="AutoShape 39"/>
              <p:cNvSpPr>
                <a:spLocks noChangeArrowheads="1"/>
              </p:cNvSpPr>
              <p:nvPr/>
            </p:nvSpPr>
            <p:spPr bwMode="auto">
              <a:xfrm rot="1989640" flipV="1">
                <a:off x="4080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close/>
                  </a:path>
                </a:pathLst>
              </a:custGeom>
              <a:grpFill/>
              <a:ln w="9525">
                <a:solidFill>
                  <a:srgbClr val="99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5" name="Freeform 40"/>
              <p:cNvSpPr>
                <a:spLocks/>
              </p:cNvSpPr>
              <p:nvPr/>
            </p:nvSpPr>
            <p:spPr bwMode="auto">
              <a:xfrm>
                <a:off x="408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20 w 104"/>
                  <a:gd name="T5" fmla="*/ 96 h 144"/>
                  <a:gd name="T6" fmla="*/ 37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grpFill/>
              <a:ln w="9525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6" name="AutoShape 41"/>
              <p:cNvSpPr>
                <a:spLocks noChangeArrowheads="1"/>
              </p:cNvSpPr>
              <p:nvPr/>
            </p:nvSpPr>
            <p:spPr bwMode="auto">
              <a:xfrm rot="-1989640" flipH="1" flipV="1">
                <a:off x="4176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close/>
                  </a:path>
                </a:pathLst>
              </a:custGeom>
              <a:grpFill/>
              <a:ln w="9525">
                <a:solidFill>
                  <a:srgbClr val="99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7" name="Freeform 42"/>
              <p:cNvSpPr>
                <a:spLocks/>
              </p:cNvSpPr>
              <p:nvPr/>
            </p:nvSpPr>
            <p:spPr bwMode="auto">
              <a:xfrm flipH="1">
                <a:off x="432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20 w 104"/>
                  <a:gd name="T5" fmla="*/ 96 h 144"/>
                  <a:gd name="T6" fmla="*/ 37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>
                <a:off x="4080" y="2640"/>
                <a:ext cx="336" cy="0"/>
              </a:xfrm>
              <a:prstGeom prst="line">
                <a:avLst/>
              </a:prstGeom>
              <a:grpFill/>
              <a:ln w="57150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>
                <a:off x="4176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0" name="Line 45"/>
              <p:cNvSpPr>
                <a:spLocks noChangeShapeType="1"/>
              </p:cNvSpPr>
              <p:nvPr/>
            </p:nvSpPr>
            <p:spPr bwMode="auto">
              <a:xfrm>
                <a:off x="4128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1" name="Line 46"/>
              <p:cNvSpPr>
                <a:spLocks noChangeShapeType="1"/>
              </p:cNvSpPr>
              <p:nvPr/>
            </p:nvSpPr>
            <p:spPr bwMode="auto">
              <a:xfrm flipV="1">
                <a:off x="4272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2" name="Line 47"/>
              <p:cNvSpPr>
                <a:spLocks noChangeShapeType="1"/>
              </p:cNvSpPr>
              <p:nvPr/>
            </p:nvSpPr>
            <p:spPr bwMode="auto">
              <a:xfrm flipV="1">
                <a:off x="4320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3" name="Line 48"/>
              <p:cNvSpPr>
                <a:spLocks noChangeShapeType="1"/>
              </p:cNvSpPr>
              <p:nvPr/>
            </p:nvSpPr>
            <p:spPr bwMode="auto">
              <a:xfrm>
                <a:off x="4224" y="2746"/>
                <a:ext cx="4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</p:grpSp>
      <p:sp>
        <p:nvSpPr>
          <p:cNvPr id="64" name="TextBox 213"/>
          <p:cNvSpPr txBox="1">
            <a:spLocks noChangeArrowheads="1"/>
          </p:cNvSpPr>
          <p:nvPr/>
        </p:nvSpPr>
        <p:spPr bwMode="auto">
          <a:xfrm>
            <a:off x="5021007" y="1910556"/>
            <a:ext cx="2686050" cy="1015663"/>
          </a:xfrm>
          <a:prstGeom prst="rect">
            <a:avLst/>
          </a:prstGeom>
          <a:solidFill>
            <a:srgbClr val="F790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latin typeface="Arial" charset="0"/>
              </a:rPr>
              <a:t>Активный </a:t>
            </a:r>
            <a:r>
              <a:rPr lang="en-GB" sz="2000" dirty="0" smtClean="0">
                <a:latin typeface="Arial" charset="0"/>
              </a:rPr>
              <a:t>B-1 </a:t>
            </a:r>
            <a:r>
              <a:rPr lang="ru-RU" sz="2000" dirty="0" smtClean="0">
                <a:latin typeface="Arial" charset="0"/>
              </a:rPr>
              <a:t>аллель =</a:t>
            </a:r>
            <a:r>
              <a:rPr lang="en-US" sz="2000" dirty="0" smtClean="0">
                <a:latin typeface="Arial" charset="0"/>
              </a:rPr>
              <a:t>&gt; </a:t>
            </a:r>
            <a:r>
              <a:rPr lang="ru-RU" sz="2000" dirty="0" smtClean="0">
                <a:latin typeface="Arial" charset="0"/>
              </a:rPr>
              <a:t>синтез </a:t>
            </a:r>
            <a:r>
              <a:rPr lang="ru-RU" sz="2000" dirty="0" err="1" smtClean="0">
                <a:latin typeface="Arial" charset="0"/>
              </a:rPr>
              <a:t>антоцианина</a:t>
            </a:r>
            <a:endParaRPr lang="en-GB" sz="2000" dirty="0">
              <a:latin typeface="Arial" charset="0"/>
            </a:endParaRPr>
          </a:p>
        </p:txBody>
      </p:sp>
      <p:cxnSp>
        <p:nvCxnSpPr>
          <p:cNvPr id="65" name="Straight Connector 79"/>
          <p:cNvCxnSpPr/>
          <p:nvPr/>
        </p:nvCxnSpPr>
        <p:spPr bwMode="auto">
          <a:xfrm rot="5400000" flipH="1" flipV="1">
            <a:off x="3037681" y="4679160"/>
            <a:ext cx="212724" cy="158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80"/>
          <p:cNvSpPr/>
          <p:nvPr/>
        </p:nvSpPr>
        <p:spPr bwMode="auto">
          <a:xfrm>
            <a:off x="3071813" y="4429129"/>
            <a:ext cx="142875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7" name="Straight Connector 85"/>
          <p:cNvCxnSpPr/>
          <p:nvPr/>
        </p:nvCxnSpPr>
        <p:spPr bwMode="auto">
          <a:xfrm rot="5400000" flipH="1" flipV="1">
            <a:off x="3251994" y="4679160"/>
            <a:ext cx="212724" cy="1587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86"/>
          <p:cNvSpPr/>
          <p:nvPr/>
        </p:nvSpPr>
        <p:spPr bwMode="auto">
          <a:xfrm>
            <a:off x="3286125" y="4429129"/>
            <a:ext cx="142875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9" name="Straight Connector 88"/>
          <p:cNvCxnSpPr/>
          <p:nvPr/>
        </p:nvCxnSpPr>
        <p:spPr bwMode="auto">
          <a:xfrm rot="5400000" flipH="1" flipV="1">
            <a:off x="2823369" y="4679160"/>
            <a:ext cx="212724" cy="1587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89"/>
          <p:cNvSpPr/>
          <p:nvPr/>
        </p:nvSpPr>
        <p:spPr bwMode="auto">
          <a:xfrm>
            <a:off x="2857500" y="4429129"/>
            <a:ext cx="142875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TextBox 213"/>
          <p:cNvSpPr txBox="1">
            <a:spLocks noChangeArrowheads="1"/>
          </p:cNvSpPr>
          <p:nvPr/>
        </p:nvSpPr>
        <p:spPr bwMode="auto">
          <a:xfrm>
            <a:off x="2571750" y="3558608"/>
            <a:ext cx="1902579" cy="707886"/>
          </a:xfrm>
          <a:prstGeom prst="rect">
            <a:avLst/>
          </a:prstGeom>
          <a:solidFill>
            <a:srgbClr val="F7903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latin typeface="Arial" charset="0"/>
              </a:rPr>
              <a:t>B</a:t>
            </a:r>
            <a:r>
              <a:rPr lang="en-GB" sz="2000" dirty="0">
                <a:latin typeface="Arial" charset="0"/>
              </a:rPr>
              <a:t>' </a:t>
            </a:r>
            <a:r>
              <a:rPr lang="ru-RU" sz="2000" dirty="0" smtClean="0">
                <a:latin typeface="Arial" charset="0"/>
              </a:rPr>
              <a:t>сильно </a:t>
            </a:r>
            <a:r>
              <a:rPr lang="ru-RU" sz="2000" dirty="0" err="1" smtClean="0">
                <a:latin typeface="Arial" charset="0"/>
              </a:rPr>
              <a:t>метилирован</a:t>
            </a:r>
            <a:endParaRPr lang="en-GB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42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Century" panose="02040604050505020304" pitchFamily="18" charset="0"/>
              </a:rPr>
              <a:t>Должно быть так:</a:t>
            </a:r>
            <a:endParaRPr lang="ru-RU" sz="2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0"/>
            <a:ext cx="972108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ru-RU" sz="3600" dirty="0" err="1" smtClean="0">
                <a:latin typeface="Century" panose="02040604050505020304" pitchFamily="18" charset="0"/>
              </a:rPr>
              <a:t>Парамутирование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928688" y="1214438"/>
            <a:ext cx="7072312" cy="3144837"/>
            <a:chOff x="928662" y="1214422"/>
            <a:chExt cx="7072348" cy="3144853"/>
          </a:xfrm>
        </p:grpSpPr>
        <p:sp>
          <p:nvSpPr>
            <p:cNvPr id="14" name="TextBox 203"/>
            <p:cNvSpPr txBox="1">
              <a:spLocks noChangeArrowheads="1"/>
            </p:cNvSpPr>
            <p:nvPr/>
          </p:nvSpPr>
          <p:spPr bwMode="auto">
            <a:xfrm>
              <a:off x="1143000" y="3000375"/>
              <a:ext cx="13112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/>
                <a:t>B-I / B-1</a:t>
              </a:r>
              <a:endParaRPr lang="en-GB" altLang="ru-RU" sz="1600"/>
            </a:p>
          </p:txBody>
        </p:sp>
        <p:sp>
          <p:nvSpPr>
            <p:cNvPr id="15" name="TextBox 204"/>
            <p:cNvSpPr txBox="1">
              <a:spLocks noChangeArrowheads="1"/>
            </p:cNvSpPr>
            <p:nvPr/>
          </p:nvSpPr>
          <p:spPr bwMode="auto">
            <a:xfrm>
              <a:off x="6715125" y="2928938"/>
              <a:ext cx="968540" cy="46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/>
                <a:t>B' / B'</a:t>
              </a:r>
              <a:endParaRPr lang="en-GB" altLang="ru-RU" sz="1600"/>
            </a:p>
          </p:txBody>
        </p:sp>
        <p:sp>
          <p:nvSpPr>
            <p:cNvPr id="16" name="TextBox 53"/>
            <p:cNvSpPr txBox="1">
              <a:spLocks noChangeArrowheads="1"/>
            </p:cNvSpPr>
            <p:nvPr/>
          </p:nvSpPr>
          <p:spPr bwMode="auto">
            <a:xfrm>
              <a:off x="4286250" y="2143125"/>
              <a:ext cx="4286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3600"/>
                <a:t>X</a:t>
              </a:r>
            </a:p>
          </p:txBody>
        </p:sp>
        <p:cxnSp>
          <p:nvCxnSpPr>
            <p:cNvPr id="17" name="Straight Arrow Connector 55"/>
            <p:cNvCxnSpPr/>
            <p:nvPr/>
          </p:nvCxnSpPr>
          <p:spPr>
            <a:xfrm rot="5400000">
              <a:off x="4141778" y="3571871"/>
              <a:ext cx="715966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202"/>
            <p:cNvGrpSpPr>
              <a:grpSpLocks/>
            </p:cNvGrpSpPr>
            <p:nvPr/>
          </p:nvGrpSpPr>
          <p:grpSpPr bwMode="auto">
            <a:xfrm>
              <a:off x="1716088" y="3668713"/>
              <a:ext cx="501650" cy="190500"/>
              <a:chOff x="4784823" y="2716208"/>
              <a:chExt cx="1286563" cy="285752"/>
            </a:xfrm>
          </p:grpSpPr>
          <p:cxnSp>
            <p:nvCxnSpPr>
              <p:cNvPr id="92" name="Straight Arrow Connector 77"/>
              <p:cNvCxnSpPr/>
              <p:nvPr/>
            </p:nvCxnSpPr>
            <p:spPr>
              <a:xfrm>
                <a:off x="4788837" y="2999573"/>
                <a:ext cx="1282501" cy="2382"/>
              </a:xfrm>
              <a:prstGeom prst="straightConnector1">
                <a:avLst/>
              </a:prstGeom>
              <a:ln w="57150" cap="rnd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79"/>
              <p:cNvCxnSpPr/>
              <p:nvPr/>
            </p:nvCxnSpPr>
            <p:spPr>
              <a:xfrm rot="5400000">
                <a:off x="4645117" y="2855852"/>
                <a:ext cx="283371" cy="407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209"/>
            <p:cNvGrpSpPr>
              <a:grpSpLocks/>
            </p:cNvGrpSpPr>
            <p:nvPr/>
          </p:nvGrpSpPr>
          <p:grpSpPr bwMode="auto">
            <a:xfrm>
              <a:off x="7145338" y="3692525"/>
              <a:ext cx="501650" cy="238125"/>
              <a:chOff x="4784823" y="2716208"/>
              <a:chExt cx="1286563" cy="285752"/>
            </a:xfrm>
          </p:grpSpPr>
          <p:cxnSp>
            <p:nvCxnSpPr>
              <p:cNvPr id="90" name="Straight Arrow Connector 103"/>
              <p:cNvCxnSpPr/>
              <p:nvPr/>
            </p:nvCxnSpPr>
            <p:spPr>
              <a:xfrm>
                <a:off x="4788909" y="3000053"/>
                <a:ext cx="1282501" cy="19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104"/>
              <p:cNvCxnSpPr/>
              <p:nvPr/>
            </p:nvCxnSpPr>
            <p:spPr>
              <a:xfrm rot="5400000">
                <a:off x="4644950" y="2856093"/>
                <a:ext cx="283849" cy="4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202"/>
            <p:cNvGrpSpPr>
              <a:grpSpLocks/>
            </p:cNvGrpSpPr>
            <p:nvPr/>
          </p:nvGrpSpPr>
          <p:grpSpPr bwMode="auto">
            <a:xfrm>
              <a:off x="1716088" y="4097338"/>
              <a:ext cx="501650" cy="190500"/>
              <a:chOff x="4784823" y="2716208"/>
              <a:chExt cx="1286563" cy="285752"/>
            </a:xfrm>
          </p:grpSpPr>
          <p:cxnSp>
            <p:nvCxnSpPr>
              <p:cNvPr id="88" name="Straight Arrow Connector 107"/>
              <p:cNvCxnSpPr/>
              <p:nvPr/>
            </p:nvCxnSpPr>
            <p:spPr>
              <a:xfrm>
                <a:off x="4788837" y="2999578"/>
                <a:ext cx="1282501" cy="2382"/>
              </a:xfrm>
              <a:prstGeom prst="straightConnector1">
                <a:avLst/>
              </a:prstGeom>
              <a:ln w="57150" cap="rnd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108"/>
              <p:cNvCxnSpPr/>
              <p:nvPr/>
            </p:nvCxnSpPr>
            <p:spPr>
              <a:xfrm rot="5400000">
                <a:off x="4645117" y="2855856"/>
                <a:ext cx="283371" cy="407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9"/>
            <p:cNvGrpSpPr>
              <a:grpSpLocks/>
            </p:cNvGrpSpPr>
            <p:nvPr/>
          </p:nvGrpSpPr>
          <p:grpSpPr bwMode="auto">
            <a:xfrm>
              <a:off x="7145338" y="4121150"/>
              <a:ext cx="501650" cy="238125"/>
              <a:chOff x="4784823" y="2716208"/>
              <a:chExt cx="1286563" cy="285752"/>
            </a:xfrm>
          </p:grpSpPr>
          <p:cxnSp>
            <p:nvCxnSpPr>
              <p:cNvPr id="86" name="Straight Arrow Connector 111"/>
              <p:cNvCxnSpPr/>
              <p:nvPr/>
            </p:nvCxnSpPr>
            <p:spPr>
              <a:xfrm>
                <a:off x="4788909" y="3000056"/>
                <a:ext cx="1282501" cy="19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112"/>
              <p:cNvCxnSpPr/>
              <p:nvPr/>
            </p:nvCxnSpPr>
            <p:spPr>
              <a:xfrm rot="5400000">
                <a:off x="4644950" y="2856096"/>
                <a:ext cx="283849" cy="4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93"/>
            <p:cNvSpPr/>
            <p:nvPr/>
          </p:nvSpPr>
          <p:spPr bwMode="auto">
            <a:xfrm>
              <a:off x="928662" y="3571876"/>
              <a:ext cx="1571622" cy="1428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Rectangle 94"/>
            <p:cNvSpPr/>
            <p:nvPr/>
          </p:nvSpPr>
          <p:spPr bwMode="auto">
            <a:xfrm>
              <a:off x="928662" y="4000504"/>
              <a:ext cx="1571622" cy="1428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Rectangle 99"/>
            <p:cNvSpPr/>
            <p:nvPr/>
          </p:nvSpPr>
          <p:spPr bwMode="auto">
            <a:xfrm>
              <a:off x="6429388" y="3571876"/>
              <a:ext cx="1571622" cy="1428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101"/>
            <p:cNvSpPr/>
            <p:nvPr/>
          </p:nvSpPr>
          <p:spPr bwMode="auto">
            <a:xfrm>
              <a:off x="6429388" y="4000504"/>
              <a:ext cx="1571622" cy="1428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6" name="Group 29"/>
            <p:cNvGrpSpPr>
              <a:grpSpLocks/>
            </p:cNvGrpSpPr>
            <p:nvPr/>
          </p:nvGrpSpPr>
          <p:grpSpPr bwMode="auto">
            <a:xfrm>
              <a:off x="7072313" y="1214438"/>
              <a:ext cx="214312" cy="1706562"/>
              <a:chOff x="4080" y="576"/>
              <a:chExt cx="336" cy="2544"/>
            </a:xfrm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4080" y="2544"/>
                <a:ext cx="336" cy="19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ru-RU"/>
              </a:p>
            </p:txBody>
          </p:sp>
          <p:grpSp>
            <p:nvGrpSpPr>
              <p:cNvPr id="68" name="Group 31"/>
              <p:cNvGrpSpPr>
                <a:grpSpLocks/>
              </p:cNvGrpSpPr>
              <p:nvPr/>
            </p:nvGrpSpPr>
            <p:grpSpPr bwMode="auto">
              <a:xfrm>
                <a:off x="4080" y="576"/>
                <a:ext cx="336" cy="2064"/>
                <a:chOff x="4080" y="576"/>
                <a:chExt cx="336" cy="2352"/>
              </a:xfrm>
            </p:grpSpPr>
            <p:sp>
              <p:nvSpPr>
                <p:cNvPr id="80" name="AutoShape 32"/>
                <p:cNvSpPr>
                  <a:spLocks noChangeArrowheads="1"/>
                </p:cNvSpPr>
                <p:nvPr/>
              </p:nvSpPr>
              <p:spPr bwMode="auto">
                <a:xfrm rot="-5400000">
                  <a:off x="3072" y="1584"/>
                  <a:ext cx="2352" cy="336"/>
                </a:xfrm>
                <a:prstGeom prst="flowChartDelay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GB" altLang="ru-RU"/>
                </a:p>
              </p:txBody>
            </p:sp>
            <p:sp>
              <p:nvSpPr>
                <p:cNvPr id="81" name="Line 3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Line 35"/>
                <p:cNvSpPr>
                  <a:spLocks noChangeShapeType="1"/>
                </p:cNvSpPr>
                <p:nvPr/>
              </p:nvSpPr>
              <p:spPr bwMode="auto">
                <a:xfrm>
                  <a:off x="4320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Line 36"/>
                <p:cNvSpPr>
                  <a:spLocks noChangeShapeType="1"/>
                </p:cNvSpPr>
                <p:nvPr/>
              </p:nvSpPr>
              <p:spPr bwMode="auto">
                <a:xfrm>
                  <a:off x="4368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Line 37"/>
                <p:cNvSpPr>
                  <a:spLocks noChangeShapeType="1"/>
                </p:cNvSpPr>
                <p:nvPr/>
              </p:nvSpPr>
              <p:spPr bwMode="auto">
                <a:xfrm>
                  <a:off x="4238" y="912"/>
                  <a:ext cx="0" cy="20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9" name="AutoShape 38"/>
              <p:cNvSpPr>
                <a:spLocks noChangeArrowheads="1"/>
              </p:cNvSpPr>
              <p:nvPr/>
            </p:nvSpPr>
            <p:spPr bwMode="auto">
              <a:xfrm>
                <a:off x="4176" y="2688"/>
                <a:ext cx="144" cy="432"/>
              </a:xfrm>
              <a:prstGeom prst="can">
                <a:avLst>
                  <a:gd name="adj" fmla="val 7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ru-RU"/>
              </a:p>
            </p:txBody>
          </p:sp>
          <p:sp>
            <p:nvSpPr>
              <p:cNvPr id="70" name="AutoShape 39"/>
              <p:cNvSpPr>
                <a:spLocks noChangeArrowheads="1"/>
              </p:cNvSpPr>
              <p:nvPr/>
            </p:nvSpPr>
            <p:spPr bwMode="auto">
              <a:xfrm rot="1989640" flipV="1">
                <a:off x="4080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lnTo>
                      <a:pt x="5830" y="790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Freeform 40"/>
              <p:cNvSpPr>
                <a:spLocks/>
              </p:cNvSpPr>
              <p:nvPr/>
            </p:nvSpPr>
            <p:spPr bwMode="auto">
              <a:xfrm>
                <a:off x="408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6 w 104"/>
                  <a:gd name="T5" fmla="*/ 96 h 144"/>
                  <a:gd name="T6" fmla="*/ 6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AutoShape 41"/>
              <p:cNvSpPr>
                <a:spLocks noChangeArrowheads="1"/>
              </p:cNvSpPr>
              <p:nvPr/>
            </p:nvSpPr>
            <p:spPr bwMode="auto">
              <a:xfrm rot="-1989640" flipH="1" flipV="1">
                <a:off x="4176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lnTo>
                      <a:pt x="5830" y="790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" name="Freeform 42"/>
              <p:cNvSpPr>
                <a:spLocks/>
              </p:cNvSpPr>
              <p:nvPr/>
            </p:nvSpPr>
            <p:spPr bwMode="auto">
              <a:xfrm flipH="1">
                <a:off x="432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6 w 104"/>
                  <a:gd name="T5" fmla="*/ 96 h 144"/>
                  <a:gd name="T6" fmla="*/ 6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Line 43"/>
              <p:cNvSpPr>
                <a:spLocks noChangeShapeType="1"/>
              </p:cNvSpPr>
              <p:nvPr/>
            </p:nvSpPr>
            <p:spPr bwMode="auto">
              <a:xfrm>
                <a:off x="4080" y="2640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Line 44"/>
              <p:cNvSpPr>
                <a:spLocks noChangeShapeType="1"/>
              </p:cNvSpPr>
              <p:nvPr/>
            </p:nvSpPr>
            <p:spPr bwMode="auto">
              <a:xfrm>
                <a:off x="4176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" name="Line 45"/>
              <p:cNvSpPr>
                <a:spLocks noChangeShapeType="1"/>
              </p:cNvSpPr>
              <p:nvPr/>
            </p:nvSpPr>
            <p:spPr bwMode="auto">
              <a:xfrm>
                <a:off x="4128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Line 46"/>
              <p:cNvSpPr>
                <a:spLocks noChangeShapeType="1"/>
              </p:cNvSpPr>
              <p:nvPr/>
            </p:nvSpPr>
            <p:spPr bwMode="auto">
              <a:xfrm flipV="1">
                <a:off x="4272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Line 47"/>
              <p:cNvSpPr>
                <a:spLocks noChangeShapeType="1"/>
              </p:cNvSpPr>
              <p:nvPr/>
            </p:nvSpPr>
            <p:spPr bwMode="auto">
              <a:xfrm flipV="1">
                <a:off x="4320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>
                <a:off x="4224" y="274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1714480" y="1214422"/>
              <a:ext cx="214314" cy="1706550"/>
              <a:chOff x="4080" y="576"/>
              <a:chExt cx="336" cy="2544"/>
            </a:xfrm>
            <a:solidFill>
              <a:srgbClr val="9966FF"/>
            </a:solidFill>
          </p:grpSpPr>
          <p:sp>
            <p:nvSpPr>
              <p:cNvPr id="48" name="Oval 30"/>
              <p:cNvSpPr>
                <a:spLocks noChangeArrowheads="1"/>
              </p:cNvSpPr>
              <p:nvPr/>
            </p:nvSpPr>
            <p:spPr bwMode="auto">
              <a:xfrm>
                <a:off x="4080" y="2544"/>
                <a:ext cx="336" cy="192"/>
              </a:xfrm>
              <a:prstGeom prst="ellipse">
                <a:avLst/>
              </a:prstGeom>
              <a:grp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grpSp>
            <p:nvGrpSpPr>
              <p:cNvPr id="49" name="Group 31"/>
              <p:cNvGrpSpPr>
                <a:grpSpLocks/>
              </p:cNvGrpSpPr>
              <p:nvPr/>
            </p:nvGrpSpPr>
            <p:grpSpPr bwMode="auto">
              <a:xfrm>
                <a:off x="4080" y="576"/>
                <a:ext cx="336" cy="2064"/>
                <a:chOff x="4080" y="576"/>
                <a:chExt cx="336" cy="2352"/>
              </a:xfrm>
              <a:grpFill/>
            </p:grpSpPr>
            <p:sp>
              <p:nvSpPr>
                <p:cNvPr id="61" name="AutoShape 32"/>
                <p:cNvSpPr>
                  <a:spLocks noChangeArrowheads="1"/>
                </p:cNvSpPr>
                <p:nvPr/>
              </p:nvSpPr>
              <p:spPr bwMode="auto">
                <a:xfrm rot="-5400000">
                  <a:off x="3072" y="1584"/>
                  <a:ext cx="2352" cy="336"/>
                </a:xfrm>
                <a:prstGeom prst="flowChartDelay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62" name="Line 3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63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64" name="Line 35"/>
                <p:cNvSpPr>
                  <a:spLocks noChangeShapeType="1"/>
                </p:cNvSpPr>
                <p:nvPr/>
              </p:nvSpPr>
              <p:spPr bwMode="auto">
                <a:xfrm>
                  <a:off x="4320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65" name="Line 36"/>
                <p:cNvSpPr>
                  <a:spLocks noChangeShapeType="1"/>
                </p:cNvSpPr>
                <p:nvPr/>
              </p:nvSpPr>
              <p:spPr bwMode="auto">
                <a:xfrm>
                  <a:off x="4368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66" name="Line 37"/>
                <p:cNvSpPr>
                  <a:spLocks noChangeShapeType="1"/>
                </p:cNvSpPr>
                <p:nvPr/>
              </p:nvSpPr>
              <p:spPr bwMode="auto">
                <a:xfrm>
                  <a:off x="4238" y="912"/>
                  <a:ext cx="0" cy="2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</p:grpSp>
          <p:sp>
            <p:nvSpPr>
              <p:cNvPr id="50" name="AutoShape 38"/>
              <p:cNvSpPr>
                <a:spLocks noChangeArrowheads="1"/>
              </p:cNvSpPr>
              <p:nvPr/>
            </p:nvSpPr>
            <p:spPr bwMode="auto">
              <a:xfrm>
                <a:off x="4176" y="2688"/>
                <a:ext cx="144" cy="432"/>
              </a:xfrm>
              <a:prstGeom prst="can">
                <a:avLst>
                  <a:gd name="adj" fmla="val 75000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1" name="AutoShape 39"/>
              <p:cNvSpPr>
                <a:spLocks noChangeArrowheads="1"/>
              </p:cNvSpPr>
              <p:nvPr/>
            </p:nvSpPr>
            <p:spPr bwMode="auto">
              <a:xfrm rot="1989640" flipV="1">
                <a:off x="4080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close/>
                  </a:path>
                </a:pathLst>
              </a:custGeom>
              <a:grpFill/>
              <a:ln w="9525">
                <a:solidFill>
                  <a:srgbClr val="99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2" name="Freeform 40"/>
              <p:cNvSpPr>
                <a:spLocks/>
              </p:cNvSpPr>
              <p:nvPr/>
            </p:nvSpPr>
            <p:spPr bwMode="auto">
              <a:xfrm>
                <a:off x="408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20 w 104"/>
                  <a:gd name="T5" fmla="*/ 96 h 144"/>
                  <a:gd name="T6" fmla="*/ 37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grpFill/>
              <a:ln w="9525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3" name="AutoShape 41"/>
              <p:cNvSpPr>
                <a:spLocks noChangeArrowheads="1"/>
              </p:cNvSpPr>
              <p:nvPr/>
            </p:nvSpPr>
            <p:spPr bwMode="auto">
              <a:xfrm rot="-1989640" flipH="1" flipV="1">
                <a:off x="4176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close/>
                  </a:path>
                </a:pathLst>
              </a:custGeom>
              <a:grpFill/>
              <a:ln w="9525">
                <a:solidFill>
                  <a:srgbClr val="99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4" name="Freeform 42"/>
              <p:cNvSpPr>
                <a:spLocks/>
              </p:cNvSpPr>
              <p:nvPr/>
            </p:nvSpPr>
            <p:spPr bwMode="auto">
              <a:xfrm flipH="1">
                <a:off x="432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20 w 104"/>
                  <a:gd name="T5" fmla="*/ 96 h 144"/>
                  <a:gd name="T6" fmla="*/ 37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>
                <a:off x="4080" y="2640"/>
                <a:ext cx="336" cy="0"/>
              </a:xfrm>
              <a:prstGeom prst="line">
                <a:avLst/>
              </a:prstGeom>
              <a:grpFill/>
              <a:ln w="57150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6" name="Line 44"/>
              <p:cNvSpPr>
                <a:spLocks noChangeShapeType="1"/>
              </p:cNvSpPr>
              <p:nvPr/>
            </p:nvSpPr>
            <p:spPr bwMode="auto">
              <a:xfrm>
                <a:off x="4176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7" name="Line 45"/>
              <p:cNvSpPr>
                <a:spLocks noChangeShapeType="1"/>
              </p:cNvSpPr>
              <p:nvPr/>
            </p:nvSpPr>
            <p:spPr bwMode="auto">
              <a:xfrm>
                <a:off x="4128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8" name="Line 46"/>
              <p:cNvSpPr>
                <a:spLocks noChangeShapeType="1"/>
              </p:cNvSpPr>
              <p:nvPr/>
            </p:nvSpPr>
            <p:spPr bwMode="auto">
              <a:xfrm flipV="1">
                <a:off x="4272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9" name="Line 47"/>
              <p:cNvSpPr>
                <a:spLocks noChangeShapeType="1"/>
              </p:cNvSpPr>
              <p:nvPr/>
            </p:nvSpPr>
            <p:spPr bwMode="auto">
              <a:xfrm flipV="1">
                <a:off x="4320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60" name="Line 48"/>
              <p:cNvSpPr>
                <a:spLocks noChangeShapeType="1"/>
              </p:cNvSpPr>
              <p:nvPr/>
            </p:nvSpPr>
            <p:spPr bwMode="auto">
              <a:xfrm>
                <a:off x="4224" y="2746"/>
                <a:ext cx="4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28" name="Group 63"/>
            <p:cNvGrpSpPr>
              <a:grpSpLocks/>
            </p:cNvGrpSpPr>
            <p:nvPr/>
          </p:nvGrpSpPr>
          <p:grpSpPr bwMode="auto">
            <a:xfrm>
              <a:off x="6400821" y="3291830"/>
              <a:ext cx="571501" cy="266390"/>
              <a:chOff x="2857521" y="4444355"/>
              <a:chExt cx="571501" cy="266390"/>
            </a:xfrm>
          </p:grpSpPr>
          <p:grpSp>
            <p:nvGrpSpPr>
              <p:cNvPr id="39" name="Group 81"/>
              <p:cNvGrpSpPr>
                <a:grpSpLocks/>
              </p:cNvGrpSpPr>
              <p:nvPr/>
            </p:nvGrpSpPr>
            <p:grpSpPr bwMode="auto">
              <a:xfrm>
                <a:off x="3071834" y="4444355"/>
                <a:ext cx="142876" cy="266390"/>
                <a:chOff x="3000364" y="1944036"/>
                <a:chExt cx="142876" cy="266392"/>
              </a:xfrm>
            </p:grpSpPr>
            <p:cxnSp>
              <p:nvCxnSpPr>
                <p:cNvPr id="46" name="Straight Connector 71"/>
                <p:cNvCxnSpPr/>
                <p:nvPr/>
              </p:nvCxnSpPr>
              <p:spPr>
                <a:xfrm rot="5400000" flipH="1" flipV="1">
                  <a:off x="3004014" y="2141054"/>
                  <a:ext cx="137161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72"/>
                <p:cNvSpPr/>
                <p:nvPr/>
              </p:nvSpPr>
              <p:spPr>
                <a:xfrm>
                  <a:off x="3000364" y="1944036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40" name="Group 84"/>
              <p:cNvGrpSpPr>
                <a:grpSpLocks/>
              </p:cNvGrpSpPr>
              <p:nvPr/>
            </p:nvGrpSpPr>
            <p:grpSpPr bwMode="auto">
              <a:xfrm>
                <a:off x="3286146" y="4444355"/>
                <a:ext cx="142876" cy="266390"/>
                <a:chOff x="3000364" y="1944036"/>
                <a:chExt cx="142876" cy="266392"/>
              </a:xfrm>
            </p:grpSpPr>
            <p:cxnSp>
              <p:nvCxnSpPr>
                <p:cNvPr id="44" name="Straight Connector 69"/>
                <p:cNvCxnSpPr/>
                <p:nvPr/>
              </p:nvCxnSpPr>
              <p:spPr>
                <a:xfrm rot="5400000" flipH="1" flipV="1">
                  <a:off x="3004015" y="2141054"/>
                  <a:ext cx="137161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70"/>
                <p:cNvSpPr/>
                <p:nvPr/>
              </p:nvSpPr>
              <p:spPr>
                <a:xfrm>
                  <a:off x="3000364" y="1944036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41" name="Group 87"/>
              <p:cNvGrpSpPr>
                <a:grpSpLocks/>
              </p:cNvGrpSpPr>
              <p:nvPr/>
            </p:nvGrpSpPr>
            <p:grpSpPr bwMode="auto">
              <a:xfrm>
                <a:off x="2857521" y="4444355"/>
                <a:ext cx="142876" cy="266390"/>
                <a:chOff x="3000364" y="1944036"/>
                <a:chExt cx="142876" cy="266392"/>
              </a:xfrm>
            </p:grpSpPr>
            <p:cxnSp>
              <p:nvCxnSpPr>
                <p:cNvPr id="42" name="Straight Connector 67"/>
                <p:cNvCxnSpPr/>
                <p:nvPr/>
              </p:nvCxnSpPr>
              <p:spPr>
                <a:xfrm rot="5400000" flipH="1" flipV="1">
                  <a:off x="3004015" y="2141054"/>
                  <a:ext cx="137161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68"/>
                <p:cNvSpPr/>
                <p:nvPr/>
              </p:nvSpPr>
              <p:spPr>
                <a:xfrm>
                  <a:off x="3000364" y="1944036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grpSp>
          <p:nvGrpSpPr>
            <p:cNvPr id="29" name="Group 73"/>
            <p:cNvGrpSpPr>
              <a:grpSpLocks/>
            </p:cNvGrpSpPr>
            <p:nvPr/>
          </p:nvGrpSpPr>
          <p:grpSpPr bwMode="auto">
            <a:xfrm>
              <a:off x="6400800" y="3657600"/>
              <a:ext cx="571500" cy="357188"/>
              <a:chOff x="2857500" y="4429125"/>
              <a:chExt cx="571500" cy="357188"/>
            </a:xfrm>
          </p:grpSpPr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>
                <a:off x="3071834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37" name="Straight Connector 83"/>
                <p:cNvCxnSpPr/>
                <p:nvPr/>
              </p:nvCxnSpPr>
              <p:spPr>
                <a:xfrm rot="5400000" flipH="1" flipV="1">
                  <a:off x="2966232" y="2178835"/>
                  <a:ext cx="21272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84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1" name="Group 84"/>
              <p:cNvGrpSpPr>
                <a:grpSpLocks/>
              </p:cNvGrpSpPr>
              <p:nvPr/>
            </p:nvGrpSpPr>
            <p:grpSpPr bwMode="auto">
              <a:xfrm>
                <a:off x="3286146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35" name="Straight Connector 81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Oval 82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2" name="Group 87"/>
              <p:cNvGrpSpPr>
                <a:grpSpLocks/>
              </p:cNvGrpSpPr>
              <p:nvPr/>
            </p:nvGrpSpPr>
            <p:grpSpPr bwMode="auto">
              <a:xfrm>
                <a:off x="2857521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33" name="Straight Connector 78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80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</p:grpSp>
      <p:grpSp>
        <p:nvGrpSpPr>
          <p:cNvPr id="94" name="Group 86"/>
          <p:cNvGrpSpPr>
            <a:grpSpLocks/>
          </p:cNvGrpSpPr>
          <p:nvPr/>
        </p:nvGrpSpPr>
        <p:grpSpPr bwMode="auto">
          <a:xfrm>
            <a:off x="2500313" y="4929188"/>
            <a:ext cx="1571625" cy="858837"/>
            <a:chOff x="2500333" y="4929191"/>
            <a:chExt cx="1571620" cy="858835"/>
          </a:xfrm>
        </p:grpSpPr>
        <p:grpSp>
          <p:nvGrpSpPr>
            <p:cNvPr id="95" name="Group 69"/>
            <p:cNvGrpSpPr>
              <a:grpSpLocks/>
            </p:cNvGrpSpPr>
            <p:nvPr/>
          </p:nvGrpSpPr>
          <p:grpSpPr bwMode="auto">
            <a:xfrm>
              <a:off x="2500329" y="5429262"/>
              <a:ext cx="1571619" cy="358862"/>
              <a:chOff x="6429388" y="3571876"/>
              <a:chExt cx="1571622" cy="358854"/>
            </a:xfrm>
          </p:grpSpPr>
          <p:grpSp>
            <p:nvGrpSpPr>
              <p:cNvPr id="110" name="Group 209"/>
              <p:cNvGrpSpPr>
                <a:grpSpLocks/>
              </p:cNvGrpSpPr>
              <p:nvPr/>
            </p:nvGrpSpPr>
            <p:grpSpPr bwMode="auto">
              <a:xfrm>
                <a:off x="7145330" y="3692602"/>
                <a:ext cx="501651" cy="238128"/>
                <a:chOff x="4785845" y="2716416"/>
                <a:chExt cx="1285472" cy="285543"/>
              </a:xfrm>
            </p:grpSpPr>
            <p:cxnSp>
              <p:nvCxnSpPr>
                <p:cNvPr id="112" name="Straight Arrow Connector 115"/>
                <p:cNvCxnSpPr/>
                <p:nvPr/>
              </p:nvCxnSpPr>
              <p:spPr>
                <a:xfrm>
                  <a:off x="4789973" y="2999939"/>
                  <a:ext cx="1281398" cy="190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6"/>
                <p:cNvCxnSpPr/>
                <p:nvPr/>
              </p:nvCxnSpPr>
              <p:spPr>
                <a:xfrm rot="5400000">
                  <a:off x="4646124" y="2856089"/>
                  <a:ext cx="283629" cy="40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Rectangle 114"/>
              <p:cNvSpPr/>
              <p:nvPr/>
            </p:nvSpPr>
            <p:spPr bwMode="auto">
              <a:xfrm>
                <a:off x="6429388" y="3571876"/>
                <a:ext cx="1571622" cy="14286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96" name="Group 202"/>
            <p:cNvGrpSpPr>
              <a:grpSpLocks/>
            </p:cNvGrpSpPr>
            <p:nvPr/>
          </p:nvGrpSpPr>
          <p:grpSpPr bwMode="auto">
            <a:xfrm>
              <a:off x="3287713" y="5025670"/>
              <a:ext cx="501650" cy="190463"/>
              <a:chOff x="4784777" y="2716203"/>
              <a:chExt cx="1286568" cy="285754"/>
            </a:xfrm>
          </p:grpSpPr>
          <p:cxnSp>
            <p:nvCxnSpPr>
              <p:cNvPr id="108" name="Straight Arrow Connector 109"/>
              <p:cNvCxnSpPr/>
              <p:nvPr/>
            </p:nvCxnSpPr>
            <p:spPr>
              <a:xfrm>
                <a:off x="4788891" y="3000169"/>
                <a:ext cx="1282493" cy="2381"/>
              </a:xfrm>
              <a:prstGeom prst="straightConnector1">
                <a:avLst/>
              </a:prstGeom>
              <a:ln w="57150" cap="rnd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10"/>
              <p:cNvCxnSpPr/>
              <p:nvPr/>
            </p:nvCxnSpPr>
            <p:spPr>
              <a:xfrm rot="5400000">
                <a:off x="4645141" y="2856419"/>
                <a:ext cx="283429" cy="407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Rectangle 89"/>
            <p:cNvSpPr/>
            <p:nvPr/>
          </p:nvSpPr>
          <p:spPr bwMode="auto">
            <a:xfrm>
              <a:off x="2500333" y="4929191"/>
              <a:ext cx="1571620" cy="1428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98" name="Group 100"/>
            <p:cNvGrpSpPr>
              <a:grpSpLocks/>
            </p:cNvGrpSpPr>
            <p:nvPr/>
          </p:nvGrpSpPr>
          <p:grpSpPr bwMode="auto">
            <a:xfrm>
              <a:off x="2514636" y="5181602"/>
              <a:ext cx="571498" cy="357187"/>
              <a:chOff x="2857521" y="4429125"/>
              <a:chExt cx="571501" cy="357188"/>
            </a:xfrm>
          </p:grpSpPr>
          <p:grpSp>
            <p:nvGrpSpPr>
              <p:cNvPr id="99" name="Group 81"/>
              <p:cNvGrpSpPr>
                <a:grpSpLocks/>
              </p:cNvGrpSpPr>
              <p:nvPr/>
            </p:nvGrpSpPr>
            <p:grpSpPr bwMode="auto">
              <a:xfrm>
                <a:off x="3071834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2966232" y="2178835"/>
                  <a:ext cx="21272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val 106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00" name="Group 84"/>
              <p:cNvGrpSpPr>
                <a:grpSpLocks/>
              </p:cNvGrpSpPr>
              <p:nvPr/>
            </p:nvGrpSpPr>
            <p:grpSpPr bwMode="auto">
              <a:xfrm>
                <a:off x="3286146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04" name="Straight Connector 100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Oval 102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01" name="Group 87"/>
              <p:cNvGrpSpPr>
                <a:grpSpLocks/>
              </p:cNvGrpSpPr>
              <p:nvPr/>
            </p:nvGrpSpPr>
            <p:grpSpPr bwMode="auto">
              <a:xfrm>
                <a:off x="2857521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02" name="Straight Connector 96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Oval 98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114" name="AutoShape 32"/>
          <p:cNvSpPr>
            <a:spLocks noChangeArrowheads="1"/>
          </p:cNvSpPr>
          <p:nvPr/>
        </p:nvSpPr>
        <p:spPr bwMode="auto">
          <a:xfrm rot="16200000">
            <a:off x="4129761" y="4987003"/>
            <a:ext cx="1384555" cy="214314"/>
          </a:xfrm>
          <a:prstGeom prst="flowChartDelay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15" name="Line 33"/>
          <p:cNvSpPr>
            <a:spLocks noChangeShapeType="1"/>
          </p:cNvSpPr>
          <p:nvPr/>
        </p:nvSpPr>
        <p:spPr bwMode="auto">
          <a:xfrm>
            <a:off x="4745497" y="4599676"/>
            <a:ext cx="0" cy="1186761"/>
          </a:xfrm>
          <a:prstGeom prst="lin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16" name="Line 34"/>
          <p:cNvSpPr>
            <a:spLocks noChangeShapeType="1"/>
          </p:cNvSpPr>
          <p:nvPr/>
        </p:nvSpPr>
        <p:spPr bwMode="auto">
          <a:xfrm>
            <a:off x="4776114" y="4599676"/>
            <a:ext cx="0" cy="1186761"/>
          </a:xfrm>
          <a:prstGeom prst="lin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17" name="Line 35"/>
          <p:cNvSpPr>
            <a:spLocks noChangeShapeType="1"/>
          </p:cNvSpPr>
          <p:nvPr/>
        </p:nvSpPr>
        <p:spPr bwMode="auto">
          <a:xfrm>
            <a:off x="4867962" y="4599676"/>
            <a:ext cx="0" cy="1186761"/>
          </a:xfrm>
          <a:prstGeom prst="lin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18" name="Line 36"/>
          <p:cNvSpPr>
            <a:spLocks noChangeShapeType="1"/>
          </p:cNvSpPr>
          <p:nvPr/>
        </p:nvSpPr>
        <p:spPr bwMode="auto">
          <a:xfrm>
            <a:off x="4898579" y="4599676"/>
            <a:ext cx="0" cy="1186761"/>
          </a:xfrm>
          <a:prstGeom prst="lin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19" name="Line 37"/>
          <p:cNvSpPr>
            <a:spLocks noChangeShapeType="1"/>
          </p:cNvSpPr>
          <p:nvPr/>
        </p:nvSpPr>
        <p:spPr bwMode="auto">
          <a:xfrm>
            <a:off x="4815660" y="4599676"/>
            <a:ext cx="0" cy="1186761"/>
          </a:xfrm>
          <a:prstGeom prst="line">
            <a:avLst/>
          </a:prstGeom>
          <a:solidFill>
            <a:srgbClr val="99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4776114" y="5818636"/>
            <a:ext cx="91849" cy="289790"/>
          </a:xfrm>
          <a:prstGeom prst="can">
            <a:avLst>
              <a:gd name="adj" fmla="val 75000"/>
            </a:avLst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1" name="Line 43"/>
          <p:cNvSpPr>
            <a:spLocks noChangeShapeType="1"/>
          </p:cNvSpPr>
          <p:nvPr/>
        </p:nvSpPr>
        <p:spPr bwMode="auto">
          <a:xfrm>
            <a:off x="4714881" y="5786437"/>
            <a:ext cx="214314" cy="0"/>
          </a:xfrm>
          <a:prstGeom prst="line">
            <a:avLst/>
          </a:prstGeom>
          <a:solidFill>
            <a:srgbClr val="9966FF"/>
          </a:solidFill>
          <a:ln w="57150">
            <a:solidFill>
              <a:srgbClr val="9966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2" name="Line 44"/>
          <p:cNvSpPr>
            <a:spLocks noChangeShapeType="1"/>
          </p:cNvSpPr>
          <p:nvPr/>
        </p:nvSpPr>
        <p:spPr bwMode="auto">
          <a:xfrm>
            <a:off x="4776114" y="5786437"/>
            <a:ext cx="30616" cy="32199"/>
          </a:xfrm>
          <a:prstGeom prst="line">
            <a:avLst/>
          </a:prstGeom>
          <a:solidFill>
            <a:srgbClr val="99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3" name="Line 45"/>
          <p:cNvSpPr>
            <a:spLocks noChangeShapeType="1"/>
          </p:cNvSpPr>
          <p:nvPr/>
        </p:nvSpPr>
        <p:spPr bwMode="auto">
          <a:xfrm>
            <a:off x="4745497" y="5786437"/>
            <a:ext cx="30616" cy="32199"/>
          </a:xfrm>
          <a:prstGeom prst="line">
            <a:avLst/>
          </a:prstGeom>
          <a:solidFill>
            <a:srgbClr val="99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4" name="Line 46"/>
          <p:cNvSpPr>
            <a:spLocks noChangeShapeType="1"/>
          </p:cNvSpPr>
          <p:nvPr/>
        </p:nvSpPr>
        <p:spPr bwMode="auto">
          <a:xfrm flipV="1">
            <a:off x="4837346" y="5786437"/>
            <a:ext cx="30616" cy="32199"/>
          </a:xfrm>
          <a:prstGeom prst="line">
            <a:avLst/>
          </a:prstGeom>
          <a:solidFill>
            <a:srgbClr val="99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5" name="Line 47"/>
          <p:cNvSpPr>
            <a:spLocks noChangeShapeType="1"/>
          </p:cNvSpPr>
          <p:nvPr/>
        </p:nvSpPr>
        <p:spPr bwMode="auto">
          <a:xfrm flipV="1">
            <a:off x="4867962" y="5786437"/>
            <a:ext cx="30616" cy="32199"/>
          </a:xfrm>
          <a:prstGeom prst="line">
            <a:avLst/>
          </a:prstGeom>
          <a:solidFill>
            <a:srgbClr val="99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6" name="Line 48"/>
          <p:cNvSpPr>
            <a:spLocks noChangeShapeType="1"/>
          </p:cNvSpPr>
          <p:nvPr/>
        </p:nvSpPr>
        <p:spPr bwMode="auto">
          <a:xfrm>
            <a:off x="4806730" y="5857543"/>
            <a:ext cx="30616" cy="0"/>
          </a:xfrm>
          <a:prstGeom prst="lin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43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0"/>
            <a:ext cx="972108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ru-RU" sz="3600" dirty="0" err="1" smtClean="0">
                <a:latin typeface="Century" panose="02040604050505020304" pitchFamily="18" charset="0"/>
              </a:rPr>
              <a:t>Парамутирование</a:t>
            </a:r>
            <a:endParaRPr lang="ru-RU" sz="3600" dirty="0">
              <a:latin typeface="Century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3" name="Заголовок 3"/>
          <p:cNvSpPr>
            <a:spLocks noGrp="1"/>
          </p:cNvSpPr>
          <p:nvPr>
            <p:ph type="title"/>
          </p:nvPr>
        </p:nvSpPr>
        <p:spPr>
          <a:xfrm>
            <a:off x="-310235" y="755576"/>
            <a:ext cx="9540551" cy="79695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Century" panose="02040604050505020304" pitchFamily="18" charset="0"/>
              </a:rPr>
              <a:t>Парамутирование</a:t>
            </a:r>
            <a:r>
              <a:rPr lang="ru-RU" sz="2400" dirty="0" smtClean="0">
                <a:latin typeface="Century" panose="02040604050505020304" pitchFamily="18" charset="0"/>
              </a:rPr>
              <a:t> – эффект транс-взаимодействующего </a:t>
            </a:r>
            <a:r>
              <a:rPr lang="ru-RU" sz="2400" dirty="0" err="1" smtClean="0">
                <a:latin typeface="Century" panose="02040604050505020304" pitchFamily="18" charset="0"/>
              </a:rPr>
              <a:t>сайленсинга</a:t>
            </a:r>
            <a:endParaRPr lang="ru-RU" sz="2400" dirty="0"/>
          </a:p>
        </p:txBody>
      </p:sp>
      <p:grpSp>
        <p:nvGrpSpPr>
          <p:cNvPr id="94" name="Group 113"/>
          <p:cNvGrpSpPr>
            <a:grpSpLocks/>
          </p:cNvGrpSpPr>
          <p:nvPr/>
        </p:nvGrpSpPr>
        <p:grpSpPr bwMode="auto">
          <a:xfrm>
            <a:off x="928688" y="1214438"/>
            <a:ext cx="7072323" cy="4573588"/>
            <a:chOff x="928662" y="1214422"/>
            <a:chExt cx="7072348" cy="4573603"/>
          </a:xfrm>
        </p:grpSpPr>
        <p:sp>
          <p:nvSpPr>
            <p:cNvPr id="95" name="TextBox 203"/>
            <p:cNvSpPr txBox="1">
              <a:spLocks noChangeArrowheads="1"/>
            </p:cNvSpPr>
            <p:nvPr/>
          </p:nvSpPr>
          <p:spPr bwMode="auto">
            <a:xfrm>
              <a:off x="1143000" y="3000375"/>
              <a:ext cx="13112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/>
                <a:t>B-I / B-1</a:t>
              </a:r>
              <a:endParaRPr lang="en-GB" altLang="ru-RU" sz="1600"/>
            </a:p>
          </p:txBody>
        </p:sp>
        <p:sp>
          <p:nvSpPr>
            <p:cNvPr id="96" name="TextBox 204"/>
            <p:cNvSpPr txBox="1">
              <a:spLocks noChangeArrowheads="1"/>
            </p:cNvSpPr>
            <p:nvPr/>
          </p:nvSpPr>
          <p:spPr bwMode="auto">
            <a:xfrm>
              <a:off x="6715125" y="2928938"/>
              <a:ext cx="968538" cy="46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/>
                <a:t>B' / B'</a:t>
              </a:r>
              <a:endParaRPr lang="en-GB" altLang="ru-RU" sz="1600"/>
            </a:p>
          </p:txBody>
        </p:sp>
        <p:sp>
          <p:nvSpPr>
            <p:cNvPr id="97" name="TextBox 53"/>
            <p:cNvSpPr txBox="1">
              <a:spLocks noChangeArrowheads="1"/>
            </p:cNvSpPr>
            <p:nvPr/>
          </p:nvSpPr>
          <p:spPr bwMode="auto">
            <a:xfrm>
              <a:off x="4286250" y="2143125"/>
              <a:ext cx="4286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ru-RU" sz="3600"/>
                <a:t>X</a:t>
              </a:r>
            </a:p>
          </p:txBody>
        </p:sp>
        <p:cxnSp>
          <p:nvCxnSpPr>
            <p:cNvPr id="98" name="Straight Arrow Connector 55"/>
            <p:cNvCxnSpPr/>
            <p:nvPr/>
          </p:nvCxnSpPr>
          <p:spPr>
            <a:xfrm rot="5400000">
              <a:off x="4141773" y="3571867"/>
              <a:ext cx="7159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202"/>
            <p:cNvGrpSpPr>
              <a:grpSpLocks/>
            </p:cNvGrpSpPr>
            <p:nvPr/>
          </p:nvGrpSpPr>
          <p:grpSpPr bwMode="auto">
            <a:xfrm>
              <a:off x="1716088" y="3668713"/>
              <a:ext cx="501650" cy="190500"/>
              <a:chOff x="4784823" y="2716208"/>
              <a:chExt cx="1286563" cy="285752"/>
            </a:xfrm>
          </p:grpSpPr>
          <p:cxnSp>
            <p:nvCxnSpPr>
              <p:cNvPr id="204" name="Straight Arrow Connector 77"/>
              <p:cNvCxnSpPr/>
              <p:nvPr/>
            </p:nvCxnSpPr>
            <p:spPr>
              <a:xfrm>
                <a:off x="4788834" y="2999567"/>
                <a:ext cx="1282498" cy="2382"/>
              </a:xfrm>
              <a:prstGeom prst="straightConnector1">
                <a:avLst/>
              </a:prstGeom>
              <a:ln w="57150" cap="rnd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79"/>
              <p:cNvCxnSpPr/>
              <p:nvPr/>
            </p:nvCxnSpPr>
            <p:spPr>
              <a:xfrm rot="5400000">
                <a:off x="4645115" y="2855846"/>
                <a:ext cx="283371" cy="407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209"/>
            <p:cNvGrpSpPr>
              <a:grpSpLocks/>
            </p:cNvGrpSpPr>
            <p:nvPr/>
          </p:nvGrpSpPr>
          <p:grpSpPr bwMode="auto">
            <a:xfrm>
              <a:off x="7145338" y="4121150"/>
              <a:ext cx="501650" cy="238125"/>
              <a:chOff x="4784823" y="2716208"/>
              <a:chExt cx="1286563" cy="285752"/>
            </a:xfrm>
          </p:grpSpPr>
          <p:cxnSp>
            <p:nvCxnSpPr>
              <p:cNvPr id="202" name="Straight Arrow Connector 111"/>
              <p:cNvCxnSpPr/>
              <p:nvPr/>
            </p:nvCxnSpPr>
            <p:spPr>
              <a:xfrm>
                <a:off x="4788883" y="3000050"/>
                <a:ext cx="1282498" cy="19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112"/>
              <p:cNvCxnSpPr/>
              <p:nvPr/>
            </p:nvCxnSpPr>
            <p:spPr>
              <a:xfrm rot="5400000">
                <a:off x="4644925" y="2856090"/>
                <a:ext cx="283849" cy="4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Rectangle 93"/>
            <p:cNvSpPr/>
            <p:nvPr/>
          </p:nvSpPr>
          <p:spPr bwMode="auto">
            <a:xfrm>
              <a:off x="928662" y="3571876"/>
              <a:ext cx="1571622" cy="1428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2" name="Group 202"/>
            <p:cNvGrpSpPr>
              <a:grpSpLocks/>
            </p:cNvGrpSpPr>
            <p:nvPr/>
          </p:nvGrpSpPr>
          <p:grpSpPr bwMode="auto">
            <a:xfrm>
              <a:off x="1716088" y="4097338"/>
              <a:ext cx="501650" cy="190500"/>
              <a:chOff x="4784823" y="2716208"/>
              <a:chExt cx="1286563" cy="285752"/>
            </a:xfrm>
          </p:grpSpPr>
          <p:cxnSp>
            <p:nvCxnSpPr>
              <p:cNvPr id="200" name="Straight Arrow Connector 107"/>
              <p:cNvCxnSpPr/>
              <p:nvPr/>
            </p:nvCxnSpPr>
            <p:spPr>
              <a:xfrm>
                <a:off x="4788834" y="2999570"/>
                <a:ext cx="1282498" cy="2382"/>
              </a:xfrm>
              <a:prstGeom prst="straightConnector1">
                <a:avLst/>
              </a:prstGeom>
              <a:ln w="57150" cap="rnd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108"/>
              <p:cNvCxnSpPr/>
              <p:nvPr/>
            </p:nvCxnSpPr>
            <p:spPr>
              <a:xfrm rot="5400000">
                <a:off x="4645115" y="2855849"/>
                <a:ext cx="283371" cy="407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Rectangle 94"/>
            <p:cNvSpPr/>
            <p:nvPr/>
          </p:nvSpPr>
          <p:spPr bwMode="auto">
            <a:xfrm>
              <a:off x="928688" y="4000500"/>
              <a:ext cx="1571625" cy="1428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4" name="Group 69"/>
            <p:cNvGrpSpPr>
              <a:grpSpLocks/>
            </p:cNvGrpSpPr>
            <p:nvPr/>
          </p:nvGrpSpPr>
          <p:grpSpPr bwMode="auto">
            <a:xfrm>
              <a:off x="2500313" y="5429250"/>
              <a:ext cx="1571625" cy="358775"/>
              <a:chOff x="6429388" y="3571876"/>
              <a:chExt cx="1571622" cy="358767"/>
            </a:xfrm>
          </p:grpSpPr>
          <p:grpSp>
            <p:nvGrpSpPr>
              <p:cNvPr id="196" name="Group 209"/>
              <p:cNvGrpSpPr>
                <a:grpSpLocks/>
              </p:cNvGrpSpPr>
              <p:nvPr/>
            </p:nvGrpSpPr>
            <p:grpSpPr bwMode="auto">
              <a:xfrm>
                <a:off x="7144932" y="3692349"/>
                <a:ext cx="502077" cy="238294"/>
                <a:chOff x="4784823" y="2716208"/>
                <a:chExt cx="1286563" cy="285752"/>
              </a:xfrm>
            </p:grpSpPr>
            <p:cxnSp>
              <p:nvCxnSpPr>
                <p:cNvPr id="198" name="Straight Arrow Connector 103"/>
                <p:cNvCxnSpPr/>
                <p:nvPr/>
              </p:nvCxnSpPr>
              <p:spPr>
                <a:xfrm>
                  <a:off x="4789912" y="3000056"/>
                  <a:ext cx="1281402" cy="190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04"/>
                <p:cNvCxnSpPr/>
                <p:nvPr/>
              </p:nvCxnSpPr>
              <p:spPr>
                <a:xfrm rot="5400000">
                  <a:off x="4646057" y="2856201"/>
                  <a:ext cx="283640" cy="40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" name="Rectangle 99"/>
              <p:cNvSpPr/>
              <p:nvPr/>
            </p:nvSpPr>
            <p:spPr bwMode="auto">
              <a:xfrm>
                <a:off x="6429388" y="3571876"/>
                <a:ext cx="1571622" cy="14286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5" name="Rectangle 101"/>
            <p:cNvSpPr/>
            <p:nvPr/>
          </p:nvSpPr>
          <p:spPr bwMode="auto">
            <a:xfrm>
              <a:off x="6429388" y="4000504"/>
              <a:ext cx="1571622" cy="1428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7" name="Group 209"/>
            <p:cNvGrpSpPr>
              <a:grpSpLocks/>
            </p:cNvGrpSpPr>
            <p:nvPr/>
          </p:nvGrpSpPr>
          <p:grpSpPr bwMode="auto">
            <a:xfrm>
              <a:off x="7145338" y="3692525"/>
              <a:ext cx="501650" cy="238125"/>
              <a:chOff x="4784823" y="2716208"/>
              <a:chExt cx="1286563" cy="285752"/>
            </a:xfrm>
          </p:grpSpPr>
          <p:cxnSp>
            <p:nvCxnSpPr>
              <p:cNvPr id="194" name="Straight Arrow Connector 72"/>
              <p:cNvCxnSpPr/>
              <p:nvPr/>
            </p:nvCxnSpPr>
            <p:spPr>
              <a:xfrm>
                <a:off x="4788883" y="3000047"/>
                <a:ext cx="1282498" cy="19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73"/>
              <p:cNvCxnSpPr/>
              <p:nvPr/>
            </p:nvCxnSpPr>
            <p:spPr>
              <a:xfrm rot="5400000">
                <a:off x="4644925" y="2856087"/>
                <a:ext cx="283849" cy="4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Rectangle 74"/>
            <p:cNvSpPr/>
            <p:nvPr/>
          </p:nvSpPr>
          <p:spPr bwMode="auto">
            <a:xfrm>
              <a:off x="6429388" y="3571876"/>
              <a:ext cx="1571622" cy="1428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9" name="Group 69"/>
            <p:cNvGrpSpPr>
              <a:grpSpLocks/>
            </p:cNvGrpSpPr>
            <p:nvPr/>
          </p:nvGrpSpPr>
          <p:grpSpPr bwMode="auto">
            <a:xfrm>
              <a:off x="2500313" y="4929188"/>
              <a:ext cx="1571625" cy="358775"/>
              <a:chOff x="6429388" y="3571876"/>
              <a:chExt cx="1571622" cy="358767"/>
            </a:xfrm>
          </p:grpSpPr>
          <p:grpSp>
            <p:nvGrpSpPr>
              <p:cNvPr id="190" name="Group 209"/>
              <p:cNvGrpSpPr>
                <a:grpSpLocks/>
              </p:cNvGrpSpPr>
              <p:nvPr/>
            </p:nvGrpSpPr>
            <p:grpSpPr bwMode="auto">
              <a:xfrm>
                <a:off x="7144932" y="3691617"/>
                <a:ext cx="502077" cy="238217"/>
                <a:chOff x="4784823" y="2716208"/>
                <a:chExt cx="1286563" cy="285752"/>
              </a:xfrm>
            </p:grpSpPr>
            <p:cxnSp>
              <p:nvCxnSpPr>
                <p:cNvPr id="192" name="Straight Arrow Connector 80"/>
                <p:cNvCxnSpPr/>
                <p:nvPr/>
              </p:nvCxnSpPr>
              <p:spPr>
                <a:xfrm>
                  <a:off x="4789912" y="2999118"/>
                  <a:ext cx="1281402" cy="190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81"/>
                <p:cNvCxnSpPr/>
                <p:nvPr/>
              </p:nvCxnSpPr>
              <p:spPr>
                <a:xfrm rot="5400000">
                  <a:off x="4646011" y="2855218"/>
                  <a:ext cx="283732" cy="40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Rectangle 78"/>
              <p:cNvSpPr/>
              <p:nvPr/>
            </p:nvSpPr>
            <p:spPr bwMode="auto">
              <a:xfrm>
                <a:off x="6429388" y="3571876"/>
                <a:ext cx="1571622" cy="14286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10" name="Group 29"/>
            <p:cNvGrpSpPr>
              <a:grpSpLocks/>
            </p:cNvGrpSpPr>
            <p:nvPr/>
          </p:nvGrpSpPr>
          <p:grpSpPr bwMode="auto">
            <a:xfrm>
              <a:off x="7072313" y="1214438"/>
              <a:ext cx="214312" cy="1706562"/>
              <a:chOff x="4080" y="576"/>
              <a:chExt cx="336" cy="2544"/>
            </a:xfrm>
          </p:grpSpPr>
          <p:sp>
            <p:nvSpPr>
              <p:cNvPr id="171" name="Oval 30"/>
              <p:cNvSpPr>
                <a:spLocks noChangeArrowheads="1"/>
              </p:cNvSpPr>
              <p:nvPr/>
            </p:nvSpPr>
            <p:spPr bwMode="auto">
              <a:xfrm>
                <a:off x="4080" y="2544"/>
                <a:ext cx="336" cy="19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ru-RU"/>
              </a:p>
            </p:txBody>
          </p:sp>
          <p:grpSp>
            <p:nvGrpSpPr>
              <p:cNvPr id="172" name="Group 31"/>
              <p:cNvGrpSpPr>
                <a:grpSpLocks/>
              </p:cNvGrpSpPr>
              <p:nvPr/>
            </p:nvGrpSpPr>
            <p:grpSpPr bwMode="auto">
              <a:xfrm>
                <a:off x="4080" y="576"/>
                <a:ext cx="336" cy="2064"/>
                <a:chOff x="4080" y="576"/>
                <a:chExt cx="336" cy="2352"/>
              </a:xfrm>
            </p:grpSpPr>
            <p:sp>
              <p:nvSpPr>
                <p:cNvPr id="184" name="AutoShape 32"/>
                <p:cNvSpPr>
                  <a:spLocks noChangeArrowheads="1"/>
                </p:cNvSpPr>
                <p:nvPr/>
              </p:nvSpPr>
              <p:spPr bwMode="auto">
                <a:xfrm rot="-5400000">
                  <a:off x="3072" y="1584"/>
                  <a:ext cx="2352" cy="336"/>
                </a:xfrm>
                <a:prstGeom prst="flowChartDelay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GB" altLang="ru-RU"/>
                </a:p>
              </p:txBody>
            </p:sp>
            <p:sp>
              <p:nvSpPr>
                <p:cNvPr id="185" name="Line 3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6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7" name="Line 35"/>
                <p:cNvSpPr>
                  <a:spLocks noChangeShapeType="1"/>
                </p:cNvSpPr>
                <p:nvPr/>
              </p:nvSpPr>
              <p:spPr bwMode="auto">
                <a:xfrm>
                  <a:off x="4320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8" name="Line 36"/>
                <p:cNvSpPr>
                  <a:spLocks noChangeShapeType="1"/>
                </p:cNvSpPr>
                <p:nvPr/>
              </p:nvSpPr>
              <p:spPr bwMode="auto">
                <a:xfrm>
                  <a:off x="4368" y="912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Line 37"/>
                <p:cNvSpPr>
                  <a:spLocks noChangeShapeType="1"/>
                </p:cNvSpPr>
                <p:nvPr/>
              </p:nvSpPr>
              <p:spPr bwMode="auto">
                <a:xfrm>
                  <a:off x="4238" y="912"/>
                  <a:ext cx="0" cy="20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73" name="AutoShape 38"/>
              <p:cNvSpPr>
                <a:spLocks noChangeArrowheads="1"/>
              </p:cNvSpPr>
              <p:nvPr/>
            </p:nvSpPr>
            <p:spPr bwMode="auto">
              <a:xfrm>
                <a:off x="4176" y="2688"/>
                <a:ext cx="144" cy="432"/>
              </a:xfrm>
              <a:prstGeom prst="can">
                <a:avLst>
                  <a:gd name="adj" fmla="val 7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ru-RU"/>
              </a:p>
            </p:txBody>
          </p:sp>
          <p:sp>
            <p:nvSpPr>
              <p:cNvPr id="174" name="AutoShape 39"/>
              <p:cNvSpPr>
                <a:spLocks noChangeArrowheads="1"/>
              </p:cNvSpPr>
              <p:nvPr/>
            </p:nvSpPr>
            <p:spPr bwMode="auto">
              <a:xfrm rot="1989640" flipV="1">
                <a:off x="4080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lnTo>
                      <a:pt x="5830" y="790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Freeform 40"/>
              <p:cNvSpPr>
                <a:spLocks/>
              </p:cNvSpPr>
              <p:nvPr/>
            </p:nvSpPr>
            <p:spPr bwMode="auto">
              <a:xfrm>
                <a:off x="408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6 w 104"/>
                  <a:gd name="T5" fmla="*/ 96 h 144"/>
                  <a:gd name="T6" fmla="*/ 6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6" name="AutoShape 41"/>
              <p:cNvSpPr>
                <a:spLocks noChangeArrowheads="1"/>
              </p:cNvSpPr>
              <p:nvPr/>
            </p:nvSpPr>
            <p:spPr bwMode="auto">
              <a:xfrm rot="-1989640" flipH="1" flipV="1">
                <a:off x="4176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lnTo>
                      <a:pt x="5830" y="790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Freeform 42"/>
              <p:cNvSpPr>
                <a:spLocks/>
              </p:cNvSpPr>
              <p:nvPr/>
            </p:nvSpPr>
            <p:spPr bwMode="auto">
              <a:xfrm flipH="1">
                <a:off x="432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6 w 104"/>
                  <a:gd name="T5" fmla="*/ 96 h 144"/>
                  <a:gd name="T6" fmla="*/ 6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8" name="Line 43"/>
              <p:cNvSpPr>
                <a:spLocks noChangeShapeType="1"/>
              </p:cNvSpPr>
              <p:nvPr/>
            </p:nvSpPr>
            <p:spPr bwMode="auto">
              <a:xfrm>
                <a:off x="4080" y="2640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44"/>
              <p:cNvSpPr>
                <a:spLocks noChangeShapeType="1"/>
              </p:cNvSpPr>
              <p:nvPr/>
            </p:nvSpPr>
            <p:spPr bwMode="auto">
              <a:xfrm>
                <a:off x="4176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" name="Line 45"/>
              <p:cNvSpPr>
                <a:spLocks noChangeShapeType="1"/>
              </p:cNvSpPr>
              <p:nvPr/>
            </p:nvSpPr>
            <p:spPr bwMode="auto">
              <a:xfrm>
                <a:off x="4128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 flipV="1">
                <a:off x="4272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2" name="Line 47"/>
              <p:cNvSpPr>
                <a:spLocks noChangeShapeType="1"/>
              </p:cNvSpPr>
              <p:nvPr/>
            </p:nvSpPr>
            <p:spPr bwMode="auto">
              <a:xfrm flipV="1">
                <a:off x="4320" y="2640"/>
                <a:ext cx="48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3" name="Line 48"/>
              <p:cNvSpPr>
                <a:spLocks noChangeShapeType="1"/>
              </p:cNvSpPr>
              <p:nvPr/>
            </p:nvSpPr>
            <p:spPr bwMode="auto">
              <a:xfrm>
                <a:off x="4224" y="274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1" name="Group 29"/>
            <p:cNvGrpSpPr>
              <a:grpSpLocks/>
            </p:cNvGrpSpPr>
            <p:nvPr/>
          </p:nvGrpSpPr>
          <p:grpSpPr bwMode="auto">
            <a:xfrm>
              <a:off x="1714480" y="1214422"/>
              <a:ext cx="214314" cy="1706550"/>
              <a:chOff x="4080" y="576"/>
              <a:chExt cx="336" cy="2544"/>
            </a:xfrm>
            <a:solidFill>
              <a:srgbClr val="9966FF"/>
            </a:solidFill>
          </p:grpSpPr>
          <p:sp>
            <p:nvSpPr>
              <p:cNvPr id="152" name="Oval 30"/>
              <p:cNvSpPr>
                <a:spLocks noChangeArrowheads="1"/>
              </p:cNvSpPr>
              <p:nvPr/>
            </p:nvSpPr>
            <p:spPr bwMode="auto">
              <a:xfrm>
                <a:off x="4080" y="2544"/>
                <a:ext cx="336" cy="192"/>
              </a:xfrm>
              <a:prstGeom prst="ellipse">
                <a:avLst/>
              </a:prstGeom>
              <a:grp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grpSp>
            <p:nvGrpSpPr>
              <p:cNvPr id="153" name="Group 31"/>
              <p:cNvGrpSpPr>
                <a:grpSpLocks/>
              </p:cNvGrpSpPr>
              <p:nvPr/>
            </p:nvGrpSpPr>
            <p:grpSpPr bwMode="auto">
              <a:xfrm>
                <a:off x="4080" y="576"/>
                <a:ext cx="336" cy="2064"/>
                <a:chOff x="4080" y="576"/>
                <a:chExt cx="336" cy="2352"/>
              </a:xfrm>
              <a:grpFill/>
            </p:grpSpPr>
            <p:sp>
              <p:nvSpPr>
                <p:cNvPr id="165" name="AutoShape 32"/>
                <p:cNvSpPr>
                  <a:spLocks noChangeArrowheads="1"/>
                </p:cNvSpPr>
                <p:nvPr/>
              </p:nvSpPr>
              <p:spPr bwMode="auto">
                <a:xfrm rot="-5400000">
                  <a:off x="3072" y="1584"/>
                  <a:ext cx="2352" cy="336"/>
                </a:xfrm>
                <a:prstGeom prst="flowChartDelay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166" name="Line 3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167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168" name="Line 35"/>
                <p:cNvSpPr>
                  <a:spLocks noChangeShapeType="1"/>
                </p:cNvSpPr>
                <p:nvPr/>
              </p:nvSpPr>
              <p:spPr bwMode="auto">
                <a:xfrm>
                  <a:off x="4320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169" name="Line 36"/>
                <p:cNvSpPr>
                  <a:spLocks noChangeShapeType="1"/>
                </p:cNvSpPr>
                <p:nvPr/>
              </p:nvSpPr>
              <p:spPr bwMode="auto">
                <a:xfrm>
                  <a:off x="4368" y="912"/>
                  <a:ext cx="0" cy="201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170" name="Line 37"/>
                <p:cNvSpPr>
                  <a:spLocks noChangeShapeType="1"/>
                </p:cNvSpPr>
                <p:nvPr/>
              </p:nvSpPr>
              <p:spPr bwMode="auto">
                <a:xfrm>
                  <a:off x="4238" y="912"/>
                  <a:ext cx="0" cy="20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</p:grpSp>
          <p:sp>
            <p:nvSpPr>
              <p:cNvPr id="154" name="AutoShape 38"/>
              <p:cNvSpPr>
                <a:spLocks noChangeArrowheads="1"/>
              </p:cNvSpPr>
              <p:nvPr/>
            </p:nvSpPr>
            <p:spPr bwMode="auto">
              <a:xfrm>
                <a:off x="4176" y="2688"/>
                <a:ext cx="144" cy="432"/>
              </a:xfrm>
              <a:prstGeom prst="can">
                <a:avLst>
                  <a:gd name="adj" fmla="val 75000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55" name="AutoShape 39"/>
              <p:cNvSpPr>
                <a:spLocks noChangeArrowheads="1"/>
              </p:cNvSpPr>
              <p:nvPr/>
            </p:nvSpPr>
            <p:spPr bwMode="auto">
              <a:xfrm rot="1989640" flipV="1">
                <a:off x="4080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close/>
                  </a:path>
                </a:pathLst>
              </a:custGeom>
              <a:grpFill/>
              <a:ln w="9525">
                <a:solidFill>
                  <a:srgbClr val="99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56" name="Freeform 40"/>
              <p:cNvSpPr>
                <a:spLocks/>
              </p:cNvSpPr>
              <p:nvPr/>
            </p:nvSpPr>
            <p:spPr bwMode="auto">
              <a:xfrm>
                <a:off x="408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20 w 104"/>
                  <a:gd name="T5" fmla="*/ 96 h 144"/>
                  <a:gd name="T6" fmla="*/ 37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grpFill/>
              <a:ln w="9525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57" name="AutoShape 41"/>
              <p:cNvSpPr>
                <a:spLocks noChangeArrowheads="1"/>
              </p:cNvSpPr>
              <p:nvPr/>
            </p:nvSpPr>
            <p:spPr bwMode="auto">
              <a:xfrm rot="-1989640" flipH="1" flipV="1">
                <a:off x="4176" y="2592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 w 21600"/>
                  <a:gd name="T13" fmla="*/ 0 h 21600"/>
                  <a:gd name="T14" fmla="*/ 2115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830" y="7904"/>
                    </a:moveTo>
                    <a:cubicBezTo>
                      <a:pt x="6860" y="6135"/>
                      <a:pt x="8753" y="5047"/>
                      <a:pt x="10800" y="5048"/>
                    </a:cubicBezTo>
                    <a:cubicBezTo>
                      <a:pt x="12846" y="5048"/>
                      <a:pt x="14739" y="6135"/>
                      <a:pt x="15769" y="7904"/>
                    </a:cubicBezTo>
                    <a:lnTo>
                      <a:pt x="20131" y="5362"/>
                    </a:lnTo>
                    <a:cubicBezTo>
                      <a:pt x="18196" y="2042"/>
                      <a:pt x="14643" y="-1"/>
                      <a:pt x="10799" y="0"/>
                    </a:cubicBezTo>
                    <a:cubicBezTo>
                      <a:pt x="6956" y="0"/>
                      <a:pt x="3403" y="2042"/>
                      <a:pt x="1468" y="5362"/>
                    </a:cubicBezTo>
                    <a:close/>
                  </a:path>
                </a:pathLst>
              </a:custGeom>
              <a:grpFill/>
              <a:ln w="9525">
                <a:solidFill>
                  <a:srgbClr val="99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58" name="Freeform 42"/>
              <p:cNvSpPr>
                <a:spLocks/>
              </p:cNvSpPr>
              <p:nvPr/>
            </p:nvSpPr>
            <p:spPr bwMode="auto">
              <a:xfrm flipH="1">
                <a:off x="4320" y="2640"/>
                <a:ext cx="96" cy="144"/>
              </a:xfrm>
              <a:custGeom>
                <a:avLst/>
                <a:gdLst>
                  <a:gd name="T0" fmla="*/ 6 w 104"/>
                  <a:gd name="T1" fmla="*/ 0 h 144"/>
                  <a:gd name="T2" fmla="*/ 6 w 104"/>
                  <a:gd name="T3" fmla="*/ 48 h 144"/>
                  <a:gd name="T4" fmla="*/ 20 w 104"/>
                  <a:gd name="T5" fmla="*/ 96 h 144"/>
                  <a:gd name="T6" fmla="*/ 37 w 10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44"/>
                  <a:gd name="T14" fmla="*/ 104 w 10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44">
                    <a:moveTo>
                      <a:pt x="8" y="0"/>
                    </a:moveTo>
                    <a:cubicBezTo>
                      <a:pt x="4" y="16"/>
                      <a:pt x="0" y="32"/>
                      <a:pt x="8" y="48"/>
                    </a:cubicBezTo>
                    <a:cubicBezTo>
                      <a:pt x="16" y="64"/>
                      <a:pt x="40" y="80"/>
                      <a:pt x="56" y="96"/>
                    </a:cubicBezTo>
                    <a:cubicBezTo>
                      <a:pt x="72" y="112"/>
                      <a:pt x="96" y="136"/>
                      <a:pt x="104" y="144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59" name="Line 43"/>
              <p:cNvSpPr>
                <a:spLocks noChangeShapeType="1"/>
              </p:cNvSpPr>
              <p:nvPr/>
            </p:nvSpPr>
            <p:spPr bwMode="auto">
              <a:xfrm>
                <a:off x="4080" y="2640"/>
                <a:ext cx="336" cy="0"/>
              </a:xfrm>
              <a:prstGeom prst="line">
                <a:avLst/>
              </a:prstGeom>
              <a:grpFill/>
              <a:ln w="57150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60" name="Line 44"/>
              <p:cNvSpPr>
                <a:spLocks noChangeShapeType="1"/>
              </p:cNvSpPr>
              <p:nvPr/>
            </p:nvSpPr>
            <p:spPr bwMode="auto">
              <a:xfrm>
                <a:off x="4176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61" name="Line 45"/>
              <p:cNvSpPr>
                <a:spLocks noChangeShapeType="1"/>
              </p:cNvSpPr>
              <p:nvPr/>
            </p:nvSpPr>
            <p:spPr bwMode="auto">
              <a:xfrm>
                <a:off x="4128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62" name="Line 46"/>
              <p:cNvSpPr>
                <a:spLocks noChangeShapeType="1"/>
              </p:cNvSpPr>
              <p:nvPr/>
            </p:nvSpPr>
            <p:spPr bwMode="auto">
              <a:xfrm flipV="1">
                <a:off x="4272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63" name="Line 47"/>
              <p:cNvSpPr>
                <a:spLocks noChangeShapeType="1"/>
              </p:cNvSpPr>
              <p:nvPr/>
            </p:nvSpPr>
            <p:spPr bwMode="auto">
              <a:xfrm flipV="1">
                <a:off x="4320" y="2640"/>
                <a:ext cx="48" cy="48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64" name="Line 48"/>
              <p:cNvSpPr>
                <a:spLocks noChangeShapeType="1"/>
              </p:cNvSpPr>
              <p:nvPr/>
            </p:nvSpPr>
            <p:spPr bwMode="auto">
              <a:xfrm>
                <a:off x="4224" y="2746"/>
                <a:ext cx="4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112" name="Group 75"/>
            <p:cNvGrpSpPr>
              <a:grpSpLocks/>
            </p:cNvGrpSpPr>
            <p:nvPr/>
          </p:nvGrpSpPr>
          <p:grpSpPr bwMode="auto">
            <a:xfrm>
              <a:off x="2514600" y="5181600"/>
              <a:ext cx="571500" cy="357188"/>
              <a:chOff x="2857500" y="4429125"/>
              <a:chExt cx="571500" cy="357188"/>
            </a:xfrm>
          </p:grpSpPr>
          <p:grpSp>
            <p:nvGrpSpPr>
              <p:cNvPr id="143" name="Group 81"/>
              <p:cNvGrpSpPr>
                <a:grpSpLocks/>
              </p:cNvGrpSpPr>
              <p:nvPr/>
            </p:nvGrpSpPr>
            <p:grpSpPr bwMode="auto">
              <a:xfrm>
                <a:off x="3071834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50" name="Straight Connector 88"/>
                <p:cNvCxnSpPr/>
                <p:nvPr/>
              </p:nvCxnSpPr>
              <p:spPr>
                <a:xfrm rot="5400000" flipH="1" flipV="1">
                  <a:off x="2966232" y="2178835"/>
                  <a:ext cx="21272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Oval 89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44" name="Group 84"/>
              <p:cNvGrpSpPr>
                <a:grpSpLocks/>
              </p:cNvGrpSpPr>
              <p:nvPr/>
            </p:nvGrpSpPr>
            <p:grpSpPr bwMode="auto">
              <a:xfrm>
                <a:off x="3286146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48" name="Straight Connector 86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87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45" name="Group 87"/>
              <p:cNvGrpSpPr>
                <a:grpSpLocks/>
              </p:cNvGrpSpPr>
              <p:nvPr/>
            </p:nvGrpSpPr>
            <p:grpSpPr bwMode="auto">
              <a:xfrm>
                <a:off x="2857521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46" name="Straight Connector 84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Oval 85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grpSp>
          <p:nvGrpSpPr>
            <p:cNvPr id="113" name="Group 90"/>
            <p:cNvGrpSpPr>
              <a:grpSpLocks/>
            </p:cNvGrpSpPr>
            <p:nvPr/>
          </p:nvGrpSpPr>
          <p:grpSpPr bwMode="auto">
            <a:xfrm>
              <a:off x="2514600" y="4648200"/>
              <a:ext cx="571500" cy="357188"/>
              <a:chOff x="2857500" y="4429125"/>
              <a:chExt cx="571500" cy="357188"/>
            </a:xfrm>
          </p:grpSpPr>
          <p:grpSp>
            <p:nvGrpSpPr>
              <p:cNvPr id="134" name="Group 81"/>
              <p:cNvGrpSpPr>
                <a:grpSpLocks/>
              </p:cNvGrpSpPr>
              <p:nvPr/>
            </p:nvGrpSpPr>
            <p:grpSpPr bwMode="auto">
              <a:xfrm>
                <a:off x="3071834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41" name="Straight Connector 102"/>
                <p:cNvCxnSpPr/>
                <p:nvPr/>
              </p:nvCxnSpPr>
              <p:spPr>
                <a:xfrm rot="5400000" flipH="1" flipV="1">
                  <a:off x="2966232" y="2178835"/>
                  <a:ext cx="21272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Oval 105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35" name="Group 84"/>
              <p:cNvGrpSpPr>
                <a:grpSpLocks/>
              </p:cNvGrpSpPr>
              <p:nvPr/>
            </p:nvGrpSpPr>
            <p:grpSpPr bwMode="auto">
              <a:xfrm>
                <a:off x="3286146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39" name="Straight Connector 98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val 100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36" name="Group 87"/>
              <p:cNvGrpSpPr>
                <a:grpSpLocks/>
              </p:cNvGrpSpPr>
              <p:nvPr/>
            </p:nvGrpSpPr>
            <p:grpSpPr bwMode="auto">
              <a:xfrm>
                <a:off x="2857521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37" name="Straight Connector 96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Oval 97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grpSp>
          <p:nvGrpSpPr>
            <p:cNvPr id="114" name="Group 106"/>
            <p:cNvGrpSpPr>
              <a:grpSpLocks/>
            </p:cNvGrpSpPr>
            <p:nvPr/>
          </p:nvGrpSpPr>
          <p:grpSpPr bwMode="auto">
            <a:xfrm>
              <a:off x="6400800" y="3276600"/>
              <a:ext cx="571500" cy="357188"/>
              <a:chOff x="2857500" y="4429125"/>
              <a:chExt cx="571500" cy="357188"/>
            </a:xfrm>
          </p:grpSpPr>
          <p:grpSp>
            <p:nvGrpSpPr>
              <p:cNvPr id="125" name="Group 81"/>
              <p:cNvGrpSpPr>
                <a:grpSpLocks/>
              </p:cNvGrpSpPr>
              <p:nvPr/>
            </p:nvGrpSpPr>
            <p:grpSpPr bwMode="auto">
              <a:xfrm>
                <a:off x="3071834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32" name="Straight Connector 124"/>
                <p:cNvCxnSpPr/>
                <p:nvPr/>
              </p:nvCxnSpPr>
              <p:spPr>
                <a:xfrm rot="5400000" flipH="1" flipV="1">
                  <a:off x="2966232" y="2178835"/>
                  <a:ext cx="21272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125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26" name="Group 84"/>
              <p:cNvGrpSpPr>
                <a:grpSpLocks/>
              </p:cNvGrpSpPr>
              <p:nvPr/>
            </p:nvGrpSpPr>
            <p:grpSpPr bwMode="auto">
              <a:xfrm>
                <a:off x="3286146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30" name="Straight Connector 122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Oval 123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27" name="Group 87"/>
              <p:cNvGrpSpPr>
                <a:grpSpLocks/>
              </p:cNvGrpSpPr>
              <p:nvPr/>
            </p:nvGrpSpPr>
            <p:grpSpPr bwMode="auto">
              <a:xfrm>
                <a:off x="2857521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28" name="Straight Connector 115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1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grpSp>
          <p:nvGrpSpPr>
            <p:cNvPr id="115" name="Group 126"/>
            <p:cNvGrpSpPr>
              <a:grpSpLocks/>
            </p:cNvGrpSpPr>
            <p:nvPr/>
          </p:nvGrpSpPr>
          <p:grpSpPr bwMode="auto">
            <a:xfrm>
              <a:off x="6400800" y="3657600"/>
              <a:ext cx="571500" cy="357188"/>
              <a:chOff x="2857500" y="4429125"/>
              <a:chExt cx="571500" cy="357188"/>
            </a:xfrm>
          </p:grpSpPr>
          <p:grpSp>
            <p:nvGrpSpPr>
              <p:cNvPr id="116" name="Group 81"/>
              <p:cNvGrpSpPr>
                <a:grpSpLocks/>
              </p:cNvGrpSpPr>
              <p:nvPr/>
            </p:nvGrpSpPr>
            <p:grpSpPr bwMode="auto">
              <a:xfrm>
                <a:off x="3071834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23" name="Straight Connector 134"/>
                <p:cNvCxnSpPr/>
                <p:nvPr/>
              </p:nvCxnSpPr>
              <p:spPr>
                <a:xfrm rot="5400000" flipH="1" flipV="1">
                  <a:off x="2966232" y="2178835"/>
                  <a:ext cx="21272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35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17" name="Group 84"/>
              <p:cNvGrpSpPr>
                <a:grpSpLocks/>
              </p:cNvGrpSpPr>
              <p:nvPr/>
            </p:nvGrpSpPr>
            <p:grpSpPr bwMode="auto">
              <a:xfrm>
                <a:off x="3286146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21" name="Straight Connector 132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Oval 133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18" name="Group 87"/>
              <p:cNvGrpSpPr>
                <a:grpSpLocks/>
              </p:cNvGrpSpPr>
              <p:nvPr/>
            </p:nvGrpSpPr>
            <p:grpSpPr bwMode="auto">
              <a:xfrm>
                <a:off x="2857521" y="4429125"/>
                <a:ext cx="142876" cy="357188"/>
                <a:chOff x="3000364" y="1928802"/>
                <a:chExt cx="142876" cy="357190"/>
              </a:xfrm>
            </p:grpSpPr>
            <p:cxnSp>
              <p:nvCxnSpPr>
                <p:cNvPr id="119" name="Straight Connector 130"/>
                <p:cNvCxnSpPr/>
                <p:nvPr/>
              </p:nvCxnSpPr>
              <p:spPr>
                <a:xfrm rot="5400000" flipH="1" flipV="1">
                  <a:off x="2966233" y="2178835"/>
                  <a:ext cx="212726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Oval 131"/>
                <p:cNvSpPr/>
                <p:nvPr/>
              </p:nvSpPr>
              <p:spPr>
                <a:xfrm>
                  <a:off x="3000364" y="1928802"/>
                  <a:ext cx="142876" cy="1285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206" name="AutoShape 32"/>
          <p:cNvSpPr>
            <a:spLocks noChangeArrowheads="1"/>
          </p:cNvSpPr>
          <p:nvPr/>
        </p:nvSpPr>
        <p:spPr bwMode="auto">
          <a:xfrm rot="16200000">
            <a:off x="4139538" y="4988589"/>
            <a:ext cx="1384562" cy="214311"/>
          </a:xfrm>
          <a:prstGeom prst="flowChartDelay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ru-RU"/>
          </a:p>
        </p:txBody>
      </p:sp>
      <p:sp>
        <p:nvSpPr>
          <p:cNvPr id="207" name="Line 33"/>
          <p:cNvSpPr>
            <a:spLocks noChangeShapeType="1"/>
          </p:cNvSpPr>
          <p:nvPr/>
        </p:nvSpPr>
        <p:spPr bwMode="auto">
          <a:xfrm>
            <a:off x="4755279" y="4601258"/>
            <a:ext cx="0" cy="1186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" name="Line 34"/>
          <p:cNvSpPr>
            <a:spLocks noChangeShapeType="1"/>
          </p:cNvSpPr>
          <p:nvPr/>
        </p:nvSpPr>
        <p:spPr bwMode="auto">
          <a:xfrm>
            <a:off x="4785895" y="4601258"/>
            <a:ext cx="0" cy="1186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9" name="Line 35"/>
          <p:cNvSpPr>
            <a:spLocks noChangeShapeType="1"/>
          </p:cNvSpPr>
          <p:nvPr/>
        </p:nvSpPr>
        <p:spPr bwMode="auto">
          <a:xfrm>
            <a:off x="4877742" y="4601258"/>
            <a:ext cx="0" cy="1186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0" name="Line 36"/>
          <p:cNvSpPr>
            <a:spLocks noChangeShapeType="1"/>
          </p:cNvSpPr>
          <p:nvPr/>
        </p:nvSpPr>
        <p:spPr bwMode="auto">
          <a:xfrm>
            <a:off x="4908358" y="4601258"/>
            <a:ext cx="0" cy="1186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1" name="Line 37"/>
          <p:cNvSpPr>
            <a:spLocks noChangeShapeType="1"/>
          </p:cNvSpPr>
          <p:nvPr/>
        </p:nvSpPr>
        <p:spPr bwMode="auto">
          <a:xfrm>
            <a:off x="4825440" y="4601258"/>
            <a:ext cx="0" cy="118676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2" name="AutoShape 38"/>
          <p:cNvSpPr>
            <a:spLocks noChangeArrowheads="1"/>
          </p:cNvSpPr>
          <p:nvPr/>
        </p:nvSpPr>
        <p:spPr bwMode="auto">
          <a:xfrm>
            <a:off x="4785895" y="5820224"/>
            <a:ext cx="91848" cy="289792"/>
          </a:xfrm>
          <a:prstGeom prst="can">
            <a:avLst>
              <a:gd name="adj" fmla="val 750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ru-RU"/>
          </a:p>
        </p:txBody>
      </p:sp>
      <p:sp>
        <p:nvSpPr>
          <p:cNvPr id="213" name="Freeform 40"/>
          <p:cNvSpPr>
            <a:spLocks/>
          </p:cNvSpPr>
          <p:nvPr/>
        </p:nvSpPr>
        <p:spPr bwMode="auto">
          <a:xfrm>
            <a:off x="4724663" y="5788025"/>
            <a:ext cx="61232" cy="96597"/>
          </a:xfrm>
          <a:custGeom>
            <a:avLst/>
            <a:gdLst>
              <a:gd name="T0" fmla="*/ 6 w 104"/>
              <a:gd name="T1" fmla="*/ 0 h 144"/>
              <a:gd name="T2" fmla="*/ 6 w 104"/>
              <a:gd name="T3" fmla="*/ 48 h 144"/>
              <a:gd name="T4" fmla="*/ 6 w 104"/>
              <a:gd name="T5" fmla="*/ 96 h 144"/>
              <a:gd name="T6" fmla="*/ 6 w 104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144"/>
              <a:gd name="T14" fmla="*/ 104 w 10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144">
                <a:moveTo>
                  <a:pt x="8" y="0"/>
                </a:moveTo>
                <a:cubicBezTo>
                  <a:pt x="4" y="16"/>
                  <a:pt x="0" y="32"/>
                  <a:pt x="8" y="48"/>
                </a:cubicBezTo>
                <a:cubicBezTo>
                  <a:pt x="16" y="64"/>
                  <a:pt x="40" y="80"/>
                  <a:pt x="56" y="96"/>
                </a:cubicBezTo>
                <a:cubicBezTo>
                  <a:pt x="72" y="112"/>
                  <a:pt x="96" y="136"/>
                  <a:pt x="104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4" name="AutoShape 41"/>
          <p:cNvSpPr>
            <a:spLocks noChangeArrowheads="1"/>
          </p:cNvSpPr>
          <p:nvPr/>
        </p:nvSpPr>
        <p:spPr bwMode="auto">
          <a:xfrm rot="19610360" flipH="1" flipV="1">
            <a:off x="4785895" y="5755826"/>
            <a:ext cx="153079" cy="12879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 w 21600"/>
              <a:gd name="T13" fmla="*/ 0 h 21600"/>
              <a:gd name="T14" fmla="*/ 21150 w 21600"/>
              <a:gd name="T15" fmla="*/ 92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830" y="7904"/>
                </a:moveTo>
                <a:cubicBezTo>
                  <a:pt x="6860" y="6135"/>
                  <a:pt x="8753" y="5047"/>
                  <a:pt x="10800" y="5048"/>
                </a:cubicBezTo>
                <a:cubicBezTo>
                  <a:pt x="12846" y="5048"/>
                  <a:pt x="14739" y="6135"/>
                  <a:pt x="15769" y="7904"/>
                </a:cubicBezTo>
                <a:lnTo>
                  <a:pt x="20131" y="5362"/>
                </a:lnTo>
                <a:cubicBezTo>
                  <a:pt x="18196" y="2042"/>
                  <a:pt x="14643" y="-1"/>
                  <a:pt x="10799" y="0"/>
                </a:cubicBezTo>
                <a:cubicBezTo>
                  <a:pt x="6956" y="0"/>
                  <a:pt x="3403" y="2042"/>
                  <a:pt x="1468" y="5362"/>
                </a:cubicBezTo>
                <a:lnTo>
                  <a:pt x="5830" y="7904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" name="Line 44"/>
          <p:cNvSpPr>
            <a:spLocks noChangeShapeType="1"/>
          </p:cNvSpPr>
          <p:nvPr/>
        </p:nvSpPr>
        <p:spPr bwMode="auto">
          <a:xfrm>
            <a:off x="4785895" y="5788025"/>
            <a:ext cx="30616" cy="32199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6" name="Line 45"/>
          <p:cNvSpPr>
            <a:spLocks noChangeShapeType="1"/>
          </p:cNvSpPr>
          <p:nvPr/>
        </p:nvSpPr>
        <p:spPr bwMode="auto">
          <a:xfrm>
            <a:off x="4755279" y="5788025"/>
            <a:ext cx="30616" cy="32199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" name="Line 46"/>
          <p:cNvSpPr>
            <a:spLocks noChangeShapeType="1"/>
          </p:cNvSpPr>
          <p:nvPr/>
        </p:nvSpPr>
        <p:spPr bwMode="auto">
          <a:xfrm flipV="1">
            <a:off x="4847126" y="5788025"/>
            <a:ext cx="30616" cy="32199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8" name="Line 47"/>
          <p:cNvSpPr>
            <a:spLocks noChangeShapeType="1"/>
          </p:cNvSpPr>
          <p:nvPr/>
        </p:nvSpPr>
        <p:spPr bwMode="auto">
          <a:xfrm flipV="1">
            <a:off x="4877742" y="5788025"/>
            <a:ext cx="30616" cy="32199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9" name="Line 48"/>
          <p:cNvSpPr>
            <a:spLocks noChangeShapeType="1"/>
          </p:cNvSpPr>
          <p:nvPr/>
        </p:nvSpPr>
        <p:spPr bwMode="auto">
          <a:xfrm>
            <a:off x="4816511" y="5859131"/>
            <a:ext cx="306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44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0"/>
            <a:ext cx="972108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ru-RU" sz="3600" dirty="0" smtClean="0">
                <a:latin typeface="Century" panose="02040604050505020304" pitchFamily="18" charset="0"/>
              </a:rPr>
              <a:t>Конец</a:t>
            </a:r>
            <a:endParaRPr lang="ru-RU" sz="3600" dirty="0">
              <a:latin typeface="Century" panose="02040604050505020304" pitchFamily="18" charset="0"/>
            </a:endParaRPr>
          </a:p>
        </p:txBody>
      </p:sp>
      <p:pic>
        <p:nvPicPr>
          <p:cNvPr id="22530" name="Picture 2" descr="C:\Users\Азамат\Downloads\fbb_mono_black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769827"/>
            <a:ext cx="3266279" cy="32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Азамат\Downloads\m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4" y="1769827"/>
            <a:ext cx="3363469" cy="33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34" name="Группа 6"/>
          <p:cNvGrpSpPr>
            <a:grpSpLocks/>
          </p:cNvGrpSpPr>
          <p:nvPr/>
        </p:nvGrpSpPr>
        <p:grpSpPr bwMode="auto">
          <a:xfrm>
            <a:off x="465957" y="945042"/>
            <a:ext cx="8557362" cy="5355169"/>
            <a:chOff x="76568" y="458987"/>
            <a:chExt cx="9422457" cy="6456151"/>
          </a:xfrm>
        </p:grpSpPr>
        <p:pic>
          <p:nvPicPr>
            <p:cNvPr id="696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8" y="819649"/>
              <a:ext cx="6727680" cy="489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9636" name="Text Box 4"/>
            <p:cNvSpPr txBox="1">
              <a:spLocks noChangeArrowheads="1"/>
            </p:cNvSpPr>
            <p:nvPr/>
          </p:nvSpPr>
          <p:spPr bwMode="auto">
            <a:xfrm>
              <a:off x="4964714" y="6339590"/>
              <a:ext cx="3918240" cy="30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altLang="ru-RU" sz="1100" b="1" dirty="0" err="1">
                  <a:solidFill>
                    <a:srgbClr val="000000"/>
                  </a:solidFill>
                </a:rPr>
                <a:t>Bönisch</a:t>
              </a:r>
              <a:r>
                <a:rPr lang="en-GB" altLang="ru-RU" sz="1100" b="1" dirty="0">
                  <a:solidFill>
                    <a:srgbClr val="000000"/>
                  </a:solidFill>
                </a:rPr>
                <a:t> C , and Hake S B </a:t>
              </a:r>
              <a:r>
                <a:rPr lang="en-GB" altLang="ru-RU" sz="1100" b="1" dirty="0" err="1">
                  <a:solidFill>
                    <a:srgbClr val="000000"/>
                  </a:solidFill>
                </a:rPr>
                <a:t>Nucl</a:t>
              </a:r>
              <a:r>
                <a:rPr lang="en-GB" altLang="ru-RU" sz="1100" b="1" dirty="0">
                  <a:solidFill>
                    <a:srgbClr val="000000"/>
                  </a:solidFill>
                </a:rPr>
                <a:t>. Acids Res. 2012;40:10719-10741</a:t>
              </a:r>
            </a:p>
          </p:txBody>
        </p:sp>
        <p:sp>
          <p:nvSpPr>
            <p:cNvPr id="69637" name="TextBox 1"/>
            <p:cNvSpPr txBox="1">
              <a:spLocks noChangeArrowheads="1"/>
            </p:cNvSpPr>
            <p:nvPr/>
          </p:nvSpPr>
          <p:spPr bwMode="auto">
            <a:xfrm>
              <a:off x="391681" y="5608240"/>
              <a:ext cx="3162094" cy="130689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ru-RU" altLang="ru-RU" sz="1300" dirty="0" smtClean="0">
                  <a:latin typeface="Century" panose="02040604050505020304" pitchFamily="18" charset="0"/>
                </a:rPr>
                <a:t>Взаимодействие </a:t>
              </a:r>
              <a:r>
                <a:rPr lang="ru-RU" altLang="ru-RU" sz="1300" dirty="0">
                  <a:latin typeface="Century" panose="02040604050505020304" pitchFamily="18" charset="0"/>
                </a:rPr>
                <a:t>с</a:t>
              </a:r>
            </a:p>
            <a:p>
              <a:pPr eaLnBrk="1" hangingPunct="1"/>
              <a:r>
                <a:rPr lang="en-US" altLang="ru-RU" sz="1300" dirty="0">
                  <a:latin typeface="Century" panose="02040604050505020304" pitchFamily="18" charset="0"/>
                </a:rPr>
                <a:t>N-</a:t>
              </a:r>
              <a:r>
                <a:rPr lang="ru-RU" altLang="ru-RU" sz="1300" dirty="0">
                  <a:latin typeface="Century" panose="02040604050505020304" pitchFamily="18" charset="0"/>
                </a:rPr>
                <a:t>концевым доменом</a:t>
              </a:r>
            </a:p>
            <a:p>
              <a:pPr eaLnBrk="1" hangingPunct="1"/>
              <a:r>
                <a:rPr lang="ru-RU" altLang="ru-RU" sz="1300" dirty="0">
                  <a:latin typeface="Century" panose="02040604050505020304" pitchFamily="18" charset="0"/>
                </a:rPr>
                <a:t>Н4 соседней нуклеосомы,</a:t>
              </a:r>
            </a:p>
            <a:p>
              <a:pPr eaLnBrk="1" hangingPunct="1"/>
              <a:r>
                <a:rPr lang="ru-RU" altLang="ru-RU" sz="1300" dirty="0">
                  <a:latin typeface="Century" panose="02040604050505020304" pitchFamily="18" charset="0"/>
                </a:rPr>
                <a:t>контроль упаковки в компактные</a:t>
              </a:r>
            </a:p>
            <a:p>
              <a:pPr eaLnBrk="1" hangingPunct="1"/>
              <a:r>
                <a:rPr lang="ru-RU" altLang="ru-RU" sz="1300" dirty="0">
                  <a:latin typeface="Century" panose="02040604050505020304" pitchFamily="18" charset="0"/>
                </a:rPr>
                <a:t>структуры</a:t>
              </a:r>
            </a:p>
          </p:txBody>
        </p:sp>
        <p:sp>
          <p:nvSpPr>
            <p:cNvPr id="69638" name="TextBox 2"/>
            <p:cNvSpPr txBox="1">
              <a:spLocks noChangeArrowheads="1"/>
            </p:cNvSpPr>
            <p:nvPr/>
          </p:nvSpPr>
          <p:spPr bwMode="auto">
            <a:xfrm>
              <a:off x="6444208" y="4771806"/>
              <a:ext cx="2977258" cy="106571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ru-RU" altLang="ru-RU" sz="1300" dirty="0" smtClean="0">
                  <a:latin typeface="Century" panose="02040604050505020304" pitchFamily="18" charset="0"/>
                </a:rPr>
                <a:t>Взаимодействие </a:t>
              </a:r>
              <a:r>
                <a:rPr lang="ru-RU" altLang="ru-RU" sz="1300" dirty="0">
                  <a:latin typeface="Century" panose="02040604050505020304" pitchFamily="18" charset="0"/>
                </a:rPr>
                <a:t>между </a:t>
              </a:r>
              <a:r>
                <a:rPr lang="en-US" altLang="ru-RU" sz="1300" dirty="0">
                  <a:latin typeface="Century" panose="02040604050505020304" pitchFamily="18" charset="0"/>
                </a:rPr>
                <a:t>L1</a:t>
              </a:r>
            </a:p>
            <a:p>
              <a:pPr eaLnBrk="1" hangingPunct="1"/>
              <a:r>
                <a:rPr lang="ru-RU" altLang="ru-RU" sz="1300" dirty="0">
                  <a:latin typeface="Century" panose="02040604050505020304" pitchFamily="18" charset="0"/>
                </a:rPr>
                <a:t>петлями двух </a:t>
              </a:r>
              <a:r>
                <a:rPr lang="en-US" altLang="ru-RU" sz="1300" dirty="0">
                  <a:latin typeface="Century" panose="02040604050505020304" pitchFamily="18" charset="0"/>
                </a:rPr>
                <a:t>H2A</a:t>
              </a:r>
              <a:r>
                <a:rPr lang="ru-RU" altLang="ru-RU" sz="1300" dirty="0">
                  <a:latin typeface="Century" panose="02040604050505020304" pitchFamily="18" charset="0"/>
                </a:rPr>
                <a:t> способствует</a:t>
              </a:r>
            </a:p>
            <a:p>
              <a:pPr eaLnBrk="1" hangingPunct="1"/>
              <a:r>
                <a:rPr lang="ru-RU" altLang="ru-RU" sz="1300" dirty="0">
                  <a:latin typeface="Century" panose="02040604050505020304" pitchFamily="18" charset="0"/>
                </a:rPr>
                <a:t>удержанию </a:t>
              </a:r>
              <a:r>
                <a:rPr lang="ru-RU" altLang="ru-RU" sz="1300" dirty="0" err="1">
                  <a:latin typeface="Century" panose="02040604050505020304" pitchFamily="18" charset="0"/>
                </a:rPr>
                <a:t>димеров</a:t>
              </a:r>
              <a:r>
                <a:rPr lang="ru-RU" altLang="ru-RU" sz="1300" dirty="0">
                  <a:latin typeface="Century" panose="02040604050505020304" pitchFamily="18" charset="0"/>
                </a:rPr>
                <a:t> в составе</a:t>
              </a:r>
            </a:p>
            <a:p>
              <a:pPr eaLnBrk="1" hangingPunct="1"/>
              <a:r>
                <a:rPr lang="ru-RU" altLang="ru-RU" sz="1300" dirty="0">
                  <a:latin typeface="Century" panose="02040604050505020304" pitchFamily="18" charset="0"/>
                </a:rPr>
                <a:t>нуклеосомы</a:t>
              </a:r>
            </a:p>
          </p:txBody>
        </p:sp>
        <p:sp>
          <p:nvSpPr>
            <p:cNvPr id="69639" name="TextBox 3"/>
            <p:cNvSpPr txBox="1">
              <a:spLocks noChangeArrowheads="1"/>
            </p:cNvSpPr>
            <p:nvPr/>
          </p:nvSpPr>
          <p:spPr bwMode="auto">
            <a:xfrm>
              <a:off x="6012160" y="2616102"/>
              <a:ext cx="3486865" cy="106571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ru-RU" altLang="ru-RU" sz="1300" dirty="0" err="1">
                  <a:latin typeface="Century" panose="02040604050505020304" pitchFamily="18" charset="0"/>
                </a:rPr>
                <a:t>Докинг</a:t>
              </a:r>
              <a:r>
                <a:rPr lang="ru-RU" altLang="ru-RU" sz="1300" dirty="0">
                  <a:latin typeface="Century" panose="02040604050505020304" pitchFamily="18" charset="0"/>
                </a:rPr>
                <a:t> домен взаимодействует с</a:t>
              </a:r>
            </a:p>
            <a:p>
              <a:pPr eaLnBrk="1" hangingPunct="1"/>
              <a:r>
                <a:rPr lang="en-US" altLang="ru-RU" sz="1300" dirty="0">
                  <a:latin typeface="Century" panose="02040604050505020304" pitchFamily="18" charset="0"/>
                </a:rPr>
                <a:t>N-</a:t>
              </a:r>
              <a:r>
                <a:rPr lang="ru-RU" altLang="ru-RU" sz="1300" dirty="0">
                  <a:latin typeface="Century" panose="02040604050505020304" pitchFamily="18" charset="0"/>
                </a:rPr>
                <a:t>концевым доменом </a:t>
              </a:r>
              <a:r>
                <a:rPr lang="en-US" altLang="ru-RU" sz="1300" dirty="0">
                  <a:latin typeface="Century" panose="02040604050505020304" pitchFamily="18" charset="0"/>
                </a:rPr>
                <a:t>H3 </a:t>
              </a:r>
              <a:r>
                <a:rPr lang="ru-RU" altLang="ru-RU" sz="1300" dirty="0">
                  <a:latin typeface="Century" panose="02040604050505020304" pitchFamily="18" charset="0"/>
                </a:rPr>
                <a:t>модулирует</a:t>
              </a:r>
            </a:p>
            <a:p>
              <a:pPr eaLnBrk="1" hangingPunct="1"/>
              <a:r>
                <a:rPr lang="ru-RU" altLang="ru-RU" sz="1300" dirty="0">
                  <a:latin typeface="Century" panose="02040604050505020304" pitchFamily="18" charset="0"/>
                </a:rPr>
                <a:t>его связывание с ДНК на входе и </a:t>
              </a:r>
            </a:p>
            <a:p>
              <a:pPr eaLnBrk="1" hangingPunct="1"/>
              <a:r>
                <a:rPr lang="ru-RU" altLang="ru-RU" sz="1300" dirty="0">
                  <a:latin typeface="Century" panose="02040604050505020304" pitchFamily="18" charset="0"/>
                </a:rPr>
                <a:t>выходе из нуклеосомы</a:t>
              </a:r>
            </a:p>
          </p:txBody>
        </p:sp>
        <p:sp>
          <p:nvSpPr>
            <p:cNvPr id="69640" name="TextBox 4"/>
            <p:cNvSpPr txBox="1">
              <a:spLocks noChangeArrowheads="1"/>
            </p:cNvSpPr>
            <p:nvPr/>
          </p:nvSpPr>
          <p:spPr bwMode="auto">
            <a:xfrm>
              <a:off x="3491880" y="518241"/>
              <a:ext cx="423990" cy="3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ru-RU" sz="1800"/>
                <a:t>L1</a:t>
              </a:r>
              <a:endParaRPr lang="ru-RU" altLang="ru-RU" sz="1800"/>
            </a:p>
          </p:txBody>
        </p:sp>
        <p:sp>
          <p:nvSpPr>
            <p:cNvPr id="69641" name="TextBox 5"/>
            <p:cNvSpPr txBox="1">
              <a:spLocks noChangeArrowheads="1"/>
            </p:cNvSpPr>
            <p:nvPr/>
          </p:nvSpPr>
          <p:spPr bwMode="auto">
            <a:xfrm>
              <a:off x="1115054" y="2093507"/>
              <a:ext cx="1385792" cy="3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ru-RU" sz="1800" dirty="0"/>
                <a:t>acidic patch</a:t>
              </a:r>
              <a:endParaRPr lang="ru-RU" altLang="ru-RU" sz="1800" dirty="0"/>
            </a:p>
          </p:txBody>
        </p:sp>
        <p:cxnSp>
          <p:nvCxnSpPr>
            <p:cNvPr id="69642" name="Прямая со стрелкой 7"/>
            <p:cNvCxnSpPr>
              <a:cxnSpLocks noChangeShapeType="1"/>
            </p:cNvCxnSpPr>
            <p:nvPr/>
          </p:nvCxnSpPr>
          <p:spPr bwMode="auto">
            <a:xfrm flipV="1">
              <a:off x="1720119" y="1832210"/>
              <a:ext cx="0" cy="326622"/>
            </a:xfrm>
            <a:prstGeom prst="straightConnector1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43" name="TextBox 9"/>
            <p:cNvSpPr txBox="1">
              <a:spLocks noChangeArrowheads="1"/>
            </p:cNvSpPr>
            <p:nvPr/>
          </p:nvSpPr>
          <p:spPr bwMode="auto">
            <a:xfrm>
              <a:off x="3008498" y="2088718"/>
              <a:ext cx="1783337" cy="3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ru-RU" sz="1800"/>
                <a:t>docking domain</a:t>
              </a:r>
              <a:endParaRPr lang="ru-RU" altLang="ru-RU" sz="1800"/>
            </a:p>
          </p:txBody>
        </p:sp>
        <p:cxnSp>
          <p:nvCxnSpPr>
            <p:cNvPr id="69644" name="Прямая со стрелкой 11"/>
            <p:cNvCxnSpPr>
              <a:cxnSpLocks noChangeShapeType="1"/>
            </p:cNvCxnSpPr>
            <p:nvPr/>
          </p:nvCxnSpPr>
          <p:spPr bwMode="auto">
            <a:xfrm flipH="1" flipV="1">
              <a:off x="3091786" y="1832210"/>
              <a:ext cx="326587" cy="256507"/>
            </a:xfrm>
            <a:prstGeom prst="straightConnector1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45" name="TextBox 12"/>
            <p:cNvSpPr txBox="1">
              <a:spLocks noChangeArrowheads="1"/>
            </p:cNvSpPr>
            <p:nvPr/>
          </p:nvSpPr>
          <p:spPr bwMode="auto">
            <a:xfrm>
              <a:off x="509062" y="458987"/>
              <a:ext cx="629175" cy="3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ru-RU" sz="1800" b="1"/>
                <a:t>H2A</a:t>
              </a:r>
              <a:endParaRPr lang="ru-RU" altLang="ru-RU" sz="1800" b="1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15005" y="1048643"/>
            <a:ext cx="1107996" cy="1446550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US" sz="8800" dirty="0" smtClean="0">
                <a:latin typeface="Rosewood Std Regular" pitchFamily="82" charset="0"/>
                <a:cs typeface="Times New Roman" panose="02020603050405020304" pitchFamily="18" charset="0"/>
              </a:rPr>
              <a:t> I </a:t>
            </a:r>
            <a:r>
              <a:rPr lang="ru-RU" sz="8800" dirty="0">
                <a:latin typeface="Rosewood Std Regular" pitchFamily="82" charset="0"/>
                <a:cs typeface="Times New Roman" panose="02020603050405020304" pitchFamily="18" charset="0"/>
              </a:rPr>
              <a:t>	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latin typeface="Century" panose="02040604050505020304" pitchFamily="18" charset="0"/>
              </a:rPr>
              <a:t>Введение</a:t>
            </a:r>
            <a:endParaRPr lang="ru-RU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1110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6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b="4349"/>
          <a:stretch/>
        </p:blipFill>
        <p:spPr bwMode="auto">
          <a:xfrm>
            <a:off x="1483387" y="980728"/>
            <a:ext cx="7002463" cy="374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409" y="4221088"/>
            <a:ext cx="8291264" cy="19050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altLang="ru-RU" sz="1800" dirty="0" smtClean="0">
                <a:latin typeface="Century" panose="02040604050505020304" pitchFamily="18" charset="0"/>
              </a:rPr>
              <a:t>Другие архитектурные белки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800" dirty="0" smtClean="0">
              <a:latin typeface="Century" panose="02040604050505020304" pitchFamily="18" charset="0"/>
            </a:endParaRPr>
          </a:p>
          <a:p>
            <a:pPr marL="285750" lvl="1"/>
            <a:r>
              <a:rPr lang="en-US" altLang="ru-RU" sz="1800" dirty="0" smtClean="0">
                <a:latin typeface="Century" panose="02040604050505020304" pitchFamily="18" charset="0"/>
              </a:rPr>
              <a:t>HP</a:t>
            </a:r>
            <a:r>
              <a:rPr lang="ru-RU" altLang="ru-RU" sz="1800" dirty="0" smtClean="0">
                <a:latin typeface="Century" panose="02040604050505020304" pitchFamily="18" charset="0"/>
              </a:rPr>
              <a:t>1</a:t>
            </a:r>
          </a:p>
          <a:p>
            <a:pPr marL="285750" lvl="1"/>
            <a:r>
              <a:rPr lang="en-US" altLang="ru-RU" sz="1800" dirty="0" err="1" smtClean="0">
                <a:latin typeface="Century" panose="02040604050505020304" pitchFamily="18" charset="0"/>
              </a:rPr>
              <a:t>Polycomb</a:t>
            </a:r>
            <a:endParaRPr lang="ru-RU" altLang="ru-RU" sz="1800" dirty="0">
              <a:latin typeface="Century" panose="02040604050505020304" pitchFamily="18" charset="0"/>
            </a:endParaRPr>
          </a:p>
          <a:p>
            <a:pPr marL="285750" lvl="1"/>
            <a:r>
              <a:rPr lang="en-US" altLang="ru-RU" sz="1800" dirty="0" err="1" smtClean="0">
                <a:solidFill>
                  <a:srgbClr val="000000"/>
                </a:solidFill>
                <a:latin typeface="Century" panose="02040604050505020304" pitchFamily="18" charset="0"/>
                <a:cs typeface="Times New Roman" pitchFamily="18" charset="0"/>
              </a:rPr>
              <a:t>MeCP</a:t>
            </a:r>
            <a:r>
              <a:rPr lang="ru-RU" altLang="ru-RU" sz="1800" dirty="0" smtClean="0">
                <a:solidFill>
                  <a:srgbClr val="000000"/>
                </a:solidFill>
                <a:latin typeface="Century" panose="02040604050505020304" pitchFamily="18" charset="0"/>
                <a:cs typeface="Times New Roman" pitchFamily="18" charset="0"/>
              </a:rPr>
              <a:t>2</a:t>
            </a:r>
          </a:p>
          <a:p>
            <a:pPr marL="285750" lvl="1"/>
            <a:r>
              <a:rPr lang="en-US" altLang="ru-RU" sz="1800" dirty="0" smtClean="0">
                <a:solidFill>
                  <a:srgbClr val="000000"/>
                </a:solidFill>
                <a:latin typeface="Century" panose="02040604050505020304" pitchFamily="18" charset="0"/>
                <a:cs typeface="Times New Roman" pitchFamily="18" charset="0"/>
              </a:rPr>
              <a:t>Sir</a:t>
            </a:r>
            <a:endParaRPr lang="ru-RU" altLang="ru-RU" sz="180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120164"/>
            <a:ext cx="1396536" cy="1446550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Rosewood Std Regular" pitchFamily="82" charset="0"/>
                <a:cs typeface="Times New Roman" panose="02020603050405020304" pitchFamily="18" charset="0"/>
              </a:rPr>
              <a:t> Ii 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smtClean="0">
                <a:latin typeface="Century" panose="02040604050505020304" pitchFamily="18" charset="0"/>
              </a:rPr>
              <a:t>Введение</a:t>
            </a:r>
            <a:endParaRPr lang="ru-RU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124744"/>
            <a:ext cx="8363272" cy="4855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 smtClean="0">
                <a:latin typeface="Century" panose="02040604050505020304" pitchFamily="18" charset="0"/>
              </a:rPr>
              <a:t>Ф</a:t>
            </a:r>
            <a:r>
              <a:rPr lang="ru-RU" altLang="ru-RU" sz="2000" dirty="0" smtClean="0">
                <a:latin typeface="Century" panose="02040604050505020304" pitchFamily="18" charset="0"/>
              </a:rPr>
              <a:t>акторы, влияющи</a:t>
            </a:r>
            <a:r>
              <a:rPr lang="ru-RU" altLang="ru-RU" sz="2000" dirty="0">
                <a:latin typeface="Century" panose="02040604050505020304" pitchFamily="18" charset="0"/>
              </a:rPr>
              <a:t>е</a:t>
            </a:r>
            <a:r>
              <a:rPr lang="ru-RU" altLang="ru-RU" sz="2000" dirty="0" smtClean="0">
                <a:latin typeface="Century" panose="02040604050505020304" pitchFamily="18" charset="0"/>
              </a:rPr>
              <a:t> на степень конденсации хроматина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7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smtClean="0">
                <a:latin typeface="Century" panose="02040604050505020304" pitchFamily="18" charset="0"/>
              </a:rPr>
              <a:t>Введение</a:t>
            </a:r>
            <a:endParaRPr lang="ru-RU" sz="3600" dirty="0">
              <a:latin typeface="Century" panose="02040604050505020304" pitchFamily="18" charset="0"/>
            </a:endParaRPr>
          </a:p>
        </p:txBody>
      </p:sp>
      <p:grpSp>
        <p:nvGrpSpPr>
          <p:cNvPr id="13" name="Group 82"/>
          <p:cNvGrpSpPr/>
          <p:nvPr/>
        </p:nvGrpSpPr>
        <p:grpSpPr bwMode="auto">
          <a:xfrm>
            <a:off x="2819400" y="2062162"/>
            <a:ext cx="3214688" cy="3086101"/>
            <a:chOff x="2833687" y="1271588"/>
            <a:chExt cx="3214688" cy="3086100"/>
          </a:xfrm>
          <a:solidFill>
            <a:srgbClr val="99FF99"/>
          </a:solidFill>
        </p:grpSpPr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3048000" y="2128838"/>
              <a:ext cx="2786062" cy="841375"/>
              <a:chOff x="2857488" y="2214554"/>
              <a:chExt cx="2786082" cy="841822"/>
            </a:xfrm>
            <a:grpFill/>
          </p:grpSpPr>
          <p:sp>
            <p:nvSpPr>
              <p:cNvPr id="22" name="Right Arrow 39"/>
              <p:cNvSpPr/>
              <p:nvPr/>
            </p:nvSpPr>
            <p:spPr>
              <a:xfrm>
                <a:off x="3214678" y="2571931"/>
                <a:ext cx="2428892" cy="484444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Histone </a:t>
                </a:r>
                <a:r>
                  <a:rPr lang="en-GB" sz="1600" b="1" dirty="0" err="1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de</a:t>
                </a:r>
                <a:r>
                  <a:rPr lang="en-GB" sz="16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acetylation</a:t>
                </a:r>
                <a:endParaRPr lang="en-GB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eft Arrow 43"/>
              <p:cNvSpPr/>
              <p:nvPr/>
            </p:nvSpPr>
            <p:spPr>
              <a:xfrm>
                <a:off x="2857488" y="2214553"/>
                <a:ext cx="2428892" cy="484445"/>
              </a:xfrm>
              <a:prstGeom prst="lef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Histone acetylation</a:t>
                </a:r>
              </a:p>
            </p:txBody>
          </p:sp>
        </p:grpSp>
        <p:grpSp>
          <p:nvGrpSpPr>
            <p:cNvPr id="15" name="Group 50"/>
            <p:cNvGrpSpPr>
              <a:grpSpLocks/>
            </p:cNvGrpSpPr>
            <p:nvPr/>
          </p:nvGrpSpPr>
          <p:grpSpPr bwMode="auto">
            <a:xfrm>
              <a:off x="2833687" y="2914650"/>
              <a:ext cx="3214688" cy="841375"/>
              <a:chOff x="2714612" y="3000372"/>
              <a:chExt cx="3214710" cy="841822"/>
            </a:xfrm>
            <a:grpFill/>
          </p:grpSpPr>
          <p:sp>
            <p:nvSpPr>
              <p:cNvPr id="20" name="Right Arrow 41"/>
              <p:cNvSpPr/>
              <p:nvPr/>
            </p:nvSpPr>
            <p:spPr>
              <a:xfrm>
                <a:off x="3143240" y="3357749"/>
                <a:ext cx="2786082" cy="484445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Histone (de) methylation</a:t>
                </a:r>
              </a:p>
            </p:txBody>
          </p:sp>
          <p:sp>
            <p:nvSpPr>
              <p:cNvPr id="21" name="Left Arrow 45"/>
              <p:cNvSpPr/>
              <p:nvPr/>
            </p:nvSpPr>
            <p:spPr>
              <a:xfrm>
                <a:off x="2714612" y="3000372"/>
                <a:ext cx="2786082" cy="484444"/>
              </a:xfrm>
              <a:prstGeom prst="lef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Histone (de) methylation</a:t>
                </a:r>
              </a:p>
            </p:txBody>
          </p:sp>
        </p:grp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3117850" y="1271588"/>
              <a:ext cx="2646362" cy="841375"/>
              <a:chOff x="2904069" y="1357298"/>
              <a:chExt cx="2646339" cy="841822"/>
            </a:xfrm>
            <a:grpFill/>
          </p:grpSpPr>
          <p:sp>
            <p:nvSpPr>
              <p:cNvPr id="18" name="Right Arrow 42"/>
              <p:cNvSpPr/>
              <p:nvPr/>
            </p:nvSpPr>
            <p:spPr>
              <a:xfrm>
                <a:off x="3286653" y="1714675"/>
                <a:ext cx="2263755" cy="484444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DNA methylation</a:t>
                </a:r>
              </a:p>
            </p:txBody>
          </p:sp>
          <p:sp>
            <p:nvSpPr>
              <p:cNvPr id="19" name="Left Arrow 46"/>
              <p:cNvSpPr/>
              <p:nvPr/>
            </p:nvSpPr>
            <p:spPr>
              <a:xfrm>
                <a:off x="2904069" y="1357297"/>
                <a:ext cx="2263755" cy="484445"/>
              </a:xfrm>
              <a:prstGeom prst="lef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DNA </a:t>
                </a:r>
                <a:r>
                  <a:rPr lang="en-GB" sz="1600" b="1" dirty="0" err="1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de</a:t>
                </a:r>
                <a:r>
                  <a:rPr lang="en-GB" sz="16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methylation</a:t>
                </a:r>
                <a:endParaRPr lang="en-GB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Left-Right Arrow 47"/>
            <p:cNvSpPr/>
            <p:nvPr/>
          </p:nvSpPr>
          <p:spPr bwMode="auto">
            <a:xfrm>
              <a:off x="3367087" y="3786188"/>
              <a:ext cx="2151062" cy="571500"/>
            </a:xfrm>
            <a:prstGeom prst="leftRightArrow">
              <a:avLst>
                <a:gd name="adj1" fmla="val 71333"/>
                <a:gd name="adj2" fmla="val 4393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Histone variants</a:t>
              </a:r>
            </a:p>
          </p:txBody>
        </p:sp>
      </p:grpSp>
      <p:grpSp>
        <p:nvGrpSpPr>
          <p:cNvPr id="24" name="Group 81"/>
          <p:cNvGrpSpPr>
            <a:grpSpLocks/>
          </p:cNvGrpSpPr>
          <p:nvPr/>
        </p:nvGrpSpPr>
        <p:grpSpPr bwMode="auto">
          <a:xfrm>
            <a:off x="366713" y="3000375"/>
            <a:ext cx="2386012" cy="1293813"/>
            <a:chOff x="4894331" y="4338980"/>
            <a:chExt cx="2385034" cy="1293166"/>
          </a:xfrm>
        </p:grpSpPr>
        <p:sp>
          <p:nvSpPr>
            <p:cNvPr id="25" name="Freeform 82"/>
            <p:cNvSpPr/>
            <p:nvPr/>
          </p:nvSpPr>
          <p:spPr bwMode="auto">
            <a:xfrm rot="1773068">
              <a:off x="6170158" y="5568678"/>
              <a:ext cx="517313" cy="50775"/>
            </a:xfrm>
            <a:custGeom>
              <a:avLst/>
              <a:gdLst>
                <a:gd name="connsiteX0" fmla="*/ 0 w 1389281"/>
                <a:gd name="connsiteY0" fmla="*/ 0 h 55571"/>
                <a:gd name="connsiteX1" fmla="*/ 45467 w 1389281"/>
                <a:gd name="connsiteY1" fmla="*/ 40415 h 55571"/>
                <a:gd name="connsiteX2" fmla="*/ 156610 w 1389281"/>
                <a:gd name="connsiteY2" fmla="*/ 50519 h 55571"/>
                <a:gd name="connsiteX3" fmla="*/ 323323 w 1389281"/>
                <a:gd name="connsiteY3" fmla="*/ 50519 h 55571"/>
                <a:gd name="connsiteX4" fmla="*/ 702218 w 1389281"/>
                <a:gd name="connsiteY4" fmla="*/ 55571 h 55571"/>
                <a:gd name="connsiteX5" fmla="*/ 975023 w 1389281"/>
                <a:gd name="connsiteY5" fmla="*/ 45467 h 55571"/>
                <a:gd name="connsiteX6" fmla="*/ 1207412 w 1389281"/>
                <a:gd name="connsiteY6" fmla="*/ 30312 h 55571"/>
                <a:gd name="connsiteX7" fmla="*/ 1389281 w 1389281"/>
                <a:gd name="connsiteY7" fmla="*/ 15156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9281" h="55571">
                  <a:moveTo>
                    <a:pt x="0" y="0"/>
                  </a:moveTo>
                  <a:cubicBezTo>
                    <a:pt x="9682" y="15997"/>
                    <a:pt x="19365" y="31995"/>
                    <a:pt x="45467" y="40415"/>
                  </a:cubicBezTo>
                  <a:cubicBezTo>
                    <a:pt x="71569" y="48835"/>
                    <a:pt x="110301" y="48835"/>
                    <a:pt x="156610" y="50519"/>
                  </a:cubicBezTo>
                  <a:cubicBezTo>
                    <a:pt x="202919" y="52203"/>
                    <a:pt x="323323" y="50519"/>
                    <a:pt x="323323" y="50519"/>
                  </a:cubicBezTo>
                  <a:lnTo>
                    <a:pt x="702218" y="55571"/>
                  </a:lnTo>
                  <a:cubicBezTo>
                    <a:pt x="810835" y="54729"/>
                    <a:pt x="890824" y="49677"/>
                    <a:pt x="975023" y="45467"/>
                  </a:cubicBezTo>
                  <a:cubicBezTo>
                    <a:pt x="1059222" y="41257"/>
                    <a:pt x="1138369" y="35364"/>
                    <a:pt x="1207412" y="30312"/>
                  </a:cubicBezTo>
                  <a:cubicBezTo>
                    <a:pt x="1276455" y="25260"/>
                    <a:pt x="1332868" y="20208"/>
                    <a:pt x="1389281" y="151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6" name="Group 83"/>
            <p:cNvGrpSpPr>
              <a:grpSpLocks/>
            </p:cNvGrpSpPr>
            <p:nvPr/>
          </p:nvGrpSpPr>
          <p:grpSpPr bwMode="auto">
            <a:xfrm rot="-1123217">
              <a:off x="6491686" y="5398656"/>
              <a:ext cx="787679" cy="233490"/>
              <a:chOff x="7569598" y="3752849"/>
              <a:chExt cx="787679" cy="233490"/>
            </a:xfrm>
          </p:grpSpPr>
          <p:sp>
            <p:nvSpPr>
              <p:cNvPr id="46" name="Can 103"/>
              <p:cNvSpPr/>
              <p:nvPr/>
            </p:nvSpPr>
            <p:spPr>
              <a:xfrm rot="21444220">
                <a:off x="7590930" y="3750542"/>
                <a:ext cx="760101" cy="230072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7" name="Arc 104"/>
              <p:cNvSpPr/>
              <p:nvPr/>
            </p:nvSpPr>
            <p:spPr>
              <a:xfrm rot="5400000">
                <a:off x="7878064" y="3445895"/>
                <a:ext cx="165017" cy="787077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8" name="Arc 105"/>
              <p:cNvSpPr/>
              <p:nvPr/>
            </p:nvSpPr>
            <p:spPr>
              <a:xfrm rot="5400000">
                <a:off x="7880365" y="3497415"/>
                <a:ext cx="163431" cy="783904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7" name="Group 84"/>
            <p:cNvGrpSpPr>
              <a:grpSpLocks/>
            </p:cNvGrpSpPr>
            <p:nvPr/>
          </p:nvGrpSpPr>
          <p:grpSpPr bwMode="auto">
            <a:xfrm rot="-1123217">
              <a:off x="4894331" y="4338980"/>
              <a:ext cx="787679" cy="233490"/>
              <a:chOff x="7569598" y="3752849"/>
              <a:chExt cx="787679" cy="233490"/>
            </a:xfrm>
          </p:grpSpPr>
          <p:sp>
            <p:nvSpPr>
              <p:cNvPr id="43" name="Can 100"/>
              <p:cNvSpPr/>
              <p:nvPr/>
            </p:nvSpPr>
            <p:spPr>
              <a:xfrm rot="21444220">
                <a:off x="7587942" y="3746009"/>
                <a:ext cx="760100" cy="233245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4" name="Arc 101"/>
              <p:cNvSpPr/>
              <p:nvPr/>
            </p:nvSpPr>
            <p:spPr>
              <a:xfrm rot="5400000">
                <a:off x="7877330" y="3444507"/>
                <a:ext cx="165017" cy="785490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5" name="Arc 102"/>
              <p:cNvSpPr/>
              <p:nvPr/>
            </p:nvSpPr>
            <p:spPr>
              <a:xfrm rot="5400000">
                <a:off x="7875578" y="3494173"/>
                <a:ext cx="165017" cy="785491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8" name="Freeform 85"/>
            <p:cNvSpPr/>
            <p:nvPr/>
          </p:nvSpPr>
          <p:spPr bwMode="auto">
            <a:xfrm rot="1773068">
              <a:off x="4922894" y="4724550"/>
              <a:ext cx="517313" cy="50775"/>
            </a:xfrm>
            <a:custGeom>
              <a:avLst/>
              <a:gdLst>
                <a:gd name="connsiteX0" fmla="*/ 0 w 1389281"/>
                <a:gd name="connsiteY0" fmla="*/ 0 h 55571"/>
                <a:gd name="connsiteX1" fmla="*/ 45467 w 1389281"/>
                <a:gd name="connsiteY1" fmla="*/ 40415 h 55571"/>
                <a:gd name="connsiteX2" fmla="*/ 156610 w 1389281"/>
                <a:gd name="connsiteY2" fmla="*/ 50519 h 55571"/>
                <a:gd name="connsiteX3" fmla="*/ 323323 w 1389281"/>
                <a:gd name="connsiteY3" fmla="*/ 50519 h 55571"/>
                <a:gd name="connsiteX4" fmla="*/ 702218 w 1389281"/>
                <a:gd name="connsiteY4" fmla="*/ 55571 h 55571"/>
                <a:gd name="connsiteX5" fmla="*/ 975023 w 1389281"/>
                <a:gd name="connsiteY5" fmla="*/ 45467 h 55571"/>
                <a:gd name="connsiteX6" fmla="*/ 1207412 w 1389281"/>
                <a:gd name="connsiteY6" fmla="*/ 30312 h 55571"/>
                <a:gd name="connsiteX7" fmla="*/ 1389281 w 1389281"/>
                <a:gd name="connsiteY7" fmla="*/ 15156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9281" h="55571">
                  <a:moveTo>
                    <a:pt x="0" y="0"/>
                  </a:moveTo>
                  <a:cubicBezTo>
                    <a:pt x="9682" y="15997"/>
                    <a:pt x="19365" y="31995"/>
                    <a:pt x="45467" y="40415"/>
                  </a:cubicBezTo>
                  <a:cubicBezTo>
                    <a:pt x="71569" y="48835"/>
                    <a:pt x="110301" y="48835"/>
                    <a:pt x="156610" y="50519"/>
                  </a:cubicBezTo>
                  <a:cubicBezTo>
                    <a:pt x="202919" y="52203"/>
                    <a:pt x="323323" y="50519"/>
                    <a:pt x="323323" y="50519"/>
                  </a:cubicBezTo>
                  <a:lnTo>
                    <a:pt x="702218" y="55571"/>
                  </a:lnTo>
                  <a:cubicBezTo>
                    <a:pt x="810835" y="54729"/>
                    <a:pt x="890824" y="49677"/>
                    <a:pt x="975023" y="45467"/>
                  </a:cubicBezTo>
                  <a:cubicBezTo>
                    <a:pt x="1059222" y="41257"/>
                    <a:pt x="1138369" y="35364"/>
                    <a:pt x="1207412" y="30312"/>
                  </a:cubicBezTo>
                  <a:cubicBezTo>
                    <a:pt x="1276455" y="25260"/>
                    <a:pt x="1332868" y="20208"/>
                    <a:pt x="1389281" y="151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Freeform 86"/>
            <p:cNvSpPr/>
            <p:nvPr/>
          </p:nvSpPr>
          <p:spPr bwMode="auto">
            <a:xfrm rot="1773068">
              <a:off x="5356104" y="5035544"/>
              <a:ext cx="517313" cy="50775"/>
            </a:xfrm>
            <a:custGeom>
              <a:avLst/>
              <a:gdLst>
                <a:gd name="connsiteX0" fmla="*/ 0 w 1389281"/>
                <a:gd name="connsiteY0" fmla="*/ 0 h 55571"/>
                <a:gd name="connsiteX1" fmla="*/ 45467 w 1389281"/>
                <a:gd name="connsiteY1" fmla="*/ 40415 h 55571"/>
                <a:gd name="connsiteX2" fmla="*/ 156610 w 1389281"/>
                <a:gd name="connsiteY2" fmla="*/ 50519 h 55571"/>
                <a:gd name="connsiteX3" fmla="*/ 323323 w 1389281"/>
                <a:gd name="connsiteY3" fmla="*/ 50519 h 55571"/>
                <a:gd name="connsiteX4" fmla="*/ 702218 w 1389281"/>
                <a:gd name="connsiteY4" fmla="*/ 55571 h 55571"/>
                <a:gd name="connsiteX5" fmla="*/ 975023 w 1389281"/>
                <a:gd name="connsiteY5" fmla="*/ 45467 h 55571"/>
                <a:gd name="connsiteX6" fmla="*/ 1207412 w 1389281"/>
                <a:gd name="connsiteY6" fmla="*/ 30312 h 55571"/>
                <a:gd name="connsiteX7" fmla="*/ 1389281 w 1389281"/>
                <a:gd name="connsiteY7" fmla="*/ 15156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9281" h="55571">
                  <a:moveTo>
                    <a:pt x="0" y="0"/>
                  </a:moveTo>
                  <a:cubicBezTo>
                    <a:pt x="9682" y="15997"/>
                    <a:pt x="19365" y="31995"/>
                    <a:pt x="45467" y="40415"/>
                  </a:cubicBezTo>
                  <a:cubicBezTo>
                    <a:pt x="71569" y="48835"/>
                    <a:pt x="110301" y="48835"/>
                    <a:pt x="156610" y="50519"/>
                  </a:cubicBezTo>
                  <a:cubicBezTo>
                    <a:pt x="202919" y="52203"/>
                    <a:pt x="323323" y="50519"/>
                    <a:pt x="323323" y="50519"/>
                  </a:cubicBezTo>
                  <a:lnTo>
                    <a:pt x="702218" y="55571"/>
                  </a:lnTo>
                  <a:cubicBezTo>
                    <a:pt x="810835" y="54729"/>
                    <a:pt x="890824" y="49677"/>
                    <a:pt x="975023" y="45467"/>
                  </a:cubicBezTo>
                  <a:cubicBezTo>
                    <a:pt x="1059222" y="41257"/>
                    <a:pt x="1138369" y="35364"/>
                    <a:pt x="1207412" y="30312"/>
                  </a:cubicBezTo>
                  <a:cubicBezTo>
                    <a:pt x="1276455" y="25260"/>
                    <a:pt x="1332868" y="20208"/>
                    <a:pt x="1389281" y="151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Freeform 87"/>
            <p:cNvSpPr/>
            <p:nvPr/>
          </p:nvSpPr>
          <p:spPr bwMode="auto">
            <a:xfrm rot="1773068">
              <a:off x="5775032" y="5319564"/>
              <a:ext cx="517313" cy="50775"/>
            </a:xfrm>
            <a:custGeom>
              <a:avLst/>
              <a:gdLst>
                <a:gd name="connsiteX0" fmla="*/ 0 w 1389281"/>
                <a:gd name="connsiteY0" fmla="*/ 0 h 55571"/>
                <a:gd name="connsiteX1" fmla="*/ 45467 w 1389281"/>
                <a:gd name="connsiteY1" fmla="*/ 40415 h 55571"/>
                <a:gd name="connsiteX2" fmla="*/ 156610 w 1389281"/>
                <a:gd name="connsiteY2" fmla="*/ 50519 h 55571"/>
                <a:gd name="connsiteX3" fmla="*/ 323323 w 1389281"/>
                <a:gd name="connsiteY3" fmla="*/ 50519 h 55571"/>
                <a:gd name="connsiteX4" fmla="*/ 702218 w 1389281"/>
                <a:gd name="connsiteY4" fmla="*/ 55571 h 55571"/>
                <a:gd name="connsiteX5" fmla="*/ 975023 w 1389281"/>
                <a:gd name="connsiteY5" fmla="*/ 45467 h 55571"/>
                <a:gd name="connsiteX6" fmla="*/ 1207412 w 1389281"/>
                <a:gd name="connsiteY6" fmla="*/ 30312 h 55571"/>
                <a:gd name="connsiteX7" fmla="*/ 1389281 w 1389281"/>
                <a:gd name="connsiteY7" fmla="*/ 15156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9281" h="55571">
                  <a:moveTo>
                    <a:pt x="0" y="0"/>
                  </a:moveTo>
                  <a:cubicBezTo>
                    <a:pt x="9682" y="15997"/>
                    <a:pt x="19365" y="31995"/>
                    <a:pt x="45467" y="40415"/>
                  </a:cubicBezTo>
                  <a:cubicBezTo>
                    <a:pt x="71569" y="48835"/>
                    <a:pt x="110301" y="48835"/>
                    <a:pt x="156610" y="50519"/>
                  </a:cubicBezTo>
                  <a:cubicBezTo>
                    <a:pt x="202919" y="52203"/>
                    <a:pt x="323323" y="50519"/>
                    <a:pt x="323323" y="50519"/>
                  </a:cubicBezTo>
                  <a:lnTo>
                    <a:pt x="702218" y="55571"/>
                  </a:lnTo>
                  <a:cubicBezTo>
                    <a:pt x="810835" y="54729"/>
                    <a:pt x="890824" y="49677"/>
                    <a:pt x="975023" y="45467"/>
                  </a:cubicBezTo>
                  <a:cubicBezTo>
                    <a:pt x="1059222" y="41257"/>
                    <a:pt x="1138369" y="35364"/>
                    <a:pt x="1207412" y="30312"/>
                  </a:cubicBezTo>
                  <a:cubicBezTo>
                    <a:pt x="1276455" y="25260"/>
                    <a:pt x="1332868" y="20208"/>
                    <a:pt x="1389281" y="151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1" name="Group 88"/>
            <p:cNvGrpSpPr>
              <a:grpSpLocks/>
            </p:cNvGrpSpPr>
            <p:nvPr/>
          </p:nvGrpSpPr>
          <p:grpSpPr bwMode="auto">
            <a:xfrm rot="-1123217">
              <a:off x="6097442" y="5148683"/>
              <a:ext cx="787679" cy="233490"/>
              <a:chOff x="7569598" y="3752849"/>
              <a:chExt cx="787679" cy="233490"/>
            </a:xfrm>
          </p:grpSpPr>
          <p:sp>
            <p:nvSpPr>
              <p:cNvPr id="40" name="Can 97"/>
              <p:cNvSpPr/>
              <p:nvPr/>
            </p:nvSpPr>
            <p:spPr>
              <a:xfrm rot="21444220">
                <a:off x="7587665" y="3746481"/>
                <a:ext cx="766448" cy="233245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1" name="Arc 98"/>
              <p:cNvSpPr/>
              <p:nvPr/>
            </p:nvSpPr>
            <p:spPr>
              <a:xfrm rot="5400000">
                <a:off x="7879476" y="3442344"/>
                <a:ext cx="165017" cy="790251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2" name="Arc 99"/>
              <p:cNvSpPr/>
              <p:nvPr/>
            </p:nvSpPr>
            <p:spPr>
              <a:xfrm rot="5400000">
                <a:off x="7878984" y="3489968"/>
                <a:ext cx="165017" cy="791838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32" name="Group 89"/>
            <p:cNvGrpSpPr>
              <a:grpSpLocks/>
            </p:cNvGrpSpPr>
            <p:nvPr/>
          </p:nvGrpSpPr>
          <p:grpSpPr bwMode="auto">
            <a:xfrm rot="-1123217">
              <a:off x="5696405" y="4886726"/>
              <a:ext cx="787679" cy="233490"/>
              <a:chOff x="7569598" y="3752849"/>
              <a:chExt cx="787679" cy="233490"/>
            </a:xfrm>
          </p:grpSpPr>
          <p:sp>
            <p:nvSpPr>
              <p:cNvPr id="37" name="Can 94"/>
              <p:cNvSpPr/>
              <p:nvPr/>
            </p:nvSpPr>
            <p:spPr>
              <a:xfrm rot="21444220">
                <a:off x="7585701" y="3745974"/>
                <a:ext cx="766448" cy="233246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" name="Arc 95"/>
              <p:cNvSpPr/>
              <p:nvPr/>
            </p:nvSpPr>
            <p:spPr>
              <a:xfrm rot="5400000">
                <a:off x="7879553" y="3441511"/>
                <a:ext cx="163430" cy="793425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" name="Arc 96"/>
              <p:cNvSpPr/>
              <p:nvPr/>
            </p:nvSpPr>
            <p:spPr>
              <a:xfrm rot="5400000">
                <a:off x="7876510" y="3490964"/>
                <a:ext cx="165017" cy="791838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33" name="Group 90"/>
            <p:cNvGrpSpPr>
              <a:grpSpLocks/>
            </p:cNvGrpSpPr>
            <p:nvPr/>
          </p:nvGrpSpPr>
          <p:grpSpPr bwMode="auto">
            <a:xfrm rot="-1123217">
              <a:off x="5295368" y="4604399"/>
              <a:ext cx="787679" cy="233490"/>
              <a:chOff x="7569598" y="3752849"/>
              <a:chExt cx="787679" cy="233490"/>
            </a:xfrm>
          </p:grpSpPr>
          <p:sp>
            <p:nvSpPr>
              <p:cNvPr id="34" name="Can 91"/>
              <p:cNvSpPr/>
              <p:nvPr/>
            </p:nvSpPr>
            <p:spPr>
              <a:xfrm rot="21444220">
                <a:off x="7589999" y="3746242"/>
                <a:ext cx="760100" cy="233246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" name="Arc 92"/>
              <p:cNvSpPr/>
              <p:nvPr/>
            </p:nvSpPr>
            <p:spPr>
              <a:xfrm rot="5400000">
                <a:off x="7878636" y="3443692"/>
                <a:ext cx="165017" cy="787077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6" name="Arc 93"/>
              <p:cNvSpPr/>
              <p:nvPr/>
            </p:nvSpPr>
            <p:spPr>
              <a:xfrm rot="5400000">
                <a:off x="7878896" y="3493952"/>
                <a:ext cx="165017" cy="783904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49" name="Group 173"/>
          <p:cNvGrpSpPr>
            <a:grpSpLocks/>
          </p:cNvGrpSpPr>
          <p:nvPr/>
        </p:nvGrpSpPr>
        <p:grpSpPr bwMode="auto">
          <a:xfrm rot="2420401">
            <a:off x="6445535" y="3164297"/>
            <a:ext cx="1684338" cy="833438"/>
            <a:chOff x="4244564" y="3448711"/>
            <a:chExt cx="1306465" cy="567461"/>
          </a:xfrm>
        </p:grpSpPr>
        <p:grpSp>
          <p:nvGrpSpPr>
            <p:cNvPr id="50" name="Group 174"/>
            <p:cNvGrpSpPr>
              <a:grpSpLocks/>
            </p:cNvGrpSpPr>
            <p:nvPr/>
          </p:nvGrpSpPr>
          <p:grpSpPr bwMode="auto">
            <a:xfrm rot="-3517654">
              <a:off x="5144540" y="3609684"/>
              <a:ext cx="567461" cy="245516"/>
              <a:chOff x="7569598" y="3752849"/>
              <a:chExt cx="787679" cy="233490"/>
            </a:xfrm>
          </p:grpSpPr>
          <p:sp>
            <p:nvSpPr>
              <p:cNvPr id="79" name="Can 219"/>
              <p:cNvSpPr/>
              <p:nvPr/>
            </p:nvSpPr>
            <p:spPr>
              <a:xfrm rot="21444220">
                <a:off x="7587199" y="3747023"/>
                <a:ext cx="762173" cy="230695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0" name="Arc 220"/>
              <p:cNvSpPr/>
              <p:nvPr/>
            </p:nvSpPr>
            <p:spPr>
              <a:xfrm rot="5400000">
                <a:off x="7878508" y="3441700"/>
                <a:ext cx="162774" cy="787678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1" name="Arc 221"/>
              <p:cNvSpPr/>
              <p:nvPr/>
            </p:nvSpPr>
            <p:spPr>
              <a:xfrm rot="5400000">
                <a:off x="7878195" y="3490953"/>
                <a:ext cx="162774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1" name="Group 175"/>
            <p:cNvGrpSpPr>
              <a:grpSpLocks/>
            </p:cNvGrpSpPr>
            <p:nvPr/>
          </p:nvGrpSpPr>
          <p:grpSpPr bwMode="auto">
            <a:xfrm rot="-3517654">
              <a:off x="4971573" y="3609684"/>
              <a:ext cx="567461" cy="245516"/>
              <a:chOff x="7569598" y="3752849"/>
              <a:chExt cx="787679" cy="233490"/>
            </a:xfrm>
          </p:grpSpPr>
          <p:sp>
            <p:nvSpPr>
              <p:cNvPr id="76" name="Can 216"/>
              <p:cNvSpPr/>
              <p:nvPr/>
            </p:nvSpPr>
            <p:spPr>
              <a:xfrm rot="21444220">
                <a:off x="7588518" y="3744965"/>
                <a:ext cx="762173" cy="23655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7" name="Arc 217"/>
              <p:cNvSpPr/>
              <p:nvPr/>
            </p:nvSpPr>
            <p:spPr>
              <a:xfrm rot="5400000">
                <a:off x="7878552" y="3445161"/>
                <a:ext cx="166287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8" name="Arc 218"/>
              <p:cNvSpPr/>
              <p:nvPr/>
            </p:nvSpPr>
            <p:spPr>
              <a:xfrm rot="5400000">
                <a:off x="7878712" y="3493302"/>
                <a:ext cx="166287" cy="787678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2" name="Group 176"/>
            <p:cNvGrpSpPr>
              <a:grpSpLocks/>
            </p:cNvGrpSpPr>
            <p:nvPr/>
          </p:nvGrpSpPr>
          <p:grpSpPr bwMode="auto">
            <a:xfrm rot="-3517654">
              <a:off x="4819665" y="3609684"/>
              <a:ext cx="567461" cy="245516"/>
              <a:chOff x="7569598" y="3752849"/>
              <a:chExt cx="787679" cy="233490"/>
            </a:xfrm>
          </p:grpSpPr>
          <p:sp>
            <p:nvSpPr>
              <p:cNvPr id="73" name="Can 213"/>
              <p:cNvSpPr/>
              <p:nvPr/>
            </p:nvSpPr>
            <p:spPr>
              <a:xfrm rot="21444220">
                <a:off x="7585324" y="3751242"/>
                <a:ext cx="762173" cy="231866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4" name="Arc 214"/>
              <p:cNvSpPr/>
              <p:nvPr/>
            </p:nvSpPr>
            <p:spPr>
              <a:xfrm rot="5400000">
                <a:off x="7876867" y="3445948"/>
                <a:ext cx="162775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5" name="Arc 215"/>
              <p:cNvSpPr/>
              <p:nvPr/>
            </p:nvSpPr>
            <p:spPr>
              <a:xfrm rot="5400000">
                <a:off x="7878800" y="3495012"/>
                <a:ext cx="161603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3" name="Group 177"/>
            <p:cNvGrpSpPr>
              <a:grpSpLocks/>
            </p:cNvGrpSpPr>
            <p:nvPr/>
          </p:nvGrpSpPr>
          <p:grpSpPr bwMode="auto">
            <a:xfrm rot="-3517654">
              <a:off x="4673159" y="3609684"/>
              <a:ext cx="567461" cy="245516"/>
              <a:chOff x="7569598" y="3752849"/>
              <a:chExt cx="787679" cy="233490"/>
            </a:xfrm>
          </p:grpSpPr>
          <p:sp>
            <p:nvSpPr>
              <p:cNvPr id="70" name="Can 210"/>
              <p:cNvSpPr/>
              <p:nvPr/>
            </p:nvSpPr>
            <p:spPr>
              <a:xfrm rot="21444220">
                <a:off x="7585106" y="3750006"/>
                <a:ext cx="762173" cy="233036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1" name="Arc 211"/>
              <p:cNvSpPr/>
              <p:nvPr/>
            </p:nvSpPr>
            <p:spPr>
              <a:xfrm rot="5400000">
                <a:off x="7876415" y="3445854"/>
                <a:ext cx="162774" cy="787678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2" name="Arc 212"/>
              <p:cNvSpPr/>
              <p:nvPr/>
            </p:nvSpPr>
            <p:spPr>
              <a:xfrm rot="5400000">
                <a:off x="7874678" y="3494739"/>
                <a:ext cx="162774" cy="787678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4" name="Group 178"/>
            <p:cNvGrpSpPr>
              <a:grpSpLocks/>
            </p:cNvGrpSpPr>
            <p:nvPr/>
          </p:nvGrpSpPr>
          <p:grpSpPr bwMode="auto">
            <a:xfrm rot="-3517654">
              <a:off x="4522186" y="3609684"/>
              <a:ext cx="567461" cy="245516"/>
              <a:chOff x="7569598" y="3752849"/>
              <a:chExt cx="787679" cy="233490"/>
            </a:xfrm>
          </p:grpSpPr>
          <p:sp>
            <p:nvSpPr>
              <p:cNvPr id="67" name="Can 207"/>
              <p:cNvSpPr/>
              <p:nvPr/>
            </p:nvSpPr>
            <p:spPr>
              <a:xfrm rot="21444220">
                <a:off x="7581542" y="3747165"/>
                <a:ext cx="762173" cy="23655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8" name="Arc 208"/>
              <p:cNvSpPr/>
              <p:nvPr/>
            </p:nvSpPr>
            <p:spPr>
              <a:xfrm rot="5400000">
                <a:off x="7872638" y="3443470"/>
                <a:ext cx="167459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9" name="Arc 209"/>
              <p:cNvSpPr/>
              <p:nvPr/>
            </p:nvSpPr>
            <p:spPr>
              <a:xfrm rot="5400000">
                <a:off x="7872676" y="3493279"/>
                <a:ext cx="166287" cy="787678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5" name="Group 179"/>
            <p:cNvGrpSpPr>
              <a:grpSpLocks/>
            </p:cNvGrpSpPr>
            <p:nvPr/>
          </p:nvGrpSpPr>
          <p:grpSpPr bwMode="auto">
            <a:xfrm rot="-3517654">
              <a:off x="4373295" y="3609684"/>
              <a:ext cx="567461" cy="245516"/>
              <a:chOff x="7569598" y="3752849"/>
              <a:chExt cx="787679" cy="233490"/>
            </a:xfrm>
          </p:grpSpPr>
          <p:sp>
            <p:nvSpPr>
              <p:cNvPr id="64" name="Can 204"/>
              <p:cNvSpPr/>
              <p:nvPr/>
            </p:nvSpPr>
            <p:spPr>
              <a:xfrm rot="21444220">
                <a:off x="7581177" y="3748640"/>
                <a:ext cx="762173" cy="236550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5" name="Arc 205"/>
              <p:cNvSpPr/>
              <p:nvPr/>
            </p:nvSpPr>
            <p:spPr>
              <a:xfrm rot="5400000">
                <a:off x="7871803" y="3446056"/>
                <a:ext cx="167459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6" name="Arc 206"/>
              <p:cNvSpPr/>
              <p:nvPr/>
            </p:nvSpPr>
            <p:spPr>
              <a:xfrm rot="5400000">
                <a:off x="7873736" y="3495120"/>
                <a:ext cx="166287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6" name="Group 180"/>
            <p:cNvGrpSpPr>
              <a:grpSpLocks/>
            </p:cNvGrpSpPr>
            <p:nvPr/>
          </p:nvGrpSpPr>
          <p:grpSpPr bwMode="auto">
            <a:xfrm rot="-3517654">
              <a:off x="4221185" y="3609684"/>
              <a:ext cx="567461" cy="245516"/>
              <a:chOff x="7569598" y="3752849"/>
              <a:chExt cx="787679" cy="233490"/>
            </a:xfrm>
          </p:grpSpPr>
          <p:sp>
            <p:nvSpPr>
              <p:cNvPr id="61" name="Can 201"/>
              <p:cNvSpPr/>
              <p:nvPr/>
            </p:nvSpPr>
            <p:spPr>
              <a:xfrm rot="21444220">
                <a:off x="7582831" y="3747664"/>
                <a:ext cx="762173" cy="231866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2" name="Arc 202"/>
              <p:cNvSpPr/>
              <p:nvPr/>
            </p:nvSpPr>
            <p:spPr>
              <a:xfrm rot="5400000">
                <a:off x="7875327" y="3443851"/>
                <a:ext cx="162775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3" name="Arc 203"/>
              <p:cNvSpPr/>
              <p:nvPr/>
            </p:nvSpPr>
            <p:spPr>
              <a:xfrm rot="5400000">
                <a:off x="7873241" y="3492180"/>
                <a:ext cx="163945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7" name="Group 181"/>
            <p:cNvGrpSpPr>
              <a:grpSpLocks/>
            </p:cNvGrpSpPr>
            <p:nvPr/>
          </p:nvGrpSpPr>
          <p:grpSpPr bwMode="auto">
            <a:xfrm rot="-3517654">
              <a:off x="4083591" y="3609684"/>
              <a:ext cx="567461" cy="245516"/>
              <a:chOff x="7569598" y="3752849"/>
              <a:chExt cx="787679" cy="233490"/>
            </a:xfrm>
          </p:grpSpPr>
          <p:sp>
            <p:nvSpPr>
              <p:cNvPr id="58" name="Can 198"/>
              <p:cNvSpPr/>
              <p:nvPr/>
            </p:nvSpPr>
            <p:spPr>
              <a:xfrm rot="21444220">
                <a:off x="7583872" y="3749578"/>
                <a:ext cx="762173" cy="231866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9" name="Arc 199"/>
              <p:cNvSpPr/>
              <p:nvPr/>
            </p:nvSpPr>
            <p:spPr>
              <a:xfrm rot="5400000">
                <a:off x="7874595" y="3444840"/>
                <a:ext cx="163945" cy="787678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0" name="Arc 200"/>
              <p:cNvSpPr/>
              <p:nvPr/>
            </p:nvSpPr>
            <p:spPr>
              <a:xfrm rot="5400000">
                <a:off x="7874633" y="3494649"/>
                <a:ext cx="162774" cy="787679"/>
              </a:xfrm>
              <a:prstGeom prst="arc">
                <a:avLst>
                  <a:gd name="adj1" fmla="val 16200000"/>
                  <a:gd name="adj2" fmla="val 5254306"/>
                </a:avLst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7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36" y="4457630"/>
            <a:ext cx="853945" cy="50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8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062580"/>
            <a:ext cx="8407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445559" y="3744823"/>
            <a:ext cx="24192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dirty="0" err="1">
                <a:solidFill>
                  <a:srgbClr val="000000"/>
                </a:solidFill>
                <a:latin typeface="Century" panose="02040604050505020304" pitchFamily="18" charset="0"/>
              </a:rPr>
              <a:t>гистонацетилазы</a:t>
            </a:r>
            <a:endParaRPr lang="ru-RU" altLang="ru-RU" sz="18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eaLnBrk="1" hangingPunct="1"/>
            <a:r>
              <a:rPr lang="ru-RU" altLang="ru-RU" sz="1800" dirty="0" err="1">
                <a:solidFill>
                  <a:srgbClr val="000000"/>
                </a:solidFill>
                <a:latin typeface="Century" panose="02040604050505020304" pitchFamily="18" charset="0"/>
              </a:rPr>
              <a:t>гистонметилазы</a:t>
            </a:r>
            <a:endParaRPr lang="ru-RU" altLang="ru-RU" sz="18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eaLnBrk="1" hangingPunct="1"/>
            <a:r>
              <a:rPr lang="ru-RU" altLang="ru-RU" sz="1800" dirty="0" err="1">
                <a:solidFill>
                  <a:srgbClr val="000000"/>
                </a:solidFill>
                <a:latin typeface="Century" panose="02040604050505020304" pitchFamily="18" charset="0"/>
              </a:rPr>
              <a:t>гистонфосфорилазы</a:t>
            </a:r>
            <a:endParaRPr lang="ru-RU" altLang="ru-RU" sz="18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eaLnBrk="1" hangingPunct="1"/>
            <a:r>
              <a:rPr lang="ru-RU" altLang="ru-RU" sz="1800" dirty="0">
                <a:solidFill>
                  <a:srgbClr val="000000"/>
                </a:solidFill>
                <a:latin typeface="Century" panose="02040604050505020304" pitchFamily="18" charset="0"/>
              </a:rPr>
              <a:t>………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57780" y="3744823"/>
            <a:ext cx="26661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dirty="0" err="1">
                <a:solidFill>
                  <a:srgbClr val="000000"/>
                </a:solidFill>
                <a:latin typeface="Century" panose="02040604050505020304" pitchFamily="18" charset="0"/>
              </a:rPr>
              <a:t>гистондеацетилазы</a:t>
            </a:r>
            <a:endParaRPr lang="ru-RU" altLang="ru-RU" sz="18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eaLnBrk="1" hangingPunct="1"/>
            <a:r>
              <a:rPr lang="ru-RU" altLang="ru-RU" sz="1800" dirty="0" err="1">
                <a:solidFill>
                  <a:srgbClr val="000000"/>
                </a:solidFill>
                <a:latin typeface="Century" panose="02040604050505020304" pitchFamily="18" charset="0"/>
              </a:rPr>
              <a:t>гистондеметилазы</a:t>
            </a:r>
            <a:endParaRPr lang="ru-RU" altLang="ru-RU" sz="18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eaLnBrk="1" hangingPunct="1"/>
            <a:r>
              <a:rPr lang="ru-RU" altLang="ru-RU" sz="1800" dirty="0" err="1">
                <a:solidFill>
                  <a:srgbClr val="000000"/>
                </a:solidFill>
                <a:latin typeface="Century" panose="02040604050505020304" pitchFamily="18" charset="0"/>
              </a:rPr>
              <a:t>гистондефосфорилазы</a:t>
            </a:r>
            <a:endParaRPr lang="ru-RU" altLang="ru-RU" sz="18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eaLnBrk="1" hangingPunct="1"/>
            <a:r>
              <a:rPr lang="ru-RU" altLang="ru-RU" sz="1800" dirty="0">
                <a:solidFill>
                  <a:srgbClr val="000000"/>
                </a:solidFill>
                <a:latin typeface="Century" panose="02040604050505020304" pitchFamily="18" charset="0"/>
              </a:rPr>
              <a:t>…….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469062" y="3744823"/>
            <a:ext cx="2128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0000"/>
                </a:solidFill>
                <a:latin typeface="Century" panose="02040604050505020304" pitchFamily="18" charset="0"/>
              </a:rPr>
              <a:t>специфические </a:t>
            </a:r>
          </a:p>
          <a:p>
            <a:pPr eaLnBrk="1" hangingPunct="1"/>
            <a:r>
              <a:rPr lang="ru-RU" altLang="ru-RU" sz="1800" dirty="0">
                <a:solidFill>
                  <a:srgbClr val="000000"/>
                </a:solidFill>
                <a:latin typeface="Century" panose="02040604050505020304" pitchFamily="18" charset="0"/>
              </a:rPr>
              <a:t>белковые домены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4024" y="908966"/>
            <a:ext cx="233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Gardner K. et al., 2011 </a:t>
            </a:r>
            <a:endParaRPr lang="ru-RU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575753" y="4259187"/>
            <a:ext cx="10615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 err="1">
                <a:solidFill>
                  <a:srgbClr val="000000"/>
                </a:solidFill>
                <a:latin typeface="Century" panose="02040604050505020304" pitchFamily="18" charset="0"/>
              </a:rPr>
              <a:t>бромодомен</a:t>
            </a:r>
            <a:endParaRPr lang="ru-RU" altLang="ru-RU" sz="1600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728039" y="4832888"/>
            <a:ext cx="756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H3K9ac</a:t>
            </a:r>
            <a:endParaRPr lang="ru-RU" altLang="ru-RU" sz="1600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3" y="4457684"/>
            <a:ext cx="901209" cy="5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24" y="692696"/>
            <a:ext cx="7264785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 smtClean="0">
                <a:latin typeface="Century" panose="02040604050505020304" pitchFamily="18" charset="0"/>
              </a:rPr>
              <a:t>Гистоновый код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666702" y="4259187"/>
            <a:ext cx="10693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 err="1">
                <a:solidFill>
                  <a:srgbClr val="000000"/>
                </a:solidFill>
                <a:latin typeface="Century" panose="02040604050505020304" pitchFamily="18" charset="0"/>
              </a:rPr>
              <a:t>хромодомен</a:t>
            </a:r>
            <a:endParaRPr lang="ru-RU" altLang="ru-RU" sz="1200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834825" y="4832888"/>
            <a:ext cx="901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H3K9me3</a:t>
            </a:r>
            <a:endParaRPr lang="ru-RU" altLang="ru-RU" sz="1200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 bwMode="auto">
          <a:xfrm>
            <a:off x="6650456" y="5094606"/>
            <a:ext cx="2125244" cy="1366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51351" y="5991671"/>
            <a:ext cx="143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Alberts et al. </a:t>
            </a:r>
            <a:r>
              <a:rPr lang="ru-RU" sz="1200" dirty="0" smtClean="0"/>
              <a:t>«</a:t>
            </a:r>
            <a:r>
              <a:rPr lang="en-US" sz="1200" dirty="0" smtClean="0"/>
              <a:t>MBOTC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smtClean="0">
                <a:latin typeface="Century" panose="02040604050505020304" pitchFamily="18" charset="0"/>
              </a:rPr>
              <a:t>Введение</a:t>
            </a:r>
            <a:endParaRPr lang="ru-RU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ownloads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5" y="1051200"/>
            <a:ext cx="3470966" cy="110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Century" panose="02040604050505020304" pitchFamily="18" charset="0"/>
              </a:rPr>
              <a:t>Посттрансляционные</a:t>
            </a:r>
            <a:r>
              <a:rPr lang="ru-RU" sz="2000" dirty="0" smtClean="0">
                <a:latin typeface="Century" panose="02040604050505020304" pitchFamily="18" charset="0"/>
              </a:rPr>
              <a:t> модификации хроматина</a:t>
            </a:r>
          </a:p>
          <a:p>
            <a:pPr marL="0" indent="0">
              <a:buNone/>
            </a:pPr>
            <a:endParaRPr lang="ru-RU" sz="20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Century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89885"/>
            <a:ext cx="611560" cy="365125"/>
          </a:xfrm>
        </p:spPr>
        <p:txBody>
          <a:bodyPr/>
          <a:lstStyle/>
          <a:p>
            <a:fld id="{DCE17F1F-AA1A-475D-8F08-89EB483ABC31}" type="slidenum">
              <a:rPr lang="ru-RU" sz="1400" b="1" smtClean="0">
                <a:solidFill>
                  <a:srgbClr val="F79031"/>
                </a:solidFill>
                <a:latin typeface="Century" panose="02040604050505020304" pitchFamily="18" charset="0"/>
              </a:rPr>
              <a:t>9</a:t>
            </a:fld>
            <a:endParaRPr lang="ru-RU" sz="1400" b="1" dirty="0">
              <a:solidFill>
                <a:srgbClr val="F7903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7399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Гафуров Азамат (ФББ МГУ)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57430" y="6453336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Эпигенетика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растений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6459883"/>
            <a:ext cx="3005223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7903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Биоинженерия растений 2016</a:t>
            </a:r>
            <a:endParaRPr lang="ru-RU" sz="1400" dirty="0">
              <a:solidFill>
                <a:srgbClr val="F7903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C:\Users\Азамат\Desktop\white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8959"/>
            <a:ext cx="2991440" cy="19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126" y="4365104"/>
            <a:ext cx="5924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“It's staggering what the researchers have learned from the genome-wide methods,” says Allis, “but at the end of the day it's going to be important to take that information and ask </a:t>
            </a:r>
            <a:r>
              <a:rPr lang="en-US" u="sng" dirty="0" smtClean="0"/>
              <a:t>what a particular chromatin state means mechanistically</a:t>
            </a:r>
            <a:r>
              <a:rPr lang="en-US" dirty="0" smtClean="0"/>
              <a:t>.”</a:t>
            </a:r>
          </a:p>
          <a:p>
            <a:pPr algn="just"/>
            <a:endParaRPr lang="en-US" dirty="0" smtClean="0"/>
          </a:p>
          <a:p>
            <a:pPr algn="r"/>
            <a:r>
              <a:rPr lang="en-US" i="1" dirty="0" smtClean="0"/>
              <a:t>David Allis</a:t>
            </a:r>
            <a:endParaRPr lang="ru-RU" i="1" dirty="0"/>
          </a:p>
        </p:txBody>
      </p:sp>
      <p:pic>
        <p:nvPicPr>
          <p:cNvPr id="3081" name="Picture 9" descr="https://upload.wikimedia.org/wikipedia/commons/thumb/8/8f/US_51-star_alternate_flag.svg/1235px-US_51-star_alternate_flag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70" y="1775054"/>
            <a:ext cx="2576512" cy="13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9342" y="126897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>51 </a:t>
            </a:r>
            <a:r>
              <a:rPr lang="en-US" dirty="0" smtClean="0">
                <a:latin typeface="Century" panose="02040604050505020304" pitchFamily="18" charset="0"/>
              </a:rPr>
              <a:t>states </a:t>
            </a:r>
            <a:endParaRPr lang="ru-RU" dirty="0" smtClean="0"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20528" y="3170535"/>
            <a:ext cx="209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Ernst </a:t>
            </a:r>
            <a:r>
              <a:rPr lang="en-US" dirty="0" smtClean="0">
                <a:hlinkClick r:id="rId5"/>
              </a:rPr>
              <a:t>J. and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Kellis</a:t>
            </a:r>
            <a:r>
              <a:rPr lang="en-US" dirty="0" smtClean="0">
                <a:hlinkClick r:id="rId5"/>
              </a:rPr>
              <a:t> M.</a:t>
            </a:r>
            <a:endParaRPr lang="ru-RU" dirty="0"/>
          </a:p>
        </p:txBody>
      </p:sp>
      <p:pic>
        <p:nvPicPr>
          <p:cNvPr id="3083" name="Picture 11" descr="http://uploads.edubilla.com/awards-winners/f8/a7/charles-david-all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49" y="3893623"/>
            <a:ext cx="1707921" cy="25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smtClean="0">
                <a:latin typeface="Century" panose="02040604050505020304" pitchFamily="18" charset="0"/>
              </a:rPr>
              <a:t>Введение</a:t>
            </a:r>
            <a:endParaRPr lang="ru-RU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1868</Words>
  <Application>Microsoft Office PowerPoint</Application>
  <PresentationFormat>Экран (4:3)</PresentationFormat>
  <Paragraphs>533</Paragraphs>
  <Slides>44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Немного интересного</vt:lpstr>
      <vt:lpstr>План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</vt:lpstr>
      <vt:lpstr>Модификации гистонов воздействуют на структуру хроматина</vt:lpstr>
      <vt:lpstr>Презентация PowerPoint</vt:lpstr>
      <vt:lpstr>H3K27me3 ассоциирован с генами</vt:lpstr>
      <vt:lpstr>Polycomb Repressive Complex 2 (PRC2) триметилирует H3K27</vt:lpstr>
      <vt:lpstr>У Arabidopsis есть несколько форм субъединиц комплекса PRC2 </vt:lpstr>
      <vt:lpstr>Презентация PowerPoint</vt:lpstr>
      <vt:lpstr>План</vt:lpstr>
      <vt:lpstr>Эпигенетические феномены растений</vt:lpstr>
      <vt:lpstr>Эпигенетические феномены растений</vt:lpstr>
      <vt:lpstr>Эпигенетические феномены растений</vt:lpstr>
      <vt:lpstr>Эпигенетические феномены растений</vt:lpstr>
      <vt:lpstr>План</vt:lpstr>
      <vt:lpstr>Сайленсинг транспозонов</vt:lpstr>
      <vt:lpstr>Сайленсинг транспозонов</vt:lpstr>
      <vt:lpstr>Сайленсинг транспозонов</vt:lpstr>
      <vt:lpstr>Сайленсинг транспозонов</vt:lpstr>
      <vt:lpstr>План</vt:lpstr>
      <vt:lpstr>Презентация PowerPoint</vt:lpstr>
      <vt:lpstr>Яровизация</vt:lpstr>
      <vt:lpstr>Яровизация</vt:lpstr>
      <vt:lpstr>Яровизация</vt:lpstr>
      <vt:lpstr>Яровизация</vt:lpstr>
      <vt:lpstr>Яровизация</vt:lpstr>
      <vt:lpstr>Яровизация</vt:lpstr>
      <vt:lpstr>План</vt:lpstr>
      <vt:lpstr>Сброс эпигенетической информации</vt:lpstr>
      <vt:lpstr>Сброс эпигенетической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Должно быть так:</vt:lpstr>
      <vt:lpstr>Парамутирование – эффект транс-взаимодействующего сайленсинга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Азамат</dc:creator>
  <cp:lastModifiedBy>Азамат</cp:lastModifiedBy>
  <cp:revision>46</cp:revision>
  <dcterms:created xsi:type="dcterms:W3CDTF">2016-02-13T18:54:30Z</dcterms:created>
  <dcterms:modified xsi:type="dcterms:W3CDTF">2016-02-14T22:53:14Z</dcterms:modified>
</cp:coreProperties>
</file>