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78" r:id="rId2"/>
    <p:sldId id="279" r:id="rId3"/>
    <p:sldId id="297" r:id="rId4"/>
    <p:sldId id="280" r:id="rId5"/>
    <p:sldId id="313" r:id="rId6"/>
    <p:sldId id="296" r:id="rId7"/>
    <p:sldId id="298" r:id="rId8"/>
    <p:sldId id="284" r:id="rId9"/>
    <p:sldId id="285" r:id="rId10"/>
    <p:sldId id="293" r:id="rId11"/>
    <p:sldId id="283" r:id="rId12"/>
    <p:sldId id="301" r:id="rId13"/>
    <p:sldId id="302" r:id="rId14"/>
    <p:sldId id="303" r:id="rId15"/>
    <p:sldId id="307" r:id="rId16"/>
    <p:sldId id="314" r:id="rId17"/>
    <p:sldId id="300" r:id="rId18"/>
    <p:sldId id="305" r:id="rId19"/>
    <p:sldId id="315" r:id="rId20"/>
    <p:sldId id="316" r:id="rId21"/>
    <p:sldId id="317" r:id="rId22"/>
    <p:sldId id="318" r:id="rId23"/>
    <p:sldId id="326" r:id="rId24"/>
    <p:sldId id="327" r:id="rId25"/>
    <p:sldId id="320" r:id="rId26"/>
    <p:sldId id="321" r:id="rId27"/>
    <p:sldId id="322" r:id="rId28"/>
    <p:sldId id="323" r:id="rId29"/>
    <p:sldId id="324" r:id="rId30"/>
    <p:sldId id="309" r:id="rId31"/>
    <p:sldId id="265" r:id="rId32"/>
    <p:sldId id="276" r:id="rId33"/>
    <p:sldId id="263" r:id="rId3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2" d="100"/>
          <a:sy n="102" d="100"/>
        </p:scale>
        <p:origin x="-18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736757E5-96D7-431E-A57F-7FDC3A5ABD52}" type="datetimeFigureOut">
              <a:rPr lang="ru-RU"/>
              <a:pPr>
                <a:defRPr/>
              </a:pPr>
              <a:t>18.10.2016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739B859-A38B-492C-A20D-CB246D2449D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8052900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061C4A4-9A62-419F-8F53-C3A1E3A10A37}" type="slidenum">
              <a:rPr lang="ru-RU" altLang="ru-RU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808063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3ABA2-2487-44A2-AADD-15A94D8B3D89}" type="datetime1">
              <a:rPr lang="ru-RU" smtClean="0"/>
              <a:t>18.10.2016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565F6-6006-4083-A83B-4076BA8918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520A8-534B-4BDE-9FCE-8862E9F4069C}" type="datetime1">
              <a:rPr lang="ru-RU" smtClean="0"/>
              <a:t>18.10.2016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81F2F-D772-406D-B4CC-E653C070823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79803-62C7-4701-8D66-8BF30697558B}" type="datetime1">
              <a:rPr lang="ru-RU" smtClean="0"/>
              <a:t>18.10.2016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34B07-2E74-4FCD-A458-8E5DD35DB76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EE480-6DF8-4A3E-9042-AEAD9575C22C}" type="datetime1">
              <a:rPr lang="ru-RU" smtClean="0"/>
              <a:t>18.10.2016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66CEE-E414-4CA3-95AA-A3D5D6C9A2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FDF96-ED26-43BF-BA0F-7CE81EC60D0F}" type="datetime1">
              <a:rPr lang="ru-RU" smtClean="0"/>
              <a:t>18.10.2016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35DC1-0DBD-405B-B584-1873A988426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7BFE7-CBBE-4125-A4F5-6C65137DA986}" type="datetime1">
              <a:rPr lang="ru-RU" smtClean="0"/>
              <a:t>18.10.2016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8888D-411D-4D4B-9506-E6C196AFEE4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36C53-1F07-4849-899B-A3C18FB22AD8}" type="datetime1">
              <a:rPr lang="ru-RU" smtClean="0"/>
              <a:t>18.10.2016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09197-23D7-45A0-8627-DEBCEE7C8CF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A4EAA-17F7-4884-947A-5B5205ECAFB1}" type="datetime1">
              <a:rPr lang="ru-RU" smtClean="0"/>
              <a:t>18.10.2016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D64D8-C1EE-4C20-A2E9-4E883B4FA2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D81D8-3122-4D86-94B9-F3A5E2D32B70}" type="datetime1">
              <a:rPr lang="ru-RU" smtClean="0"/>
              <a:t>18.10.2016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78054-9893-4433-9B13-C4D815CC72E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A4081-780C-42F6-B522-A1EDF52960F9}" type="datetime1">
              <a:rPr lang="ru-RU" smtClean="0"/>
              <a:t>18.10.2016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F7584-4A98-4013-8E56-B57AFC54B1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12E24-EC4E-4926-8703-A654141B2A5C}" type="datetime1">
              <a:rPr lang="ru-RU" smtClean="0"/>
              <a:t>18.10.2016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9296F-9DA3-4800-B0CE-016BE02AF27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B1CE32-E438-4B69-A036-0071D01A218B}" type="datetime1">
              <a:rPr lang="ru-RU" smtClean="0"/>
              <a:t>18.10.2016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4417050-8169-4B64-9110-FF11C6D1CA1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ture.com/doifinder/10.1038/nature.2014.15204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hyperlink" Target="http://www.chick.manchester.ac.uk/SiteSeer/IUPAC_codes.html" TargetMode="External"/><Relationship Id="rId5" Type="http://schemas.openxmlformats.org/officeDocument/2006/relationships/hyperlink" Target="http://www.bioinformatics.org/sms/iupac.html" TargetMode="External"/><Relationship Id="rId4" Type="http://schemas.openxmlformats.org/officeDocument/2006/relationships/oleObject" Target="../embeddings/_________Microsoft_Office_Word_97_-_20031.doc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http://www.ncbi.nlm.nih.gov/About/glance/images/swoosh.gif" TargetMode="External"/><Relationship Id="rId7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http://www.ddbj.nig.ac.jp/images/logosmall.jpg" TargetMode="Externa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http://www.ncbi.nlm.nih.gov/About/glance/images/swoosh.gif" TargetMode="External"/><Relationship Id="rId7" Type="http://schemas.openxmlformats.org/officeDocument/2006/relationships/hyperlink" Target="http://www.uniprot.org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http://www.ddbj.nig.ac.jp/images/logosmall.jpg" TargetMode="Externa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Traces/trace.cgi" TargetMode="External"/><Relationship Id="rId2" Type="http://schemas.openxmlformats.org/officeDocument/2006/relationships/hyperlink" Target="http://www.ncbi.nlm.nih.gov/Traces/sr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cbi.nlm.nih.gov/Traces/assembly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http://www.ncbi.nlm.nih.gov/About/glance/images/swoosh.gi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ncbi.nlm.nih.gov/refseq/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http://www.ncbi.nlm.nih.gov/About/glance/images/swoosh.gi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" TargetMode="External"/><Relationship Id="rId2" Type="http://schemas.openxmlformats.org/officeDocument/2006/relationships/hyperlink" Target="http://www.dkfz.de/menu/cgi-bin/srs7.1.3.1/wgetz?-page+top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jpeg"/><Relationship Id="rId5" Type="http://schemas.openxmlformats.org/officeDocument/2006/relationships/hyperlink" Target="http://mrs.cmbi.ru.nl/m6/" TargetMode="External"/><Relationship Id="rId4" Type="http://schemas.openxmlformats.org/officeDocument/2006/relationships/hyperlink" Target="http://www.ebi.ac.uk/ena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ru-RU" smtClean="0"/>
              <a:t>Банки нуклеотидных последовательностей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>
              <a:defRPr/>
            </a:pPr>
            <a:r>
              <a:rPr lang="ru-RU" dirty="0" err="1" smtClean="0"/>
              <a:t>ААл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F565F6-6006-4083-A83B-4076BA89184A}" type="slidenum">
              <a:rPr lang="ru-RU" altLang="ru-RU" smtClean="0"/>
              <a:pPr>
                <a:defRPr/>
              </a:pPr>
              <a:t>1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25400"/>
            <a:ext cx="8229600" cy="1143000"/>
          </a:xfrm>
        </p:spPr>
        <p:txBody>
          <a:bodyPr/>
          <a:lstStyle/>
          <a:p>
            <a:r>
              <a:rPr lang="ru-RU" altLang="ru-RU" sz="3200" dirty="0" smtClean="0"/>
              <a:t>Полные геномы</a:t>
            </a:r>
            <a:r>
              <a:rPr lang="en-US" altLang="ru-RU" sz="3200" dirty="0" smtClean="0"/>
              <a:t> </a:t>
            </a:r>
            <a:r>
              <a:rPr lang="ru-RU" altLang="ru-RU" sz="3200" dirty="0" smtClean="0"/>
              <a:t>и</a:t>
            </a:r>
            <a:r>
              <a:rPr lang="en-US" altLang="ru-RU" sz="3200" dirty="0" smtClean="0"/>
              <a:t> WGS </a:t>
            </a:r>
            <a:br>
              <a:rPr lang="en-US" altLang="ru-RU" sz="3200" dirty="0" smtClean="0"/>
            </a:br>
            <a:r>
              <a:rPr lang="en-US" altLang="ru-RU" sz="3200" dirty="0" smtClean="0"/>
              <a:t>(whole genome shotgun)</a:t>
            </a:r>
            <a:endParaRPr lang="ru-RU" altLang="ru-RU" sz="3200" dirty="0" smtClean="0"/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5215310"/>
          </a:xfrm>
        </p:spPr>
        <p:txBody>
          <a:bodyPr/>
          <a:lstStyle/>
          <a:p>
            <a:r>
              <a:rPr lang="ru-RU" altLang="ru-RU" sz="2800" dirty="0" err="1" smtClean="0"/>
              <a:t>Контиг</a:t>
            </a:r>
            <a:r>
              <a:rPr lang="en-US" altLang="ru-RU" sz="2800" dirty="0" smtClean="0"/>
              <a:t> – </a:t>
            </a:r>
            <a:r>
              <a:rPr lang="ru-RU" altLang="ru-RU" sz="2000" dirty="0" err="1" smtClean="0"/>
              <a:t>секвенированный</a:t>
            </a:r>
            <a:r>
              <a:rPr lang="ru-RU" altLang="ru-RU" sz="2000" dirty="0" smtClean="0"/>
              <a:t> без пропусков фрагмент ДНК</a:t>
            </a:r>
            <a:endParaRPr lang="en-US" altLang="ru-RU" sz="2800" dirty="0" smtClean="0"/>
          </a:p>
          <a:p>
            <a:r>
              <a:rPr lang="en-US" altLang="ru-RU" sz="2800" dirty="0" smtClean="0"/>
              <a:t>C</a:t>
            </a:r>
            <a:r>
              <a:rPr lang="ru-RU" altLang="ru-RU" sz="2800" dirty="0" err="1" smtClean="0"/>
              <a:t>кэффолд</a:t>
            </a:r>
            <a:r>
              <a:rPr lang="ru-RU" altLang="ru-RU" sz="2800" dirty="0" smtClean="0"/>
              <a:t> – </a:t>
            </a:r>
            <a:r>
              <a:rPr lang="ru-RU" altLang="ru-RU" sz="2000" dirty="0" smtClean="0"/>
              <a:t>набор </a:t>
            </a:r>
            <a:r>
              <a:rPr lang="ru-RU" altLang="ru-RU" sz="2000" dirty="0" err="1" smtClean="0"/>
              <a:t>контигов</a:t>
            </a:r>
            <a:r>
              <a:rPr lang="ru-RU" altLang="ru-RU" sz="2000" dirty="0" smtClean="0"/>
              <a:t>, про который доказано, что </a:t>
            </a:r>
            <a:r>
              <a:rPr lang="ru-RU" altLang="ru-RU" sz="2000" dirty="0" err="1" smtClean="0"/>
              <a:t>контиги</a:t>
            </a:r>
            <a:r>
              <a:rPr lang="ru-RU" altLang="ru-RU" sz="2000" dirty="0" smtClean="0"/>
              <a:t> в ДНК идут по одной цепи строго друг за другом; разрывы между </a:t>
            </a:r>
            <a:r>
              <a:rPr lang="ru-RU" altLang="ru-RU" sz="2000" dirty="0" err="1" smtClean="0"/>
              <a:t>контигами</a:t>
            </a:r>
            <a:r>
              <a:rPr lang="ru-RU" altLang="ru-RU" sz="2000" dirty="0" smtClean="0"/>
              <a:t> либо заполняются буквами </a:t>
            </a:r>
            <a:r>
              <a:rPr lang="en-US" altLang="ru-RU" sz="2000" dirty="0" smtClean="0"/>
              <a:t>N </a:t>
            </a:r>
            <a:r>
              <a:rPr lang="ru-RU" altLang="ru-RU" sz="2000" dirty="0" smtClean="0"/>
              <a:t>в числе, равном предполагаемой длине разрыва; либо заполняются последовательностью нуклеотидов, определенных с низкой достоверностью</a:t>
            </a:r>
          </a:p>
          <a:p>
            <a:r>
              <a:rPr lang="ru-RU" altLang="ru-RU" sz="2800" dirty="0" smtClean="0"/>
              <a:t>Грубые оценки качества сборки</a:t>
            </a:r>
          </a:p>
          <a:p>
            <a:pPr lvl="1"/>
            <a:r>
              <a:rPr lang="en-US" altLang="ru-RU" sz="2400" dirty="0" smtClean="0"/>
              <a:t>N50: </a:t>
            </a:r>
            <a:r>
              <a:rPr lang="ru-RU" altLang="ru-RU" sz="2000" dirty="0" smtClean="0"/>
              <a:t>упорядочим </a:t>
            </a:r>
            <a:r>
              <a:rPr lang="ru-RU" altLang="ru-RU" sz="2000" dirty="0" err="1" smtClean="0"/>
              <a:t>контиги</a:t>
            </a:r>
            <a:r>
              <a:rPr lang="ru-RU" altLang="ru-RU" sz="2000" dirty="0" smtClean="0"/>
              <a:t> по длине по убыванию; найдем первый </a:t>
            </a:r>
            <a:r>
              <a:rPr lang="ru-RU" altLang="ru-RU" sz="2000" dirty="0" err="1" smtClean="0"/>
              <a:t>контиг</a:t>
            </a:r>
            <a:r>
              <a:rPr lang="ru-RU" altLang="ru-RU" sz="2000" dirty="0" smtClean="0"/>
              <a:t> такой, что он и все более длинные покрывают более половины генома; длина этого </a:t>
            </a:r>
            <a:r>
              <a:rPr lang="ru-RU" altLang="ru-RU" sz="2000" dirty="0" err="1" smtClean="0"/>
              <a:t>контига</a:t>
            </a:r>
            <a:r>
              <a:rPr lang="ru-RU" altLang="ru-RU" sz="2000" dirty="0" smtClean="0"/>
              <a:t> и есть </a:t>
            </a:r>
            <a:r>
              <a:rPr lang="en-US" altLang="ru-RU" sz="2000" dirty="0" smtClean="0"/>
              <a:t>N50</a:t>
            </a:r>
            <a:endParaRPr lang="ru-RU" altLang="ru-RU" sz="1600" dirty="0" smtClean="0"/>
          </a:p>
          <a:p>
            <a:pPr lvl="1"/>
            <a:r>
              <a:rPr lang="en-US" altLang="ru-RU" sz="2400" dirty="0" smtClean="0"/>
              <a:t>L50</a:t>
            </a:r>
            <a:r>
              <a:rPr lang="ru-RU" altLang="ru-RU" sz="2400" dirty="0" smtClean="0"/>
              <a:t>: </a:t>
            </a:r>
            <a:r>
              <a:rPr lang="ru-RU" altLang="ru-RU" sz="2000" dirty="0" smtClean="0"/>
              <a:t>посчитаем, сколько </a:t>
            </a:r>
            <a:r>
              <a:rPr lang="ru-RU" altLang="ru-RU" sz="2000" dirty="0" err="1" smtClean="0"/>
              <a:t>контигов</a:t>
            </a:r>
            <a:r>
              <a:rPr lang="ru-RU" altLang="ru-RU" sz="2000" dirty="0" smtClean="0"/>
              <a:t> покрывает половину генома; это и есть </a:t>
            </a:r>
            <a:r>
              <a:rPr lang="en-US" altLang="ru-RU" sz="2000" dirty="0" smtClean="0"/>
              <a:t>L50</a:t>
            </a:r>
            <a:endParaRPr lang="en-US" altLang="ru-RU" sz="2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A66CEE-E414-4CA3-95AA-A3D5D6C9A263}" type="slidenum">
              <a:rPr lang="ru-RU" altLang="ru-RU" smtClean="0"/>
              <a:pPr>
                <a:defRPr/>
              </a:pPr>
              <a:t>10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r>
              <a:rPr lang="ru-RU" altLang="ru-RU" smtClean="0"/>
              <a:t>Геном осьминога</a:t>
            </a:r>
          </a:p>
        </p:txBody>
      </p:sp>
      <p:sp>
        <p:nvSpPr>
          <p:cNvPr id="13315" name="Прямоугольник 2"/>
          <p:cNvSpPr>
            <a:spLocks noChangeArrowheads="1"/>
          </p:cNvSpPr>
          <p:nvPr/>
        </p:nvSpPr>
        <p:spPr bwMode="auto">
          <a:xfrm>
            <a:off x="323850" y="1290638"/>
            <a:ext cx="8496300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С</a:t>
            </a:r>
            <a:r>
              <a:rPr lang="en-US" sz="2400"/>
              <a:t>oleoid cephalopods (octopus, squid and cuttlefish) are active,</a:t>
            </a:r>
          </a:p>
          <a:p>
            <a:r>
              <a:rPr lang="en-US" sz="2400"/>
              <a:t>resourceful predators with a rich behavioural repertoire. They</a:t>
            </a:r>
          </a:p>
          <a:p>
            <a:r>
              <a:rPr lang="en-US" sz="2400"/>
              <a:t>have the largest nervous systems among the invertebrates and</a:t>
            </a:r>
          </a:p>
          <a:p>
            <a:r>
              <a:rPr lang="en-US" sz="2400"/>
              <a:t>present other striking morphological innovations including cam-</a:t>
            </a:r>
          </a:p>
          <a:p>
            <a:r>
              <a:rPr lang="en-US" sz="2400"/>
              <a:t>era-like eyes, prehensile arms, a highly derived early</a:t>
            </a:r>
            <a:r>
              <a:rPr lang="ru-RU" sz="2400"/>
              <a:t> </a:t>
            </a:r>
            <a:r>
              <a:rPr lang="en-US" sz="2400"/>
              <a:t>embryogenesis and a remarkably sophisticated adaptive colouration system. </a:t>
            </a:r>
          </a:p>
          <a:p>
            <a:endParaRPr lang="en-US" sz="2400"/>
          </a:p>
          <a:p>
            <a:r>
              <a:rPr lang="en-US" sz="2400"/>
              <a:t>To investigate the molecular bases of cephalopod brain and body</a:t>
            </a:r>
          </a:p>
          <a:p>
            <a:r>
              <a:rPr lang="en-US" sz="2400"/>
              <a:t>innovations, we sequenced the genome and multiple transcrip-</a:t>
            </a:r>
          </a:p>
          <a:p>
            <a:r>
              <a:rPr lang="en-US" sz="2400"/>
              <a:t>tomes of the California two-spot octopus, Octopus bimaculoides.</a:t>
            </a:r>
          </a:p>
        </p:txBody>
      </p:sp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7380288" y="6165850"/>
            <a:ext cx="14271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Nature, 2015</a:t>
            </a:r>
            <a:endParaRPr lang="ru-RU" b="1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2D64D8-C1EE-4C20-A2E9-4E883B4FA27A}" type="slidenum">
              <a:rPr lang="ru-RU" altLang="ru-RU" smtClean="0"/>
              <a:pPr>
                <a:defRPr/>
              </a:pPr>
              <a:t>11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smtClean="0"/>
              <a:t>Параметры сборки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По оценкам, геном осьминога </a:t>
            </a:r>
            <a:r>
              <a:rPr lang="en-US" dirty="0" smtClean="0"/>
              <a:t>2.7 </a:t>
            </a:r>
            <a:r>
              <a:rPr lang="ru-RU" dirty="0" err="1" smtClean="0"/>
              <a:t>млрд</a:t>
            </a:r>
            <a:r>
              <a:rPr lang="ru-RU" dirty="0" smtClean="0"/>
              <a:t> п.н. (а у человека?)</a:t>
            </a:r>
          </a:p>
          <a:p>
            <a:pPr>
              <a:defRPr/>
            </a:pPr>
            <a:r>
              <a:rPr lang="ru-RU" dirty="0" smtClean="0"/>
              <a:t>Всего </a:t>
            </a:r>
            <a:r>
              <a:rPr lang="ru-RU" dirty="0" err="1" smtClean="0"/>
              <a:t>контигов</a:t>
            </a:r>
            <a:r>
              <a:rPr lang="ru-RU" dirty="0" smtClean="0"/>
              <a:t> – 700 000 штук</a:t>
            </a:r>
          </a:p>
          <a:p>
            <a:pPr lvl="1">
              <a:defRPr/>
            </a:pPr>
            <a:r>
              <a:rPr lang="ru-RU" dirty="0" smtClean="0"/>
              <a:t>Сумма длин </a:t>
            </a:r>
            <a:r>
              <a:rPr lang="ru-RU" dirty="0" err="1" smtClean="0"/>
              <a:t>контигов</a:t>
            </a:r>
            <a:r>
              <a:rPr lang="ru-RU" dirty="0" smtClean="0"/>
              <a:t> - 1.98 </a:t>
            </a:r>
            <a:r>
              <a:rPr lang="ru-RU" dirty="0" err="1" smtClean="0"/>
              <a:t>млрд</a:t>
            </a:r>
            <a:r>
              <a:rPr lang="ru-RU" dirty="0" smtClean="0"/>
              <a:t> п.н.</a:t>
            </a:r>
          </a:p>
          <a:p>
            <a:pPr lvl="1">
              <a:defRPr/>
            </a:pPr>
            <a:r>
              <a:rPr lang="en-US" dirty="0" smtClean="0"/>
              <a:t>N</a:t>
            </a:r>
            <a:r>
              <a:rPr lang="ru-RU" dirty="0" smtClean="0"/>
              <a:t>50</a:t>
            </a:r>
            <a:r>
              <a:rPr lang="en-US" dirty="0" smtClean="0"/>
              <a:t> </a:t>
            </a:r>
            <a:r>
              <a:rPr lang="ru-RU" dirty="0" smtClean="0"/>
              <a:t>около 5 000 п.н.</a:t>
            </a:r>
          </a:p>
          <a:p>
            <a:pPr lvl="1">
              <a:defRPr/>
            </a:pPr>
            <a:r>
              <a:rPr lang="en-US" dirty="0" smtClean="0"/>
              <a:t>L50 </a:t>
            </a:r>
            <a:r>
              <a:rPr lang="ru-RU" dirty="0" smtClean="0"/>
              <a:t> около </a:t>
            </a:r>
          </a:p>
          <a:p>
            <a:pPr marL="342900" lvl="1" indent="-342900">
              <a:buFont typeface="Arial" charset="0"/>
              <a:buChar char="•"/>
              <a:defRPr/>
            </a:pPr>
            <a:r>
              <a:rPr lang="ru-RU" sz="3200" dirty="0" smtClean="0"/>
              <a:t>Всего </a:t>
            </a:r>
            <a:r>
              <a:rPr lang="ru-RU" sz="3200" dirty="0" err="1" smtClean="0"/>
              <a:t>скэффолдов</a:t>
            </a:r>
            <a:r>
              <a:rPr lang="ru-RU" sz="3200" dirty="0" smtClean="0"/>
              <a:t> 150 000 штук </a:t>
            </a:r>
          </a:p>
          <a:p>
            <a:pPr marL="742950" lvl="2" indent="-342900">
              <a:defRPr/>
            </a:pPr>
            <a:r>
              <a:rPr lang="ru-RU" sz="2800" dirty="0" smtClean="0"/>
              <a:t>Сумма длин </a:t>
            </a:r>
            <a:r>
              <a:rPr lang="ru-RU" sz="2800" dirty="0" err="1" smtClean="0"/>
              <a:t>скэффолдов</a:t>
            </a:r>
            <a:r>
              <a:rPr lang="ru-RU" sz="2800" dirty="0" smtClean="0"/>
              <a:t> 1.98 </a:t>
            </a:r>
            <a:r>
              <a:rPr lang="ru-RU" sz="2800" dirty="0" err="1" smtClean="0"/>
              <a:t>млрд</a:t>
            </a:r>
            <a:r>
              <a:rPr lang="ru-RU" sz="2800" dirty="0" smtClean="0"/>
              <a:t> п.н.</a:t>
            </a:r>
          </a:p>
          <a:p>
            <a:pPr marL="742950" lvl="2" indent="-342900">
              <a:defRPr/>
            </a:pPr>
            <a:r>
              <a:rPr lang="en-US" sz="2800" dirty="0" smtClean="0"/>
              <a:t>N50 </a:t>
            </a:r>
            <a:r>
              <a:rPr lang="ru-RU" sz="2800" dirty="0" smtClean="0"/>
              <a:t>около 413 000 п.н.</a:t>
            </a:r>
          </a:p>
          <a:p>
            <a:pPr marL="742950" lvl="2" indent="-342900">
              <a:defRPr/>
            </a:pPr>
            <a:r>
              <a:rPr lang="en-US" sz="2800" dirty="0" smtClean="0"/>
              <a:t>L50 </a:t>
            </a:r>
            <a:r>
              <a:rPr lang="ru-RU" sz="2800" dirty="0" smtClean="0"/>
              <a:t> </a:t>
            </a:r>
            <a:r>
              <a:rPr lang="ru-RU" sz="2800" dirty="0" smtClean="0"/>
              <a:t>- ….</a:t>
            </a:r>
            <a:endParaRPr lang="ru-RU" sz="2800" dirty="0" smtClean="0"/>
          </a:p>
          <a:p>
            <a:pPr marL="742950" lvl="2" indent="-342900">
              <a:defRPr/>
            </a:pPr>
            <a:endParaRPr lang="ru-RU" sz="2800" dirty="0" smtClean="0"/>
          </a:p>
          <a:p>
            <a:pPr marL="742950" lvl="2" indent="-342900">
              <a:defRPr/>
            </a:pPr>
            <a:endParaRPr lang="ru-RU" sz="2800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A66CEE-E414-4CA3-95AA-A3D5D6C9A263}" type="slidenum">
              <a:rPr lang="ru-RU" altLang="ru-RU" smtClean="0"/>
              <a:pPr>
                <a:defRPr/>
              </a:pPr>
              <a:t>12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ru-RU" smtClean="0"/>
              <a:t>Основные результаты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65225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ru-RU" sz="2400" dirty="0" smtClean="0"/>
              <a:t>Предсказано </a:t>
            </a:r>
            <a:r>
              <a:rPr lang="ru-RU" sz="2400" b="1" dirty="0" smtClean="0"/>
              <a:t>33 000 </a:t>
            </a:r>
            <a:r>
              <a:rPr lang="ru-RU" sz="2400" b="1" dirty="0" err="1" smtClean="0"/>
              <a:t>белок-кодирующих</a:t>
            </a:r>
            <a:r>
              <a:rPr lang="ru-RU" sz="2400" b="1" dirty="0" smtClean="0"/>
              <a:t> генов </a:t>
            </a:r>
            <a:r>
              <a:rPr lang="ru-RU" sz="2400" dirty="0" smtClean="0"/>
              <a:t>(а у человека сколько?)</a:t>
            </a:r>
          </a:p>
          <a:p>
            <a:pPr>
              <a:defRPr/>
            </a:pPr>
            <a:r>
              <a:rPr lang="ru-RU" sz="2400" dirty="0" smtClean="0"/>
              <a:t>… </a:t>
            </a:r>
            <a:r>
              <a:rPr lang="en-US" sz="2400" dirty="0" smtClean="0"/>
              <a:t>the </a:t>
            </a:r>
            <a:r>
              <a:rPr lang="en-US" sz="2400" b="1" dirty="0" err="1" smtClean="0"/>
              <a:t>protocadherins</a:t>
            </a:r>
            <a:r>
              <a:rPr lang="en-US" sz="2400" b="1" dirty="0" smtClean="0"/>
              <a:t>, which regulate the development of neurons</a:t>
            </a:r>
            <a:r>
              <a:rPr lang="en-US" sz="2400" dirty="0" smtClean="0"/>
              <a:t> and the short-range interactions between them. The octopus has 168 of these genes — </a:t>
            </a:r>
            <a:r>
              <a:rPr lang="en-US" sz="2400" b="1" dirty="0" smtClean="0"/>
              <a:t>more than twice as many as mammals.</a:t>
            </a:r>
            <a:endParaRPr lang="ru-RU" sz="2400" b="1" dirty="0" smtClean="0"/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The independent computing power of the arms, which can execute cognitive tasks 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hlinkClick r:id="rId2"/>
              </a:rPr>
              <a:t>even when dismembered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, have made octopuses an object of study for neurobiologists</a:t>
            </a:r>
            <a:r>
              <a:rPr lang="en-US" sz="2400" dirty="0" smtClean="0"/>
              <a:t> </a:t>
            </a:r>
            <a:endParaRPr lang="ru-RU" sz="2400" dirty="0" smtClean="0"/>
          </a:p>
          <a:p>
            <a:pPr>
              <a:defRPr/>
            </a:pPr>
            <a:r>
              <a:rPr lang="en-US" sz="2400" dirty="0" smtClean="0"/>
              <a:t>the </a:t>
            </a:r>
            <a:r>
              <a:rPr lang="en-US" sz="2400" b="1" dirty="0" smtClean="0"/>
              <a:t>zinc-finger transcription factors</a:t>
            </a:r>
            <a:r>
              <a:rPr lang="en-US" sz="2400" dirty="0" smtClean="0"/>
              <a:t>, is also highly expanded in octopuses. At around </a:t>
            </a:r>
            <a:r>
              <a:rPr lang="en-US" sz="2400" b="1" dirty="0" smtClean="0"/>
              <a:t>1,800 genes, it is the second-largest gene family to be discovered in an animal</a:t>
            </a:r>
            <a:r>
              <a:rPr lang="en-US" sz="2400" dirty="0" smtClean="0"/>
              <a:t>, after the elephant’s 2,000 olfactory-receptor genes</a:t>
            </a:r>
            <a:endParaRPr lang="ru-RU" sz="2400" dirty="0" smtClean="0"/>
          </a:p>
          <a:p>
            <a:pPr lvl="1">
              <a:defRPr/>
            </a:pP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A66CEE-E414-4CA3-95AA-A3D5D6C9A263}" type="slidenum">
              <a:rPr lang="ru-RU" altLang="ru-RU" smtClean="0"/>
              <a:pPr>
                <a:defRPr/>
              </a:pPr>
              <a:t>13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Продолжение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We found </a:t>
            </a:r>
            <a:r>
              <a:rPr lang="en-US" sz="2400" b="1" smtClean="0"/>
              <a:t>no evidence for hypothesized whole-genome duplications</a:t>
            </a:r>
            <a:r>
              <a:rPr lang="en-US" sz="2400" smtClean="0"/>
              <a:t> in the octopus lineage</a:t>
            </a:r>
            <a:endParaRPr lang="ru-RU" sz="2400" b="1" smtClean="0"/>
          </a:p>
          <a:p>
            <a:r>
              <a:rPr lang="en-US" sz="2400" b="1" smtClean="0"/>
              <a:t>Extensive messenger RNA editing</a:t>
            </a:r>
            <a:r>
              <a:rPr lang="en-US" sz="2400" smtClean="0"/>
              <a:t> generates transcript and</a:t>
            </a:r>
            <a:r>
              <a:rPr lang="ru-RU" sz="2400" smtClean="0"/>
              <a:t> </a:t>
            </a:r>
            <a:r>
              <a:rPr lang="en-US" sz="2400" smtClean="0"/>
              <a:t>protein diversity in genes involved in neural excitability</a:t>
            </a:r>
            <a:endParaRPr lang="ru-RU" sz="2400" smtClean="0"/>
          </a:p>
          <a:p>
            <a:r>
              <a:rPr lang="en-US" sz="2400" smtClean="0"/>
              <a:t>We identified hundreds of cephalopod</a:t>
            </a:r>
            <a:r>
              <a:rPr lang="ru-RU" sz="2400" smtClean="0"/>
              <a:t>-</a:t>
            </a:r>
            <a:r>
              <a:rPr lang="en-US" sz="2400" smtClean="0"/>
              <a:t>specific genes, many of which showed elevated expression levels in</a:t>
            </a:r>
            <a:r>
              <a:rPr lang="ru-RU" sz="2400" smtClean="0"/>
              <a:t> </a:t>
            </a:r>
            <a:r>
              <a:rPr lang="en-US" sz="2400" smtClean="0"/>
              <a:t>such specialized structures as the skin, the suckers and the nervous</a:t>
            </a:r>
            <a:r>
              <a:rPr lang="ru-RU" sz="2400" smtClean="0"/>
              <a:t> </a:t>
            </a:r>
            <a:r>
              <a:rPr lang="en-US" sz="2400" smtClean="0"/>
              <a:t>system.</a:t>
            </a:r>
          </a:p>
          <a:p>
            <a:endParaRPr lang="en-US" smtClean="0"/>
          </a:p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A66CEE-E414-4CA3-95AA-A3D5D6C9A263}" type="slidenum">
              <a:rPr lang="ru-RU" altLang="ru-RU" smtClean="0"/>
              <a:pPr>
                <a:defRPr/>
              </a:pPr>
              <a:t>14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r>
              <a:rPr lang="ru-RU" smtClean="0"/>
              <a:t>Геном человека</a:t>
            </a: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457200" y="908050"/>
            <a:ext cx="8218488" cy="2376488"/>
          </a:xfrm>
        </p:spPr>
        <p:txBody>
          <a:bodyPr/>
          <a:lstStyle/>
          <a:p>
            <a:r>
              <a:rPr lang="ru-RU" smtClean="0"/>
              <a:t>По оценкам, 3.2 млрд п.н.</a:t>
            </a:r>
          </a:p>
          <a:p>
            <a:r>
              <a:rPr lang="ru-RU" smtClean="0"/>
              <a:t>Секвенировано 3.07 млрд п.н. </a:t>
            </a:r>
          </a:p>
          <a:p>
            <a:r>
              <a:rPr lang="ru-RU" smtClean="0"/>
              <a:t>Число сэффолдов 765 штук, 775 гэпов</a:t>
            </a:r>
          </a:p>
          <a:p>
            <a:r>
              <a:rPr lang="en-US" smtClean="0"/>
              <a:t>N</a:t>
            </a:r>
            <a:r>
              <a:rPr lang="ru-RU" smtClean="0"/>
              <a:t>50</a:t>
            </a:r>
            <a:r>
              <a:rPr lang="en-US" smtClean="0"/>
              <a:t> </a:t>
            </a:r>
            <a:r>
              <a:rPr lang="ru-RU" u="sng" smtClean="0"/>
              <a:t>для контигов </a:t>
            </a:r>
            <a:r>
              <a:rPr lang="ru-RU" smtClean="0"/>
              <a:t>67.8 млн</a:t>
            </a:r>
          </a:p>
          <a:p>
            <a:endParaRPr lang="ru-RU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57200" y="3429000"/>
            <a:ext cx="82296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4400" dirty="0">
                <a:latin typeface="+mj-lt"/>
                <a:ea typeface="+mj-ea"/>
                <a:cs typeface="+mj-cs"/>
              </a:rPr>
              <a:t>Геном мыши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461963" y="4076700"/>
            <a:ext cx="8220075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3200" dirty="0">
                <a:latin typeface="+mn-lt"/>
                <a:cs typeface="+mn-cs"/>
              </a:rPr>
              <a:t>По оценкам, 2.8 (?) </a:t>
            </a:r>
            <a:r>
              <a:rPr lang="ru-RU" sz="3200" dirty="0" err="1">
                <a:latin typeface="+mn-lt"/>
                <a:cs typeface="+mn-cs"/>
              </a:rPr>
              <a:t>млрд</a:t>
            </a:r>
            <a:r>
              <a:rPr lang="ru-RU" sz="3200" dirty="0">
                <a:latin typeface="+mn-lt"/>
                <a:cs typeface="+mn-cs"/>
              </a:rPr>
              <a:t> п.н.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3200" dirty="0" err="1">
                <a:latin typeface="+mn-lt"/>
                <a:cs typeface="+mn-cs"/>
              </a:rPr>
              <a:t>Секвенировано</a:t>
            </a:r>
            <a:r>
              <a:rPr lang="ru-RU" sz="3200" dirty="0">
                <a:latin typeface="+mn-lt"/>
                <a:cs typeface="+mn-cs"/>
              </a:rPr>
              <a:t> 2.7 </a:t>
            </a:r>
            <a:r>
              <a:rPr lang="ru-RU" sz="3200" dirty="0" err="1">
                <a:latin typeface="+mn-lt"/>
                <a:cs typeface="+mn-cs"/>
              </a:rPr>
              <a:t>млрд</a:t>
            </a:r>
            <a:r>
              <a:rPr lang="ru-RU" sz="3200" dirty="0">
                <a:latin typeface="+mn-lt"/>
                <a:cs typeface="+mn-cs"/>
              </a:rPr>
              <a:t> п.н.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3200" dirty="0">
                <a:latin typeface="+mn-lt"/>
                <a:cs typeface="+mn-cs"/>
              </a:rPr>
              <a:t>Число </a:t>
            </a:r>
            <a:r>
              <a:rPr lang="ru-RU" sz="3200" dirty="0" err="1">
                <a:latin typeface="+mn-lt"/>
                <a:cs typeface="+mn-cs"/>
              </a:rPr>
              <a:t>сэффолдов</a:t>
            </a:r>
            <a:r>
              <a:rPr lang="ru-RU" sz="3200" dirty="0">
                <a:latin typeface="+mn-lt"/>
                <a:cs typeface="+mn-cs"/>
              </a:rPr>
              <a:t> 162 штук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3200" dirty="0">
                <a:latin typeface="+mn-lt"/>
                <a:cs typeface="+mn-cs"/>
              </a:rPr>
              <a:t>N</a:t>
            </a:r>
            <a:r>
              <a:rPr lang="ru-RU" sz="3200" dirty="0">
                <a:latin typeface="+mn-lt"/>
                <a:cs typeface="+mn-cs"/>
              </a:rPr>
              <a:t>50</a:t>
            </a:r>
            <a:r>
              <a:rPr lang="en-US" sz="3200" dirty="0">
                <a:latin typeface="+mn-lt"/>
                <a:cs typeface="+mn-cs"/>
              </a:rPr>
              <a:t> </a:t>
            </a:r>
            <a:r>
              <a:rPr lang="ru-RU" sz="3200" u="sng" dirty="0">
                <a:latin typeface="+mn-lt"/>
                <a:cs typeface="+mn-cs"/>
              </a:rPr>
              <a:t>для </a:t>
            </a:r>
            <a:r>
              <a:rPr lang="ru-RU" sz="3200" u="sng" dirty="0" err="1">
                <a:latin typeface="+mn-lt"/>
                <a:cs typeface="+mn-cs"/>
              </a:rPr>
              <a:t>контигов</a:t>
            </a:r>
            <a:r>
              <a:rPr lang="ru-RU" sz="3200" u="sng" dirty="0">
                <a:latin typeface="+mn-lt"/>
                <a:cs typeface="+mn-cs"/>
              </a:rPr>
              <a:t> </a:t>
            </a:r>
            <a:r>
              <a:rPr lang="ru-RU" sz="3200" dirty="0">
                <a:latin typeface="+mn-lt"/>
                <a:cs typeface="+mn-cs"/>
              </a:rPr>
              <a:t>54.5 </a:t>
            </a:r>
            <a:r>
              <a:rPr lang="ru-RU" sz="3200" dirty="0" err="1">
                <a:latin typeface="+mn-lt"/>
                <a:cs typeface="+mn-cs"/>
              </a:rPr>
              <a:t>млн</a:t>
            </a:r>
            <a:endParaRPr lang="ru-RU" sz="320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ru-RU" sz="3200" dirty="0">
              <a:latin typeface="+mn-lt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A66CEE-E414-4CA3-95AA-A3D5D6C9A263}" type="slidenum">
              <a:rPr lang="ru-RU" altLang="ru-RU" smtClean="0"/>
              <a:pPr>
                <a:defRPr/>
              </a:pPr>
              <a:t>15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Размеры геномов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z="2400" dirty="0" err="1" smtClean="0"/>
              <a:t>Вироиды</a:t>
            </a:r>
            <a:endParaRPr lang="ru-RU" sz="2400" dirty="0" smtClean="0"/>
          </a:p>
          <a:p>
            <a:pPr lvl="1"/>
            <a:r>
              <a:rPr lang="ru-RU" sz="2000" dirty="0" smtClean="0"/>
              <a:t>Минимальный</a:t>
            </a:r>
          </a:p>
          <a:p>
            <a:pPr lvl="1"/>
            <a:r>
              <a:rPr lang="ru-RU" sz="2000" dirty="0" smtClean="0"/>
              <a:t>Типичный </a:t>
            </a:r>
          </a:p>
          <a:p>
            <a:pPr lvl="1"/>
            <a:r>
              <a:rPr lang="ru-RU" sz="2000" dirty="0" smtClean="0"/>
              <a:t>Максимальный</a:t>
            </a:r>
          </a:p>
          <a:p>
            <a:r>
              <a:rPr lang="ru-RU" sz="2400" dirty="0" smtClean="0"/>
              <a:t>Вирусы, бактериофаги</a:t>
            </a:r>
          </a:p>
          <a:p>
            <a:pPr lvl="1"/>
            <a:r>
              <a:rPr lang="ru-RU" sz="2000" dirty="0" smtClean="0"/>
              <a:t>Минимальный</a:t>
            </a:r>
          </a:p>
          <a:p>
            <a:pPr lvl="1"/>
            <a:r>
              <a:rPr lang="ru-RU" sz="2000" dirty="0" smtClean="0"/>
              <a:t>Типичный </a:t>
            </a:r>
          </a:p>
          <a:p>
            <a:pPr lvl="1"/>
            <a:r>
              <a:rPr lang="ru-RU" sz="2000" dirty="0" smtClean="0"/>
              <a:t>Максимальный</a:t>
            </a:r>
            <a:endParaRPr lang="ru-RU" dirty="0" smtClean="0"/>
          </a:p>
          <a:p>
            <a:endParaRPr lang="ru-RU" sz="2000" dirty="0" smtClean="0"/>
          </a:p>
          <a:p>
            <a:endParaRPr lang="ru-RU" sz="2200" dirty="0" smtClean="0"/>
          </a:p>
          <a:p>
            <a:endParaRPr lang="ru-RU" sz="2400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2400" dirty="0" smtClean="0"/>
              <a:t>Бактерии, археи</a:t>
            </a:r>
            <a:endParaRPr lang="ru-RU" sz="2400" dirty="0" smtClean="0"/>
          </a:p>
          <a:p>
            <a:pPr lvl="1"/>
            <a:r>
              <a:rPr lang="ru-RU" sz="2000" dirty="0" smtClean="0"/>
              <a:t>Минимальный</a:t>
            </a:r>
          </a:p>
          <a:p>
            <a:pPr lvl="1"/>
            <a:r>
              <a:rPr lang="ru-RU" sz="2000" dirty="0" smtClean="0"/>
              <a:t>Типичный </a:t>
            </a:r>
          </a:p>
          <a:p>
            <a:pPr lvl="1"/>
            <a:r>
              <a:rPr lang="ru-RU" sz="2000" dirty="0" smtClean="0"/>
              <a:t>Максимальный</a:t>
            </a:r>
          </a:p>
          <a:p>
            <a:r>
              <a:rPr lang="ru-RU" sz="2400" dirty="0" smtClean="0"/>
              <a:t>Эукариоты</a:t>
            </a:r>
          </a:p>
          <a:p>
            <a:pPr lvl="1"/>
            <a:r>
              <a:rPr lang="ru-RU" sz="2000" dirty="0" smtClean="0"/>
              <a:t>Минимальный</a:t>
            </a:r>
          </a:p>
          <a:p>
            <a:pPr lvl="1"/>
            <a:r>
              <a:rPr lang="ru-RU" sz="2000" dirty="0" smtClean="0"/>
              <a:t>Типичный </a:t>
            </a:r>
          </a:p>
          <a:p>
            <a:pPr lvl="1"/>
            <a:r>
              <a:rPr lang="ru-RU" sz="2000" dirty="0" smtClean="0"/>
              <a:t>Максимальный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B8888D-411D-4D4B-9506-E6C196AFEE44}" type="slidenum">
              <a:rPr lang="ru-RU" altLang="ru-RU" smtClean="0"/>
              <a:pPr>
                <a:defRPr/>
              </a:pPr>
              <a:t>16</a:t>
            </a:fld>
            <a:endParaRPr lang="ru-RU" alt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49313"/>
          </a:xfrm>
        </p:spPr>
        <p:txBody>
          <a:bodyPr/>
          <a:lstStyle/>
          <a:p>
            <a:r>
              <a:rPr lang="ru-RU" smtClean="0"/>
              <a:t>У нас</a:t>
            </a:r>
          </a:p>
        </p:txBody>
      </p:sp>
      <p:sp>
        <p:nvSpPr>
          <p:cNvPr id="18435" name="Содержимое 4"/>
          <p:cNvSpPr>
            <a:spLocks noGrp="1"/>
          </p:cNvSpPr>
          <p:nvPr>
            <p:ph idx="1"/>
          </p:nvPr>
        </p:nvSpPr>
        <p:spPr>
          <a:xfrm>
            <a:off x="457200" y="1165225"/>
            <a:ext cx="8229600" cy="4525963"/>
          </a:xfrm>
        </p:spPr>
        <p:txBody>
          <a:bodyPr/>
          <a:lstStyle/>
          <a:p>
            <a:r>
              <a:rPr lang="ru-RU" sz="2800" smtClean="0"/>
              <a:t>Не все знаю (((</a:t>
            </a:r>
            <a:br>
              <a:rPr lang="ru-RU" sz="2800" smtClean="0"/>
            </a:br>
            <a:r>
              <a:rPr lang="ru-RU" sz="2800" smtClean="0"/>
              <a:t>Только отдельные примеры </a:t>
            </a:r>
          </a:p>
          <a:p>
            <a:pPr lvl="1"/>
            <a:r>
              <a:rPr lang="en-US" sz="2400" smtClean="0"/>
              <a:t>Intoshia: </a:t>
            </a:r>
            <a:r>
              <a:rPr lang="ru-RU" sz="2400" smtClean="0"/>
              <a:t>геном самого маленького животного (Алёшин и </a:t>
            </a:r>
            <a:r>
              <a:rPr lang="en-US" sz="2400" smtClean="0"/>
              <a:t>Co</a:t>
            </a:r>
            <a:r>
              <a:rPr lang="ru-RU" sz="2400" smtClean="0"/>
              <a:t>)</a:t>
            </a:r>
          </a:p>
          <a:p>
            <a:pPr lvl="1"/>
            <a:r>
              <a:rPr lang="ru-RU" sz="2400" smtClean="0"/>
              <a:t>Шизофилум </a:t>
            </a:r>
            <a:r>
              <a:rPr lang="en-US" sz="2400" smtClean="0"/>
              <a:t>(</a:t>
            </a:r>
            <a:r>
              <a:rPr lang="ru-RU" sz="2400" smtClean="0"/>
              <a:t>Кондрашев и </a:t>
            </a:r>
            <a:r>
              <a:rPr lang="en-US" sz="2400" smtClean="0"/>
              <a:t>Co)</a:t>
            </a:r>
            <a:endParaRPr lang="ru-RU" sz="2400" smtClean="0"/>
          </a:p>
          <a:p>
            <a:pPr lvl="1"/>
            <a:r>
              <a:rPr lang="ru-RU" sz="2400" smtClean="0"/>
              <a:t>Амебафилидиум (Алёшин и </a:t>
            </a:r>
            <a:r>
              <a:rPr lang="en-US" sz="2400" smtClean="0"/>
              <a:t>Co</a:t>
            </a:r>
            <a:r>
              <a:rPr lang="ru-RU" sz="2400" smtClean="0"/>
              <a:t>)</a:t>
            </a:r>
          </a:p>
          <a:p>
            <a:r>
              <a:rPr lang="ru-RU" sz="2800" smtClean="0"/>
              <a:t>Наберите </a:t>
            </a:r>
            <a:r>
              <a:rPr lang="en-US" sz="2800" smtClean="0"/>
              <a:t>Logacheva M[au] </a:t>
            </a:r>
            <a:r>
              <a:rPr lang="ru-RU" sz="2800" smtClean="0"/>
              <a:t>в </a:t>
            </a:r>
            <a:r>
              <a:rPr lang="en-US" sz="2800" smtClean="0"/>
              <a:t>Pubmed</a:t>
            </a:r>
          </a:p>
          <a:p>
            <a:r>
              <a:rPr lang="ru-RU" sz="2800" smtClean="0"/>
              <a:t>Или спросите В.В.Алёшина, у которого лежат неопубликованные полные геномы интересных тварей</a:t>
            </a:r>
          </a:p>
          <a:p>
            <a:endParaRPr lang="ru-RU" sz="280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A66CEE-E414-4CA3-95AA-A3D5D6C9A263}" type="slidenum">
              <a:rPr lang="ru-RU" altLang="ru-RU" smtClean="0"/>
              <a:pPr>
                <a:defRPr/>
              </a:pPr>
              <a:t>17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457200" y="2708275"/>
            <a:ext cx="8229600" cy="1143000"/>
          </a:xfrm>
        </p:spPr>
        <p:txBody>
          <a:bodyPr/>
          <a:lstStyle/>
          <a:p>
            <a:r>
              <a:rPr lang="en-US" dirty="0" smtClean="0"/>
              <a:t>III. </a:t>
            </a:r>
            <a:r>
              <a:rPr lang="ru-RU" dirty="0" smtClean="0"/>
              <a:t>Базы </a:t>
            </a:r>
            <a:r>
              <a:rPr lang="ru-RU" dirty="0" smtClean="0"/>
              <a:t>данных о нуклеотидных последовательностях</a:t>
            </a:r>
            <a:endParaRPr lang="ru-RU" dirty="0" smtClean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2D64D8-C1EE-4C20-A2E9-4E883B4FA27A}" type="slidenum">
              <a:rPr lang="ru-RU" altLang="ru-RU" smtClean="0"/>
              <a:pPr>
                <a:defRPr/>
              </a:pPr>
              <a:t>18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1546647" y="1278533"/>
            <a:ext cx="6337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619672" y="837208"/>
            <a:ext cx="669607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pc="600" dirty="0">
                <a:latin typeface="Courier New" pitchFamily="49" charset="0"/>
                <a:cs typeface="Courier New" pitchFamily="49" charset="0"/>
              </a:rPr>
              <a:t>ATCGTGCAGTGCGTAAACGTAGCAGTCGA</a:t>
            </a:r>
            <a:endParaRPr lang="ru-RU" spc="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19672" y="1700808"/>
            <a:ext cx="655161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pc="600" dirty="0">
                <a:latin typeface="Courier New" pitchFamily="49" charset="0"/>
                <a:cs typeface="Courier New" pitchFamily="49" charset="0"/>
              </a:rPr>
              <a:t>UACGACGUCACGCAU</a:t>
            </a:r>
            <a:endParaRPr lang="ru-RU" spc="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149" name="TextBox 6"/>
          <p:cNvSpPr txBox="1">
            <a:spLocks noChangeArrowheads="1"/>
          </p:cNvSpPr>
          <p:nvPr/>
        </p:nvSpPr>
        <p:spPr bwMode="auto">
          <a:xfrm>
            <a:off x="1114847" y="629245"/>
            <a:ext cx="431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3’</a:t>
            </a:r>
            <a:endParaRPr lang="ru-RU"/>
          </a:p>
        </p:txBody>
      </p:sp>
      <p:sp>
        <p:nvSpPr>
          <p:cNvPr id="6150" name="TextBox 7"/>
          <p:cNvSpPr txBox="1">
            <a:spLocks noChangeArrowheads="1"/>
          </p:cNvSpPr>
          <p:nvPr/>
        </p:nvSpPr>
        <p:spPr bwMode="auto">
          <a:xfrm>
            <a:off x="7955385" y="651470"/>
            <a:ext cx="431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5’</a:t>
            </a:r>
            <a:endParaRPr lang="ru-RU"/>
          </a:p>
        </p:txBody>
      </p:sp>
      <p:sp>
        <p:nvSpPr>
          <p:cNvPr id="6151" name="TextBox 8"/>
          <p:cNvSpPr txBox="1">
            <a:spLocks noChangeArrowheads="1"/>
          </p:cNvSpPr>
          <p:nvPr/>
        </p:nvSpPr>
        <p:spPr bwMode="auto">
          <a:xfrm>
            <a:off x="1127547" y="1805583"/>
            <a:ext cx="4333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5’</a:t>
            </a:r>
            <a:endParaRPr lang="ru-RU"/>
          </a:p>
        </p:txBody>
      </p:sp>
      <p:sp>
        <p:nvSpPr>
          <p:cNvPr id="6152" name="TextBox 9"/>
          <p:cNvSpPr txBox="1">
            <a:spLocks noChangeArrowheads="1"/>
          </p:cNvSpPr>
          <p:nvPr/>
        </p:nvSpPr>
        <p:spPr bwMode="auto">
          <a:xfrm>
            <a:off x="5939260" y="1710333"/>
            <a:ext cx="431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3’</a:t>
            </a: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894685" y="1205508"/>
            <a:ext cx="325437" cy="68897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1546647" y="1637308"/>
            <a:ext cx="33480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5220122" y="1637308"/>
            <a:ext cx="574675" cy="0"/>
          </a:xfrm>
          <a:prstGeom prst="straightConnector1">
            <a:avLst/>
          </a:prstGeom>
          <a:ln w="539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6" name="TextBox 24"/>
          <p:cNvSpPr txBox="1">
            <a:spLocks noChangeArrowheads="1"/>
          </p:cNvSpPr>
          <p:nvPr/>
        </p:nvSpPr>
        <p:spPr bwMode="auto">
          <a:xfrm>
            <a:off x="159172" y="999133"/>
            <a:ext cx="8112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ДНК</a:t>
            </a:r>
          </a:p>
        </p:txBody>
      </p:sp>
      <p:sp>
        <p:nvSpPr>
          <p:cNvPr id="6157" name="TextBox 25"/>
          <p:cNvSpPr txBox="1">
            <a:spLocks noChangeArrowheads="1"/>
          </p:cNvSpPr>
          <p:nvPr/>
        </p:nvSpPr>
        <p:spPr bwMode="auto">
          <a:xfrm>
            <a:off x="178222" y="1411883"/>
            <a:ext cx="8112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РНК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259310" y="4120158"/>
            <a:ext cx="669607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pc="600" dirty="0">
                <a:latin typeface="Courier New" pitchFamily="49" charset="0"/>
                <a:cs typeface="Courier New" pitchFamily="49" charset="0"/>
              </a:rPr>
              <a:t>AGCTGACGATGCAAATGCGTGACGTGCTA</a:t>
            </a:r>
            <a:endParaRPr lang="ru-RU" spc="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259310" y="4696420"/>
            <a:ext cx="65532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spc="6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U</a:t>
            </a:r>
            <a:r>
              <a:rPr lang="en-US" spc="600" dirty="0">
                <a:latin typeface="Courier New" pitchFamily="49" charset="0"/>
                <a:cs typeface="Courier New" pitchFamily="49" charset="0"/>
              </a:rPr>
              <a:t>ACGACG</a:t>
            </a:r>
            <a:r>
              <a:rPr lang="en-US" b="1" spc="6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U</a:t>
            </a:r>
            <a:r>
              <a:rPr lang="en-US" spc="600" dirty="0">
                <a:latin typeface="Courier New" pitchFamily="49" charset="0"/>
                <a:cs typeface="Courier New" pitchFamily="49" charset="0"/>
              </a:rPr>
              <a:t>CACGCA</a:t>
            </a:r>
            <a:r>
              <a:rPr lang="en-US" b="1" spc="6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U</a:t>
            </a:r>
            <a:endParaRPr lang="ru-RU" b="1" spc="600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160" name="TextBox 28"/>
          <p:cNvSpPr txBox="1">
            <a:spLocks noChangeArrowheads="1"/>
          </p:cNvSpPr>
          <p:nvPr/>
        </p:nvSpPr>
        <p:spPr bwMode="auto">
          <a:xfrm>
            <a:off x="3275435" y="2251670"/>
            <a:ext cx="16922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C00000"/>
                </a:solidFill>
              </a:rPr>
              <a:t>Запись:</a:t>
            </a:r>
          </a:p>
        </p:txBody>
      </p:sp>
      <p:sp>
        <p:nvSpPr>
          <p:cNvPr id="6161" name="TextBox 29"/>
          <p:cNvSpPr txBox="1">
            <a:spLocks noChangeArrowheads="1"/>
          </p:cNvSpPr>
          <p:nvPr/>
        </p:nvSpPr>
        <p:spPr bwMode="auto">
          <a:xfrm>
            <a:off x="159172" y="4120158"/>
            <a:ext cx="8302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ДНК</a:t>
            </a:r>
          </a:p>
        </p:txBody>
      </p:sp>
      <p:sp>
        <p:nvSpPr>
          <p:cNvPr id="6162" name="TextBox 30"/>
          <p:cNvSpPr txBox="1">
            <a:spLocks noChangeArrowheads="1"/>
          </p:cNvSpPr>
          <p:nvPr/>
        </p:nvSpPr>
        <p:spPr bwMode="auto">
          <a:xfrm>
            <a:off x="178222" y="4613870"/>
            <a:ext cx="8318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РНК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898947" y="4397970"/>
            <a:ext cx="373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C00000"/>
                </a:solidFill>
              </a:rPr>
              <a:t>5</a:t>
            </a:r>
            <a:r>
              <a:rPr lang="en-US" b="1">
                <a:solidFill>
                  <a:srgbClr val="C00000"/>
                </a:solidFill>
              </a:rPr>
              <a:t>’</a:t>
            </a:r>
            <a:endParaRPr lang="ru-RU" b="1">
              <a:solidFill>
                <a:srgbClr val="C00000"/>
              </a:solidFill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7655347" y="4397970"/>
            <a:ext cx="373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C00000"/>
                </a:solidFill>
              </a:rPr>
              <a:t>3’</a:t>
            </a:r>
            <a:endParaRPr lang="ru-RU" b="1">
              <a:solidFill>
                <a:srgbClr val="C00000"/>
              </a:solidFill>
            </a:endParaRPr>
          </a:p>
        </p:txBody>
      </p:sp>
      <p:grpSp>
        <p:nvGrpSpPr>
          <p:cNvPr id="2" name="Группа 41"/>
          <p:cNvGrpSpPr>
            <a:grpSpLocks/>
          </p:cNvGrpSpPr>
          <p:nvPr/>
        </p:nvGrpSpPr>
        <p:grpSpPr bwMode="auto">
          <a:xfrm>
            <a:off x="1403772" y="3151783"/>
            <a:ext cx="7559675" cy="679450"/>
            <a:chOff x="1475656" y="2821578"/>
            <a:chExt cx="7560840" cy="679430"/>
          </a:xfrm>
        </p:grpSpPr>
        <p:sp>
          <p:nvSpPr>
            <p:cNvPr id="34" name="Прямоугольная выноска 33"/>
            <p:cNvSpPr/>
            <p:nvPr/>
          </p:nvSpPr>
          <p:spPr>
            <a:xfrm>
              <a:off x="1978972" y="2821578"/>
              <a:ext cx="7057524" cy="679430"/>
            </a:xfrm>
            <a:prstGeom prst="wedgeRectCallout">
              <a:avLst>
                <a:gd name="adj1" fmla="val -20486"/>
                <a:gd name="adj2" fmla="val 86378"/>
              </a:avLst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173" name="TextBox 34"/>
            <p:cNvSpPr txBox="1">
              <a:spLocks noChangeArrowheads="1"/>
            </p:cNvSpPr>
            <p:nvPr/>
          </p:nvSpPr>
          <p:spPr bwMode="auto">
            <a:xfrm>
              <a:off x="1475656" y="2821578"/>
              <a:ext cx="756084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800100" lvl="1" indent="-342900"/>
              <a:r>
                <a:rPr lang="ru-RU"/>
                <a:t>Последовательность = последовательность однобуквенных символов.</a:t>
              </a:r>
            </a:p>
            <a:p>
              <a:pPr marL="800100" lvl="1" indent="-342900"/>
              <a:r>
                <a:rPr lang="ru-RU"/>
                <a:t>Никаких дефисов и обозначений фосфодиэфирных связей.</a:t>
              </a:r>
            </a:p>
          </p:txBody>
        </p:sp>
      </p:grpSp>
      <p:grpSp>
        <p:nvGrpSpPr>
          <p:cNvPr id="4" name="Группа 42"/>
          <p:cNvGrpSpPr>
            <a:grpSpLocks/>
          </p:cNvGrpSpPr>
          <p:nvPr/>
        </p:nvGrpSpPr>
        <p:grpSpPr bwMode="auto">
          <a:xfrm>
            <a:off x="2821410" y="5550489"/>
            <a:ext cx="6192837" cy="1016912"/>
            <a:chOff x="2893703" y="5219517"/>
            <a:chExt cx="6192688" cy="648463"/>
          </a:xfrm>
        </p:grpSpPr>
        <p:sp>
          <p:nvSpPr>
            <p:cNvPr id="37" name="Прямоугольная выноска 36"/>
            <p:cNvSpPr/>
            <p:nvPr/>
          </p:nvSpPr>
          <p:spPr>
            <a:xfrm rot="10800000">
              <a:off x="2893703" y="5229053"/>
              <a:ext cx="6192688" cy="638927"/>
            </a:xfrm>
            <a:prstGeom prst="wedgeRectCallout">
              <a:avLst>
                <a:gd name="adj1" fmla="val 24417"/>
                <a:gd name="adj2" fmla="val 131765"/>
              </a:avLst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171" name="TextBox 38"/>
            <p:cNvSpPr txBox="1">
              <a:spLocks noChangeArrowheads="1"/>
            </p:cNvSpPr>
            <p:nvPr/>
          </p:nvSpPr>
          <p:spPr bwMode="auto">
            <a:xfrm>
              <a:off x="2893703" y="5219517"/>
              <a:ext cx="6142793" cy="588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dirty="0"/>
                <a:t>Одни и те же буквы используются для записи ДНК и РНК </a:t>
              </a:r>
              <a:r>
                <a:rPr lang="ru-RU" dirty="0" smtClean="0"/>
                <a:t/>
              </a:r>
              <a:br>
                <a:rPr lang="ru-RU" dirty="0" smtClean="0"/>
              </a:br>
              <a:r>
                <a:rPr lang="ru-RU" dirty="0" smtClean="0"/>
                <a:t>(в записи указано какая последовательность  – РНК или ДНК – а в последовательности </a:t>
              </a:r>
              <a:r>
                <a:rPr lang="en-US" dirty="0" smtClean="0"/>
                <a:t>T </a:t>
              </a:r>
              <a:r>
                <a:rPr lang="ru-RU" dirty="0" smtClean="0"/>
                <a:t>а не </a:t>
              </a:r>
              <a:r>
                <a:rPr lang="en-US" dirty="0" smtClean="0"/>
                <a:t>U</a:t>
              </a:r>
              <a:r>
                <a:rPr lang="ru-RU" dirty="0"/>
                <a:t>)</a:t>
              </a:r>
            </a:p>
          </p:txBody>
        </p:sp>
      </p:grpSp>
      <p:grpSp>
        <p:nvGrpSpPr>
          <p:cNvPr id="7" name="Группа 43"/>
          <p:cNvGrpSpPr>
            <a:grpSpLocks/>
          </p:cNvGrpSpPr>
          <p:nvPr/>
        </p:nvGrpSpPr>
        <p:grpSpPr bwMode="auto">
          <a:xfrm>
            <a:off x="-7515" y="5383808"/>
            <a:ext cx="2635250" cy="495300"/>
            <a:chOff x="64961" y="5053435"/>
            <a:chExt cx="2634829" cy="495155"/>
          </a:xfrm>
        </p:grpSpPr>
        <p:sp>
          <p:nvSpPr>
            <p:cNvPr id="40" name="Прямоугольная выноска 39"/>
            <p:cNvSpPr/>
            <p:nvPr/>
          </p:nvSpPr>
          <p:spPr>
            <a:xfrm rot="10800000">
              <a:off x="64961" y="5053435"/>
              <a:ext cx="2634829" cy="495155"/>
            </a:xfrm>
            <a:prstGeom prst="wedgeRectCallout">
              <a:avLst>
                <a:gd name="adj1" fmla="val 11072"/>
                <a:gd name="adj2" fmla="val 184136"/>
              </a:avLst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169" name="TextBox 40"/>
            <p:cNvSpPr txBox="1">
              <a:spLocks noChangeArrowheads="1"/>
            </p:cNvSpPr>
            <p:nvPr/>
          </p:nvSpPr>
          <p:spPr bwMode="auto">
            <a:xfrm>
              <a:off x="179512" y="5147900"/>
              <a:ext cx="232340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/>
                <a:t>Направление: 5</a:t>
              </a:r>
              <a:r>
                <a:rPr lang="en-US"/>
                <a:t>’ -&gt; 3’</a:t>
              </a:r>
              <a:endParaRPr lang="ru-RU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627784" y="116632"/>
            <a:ext cx="3406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Последовательность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ru-RU" altLang="ru-RU" smtClean="0"/>
              <a:t>План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256212"/>
          </a:xfrm>
        </p:spPr>
        <p:txBody>
          <a:bodyPr/>
          <a:lstStyle/>
          <a:p>
            <a:pPr marL="514350" indent="-514350">
              <a:buFont typeface="Arial" charset="0"/>
              <a:buAutoNum type="romanUcPeriod"/>
            </a:pPr>
            <a:r>
              <a:rPr lang="ru-RU" altLang="ru-RU" sz="2400" dirty="0" err="1" smtClean="0"/>
              <a:t>Секвенирование</a:t>
            </a:r>
            <a:endParaRPr lang="en-US" altLang="ru-RU" sz="2400" dirty="0" smtClean="0"/>
          </a:p>
          <a:p>
            <a:pPr marL="914400" lvl="1" indent="-514350">
              <a:buFont typeface="Arial" charset="0"/>
              <a:buAutoNum type="romanUcPeriod"/>
            </a:pPr>
            <a:r>
              <a:rPr lang="ru-RU" altLang="ru-RU" sz="1800" dirty="0" smtClean="0"/>
              <a:t>История</a:t>
            </a:r>
          </a:p>
          <a:p>
            <a:pPr marL="914400" lvl="1" indent="-514350">
              <a:buFont typeface="Arial" charset="0"/>
              <a:buAutoNum type="romanUcPeriod"/>
            </a:pPr>
            <a:r>
              <a:rPr lang="ru-RU" altLang="ru-RU" sz="1800" dirty="0" smtClean="0"/>
              <a:t>Проекты</a:t>
            </a:r>
          </a:p>
          <a:p>
            <a:pPr marL="914400" lvl="1" indent="-514350">
              <a:buFont typeface="Arial" charset="0"/>
              <a:buAutoNum type="romanUcPeriod"/>
            </a:pPr>
            <a:r>
              <a:rPr lang="ru-RU" altLang="ru-RU" sz="1800" dirty="0" smtClean="0"/>
              <a:t>Виды </a:t>
            </a:r>
            <a:r>
              <a:rPr lang="ru-RU" altLang="ru-RU" sz="1800" dirty="0" err="1" smtClean="0"/>
              <a:t>секвенирования</a:t>
            </a:r>
            <a:endParaRPr lang="en-US" altLang="ru-RU" sz="1800" dirty="0" smtClean="0"/>
          </a:p>
          <a:p>
            <a:pPr marL="514350" indent="-514350">
              <a:buFont typeface="Arial" charset="0"/>
              <a:buAutoNum type="romanUcPeriod"/>
            </a:pPr>
            <a:r>
              <a:rPr lang="en-US" altLang="ru-RU" sz="2400" dirty="0" smtClean="0"/>
              <a:t>“</a:t>
            </a:r>
            <a:r>
              <a:rPr lang="ru-RU" altLang="ru-RU" sz="2400" dirty="0" smtClean="0"/>
              <a:t>Полный геном</a:t>
            </a:r>
            <a:r>
              <a:rPr lang="en-US" altLang="ru-RU" sz="2400" dirty="0" smtClean="0"/>
              <a:t>”</a:t>
            </a:r>
            <a:endParaRPr lang="ru-RU" altLang="ru-RU" sz="2400" dirty="0" smtClean="0"/>
          </a:p>
          <a:p>
            <a:pPr marL="914400" lvl="1" indent="-514350">
              <a:buFont typeface="Arial" charset="0"/>
              <a:buAutoNum type="romanUcPeriod"/>
            </a:pPr>
            <a:r>
              <a:rPr lang="ru-RU" altLang="ru-RU" sz="2000" dirty="0" smtClean="0"/>
              <a:t>Риды, </a:t>
            </a:r>
            <a:r>
              <a:rPr lang="ru-RU" altLang="ru-RU" sz="2000" dirty="0" err="1" smtClean="0"/>
              <a:t>контиги</a:t>
            </a:r>
            <a:r>
              <a:rPr lang="ru-RU" altLang="ru-RU" sz="2000" dirty="0" smtClean="0"/>
              <a:t>, </a:t>
            </a:r>
            <a:r>
              <a:rPr lang="ru-RU" altLang="ru-RU" sz="2000" dirty="0" err="1" smtClean="0"/>
              <a:t>скэффолды</a:t>
            </a:r>
            <a:r>
              <a:rPr lang="ru-RU" altLang="ru-RU" sz="2000" dirty="0" smtClean="0"/>
              <a:t>, геномы</a:t>
            </a:r>
          </a:p>
          <a:p>
            <a:pPr marL="914400" lvl="1" indent="-514350">
              <a:buFont typeface="Arial" charset="0"/>
              <a:buAutoNum type="romanUcPeriod"/>
            </a:pPr>
            <a:r>
              <a:rPr lang="ru-RU" altLang="ru-RU" sz="2000" dirty="0" smtClean="0"/>
              <a:t>Размеры геномов: </a:t>
            </a:r>
            <a:r>
              <a:rPr lang="ru-RU" altLang="ru-RU" sz="2000" dirty="0" err="1" smtClean="0"/>
              <a:t>вироид</a:t>
            </a:r>
            <a:r>
              <a:rPr lang="ru-RU" altLang="ru-RU" sz="2000" dirty="0" smtClean="0"/>
              <a:t>, вирус, бактерия, человек, сосна</a:t>
            </a:r>
            <a:endParaRPr lang="en-US" altLang="ru-RU" sz="2000" dirty="0" smtClean="0"/>
          </a:p>
          <a:p>
            <a:pPr marL="514350" indent="-514350">
              <a:buFont typeface="Arial" charset="0"/>
              <a:buAutoNum type="romanUcPeriod"/>
            </a:pPr>
            <a:r>
              <a:rPr lang="ru-RU" altLang="ru-RU" sz="2400" dirty="0" smtClean="0"/>
              <a:t>Основные базы данных</a:t>
            </a:r>
          </a:p>
          <a:p>
            <a:pPr marL="914400" lvl="1" indent="-514350">
              <a:buFont typeface="Arial" charset="0"/>
              <a:buAutoNum type="romanUcPeriod"/>
            </a:pPr>
            <a:r>
              <a:rPr lang="en-US" altLang="ru-RU" sz="2000" dirty="0" smtClean="0"/>
              <a:t>….</a:t>
            </a:r>
            <a:endParaRPr lang="ru-RU" altLang="ru-RU" sz="2000" dirty="0" smtClean="0"/>
          </a:p>
          <a:p>
            <a:pPr marL="514350" indent="-514350">
              <a:buFont typeface="Arial" charset="0"/>
              <a:buAutoNum type="romanUcPeriod"/>
            </a:pPr>
            <a:r>
              <a:rPr lang="ru-RU" altLang="ru-RU" sz="2400" dirty="0" smtClean="0"/>
              <a:t>Структура записи </a:t>
            </a:r>
            <a:r>
              <a:rPr lang="en-US" altLang="ru-RU" sz="2400" dirty="0" smtClean="0"/>
              <a:t>.</a:t>
            </a:r>
            <a:r>
              <a:rPr lang="en-US" altLang="ru-RU" sz="2400" dirty="0" err="1" smtClean="0"/>
              <a:t>gb</a:t>
            </a:r>
            <a:r>
              <a:rPr lang="en-US" altLang="ru-RU" sz="2400" dirty="0" smtClean="0"/>
              <a:t>, .</a:t>
            </a:r>
            <a:r>
              <a:rPr lang="en-US" altLang="ru-RU" sz="2400" dirty="0" err="1" smtClean="0"/>
              <a:t>embl</a:t>
            </a:r>
            <a:endParaRPr lang="ru-RU" altLang="ru-RU" sz="2400" dirty="0" smtClean="0"/>
          </a:p>
          <a:p>
            <a:pPr marL="514350" indent="-514350">
              <a:buFont typeface="Arial" charset="0"/>
              <a:buAutoNum type="romanUcPeriod"/>
            </a:pPr>
            <a:r>
              <a:rPr lang="ru-RU" altLang="ru-RU" sz="2400" dirty="0" smtClean="0"/>
              <a:t>Поиск </a:t>
            </a:r>
          </a:p>
          <a:p>
            <a:pPr lvl="1"/>
            <a:r>
              <a:rPr lang="ru-RU" altLang="ru-RU" sz="2000" dirty="0" smtClean="0"/>
              <a:t>По словам</a:t>
            </a:r>
          </a:p>
          <a:p>
            <a:pPr lvl="1"/>
            <a:r>
              <a:rPr lang="en-US" altLang="ru-RU" sz="2000" dirty="0" smtClean="0"/>
              <a:t>BLAST</a:t>
            </a:r>
            <a:endParaRPr lang="ru-RU" altLang="ru-RU" sz="20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A66CEE-E414-4CA3-95AA-A3D5D6C9A263}" type="slidenum">
              <a:rPr lang="ru-RU" altLang="ru-RU" smtClean="0"/>
              <a:pPr>
                <a:defRPr/>
              </a:pPr>
              <a:t>2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642350" cy="1223962"/>
          </a:xfrm>
          <a:noFill/>
        </p:spPr>
        <p:txBody>
          <a:bodyPr wrap="none" lIns="0" tIns="0" rIns="0" bIns="0"/>
          <a:lstStyle/>
          <a:p>
            <a:pPr eaLnBrk="1" hangingPunct="1">
              <a:buFontTx/>
              <a:buNone/>
            </a:pPr>
            <a:r>
              <a:rPr lang="ru-RU" sz="2000" b="1" smtClean="0">
                <a:solidFill>
                  <a:srgbClr val="000066"/>
                </a:solidFill>
              </a:rPr>
              <a:t>Общепринятые однобуквенные обозначения для стандартных</a:t>
            </a:r>
            <a:endParaRPr lang="en-US" sz="2000" b="1" smtClean="0">
              <a:solidFill>
                <a:srgbClr val="000066"/>
              </a:solidFill>
            </a:endParaRPr>
          </a:p>
          <a:p>
            <a:pPr eaLnBrk="1" hangingPunct="1">
              <a:buFontTx/>
              <a:buNone/>
            </a:pPr>
            <a:r>
              <a:rPr lang="ru-RU" sz="2000" b="1" smtClean="0">
                <a:solidFill>
                  <a:srgbClr val="000066"/>
                </a:solidFill>
              </a:rPr>
              <a:t>азотистых</a:t>
            </a:r>
            <a:r>
              <a:rPr lang="en-US" sz="2000" b="1" smtClean="0">
                <a:solidFill>
                  <a:srgbClr val="000066"/>
                </a:solidFill>
              </a:rPr>
              <a:t> </a:t>
            </a:r>
            <a:r>
              <a:rPr lang="ru-RU" sz="2000" b="1" smtClean="0">
                <a:solidFill>
                  <a:srgbClr val="000066"/>
                </a:solidFill>
              </a:rPr>
              <a:t>оснований</a:t>
            </a:r>
            <a:r>
              <a:rPr lang="en-US" sz="2000" b="1" smtClean="0">
                <a:solidFill>
                  <a:srgbClr val="000066"/>
                </a:solidFill>
              </a:rPr>
              <a:t> </a:t>
            </a:r>
            <a:r>
              <a:rPr lang="ru-RU" sz="2000" b="1" smtClean="0">
                <a:solidFill>
                  <a:srgbClr val="000066"/>
                </a:solidFill>
              </a:rPr>
              <a:t>(остатков нуклеозидов и нуклеотидов) </a:t>
            </a:r>
          </a:p>
          <a:p>
            <a:pPr eaLnBrk="1" hangingPunct="1">
              <a:buFontTx/>
              <a:buNone/>
            </a:pPr>
            <a:r>
              <a:rPr lang="ru-RU" sz="2000" b="1" smtClean="0">
                <a:solidFill>
                  <a:srgbClr val="000066"/>
                </a:solidFill>
              </a:rPr>
              <a:t>и вырожденных позиций в выравниваниях нуклеиновых кислот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 r="3841" b="2699"/>
          <a:stretch>
            <a:fillRect/>
          </a:stretch>
        </p:blipFill>
        <p:spPr bwMode="auto">
          <a:xfrm>
            <a:off x="5940425" y="1916113"/>
            <a:ext cx="3043238" cy="281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0" name="Object 7"/>
          <p:cNvGraphicFramePr>
            <a:graphicFrameLocks noChangeAspect="1"/>
          </p:cNvGraphicFramePr>
          <p:nvPr/>
        </p:nvGraphicFramePr>
        <p:xfrm>
          <a:off x="250825" y="1557338"/>
          <a:ext cx="6672263" cy="4608512"/>
        </p:xfrm>
        <a:graphic>
          <a:graphicData uri="http://schemas.openxmlformats.org/presentationml/2006/ole">
            <p:oleObj spid="_x0000_s52226" name="Документ" r:id="rId4" imgW="7411974" imgH="5120234" progId="Word.Document.8">
              <p:embed/>
            </p:oleObj>
          </a:graphicData>
        </a:graphic>
      </p:graphicFrame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684213" y="6165850"/>
            <a:ext cx="7775575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>
                <a:latin typeface="Arial" charset="0"/>
                <a:hlinkClick r:id="rId5"/>
              </a:rPr>
              <a:t>http://www.bioinformatics.org/sms/iupac.html</a:t>
            </a:r>
            <a:endParaRPr lang="en-US" sz="140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  <a:hlinkClick r:id="rId6"/>
              </a:rPr>
              <a:t>http://www.chick.manchester.ac.uk/SiteSeer/IUPAC_codes.html</a:t>
            </a:r>
            <a:endParaRPr lang="ru-RU" sz="1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323850" y="1125538"/>
            <a:ext cx="8245475" cy="5473700"/>
            <a:chOff x="323850" y="392113"/>
            <a:chExt cx="8245475" cy="5473700"/>
          </a:xfrm>
        </p:grpSpPr>
        <p:pic>
          <p:nvPicPr>
            <p:cNvPr id="23556" name="Picture 28" descr="NCBI Logo"/>
            <p:cNvPicPr>
              <a:picLocks noChangeAspect="1" noChangeArrowheads="1"/>
            </p:cNvPicPr>
            <p:nvPr/>
          </p:nvPicPr>
          <p:blipFill>
            <a:blip r:embed="rId2" r:link="rId3" cstate="print"/>
            <a:srcRect/>
            <a:stretch>
              <a:fillRect/>
            </a:stretch>
          </p:blipFill>
          <p:spPr bwMode="auto">
            <a:xfrm>
              <a:off x="882650" y="2708275"/>
              <a:ext cx="1898650" cy="936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57" name="Picture 29" descr="logo_embl_small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55963" y="2708275"/>
              <a:ext cx="1676400" cy="936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58" name="Picture 30" descr="http://www.ddbj.nig.ac.jp/images/logosmall.jpg"/>
            <p:cNvPicPr preferRelativeResize="0">
              <a:picLocks noChangeAspect="1" noChangeArrowheads="1"/>
            </p:cNvPicPr>
            <p:nvPr/>
          </p:nvPicPr>
          <p:blipFill>
            <a:blip r:embed="rId5" r:link="rId6" cstate="print"/>
            <a:srcRect/>
            <a:stretch>
              <a:fillRect/>
            </a:stretch>
          </p:blipFill>
          <p:spPr bwMode="auto">
            <a:xfrm>
              <a:off x="5703888" y="2708275"/>
              <a:ext cx="2540000" cy="8985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5" name="Левая фигурная скобка 4"/>
            <p:cNvSpPr/>
            <p:nvPr/>
          </p:nvSpPr>
          <p:spPr>
            <a:xfrm rot="16200000">
              <a:off x="4083050" y="533400"/>
              <a:ext cx="501650" cy="8020050"/>
            </a:xfrm>
            <a:prstGeom prst="leftBrace">
              <a:avLst/>
            </a:prstGeom>
            <a:noFill/>
            <a:ln w="412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/>
            </a:p>
          </p:txBody>
        </p:sp>
        <p:sp>
          <p:nvSpPr>
            <p:cNvPr id="23560" name="TextBox 5"/>
            <p:cNvSpPr txBox="1">
              <a:spLocks noChangeArrowheads="1"/>
            </p:cNvSpPr>
            <p:nvPr/>
          </p:nvSpPr>
          <p:spPr bwMode="auto">
            <a:xfrm>
              <a:off x="371475" y="4941888"/>
              <a:ext cx="8020050" cy="923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altLang="ru-RU" sz="3000" b="1"/>
                <a:t>INSDC</a:t>
              </a:r>
            </a:p>
            <a:p>
              <a:pPr algn="ctr" eaLnBrk="1" hangingPunct="1"/>
              <a:r>
                <a:rPr lang="en-US" altLang="ru-RU" sz="2400"/>
                <a:t> (International Nucleotide Sequence Database Collaboration)</a:t>
              </a:r>
              <a:endParaRPr lang="ru-RU" altLang="ru-RU" sz="2400"/>
            </a:p>
          </p:txBody>
        </p:sp>
        <p:sp>
          <p:nvSpPr>
            <p:cNvPr id="23561" name="TextBox 6"/>
            <p:cNvSpPr txBox="1">
              <a:spLocks noChangeArrowheads="1"/>
            </p:cNvSpPr>
            <p:nvPr/>
          </p:nvSpPr>
          <p:spPr bwMode="auto">
            <a:xfrm>
              <a:off x="1147763" y="3644900"/>
              <a:ext cx="1368425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ru-RU" sz="2400"/>
                <a:t>GenBank</a:t>
              </a:r>
              <a:endParaRPr lang="ru-RU" altLang="ru-RU" sz="2400"/>
            </a:p>
          </p:txBody>
        </p:sp>
        <p:sp>
          <p:nvSpPr>
            <p:cNvPr id="23562" name="TextBox 7"/>
            <p:cNvSpPr txBox="1">
              <a:spLocks noChangeArrowheads="1"/>
            </p:cNvSpPr>
            <p:nvPr/>
          </p:nvSpPr>
          <p:spPr bwMode="auto">
            <a:xfrm>
              <a:off x="3722688" y="3644900"/>
              <a:ext cx="1222375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ru-RU" sz="2400"/>
                <a:t>EMBL</a:t>
              </a:r>
              <a:endParaRPr lang="ru-RU" altLang="ru-RU" sz="2400"/>
            </a:p>
          </p:txBody>
        </p:sp>
        <p:sp>
          <p:nvSpPr>
            <p:cNvPr id="23563" name="TextBox 8"/>
            <p:cNvSpPr txBox="1">
              <a:spLocks noChangeArrowheads="1"/>
            </p:cNvSpPr>
            <p:nvPr/>
          </p:nvSpPr>
          <p:spPr bwMode="auto">
            <a:xfrm>
              <a:off x="6596063" y="3573463"/>
              <a:ext cx="1035050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ru-RU" sz="2400"/>
                <a:t>DDBJ</a:t>
              </a:r>
              <a:endParaRPr lang="ru-RU" altLang="ru-RU" sz="2400"/>
            </a:p>
          </p:txBody>
        </p:sp>
        <p:pic>
          <p:nvPicPr>
            <p:cNvPr id="23564" name="Рисунок 1"/>
            <p:cNvPicPr>
              <a:picLocks noChangeAspect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122488" y="1073150"/>
              <a:ext cx="3814762" cy="503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2" name="Прямая со стрелкой 11"/>
            <p:cNvCxnSpPr/>
            <p:nvPr/>
          </p:nvCxnSpPr>
          <p:spPr>
            <a:xfrm flipV="1">
              <a:off x="4030663" y="1844675"/>
              <a:ext cx="0" cy="720725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566" name="TextBox 12"/>
            <p:cNvSpPr txBox="1">
              <a:spLocks noChangeArrowheads="1"/>
            </p:cNvSpPr>
            <p:nvPr/>
          </p:nvSpPr>
          <p:spPr bwMode="auto">
            <a:xfrm>
              <a:off x="6967538" y="392113"/>
              <a:ext cx="121602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ru-RU"/>
                <a:t>SRA</a:t>
              </a:r>
              <a:endParaRPr lang="ru-RU" altLang="ru-RU"/>
            </a:p>
          </p:txBody>
        </p:sp>
        <p:sp>
          <p:nvSpPr>
            <p:cNvPr id="23567" name="TextBox 13"/>
            <p:cNvSpPr txBox="1">
              <a:spLocks noChangeArrowheads="1"/>
            </p:cNvSpPr>
            <p:nvPr/>
          </p:nvSpPr>
          <p:spPr bwMode="auto">
            <a:xfrm>
              <a:off x="6921500" y="1139825"/>
              <a:ext cx="164782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ru-RU"/>
                <a:t>Trace Archive</a:t>
              </a:r>
              <a:endParaRPr lang="ru-RU" altLang="ru-RU"/>
            </a:p>
          </p:txBody>
        </p:sp>
        <p:cxnSp>
          <p:nvCxnSpPr>
            <p:cNvPr id="16" name="Прямая со стрелкой 15"/>
            <p:cNvCxnSpPr/>
            <p:nvPr/>
          </p:nvCxnSpPr>
          <p:spPr>
            <a:xfrm flipH="1">
              <a:off x="6151563" y="701675"/>
              <a:ext cx="712787" cy="371475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>
              <a:stCxn id="23567" idx="1"/>
            </p:cNvCxnSpPr>
            <p:nvPr/>
          </p:nvCxnSpPr>
          <p:spPr>
            <a:xfrm flipH="1">
              <a:off x="6151563" y="1325563"/>
              <a:ext cx="769937" cy="0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555" name="Заголовок 19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u-RU" altLang="ru-RU" dirty="0" smtClean="0"/>
              <a:t>Нуклеотидный архив</a:t>
            </a:r>
            <a:br>
              <a:rPr lang="ru-RU" altLang="ru-RU" dirty="0" smtClean="0"/>
            </a:br>
            <a:r>
              <a:rPr lang="ru-RU" altLang="ru-RU" sz="2800" dirty="0" smtClean="0"/>
              <a:t>Консорциум </a:t>
            </a:r>
            <a:r>
              <a:rPr lang="en-US" altLang="ru-RU" sz="2800" dirty="0" smtClean="0"/>
              <a:t>INSDC</a:t>
            </a:r>
            <a:endParaRPr lang="ru-RU" altLang="ru-RU" sz="2800" dirty="0" smtClean="0"/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2D64D8-C1EE-4C20-A2E9-4E883B4FA27A}" type="slidenum">
              <a:rPr lang="ru-RU" altLang="ru-RU" smtClean="0"/>
              <a:pPr>
                <a:defRPr/>
              </a:pPr>
              <a:t>21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ChangeArrowheads="1"/>
          </p:cNvSpPr>
          <p:nvPr/>
        </p:nvSpPr>
        <p:spPr bwMode="auto">
          <a:xfrm>
            <a:off x="0" y="1579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400"/>
          </a:p>
        </p:txBody>
      </p:sp>
      <p:sp>
        <p:nvSpPr>
          <p:cNvPr id="9219" name="Rectangle 8"/>
          <p:cNvSpPr>
            <a:spLocks noChangeArrowheads="1"/>
          </p:cNvSpPr>
          <p:nvPr/>
        </p:nvSpPr>
        <p:spPr bwMode="auto">
          <a:xfrm>
            <a:off x="0" y="1579563"/>
            <a:ext cx="68294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9220" name="Rectangle 9"/>
          <p:cNvSpPr>
            <a:spLocks noChangeArrowheads="1"/>
          </p:cNvSpPr>
          <p:nvPr/>
        </p:nvSpPr>
        <p:spPr bwMode="auto">
          <a:xfrm>
            <a:off x="0" y="1579563"/>
            <a:ext cx="13716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9221" name="Rectangle 10"/>
          <p:cNvSpPr>
            <a:spLocks noChangeArrowheads="1"/>
          </p:cNvSpPr>
          <p:nvPr/>
        </p:nvSpPr>
        <p:spPr bwMode="auto">
          <a:xfrm>
            <a:off x="0" y="1579563"/>
            <a:ext cx="10858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pSp>
        <p:nvGrpSpPr>
          <p:cNvPr id="2" name="Group 12"/>
          <p:cNvGrpSpPr>
            <a:grpSpLocks noRot="1"/>
          </p:cNvGrpSpPr>
          <p:nvPr/>
        </p:nvGrpSpPr>
        <p:grpSpPr bwMode="auto">
          <a:xfrm>
            <a:off x="30163" y="-747713"/>
            <a:ext cx="9005887" cy="1598613"/>
            <a:chOff x="0" y="0"/>
            <a:chExt cx="5760" cy="1007"/>
          </a:xfrm>
        </p:grpSpPr>
        <p:sp>
          <p:nvSpPr>
            <p:cNvPr id="9229" name="Rectangle 13"/>
            <p:cNvSpPr>
              <a:spLocks noChangeArrowheads="1"/>
            </p:cNvSpPr>
            <p:nvPr/>
          </p:nvSpPr>
          <p:spPr bwMode="auto">
            <a:xfrm>
              <a:off x="4899" y="528"/>
              <a:ext cx="861" cy="479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200" b="1">
                  <a:solidFill>
                    <a:srgbClr val="333399"/>
                  </a:solidFill>
                  <a:cs typeface="Times New Roman" pitchFamily="18" charset="0"/>
                </a:rPr>
                <a:t>DDBJ</a:t>
              </a:r>
              <a:endParaRPr lang="en-US" sz="2200"/>
            </a:p>
          </p:txBody>
        </p:sp>
        <p:sp>
          <p:nvSpPr>
            <p:cNvPr id="9230" name="Rectangle 14"/>
            <p:cNvSpPr>
              <a:spLocks noChangeArrowheads="1"/>
            </p:cNvSpPr>
            <p:nvPr/>
          </p:nvSpPr>
          <p:spPr bwMode="auto">
            <a:xfrm>
              <a:off x="3768" y="528"/>
              <a:ext cx="1131" cy="479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9231" name="Rectangle 15"/>
            <p:cNvSpPr>
              <a:spLocks noChangeArrowheads="1"/>
            </p:cNvSpPr>
            <p:nvPr/>
          </p:nvSpPr>
          <p:spPr bwMode="auto">
            <a:xfrm>
              <a:off x="2584" y="528"/>
              <a:ext cx="1184" cy="479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200" b="1">
                  <a:solidFill>
                    <a:srgbClr val="333399"/>
                  </a:solidFill>
                  <a:cs typeface="Times New Roman" pitchFamily="18" charset="0"/>
                </a:rPr>
                <a:t>EMBL</a:t>
              </a:r>
            </a:p>
            <a:p>
              <a:pPr algn="ctr"/>
              <a:endParaRPr lang="en-US" sz="2200"/>
            </a:p>
          </p:txBody>
        </p:sp>
        <p:sp>
          <p:nvSpPr>
            <p:cNvPr id="9232" name="Rectangle 16"/>
            <p:cNvSpPr>
              <a:spLocks noChangeArrowheads="1"/>
            </p:cNvSpPr>
            <p:nvPr/>
          </p:nvSpPr>
          <p:spPr bwMode="auto">
            <a:xfrm>
              <a:off x="1831" y="528"/>
              <a:ext cx="753" cy="479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9233" name="Rectangle 17"/>
            <p:cNvSpPr>
              <a:spLocks noChangeArrowheads="1"/>
            </p:cNvSpPr>
            <p:nvPr/>
          </p:nvSpPr>
          <p:spPr bwMode="auto">
            <a:xfrm>
              <a:off x="484" y="528"/>
              <a:ext cx="1347" cy="479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200" b="1">
                  <a:solidFill>
                    <a:srgbClr val="333399"/>
                  </a:solidFill>
                  <a:cs typeface="Times New Roman" pitchFamily="18" charset="0"/>
                </a:rPr>
                <a:t>         GenBank</a:t>
              </a:r>
              <a:endParaRPr lang="en-US" sz="2200"/>
            </a:p>
          </p:txBody>
        </p:sp>
        <p:sp>
          <p:nvSpPr>
            <p:cNvPr id="9234" name="Rectangle 18"/>
            <p:cNvSpPr>
              <a:spLocks noChangeArrowheads="1"/>
            </p:cNvSpPr>
            <p:nvPr/>
          </p:nvSpPr>
          <p:spPr bwMode="auto">
            <a:xfrm>
              <a:off x="0" y="528"/>
              <a:ext cx="484" cy="479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200"/>
            </a:p>
          </p:txBody>
        </p:sp>
        <p:sp>
          <p:nvSpPr>
            <p:cNvPr id="9235" name="Line 20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6" name="Line 21"/>
            <p:cNvSpPr>
              <a:spLocks noChangeShapeType="1"/>
            </p:cNvSpPr>
            <p:nvPr/>
          </p:nvSpPr>
          <p:spPr bwMode="auto">
            <a:xfrm>
              <a:off x="0" y="0"/>
              <a:ext cx="0" cy="528"/>
            </a:xfrm>
            <a:prstGeom prst="line">
              <a:avLst/>
            </a:prstGeom>
            <a:noFill/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7" name="Line 22"/>
            <p:cNvSpPr>
              <a:spLocks noChangeShapeType="1"/>
            </p:cNvSpPr>
            <p:nvPr/>
          </p:nvSpPr>
          <p:spPr bwMode="auto">
            <a:xfrm>
              <a:off x="5760" y="0"/>
              <a:ext cx="0" cy="528"/>
            </a:xfrm>
            <a:prstGeom prst="line">
              <a:avLst/>
            </a:prstGeom>
            <a:noFill/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8" name="Line 23"/>
            <p:cNvSpPr>
              <a:spLocks noChangeShapeType="1"/>
            </p:cNvSpPr>
            <p:nvPr/>
          </p:nvSpPr>
          <p:spPr bwMode="auto">
            <a:xfrm>
              <a:off x="0" y="528"/>
              <a:ext cx="5760" cy="0"/>
            </a:xfrm>
            <a:prstGeom prst="line">
              <a:avLst/>
            </a:prstGeom>
            <a:noFill/>
            <a:ln w="7620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9" name="Line 24"/>
            <p:cNvSpPr>
              <a:spLocks noChangeShapeType="1"/>
            </p:cNvSpPr>
            <p:nvPr/>
          </p:nvSpPr>
          <p:spPr bwMode="auto">
            <a:xfrm>
              <a:off x="0" y="1007"/>
              <a:ext cx="5760" cy="0"/>
            </a:xfrm>
            <a:prstGeom prst="line">
              <a:avLst/>
            </a:prstGeom>
            <a:noFill/>
            <a:ln w="76200" cap="sq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0" name="Line 25"/>
            <p:cNvSpPr>
              <a:spLocks noChangeShapeType="1"/>
            </p:cNvSpPr>
            <p:nvPr/>
          </p:nvSpPr>
          <p:spPr bwMode="auto">
            <a:xfrm>
              <a:off x="0" y="528"/>
              <a:ext cx="0" cy="479"/>
            </a:xfrm>
            <a:prstGeom prst="line">
              <a:avLst/>
            </a:prstGeom>
            <a:noFill/>
            <a:ln w="76200" cap="sq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1" name="Line 26"/>
            <p:cNvSpPr>
              <a:spLocks noChangeShapeType="1"/>
            </p:cNvSpPr>
            <p:nvPr/>
          </p:nvSpPr>
          <p:spPr bwMode="auto">
            <a:xfrm>
              <a:off x="5760" y="528"/>
              <a:ext cx="0" cy="479"/>
            </a:xfrm>
            <a:prstGeom prst="line">
              <a:avLst/>
            </a:prstGeom>
            <a:noFill/>
            <a:ln w="76200" cap="sq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9223" name="Picture 28" descr="NCBI Logo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71463" y="158750"/>
            <a:ext cx="11144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29" descr="logo_embl_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62363" y="187325"/>
            <a:ext cx="868362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30" descr="http://www.ddbj.nig.ac.jp/images/logosmall.jpg"/>
          <p:cNvPicPr preferRelativeResize="0">
            <a:picLocks noChangeAspect="1" noChangeArrowheads="1"/>
          </p:cNvPicPr>
          <p:nvPr/>
        </p:nvPicPr>
        <p:blipFill>
          <a:blip r:embed="rId5" r:link="rId6" cstate="print"/>
          <a:srcRect/>
          <a:stretch>
            <a:fillRect/>
          </a:stretch>
        </p:blipFill>
        <p:spPr bwMode="auto">
          <a:xfrm>
            <a:off x="6477000" y="176213"/>
            <a:ext cx="1527175" cy="539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226" name="Rectangle 331">
            <a:hlinkClick r:id="rId7"/>
          </p:cNvPr>
          <p:cNvSpPr>
            <a:spLocks noChangeArrowheads="1" noTextEdit="1"/>
          </p:cNvSpPr>
          <p:nvPr/>
        </p:nvSpPr>
        <p:spPr bwMode="auto">
          <a:xfrm>
            <a:off x="2238375" y="1671638"/>
            <a:ext cx="0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9227" name="TextBox 1"/>
          <p:cNvSpPr txBox="1">
            <a:spLocks noChangeArrowheads="1"/>
          </p:cNvSpPr>
          <p:nvPr/>
        </p:nvSpPr>
        <p:spPr bwMode="auto">
          <a:xfrm>
            <a:off x="411163" y="1052513"/>
            <a:ext cx="8077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400"/>
              <a:t>банки-архивы</a:t>
            </a:r>
          </a:p>
          <a:p>
            <a:pPr marL="285750" indent="-285750">
              <a:buFontTx/>
              <a:buChar char="-"/>
            </a:pPr>
            <a:r>
              <a:rPr lang="ru-RU" sz="2400"/>
              <a:t>обмениваются данными</a:t>
            </a:r>
          </a:p>
          <a:p>
            <a:pPr marL="285750" indent="-285750">
              <a:buFontTx/>
              <a:buChar char="-"/>
            </a:pPr>
            <a:r>
              <a:rPr lang="ru-RU" sz="2400"/>
              <a:t>1 запись = 1 эксперимент</a:t>
            </a:r>
          </a:p>
          <a:p>
            <a:pPr marL="285750" indent="-285750">
              <a:buFontTx/>
              <a:buChar char="-"/>
            </a:pPr>
            <a:r>
              <a:rPr lang="ru-RU" sz="2400"/>
              <a:t>границы </a:t>
            </a:r>
            <a:r>
              <a:rPr lang="ru-RU" sz="2600" b="1">
                <a:solidFill>
                  <a:srgbClr val="C00000"/>
                </a:solidFill>
              </a:rPr>
              <a:t>экспериментальные</a:t>
            </a:r>
            <a:r>
              <a:rPr lang="ru-RU" sz="2400"/>
              <a:t>, а не естественные</a:t>
            </a:r>
          </a:p>
        </p:txBody>
      </p:sp>
      <p:pic>
        <p:nvPicPr>
          <p:cNvPr id="9228" name="Рисунок 2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30213" y="2636838"/>
            <a:ext cx="8102600" cy="402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633412"/>
          </a:xfrm>
        </p:spPr>
        <p:txBody>
          <a:bodyPr/>
          <a:lstStyle/>
          <a:p>
            <a:r>
              <a:rPr lang="ru-RU" altLang="ru-RU" smtClean="0"/>
              <a:t>Структура записи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79613" y="1052513"/>
            <a:ext cx="6985000" cy="45243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LOCUS       LGKD01000001     253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   DNA     linear   INV 31-JUL-2015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DEFINITION  Octopus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bimaculoides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Scaffold4_contig_1, whole genome </a:t>
            </a:r>
            <a:r>
              <a:rPr lang="ru-RU" sz="1200" dirty="0">
                <a:latin typeface="Courier New" pitchFamily="49" charset="0"/>
                <a:cs typeface="Courier New" pitchFamily="49" charset="0"/>
              </a:rPr>
              <a:t>	   	  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shotgun sequence.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ACCESSION   LGKD01000001 LGKD01000000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DBLINK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BioProject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: PRJNA270931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BioSample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: SAMN03271701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SOURCE      Octopus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bimaculoides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ORGANISM  Octopus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bimaculoides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Eukaryota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Metazoa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Lophotrochozoa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Mollusca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Cephalopoda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Coleoidea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Neocoleoidea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Octopodiformes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Octopoda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Incirrata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Octopodidae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 Octopus.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COMMENT     ##Genome-Assembly-Data-START##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Assembly Method       ::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Meraculous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v. May-2013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Assembly Name         :: Octopus_bimaculoides_v2_0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Genome Coverage       :: 92x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Sequencing Technology ::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Illumina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HiSeq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2000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##Genome-Assembly-Data-END##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FEATURES             Location/Qualifiers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source          1..253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     /organism="Octopus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bimaculoides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     /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mol_type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="genomic DNA"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ORIGIN      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1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gaacagcatg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aatgttaaaa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ctgaaatgga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tgatgatgat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gatgatgatg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200" dirty="0">
                <a:latin typeface="Courier New" pitchFamily="49" charset="0"/>
                <a:cs typeface="Courier New" pitchFamily="49" charset="0"/>
              </a:rPr>
              <a:t>	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//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388" y="981075"/>
            <a:ext cx="6913562" cy="54467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ID   LGKD01000001; SV 1; linear; genomic DNA; WGS; INV; 253 BP.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XX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AC   LGKD01000001;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XX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PR   Project:PRJNA270931;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XX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DT   07-AUG-2015 (Rel. 125, Created)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XX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DE   Octopus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bimaculoides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Scaffold4_contig_1, whole genome shotgun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sequ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XX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OS   Octopus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bimaculoides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OC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Eukaryota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Metazoa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Lophotrochozoa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Mollusca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Cephalopoda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   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Coleoidea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XX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CC   ##Genome-Assembly-Data-START##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CC   Assembly Method       ::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Meraculous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v. May-2013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CC   Assembly Name         :: Octopus_bimaculoides_v2_0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CC   Genome Coverage       :: 92x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CC   Sequencing Technology ::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Illumina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HiSeq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2000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CC   ##Genome-Assembly-Data-END##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XX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FH   Key             Location/Qualifiers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FT   source          1..253</a:t>
            </a:r>
            <a:endParaRPr lang="ru-RU" sz="12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FT                   /organism="Octopus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bimaculoides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«</a:t>
            </a:r>
            <a:endParaRPr lang="ru-RU" sz="12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FT                   /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mol_type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="genomic DNA"</a:t>
            </a:r>
            <a:endParaRPr lang="ru-RU" sz="12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XX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SQ   Sequence 253 BP; 90 A; 20 C; 62 G; 81 T; 0 other;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gaacagcatg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aatgttaaaa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ctgaaatgga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tgatgatgat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gatgatgatg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//</a:t>
            </a:r>
            <a:endParaRPr lang="ru-RU" sz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653" name="TextBox 4"/>
          <p:cNvSpPr txBox="1">
            <a:spLocks noChangeArrowheads="1"/>
          </p:cNvSpPr>
          <p:nvPr/>
        </p:nvSpPr>
        <p:spPr bwMode="auto">
          <a:xfrm>
            <a:off x="179388" y="549275"/>
            <a:ext cx="588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b="1"/>
              <a:t>ENA</a:t>
            </a:r>
            <a:endParaRPr lang="ru-RU" altLang="ru-RU" b="1"/>
          </a:p>
        </p:txBody>
      </p:sp>
      <p:sp>
        <p:nvSpPr>
          <p:cNvPr id="27654" name="TextBox 5"/>
          <p:cNvSpPr txBox="1">
            <a:spLocks noChangeArrowheads="1"/>
          </p:cNvSpPr>
          <p:nvPr/>
        </p:nvSpPr>
        <p:spPr bwMode="auto">
          <a:xfrm>
            <a:off x="7308850" y="549275"/>
            <a:ext cx="10486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b="1" dirty="0" err="1"/>
              <a:t>GenBank</a:t>
            </a:r>
            <a:endParaRPr lang="ru-RU" altLang="ru-RU" b="1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2D64D8-C1EE-4C20-A2E9-4E883B4FA27A}" type="slidenum">
              <a:rPr lang="ru-RU" altLang="ru-RU" smtClean="0"/>
              <a:pPr>
                <a:defRPr/>
              </a:pPr>
              <a:t>23</a:t>
            </a:fld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33413"/>
          </a:xfrm>
        </p:spPr>
        <p:txBody>
          <a:bodyPr/>
          <a:lstStyle/>
          <a:p>
            <a:r>
              <a:rPr lang="ru-RU" altLang="ru-RU" smtClean="0"/>
              <a:t>Структура записи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388" y="981075"/>
            <a:ext cx="6913562" cy="54467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ID   LGKD01000001; SV 1; linear; genomic DNA; WGS; INV; 253 BP.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XX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AC   LGKD01000001;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XX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PR   Project:PRJNA270931;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XX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DT   07-AUG-2015 (Rel. 125, Created)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XX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DE   Octopus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bimaculoides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Scaffold4_contig_1, whole genome shotgun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sequ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XX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OS   Octopus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bimaculoides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OC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Eukaryota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Metazoa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Lophotrochozoa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Mollusca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Cephalopoda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   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Coleoidea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XX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CC   ##Genome-Assembly-Data-START##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CC   Assembly Method       ::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Meraculous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v. May-2013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CC   Assembly Name         :: Octopus_bimaculoides_v2_0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CC   Genome Coverage       :: 92x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CC   Sequencing Technology ::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Illumina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HiSeq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2000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CC   ##Genome-Assembly-Data-END##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XX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FH   Key             Location/Qualifiers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FT   source          1..253</a:t>
            </a:r>
            <a:endParaRPr lang="ru-RU" sz="12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FT                   /organism="Octopus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bimaculoides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«</a:t>
            </a:r>
            <a:endParaRPr lang="ru-RU" sz="12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FT                   /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mol_type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="genomic DNA"</a:t>
            </a:r>
            <a:endParaRPr lang="ru-RU" sz="12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XX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SQ   Sequence 253 BP; 90 A; 20 C; 62 G; 81 T; 0 other;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gaacagcatg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aatgttaaaa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ctgaaatgga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tgatgatgat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gatgatgatg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//</a:t>
            </a:r>
            <a:endParaRPr lang="ru-RU" sz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179388" y="549275"/>
            <a:ext cx="588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/>
              <a:t>ENA</a:t>
            </a:r>
            <a:endParaRPr lang="ru-RU" altLang="ru-RU"/>
          </a:p>
        </p:txBody>
      </p:sp>
      <p:sp>
        <p:nvSpPr>
          <p:cNvPr id="28677" name="TextBox 5"/>
          <p:cNvSpPr txBox="1">
            <a:spLocks noChangeArrowheads="1"/>
          </p:cNvSpPr>
          <p:nvPr/>
        </p:nvSpPr>
        <p:spPr bwMode="auto">
          <a:xfrm>
            <a:off x="7308850" y="549275"/>
            <a:ext cx="10493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b="1"/>
              <a:t>GenBank</a:t>
            </a:r>
            <a:endParaRPr lang="ru-RU" altLang="ru-RU" b="1"/>
          </a:p>
        </p:txBody>
      </p:sp>
      <p:sp>
        <p:nvSpPr>
          <p:cNvPr id="4" name="Прямоугольник 3"/>
          <p:cNvSpPr/>
          <p:nvPr/>
        </p:nvSpPr>
        <p:spPr>
          <a:xfrm>
            <a:off x="1979613" y="1052513"/>
            <a:ext cx="6985000" cy="45243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LOCUS       LGKD01000001     253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bp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   DNA     linear   INV 31-JUL-2015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DEFINITION  Octopus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bimaculoides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Scaffold4_contig_1, whole genome </a:t>
            </a:r>
            <a:r>
              <a:rPr lang="ru-RU" sz="1200" dirty="0">
                <a:latin typeface="Courier New" pitchFamily="49" charset="0"/>
                <a:cs typeface="Courier New" pitchFamily="49" charset="0"/>
              </a:rPr>
              <a:t>	   	  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shotgun sequence.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ACCESSION   LGKD01000001 LGKD01000000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DBLINK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BioProject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: PRJNA270931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BioSample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: SAMN03271701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SOURCE      Octopus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bimaculoides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ORGANISM  Octopus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bimaculoides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Eukaryota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Metazoa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Lophotrochozoa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Mollusca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Cephalopoda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Coleoidea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Neocoleoidea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Octopodiformes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Octopoda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Incirrata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Octopodidae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; Octopus.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COMMENT     ##Genome-Assembly-Data-START##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Assembly Method       ::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Meraculous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v. May-2013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Assembly Name         :: Octopus_bimaculoides_v2_0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Genome Coverage       :: 92x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Sequencing Technology ::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Illumina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HiSeq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2000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##Genome-Assembly-Data-END##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FEATURES             Location/Qualifiers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source          1..253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     /organism="Octopus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bimaculoides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             /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mol_type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="genomic DNA"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ORIGIN      </a:t>
            </a: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        1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gaacagcatg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aatgttaaaa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ctgaaatgga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tgatgatgat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>
                <a:latin typeface="Courier New" pitchFamily="49" charset="0"/>
                <a:cs typeface="Courier New" pitchFamily="49" charset="0"/>
              </a:rPr>
              <a:t>gatgatgatg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200" dirty="0">
                <a:latin typeface="Courier New" pitchFamily="49" charset="0"/>
                <a:cs typeface="Courier New" pitchFamily="49" charset="0"/>
              </a:rPr>
              <a:t>	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200" dirty="0">
                <a:latin typeface="Courier New" pitchFamily="49" charset="0"/>
                <a:cs typeface="Courier New" pitchFamily="49" charset="0"/>
              </a:rPr>
              <a:t>//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2D64D8-C1EE-4C20-A2E9-4E883B4FA27A}" type="slidenum">
              <a:rPr lang="ru-RU" altLang="ru-RU" smtClean="0"/>
              <a:pPr>
                <a:defRPr/>
              </a:pPr>
              <a:t>24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88640"/>
            <a:ext cx="6697662" cy="5140325"/>
          </a:xfrm>
        </p:spPr>
        <p:txBody>
          <a:bodyPr/>
          <a:lstStyle/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" pitchFamily="49" charset="0"/>
              </a:rPr>
              <a:t>  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ID -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identification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(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begins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each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entry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; 1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per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entry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)</a:t>
            </a:r>
            <a:b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AC -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accession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number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(&gt;=1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per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entry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)</a:t>
            </a:r>
            <a:b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PR -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project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identifier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(0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or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1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per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entry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)</a:t>
            </a:r>
            <a:b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DT -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date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(2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per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entry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)</a:t>
            </a:r>
            <a:b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DE -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description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(&gt;=1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per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entry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)</a:t>
            </a:r>
            <a:b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KW -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keyword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(&gt;=1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per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entry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)</a:t>
            </a:r>
            <a:b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OS -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organism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species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(&gt;=1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per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entry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)</a:t>
            </a:r>
            <a:b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OC -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organism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classification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(&gt;=1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per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entry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)</a:t>
            </a:r>
            <a:b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OG -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organelle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(0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or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1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per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entry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)</a:t>
            </a:r>
            <a:b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RN -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reference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number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(&gt;=1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per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entry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)</a:t>
            </a:r>
            <a:b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RC -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reference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comment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(&gt;=0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per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entry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)</a:t>
            </a:r>
            <a:b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RP -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reference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positions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(&gt;=1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per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entry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)</a:t>
            </a:r>
            <a:b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RX -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reference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cross-reference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(&gt;=0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per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entry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)</a:t>
            </a:r>
            <a:b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RG -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reference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group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(&gt;=0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per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entry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)</a:t>
            </a:r>
            <a:b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RA -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reference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author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(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s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) (&gt;=0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per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entry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)</a:t>
            </a:r>
            <a:b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RT -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reference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title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(&gt;=1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per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entry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)</a:t>
            </a:r>
            <a:b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RL -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reference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location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(&gt;=1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per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entry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)</a:t>
            </a:r>
            <a:b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DR -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database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cross-reference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(&gt;=0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per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entry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)</a:t>
            </a:r>
            <a:b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CC -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comments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or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notes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(&gt;=0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per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entry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)</a:t>
            </a:r>
            <a:b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AH -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assembly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header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(0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or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1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per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entry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) </a:t>
            </a:r>
            <a:b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AS -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assembly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information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(0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or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&gt;=1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per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entry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)</a:t>
            </a:r>
            <a:b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FH -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feature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table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header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(2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per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entry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)</a:t>
            </a:r>
            <a:b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FT -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feature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table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data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(&gt;=2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per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entry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) </a:t>
            </a:r>
            <a:b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XX -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spacer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line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(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many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per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entry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)</a:t>
            </a:r>
            <a:b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SQ -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sequence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header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(1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per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entry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)</a:t>
            </a:r>
            <a:b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CO -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contig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/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construct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line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(0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or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&gt;=1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per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entry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) </a:t>
            </a:r>
            <a:b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</a:b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bb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- (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blanks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)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sequence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data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(&gt;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=1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per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entry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)</a:t>
            </a:r>
            <a:b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// -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termination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line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(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ends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each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entry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; 1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per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Courier" pitchFamily="49" charset="0"/>
              </a:rPr>
              <a:t>entry</a:t>
            </a:r>
            <a:r>
              <a:rPr lang="ru-RU" sz="1600" b="1" dirty="0" smtClean="0">
                <a:solidFill>
                  <a:srgbClr val="000066"/>
                </a:solidFill>
                <a:latin typeface="Courier" pitchFamily="49" charset="0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altLang="ru-RU" smtClean="0"/>
              <a:t>Основные базы данных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65225"/>
            <a:ext cx="8229600" cy="50720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Genomes (NCBI)</a:t>
            </a:r>
          </a:p>
          <a:p>
            <a:pPr lvl="1">
              <a:defRPr/>
            </a:pPr>
            <a:r>
              <a:rPr lang="ru-RU" dirty="0" smtClean="0"/>
              <a:t>Метаданные: </a:t>
            </a:r>
            <a:r>
              <a:rPr lang="en-US" dirty="0" err="1" smtClean="0"/>
              <a:t>Bioproject</a:t>
            </a:r>
            <a:endParaRPr lang="ru-RU" dirty="0" smtClean="0"/>
          </a:p>
          <a:p>
            <a:pPr lvl="1">
              <a:defRPr/>
            </a:pPr>
            <a:r>
              <a:rPr lang="ru-RU" dirty="0" smtClean="0"/>
              <a:t>Метаданные:  </a:t>
            </a:r>
            <a:r>
              <a:rPr lang="en-US" dirty="0" err="1" smtClean="0"/>
              <a:t>Biosample</a:t>
            </a:r>
            <a:endParaRPr lang="ru-RU" dirty="0" smtClean="0"/>
          </a:p>
          <a:p>
            <a:pPr lvl="1">
              <a:defRPr/>
            </a:pPr>
            <a:r>
              <a:rPr lang="en-US" dirty="0" smtClean="0"/>
              <a:t>Assembly</a:t>
            </a:r>
            <a:r>
              <a:rPr lang="ru-RU" dirty="0" smtClean="0"/>
              <a:t> – последовательность генома</a:t>
            </a:r>
            <a:endParaRPr lang="en-US" dirty="0" smtClean="0"/>
          </a:p>
          <a:p>
            <a:pPr marL="342900" lvl="1" indent="-342900">
              <a:buFont typeface="Arial" charset="0"/>
              <a:buChar char="•"/>
              <a:defRPr/>
            </a:pPr>
            <a:r>
              <a:rPr lang="en-US" dirty="0" err="1" smtClean="0"/>
              <a:t>Genbank</a:t>
            </a:r>
            <a:r>
              <a:rPr lang="ru-RU" dirty="0" smtClean="0"/>
              <a:t>/</a:t>
            </a:r>
            <a:r>
              <a:rPr lang="en-US" dirty="0" smtClean="0"/>
              <a:t>ENA</a:t>
            </a:r>
            <a:r>
              <a:rPr lang="ru-RU" dirty="0" smtClean="0"/>
              <a:t>/</a:t>
            </a:r>
            <a:r>
              <a:rPr lang="en-US" dirty="0" smtClean="0"/>
              <a:t>DDBJ (INSDC)</a:t>
            </a:r>
          </a:p>
          <a:p>
            <a:pPr>
              <a:defRPr/>
            </a:pPr>
            <a:r>
              <a:rPr lang="en-US" dirty="0" err="1" smtClean="0"/>
              <a:t>RefSeq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Nucletides</a:t>
            </a:r>
            <a:r>
              <a:rPr lang="en-US" dirty="0" smtClean="0"/>
              <a:t>, nr = </a:t>
            </a:r>
            <a:r>
              <a:rPr lang="en-US" dirty="0" err="1" smtClean="0"/>
              <a:t>nt</a:t>
            </a:r>
            <a:endParaRPr lang="en-US" dirty="0" smtClean="0"/>
          </a:p>
          <a:p>
            <a:pPr>
              <a:defRPr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Genome browser</a:t>
            </a:r>
          </a:p>
          <a:p>
            <a:pPr>
              <a:defRPr/>
            </a:pPr>
            <a:r>
              <a:rPr lang="ru-RU" dirty="0" smtClean="0">
                <a:solidFill>
                  <a:schemeClr val="bg1">
                    <a:lumMod val="75000"/>
                  </a:schemeClr>
                </a:solidFill>
              </a:rPr>
              <a:t>…..</a:t>
            </a:r>
            <a:endParaRPr lang="ru-RU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A66CEE-E414-4CA3-95AA-A3D5D6C9A263}" type="slidenum">
              <a:rPr lang="ru-RU" altLang="ru-RU" smtClean="0"/>
              <a:pPr>
                <a:defRPr/>
              </a:pPr>
              <a:t>26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mtClean="0"/>
              <a:t>Bioproject </a:t>
            </a:r>
            <a:r>
              <a:rPr lang="ru-RU" altLang="ru-RU" smtClean="0"/>
              <a:t>и </a:t>
            </a:r>
            <a:r>
              <a:rPr lang="en-US" altLang="ru-RU" smtClean="0"/>
              <a:t>Biosample</a:t>
            </a:r>
            <a:endParaRPr lang="ru-RU" altLang="ru-RU" smtClean="0"/>
          </a:p>
        </p:txBody>
      </p:sp>
      <p:pic>
        <p:nvPicPr>
          <p:cNvPr id="22531" name="Picture 2" descr="An external file that holds a picture, illustration, etc.&#10;Object name is gkr1163f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4988" y="1484313"/>
            <a:ext cx="8074025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2D64D8-C1EE-4C20-A2E9-4E883B4FA27A}" type="slidenum">
              <a:rPr lang="ru-RU" altLang="ru-RU" smtClean="0"/>
              <a:pPr>
                <a:defRPr/>
              </a:pPr>
              <a:t>27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en-US" smtClean="0"/>
              <a:t>SRA </a:t>
            </a:r>
            <a:r>
              <a:rPr lang="ru-RU" smtClean="0"/>
              <a:t>и </a:t>
            </a:r>
            <a:r>
              <a:rPr lang="en-US" smtClean="0"/>
              <a:t>Trace</a:t>
            </a:r>
            <a:endParaRPr lang="ru-RU" smtClean="0"/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327650"/>
          </a:xfrm>
        </p:spPr>
        <p:txBody>
          <a:bodyPr/>
          <a:lstStyle/>
          <a:p>
            <a:r>
              <a:rPr lang="en-US" sz="2800" b="1" smtClean="0"/>
              <a:t>SRA – Sequence Reads Archive</a:t>
            </a:r>
          </a:p>
          <a:p>
            <a:r>
              <a:rPr lang="en-US" sz="2800" smtClean="0"/>
              <a:t>The </a:t>
            </a:r>
            <a:r>
              <a:rPr lang="en-US" sz="2800" b="1" smtClean="0"/>
              <a:t>Trace Archives</a:t>
            </a:r>
            <a:r>
              <a:rPr lang="en-US" sz="2800" smtClean="0"/>
              <a:t> includes the following archives:</a:t>
            </a:r>
          </a:p>
          <a:p>
            <a:pPr lvl="1"/>
            <a:r>
              <a:rPr lang="en-US" sz="2400" smtClean="0"/>
              <a:t>The </a:t>
            </a:r>
            <a:r>
              <a:rPr lang="en-US" sz="2400" smtClean="0">
                <a:hlinkClick r:id="rId2"/>
              </a:rPr>
              <a:t>Sequence Read Archive</a:t>
            </a:r>
            <a:r>
              <a:rPr lang="en-US" sz="2400" smtClean="0"/>
              <a:t> (SRA) stores raw sequence data from "next-generation" sequencing technologies including 454, IonTorrent, Illumina, SOLiD, Helicos and Complete Genomics. </a:t>
            </a:r>
          </a:p>
          <a:p>
            <a:pPr lvl="1"/>
            <a:r>
              <a:rPr lang="en-US" sz="2400" smtClean="0"/>
              <a:t>The </a:t>
            </a:r>
            <a:r>
              <a:rPr lang="en-US" sz="2400" smtClean="0">
                <a:hlinkClick r:id="rId3"/>
              </a:rPr>
              <a:t>Trace Archive</a:t>
            </a:r>
            <a:r>
              <a:rPr lang="en-US" sz="2400" smtClean="0"/>
              <a:t> serves </a:t>
            </a:r>
            <a:r>
              <a:rPr lang="en-US" sz="2400" b="1" smtClean="0"/>
              <a:t>as the repository of sequencing data from gel/capillary platforms </a:t>
            </a:r>
            <a:r>
              <a:rPr lang="en-US" sz="2400" smtClean="0"/>
              <a:t>such as Applied Biosystems ABI 3730</a:t>
            </a:r>
            <a:r>
              <a:rPr lang="en-US" sz="2400" baseline="30000" smtClean="0"/>
              <a:t>®</a:t>
            </a:r>
            <a:r>
              <a:rPr lang="en-US" sz="2400" smtClean="0"/>
              <a:t>.</a:t>
            </a:r>
          </a:p>
          <a:p>
            <a:pPr lvl="1"/>
            <a:r>
              <a:rPr lang="en-US" sz="2400" b="1" smtClean="0"/>
              <a:t>The </a:t>
            </a:r>
            <a:r>
              <a:rPr lang="en-US" sz="2400" b="1" smtClean="0">
                <a:hlinkClick r:id="rId4"/>
              </a:rPr>
              <a:t>Trace Assembly Archive</a:t>
            </a:r>
            <a:r>
              <a:rPr lang="en-US" sz="2400" b="1" smtClean="0"/>
              <a:t> stores pairwise alignment and multiple alignment of sequencing reads</a:t>
            </a:r>
            <a:r>
              <a:rPr lang="en-US" sz="2400" smtClean="0"/>
              <a:t>, linking basic trace data with finished genomic sequence as found in GenBank.</a:t>
            </a:r>
          </a:p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A66CEE-E414-4CA3-95AA-A3D5D6C9A263}" type="slidenum">
              <a:rPr lang="ru-RU" altLang="ru-RU" smtClean="0"/>
              <a:pPr>
                <a:defRPr/>
              </a:pPr>
              <a:t>28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Виртуальные БД в </a:t>
            </a:r>
            <a:r>
              <a:rPr lang="en-US" smtClean="0"/>
              <a:t>NCBI</a:t>
            </a:r>
            <a:endParaRPr lang="ru-RU" smtClean="0"/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Nucleotide</a:t>
            </a:r>
          </a:p>
          <a:p>
            <a:r>
              <a:rPr lang="en-US" smtClean="0"/>
              <a:t>nr, </a:t>
            </a:r>
            <a:r>
              <a:rPr lang="ru-RU" smtClean="0"/>
              <a:t>она же </a:t>
            </a:r>
            <a:r>
              <a:rPr lang="en-US" smtClean="0"/>
              <a:t>nt – non redundant </a:t>
            </a:r>
            <a:r>
              <a:rPr lang="ru-RU" smtClean="0"/>
              <a:t>база, по которой возможен поиск </a:t>
            </a:r>
            <a:r>
              <a:rPr lang="en-US" smtClean="0"/>
              <a:t>blast</a:t>
            </a:r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A66CEE-E414-4CA3-95AA-A3D5D6C9A263}" type="slidenum">
              <a:rPr lang="ru-RU" altLang="ru-RU" smtClean="0"/>
              <a:pPr>
                <a:defRPr/>
              </a:pPr>
              <a:t>29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2708275"/>
            <a:ext cx="8229600" cy="1143000"/>
          </a:xfrm>
        </p:spPr>
        <p:txBody>
          <a:bodyPr/>
          <a:lstStyle/>
          <a:p>
            <a:r>
              <a:rPr lang="en-US" altLang="ru-RU" dirty="0" smtClean="0"/>
              <a:t>I. </a:t>
            </a:r>
            <a:r>
              <a:rPr lang="ru-RU" altLang="ru-RU" dirty="0" err="1" smtClean="0"/>
              <a:t>Секвенирование</a:t>
            </a:r>
            <a:endParaRPr lang="ru-RU" dirty="0" smtClean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2D64D8-C1EE-4C20-A2E9-4E883B4FA27A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/>
          <a:lstStyle/>
          <a:p>
            <a:r>
              <a:rPr lang="en-US" dirty="0" smtClean="0"/>
              <a:t>V. </a:t>
            </a:r>
            <a:r>
              <a:rPr lang="ru-RU" dirty="0" smtClean="0"/>
              <a:t>Поиск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2D64D8-C1EE-4C20-A2E9-4E883B4FA27A}" type="slidenum">
              <a:rPr lang="ru-RU" altLang="ru-RU" smtClean="0"/>
              <a:pPr>
                <a:defRPr/>
              </a:pPr>
              <a:t>30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>
          <a:xfrm>
            <a:off x="735013" y="2492375"/>
            <a:ext cx="1439862" cy="576263"/>
          </a:xfrm>
        </p:spPr>
        <p:txBody>
          <a:bodyPr/>
          <a:lstStyle/>
          <a:p>
            <a:pPr algn="l" eaLnBrk="1" hangingPunct="1"/>
            <a:r>
              <a:rPr lang="en-US" altLang="ru-RU" sz="3000" u="sng" smtClean="0"/>
              <a:t>RefSeq</a:t>
            </a:r>
            <a:endParaRPr lang="ru-RU" altLang="ru-RU" sz="3000" u="sng" smtClean="0"/>
          </a:p>
        </p:txBody>
      </p:sp>
      <p:pic>
        <p:nvPicPr>
          <p:cNvPr id="39939" name="Picture 28" descr="NCBI Logo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6948488" y="212725"/>
            <a:ext cx="1871662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0" name="TextBox 4"/>
          <p:cNvSpPr txBox="1">
            <a:spLocks noChangeArrowheads="1"/>
          </p:cNvSpPr>
          <p:nvPr/>
        </p:nvSpPr>
        <p:spPr bwMode="auto">
          <a:xfrm>
            <a:off x="708025" y="3213100"/>
            <a:ext cx="8135938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eaLnBrk="1" hangingPunct="1">
              <a:buFontTx/>
              <a:buChar char="-"/>
            </a:pPr>
            <a:r>
              <a:rPr lang="en-US" altLang="ru-RU" sz="2400">
                <a:hlinkClick r:id="rId4"/>
              </a:rPr>
              <a:t>http://www.ncbi.nlm.nih.gov/refseq/</a:t>
            </a:r>
            <a:endParaRPr lang="ru-RU" altLang="ru-RU" sz="2400"/>
          </a:p>
          <a:p>
            <a:pPr marL="285750" indent="-285750" eaLnBrk="1" hangingPunct="1">
              <a:buFontTx/>
              <a:buChar char="-"/>
            </a:pPr>
            <a:r>
              <a:rPr lang="ru-RU" altLang="ru-RU" sz="2400"/>
              <a:t>1 запись = 1 последовательность</a:t>
            </a:r>
          </a:p>
          <a:p>
            <a:pPr marL="285750" indent="-285750" eaLnBrk="1" hangingPunct="1">
              <a:buFontTx/>
              <a:buChar char="-"/>
            </a:pPr>
            <a:r>
              <a:rPr lang="ru-RU" altLang="ru-RU" sz="2400"/>
              <a:t>Границы </a:t>
            </a:r>
            <a:r>
              <a:rPr lang="ru-RU" altLang="ru-RU" sz="2600">
                <a:solidFill>
                  <a:srgbClr val="C00000"/>
                </a:solidFill>
              </a:rPr>
              <a:t>естественные</a:t>
            </a:r>
            <a:r>
              <a:rPr lang="ru-RU" altLang="ru-RU" sz="2400"/>
              <a:t>, а не экспериментальные</a:t>
            </a:r>
            <a:endParaRPr lang="en-US" altLang="ru-RU" sz="2400"/>
          </a:p>
        </p:txBody>
      </p:sp>
      <p:sp>
        <p:nvSpPr>
          <p:cNvPr id="39941" name="TextBox 1"/>
          <p:cNvSpPr txBox="1">
            <a:spLocks noChangeArrowheads="1"/>
          </p:cNvSpPr>
          <p:nvPr/>
        </p:nvSpPr>
        <p:spPr bwMode="auto">
          <a:xfrm>
            <a:off x="539750" y="188913"/>
            <a:ext cx="81359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4000"/>
              <a:t>Нуклеотидные банки </a:t>
            </a:r>
            <a:r>
              <a:rPr lang="en-US" altLang="ru-RU" sz="4000"/>
              <a:t>NCBI</a:t>
            </a:r>
            <a:endParaRPr lang="ru-RU" altLang="ru-RU" sz="4000"/>
          </a:p>
        </p:txBody>
      </p:sp>
      <p:sp>
        <p:nvSpPr>
          <p:cNvPr id="39942" name="Заголовок 1"/>
          <p:cNvSpPr txBox="1">
            <a:spLocks/>
          </p:cNvSpPr>
          <p:nvPr/>
        </p:nvSpPr>
        <p:spPr bwMode="auto">
          <a:xfrm>
            <a:off x="688975" y="1114425"/>
            <a:ext cx="2286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altLang="ru-RU" sz="3000" u="sng"/>
              <a:t>GenBank</a:t>
            </a:r>
            <a:endParaRPr lang="ru-RU" altLang="ru-RU" sz="3000" u="sng"/>
          </a:p>
        </p:txBody>
      </p:sp>
      <p:sp>
        <p:nvSpPr>
          <p:cNvPr id="39943" name="TextBox 3"/>
          <p:cNvSpPr txBox="1">
            <a:spLocks noChangeArrowheads="1"/>
          </p:cNvSpPr>
          <p:nvPr/>
        </p:nvSpPr>
        <p:spPr bwMode="auto">
          <a:xfrm>
            <a:off x="706438" y="5376863"/>
            <a:ext cx="7416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ru-RU" sz="2400"/>
              <a:t>- </a:t>
            </a:r>
            <a:r>
              <a:rPr lang="ru-RU" altLang="ru-RU" sz="2400"/>
              <a:t>Включает последовательности полных геномов </a:t>
            </a:r>
          </a:p>
        </p:txBody>
      </p:sp>
      <p:sp>
        <p:nvSpPr>
          <p:cNvPr id="39944" name="Заголовок 1"/>
          <p:cNvSpPr txBox="1">
            <a:spLocks/>
          </p:cNvSpPr>
          <p:nvPr/>
        </p:nvSpPr>
        <p:spPr bwMode="auto">
          <a:xfrm>
            <a:off x="706438" y="4797425"/>
            <a:ext cx="2286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altLang="ru-RU" sz="3000" u="sng"/>
              <a:t>Genome</a:t>
            </a:r>
            <a:endParaRPr lang="ru-RU" altLang="ru-RU" sz="3000" u="sng"/>
          </a:p>
        </p:txBody>
      </p:sp>
      <p:sp>
        <p:nvSpPr>
          <p:cNvPr id="39945" name="TextBox 1"/>
          <p:cNvSpPr txBox="1">
            <a:spLocks noChangeArrowheads="1"/>
          </p:cNvSpPr>
          <p:nvPr/>
        </p:nvSpPr>
        <p:spPr bwMode="auto">
          <a:xfrm>
            <a:off x="679450" y="1704975"/>
            <a:ext cx="67722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/>
              <a:t>- содержит то же, что </a:t>
            </a:r>
            <a:r>
              <a:rPr lang="en-US" altLang="ru-RU" sz="2400"/>
              <a:t>EMBL</a:t>
            </a:r>
            <a:endParaRPr lang="ru-RU" altLang="ru-RU" sz="240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2D64D8-C1EE-4C20-A2E9-4E883B4FA27A}" type="slidenum">
              <a:rPr lang="ru-RU" altLang="ru-RU" smtClean="0"/>
              <a:pPr>
                <a:defRPr/>
              </a:pPr>
              <a:t>31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8" descr="NCBI Logo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6948488" y="212725"/>
            <a:ext cx="1871662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3" name="TextBox 1"/>
          <p:cNvSpPr txBox="1">
            <a:spLocks noChangeArrowheads="1"/>
          </p:cNvSpPr>
          <p:nvPr/>
        </p:nvSpPr>
        <p:spPr bwMode="auto">
          <a:xfrm>
            <a:off x="539750" y="188913"/>
            <a:ext cx="81359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4000"/>
              <a:t>Нуклеотидные банки </a:t>
            </a:r>
            <a:r>
              <a:rPr lang="en-US" altLang="ru-RU" sz="4000"/>
              <a:t>NCBI</a:t>
            </a:r>
            <a:endParaRPr lang="ru-RU" altLang="ru-RU" sz="4000"/>
          </a:p>
        </p:txBody>
      </p:sp>
      <p:sp>
        <p:nvSpPr>
          <p:cNvPr id="40964" name="Заголовок 1"/>
          <p:cNvSpPr txBox="1">
            <a:spLocks/>
          </p:cNvSpPr>
          <p:nvPr/>
        </p:nvSpPr>
        <p:spPr bwMode="auto">
          <a:xfrm>
            <a:off x="679450" y="898525"/>
            <a:ext cx="2286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altLang="ru-RU" sz="3000" u="sng"/>
              <a:t>Nucleotide</a:t>
            </a:r>
            <a:endParaRPr lang="ru-RU" altLang="ru-RU" sz="3000" u="sng"/>
          </a:p>
        </p:txBody>
      </p:sp>
      <p:sp>
        <p:nvSpPr>
          <p:cNvPr id="40965" name="TextBox 2"/>
          <p:cNvSpPr txBox="1">
            <a:spLocks noChangeArrowheads="1"/>
          </p:cNvSpPr>
          <p:nvPr/>
        </p:nvSpPr>
        <p:spPr bwMode="auto">
          <a:xfrm>
            <a:off x="679450" y="1547813"/>
            <a:ext cx="81184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eaLnBrk="1" hangingPunct="1">
              <a:buFontTx/>
              <a:buChar char="-"/>
            </a:pPr>
            <a:r>
              <a:rPr lang="ru-RU" altLang="ru-RU" sz="2400"/>
              <a:t>виртуальный банк</a:t>
            </a:r>
          </a:p>
          <a:p>
            <a:pPr marL="285750" indent="-285750" eaLnBrk="1" hangingPunct="1">
              <a:buFontTx/>
              <a:buChar char="-"/>
            </a:pPr>
            <a:r>
              <a:rPr lang="ru-RU" altLang="ru-RU" sz="2400"/>
              <a:t>включает все перечисленное</a:t>
            </a:r>
            <a:endParaRPr lang="en-US" altLang="ru-RU" sz="2400"/>
          </a:p>
        </p:txBody>
      </p:sp>
      <p:pic>
        <p:nvPicPr>
          <p:cNvPr id="40966" name="Рисунок 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163" y="2420938"/>
            <a:ext cx="9005887" cy="436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6875463" y="2997200"/>
            <a:ext cx="1152525" cy="71913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578054-9893-4433-9B13-C4D815CC72E2}" type="slidenum">
              <a:rPr lang="ru-RU" altLang="ru-RU" smtClean="0"/>
              <a:pPr>
                <a:defRPr/>
              </a:pPr>
              <a:t>32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>
          <a:xfrm>
            <a:off x="2700338" y="701675"/>
            <a:ext cx="5410200" cy="1143000"/>
          </a:xfrm>
        </p:spPr>
        <p:txBody>
          <a:bodyPr/>
          <a:lstStyle/>
          <a:p>
            <a:pPr eaLnBrk="1" hangingPunct="1"/>
            <a:r>
              <a:rPr lang="ru-RU" altLang="ru-RU" smtClean="0"/>
              <a:t>Методы поиска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635000" y="2565400"/>
            <a:ext cx="8040688" cy="34163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buFontTx/>
              <a:buChar char="-"/>
              <a:defRPr/>
            </a:pPr>
            <a:r>
              <a:rPr lang="en-US" sz="2400" dirty="0" smtClean="0"/>
              <a:t>SRS (</a:t>
            </a:r>
            <a:r>
              <a:rPr lang="ru-RU" sz="2400" dirty="0" smtClean="0"/>
              <a:t>проект загнулся …)</a:t>
            </a:r>
          </a:p>
          <a:p>
            <a:pPr marL="0" indent="0" eaLnBrk="1" hangingPunct="1">
              <a:defRPr/>
            </a:pPr>
            <a:r>
              <a:rPr lang="en-US" sz="2400" dirty="0" smtClean="0">
                <a:hlinkClick r:id="rId2"/>
              </a:rPr>
              <a:t>http://www.dkfz.de/menu/cgi-bin/srs7.1.3.1/wgetz?-page+top</a:t>
            </a:r>
            <a:endParaRPr lang="en-US" sz="2400" dirty="0" smtClean="0"/>
          </a:p>
          <a:p>
            <a:pPr marL="0" indent="0" eaLnBrk="1" hangingPunct="1">
              <a:defRPr/>
            </a:pPr>
            <a:endParaRPr lang="ru-RU" sz="2400" dirty="0" smtClean="0"/>
          </a:p>
          <a:p>
            <a:pPr eaLnBrk="1" hangingPunct="1">
              <a:buFontTx/>
              <a:buChar char="-"/>
              <a:defRPr/>
            </a:pPr>
            <a:r>
              <a:rPr lang="ru-RU" sz="2400" dirty="0" smtClean="0"/>
              <a:t>Поиск </a:t>
            </a:r>
            <a:r>
              <a:rPr lang="en-US" sz="2400" dirty="0" smtClean="0"/>
              <a:t>NCBI</a:t>
            </a:r>
            <a:r>
              <a:rPr lang="ru-RU" sz="2400" dirty="0" smtClean="0"/>
              <a:t> </a:t>
            </a:r>
          </a:p>
          <a:p>
            <a:pPr marL="0" indent="0" eaLnBrk="1" hangingPunct="1">
              <a:defRPr/>
            </a:pPr>
            <a:r>
              <a:rPr lang="en-US" sz="2400" dirty="0" smtClean="0">
                <a:hlinkClick r:id="rId3"/>
              </a:rPr>
              <a:t>http://www.ncbi.nlm.nih.gov/</a:t>
            </a:r>
            <a:endParaRPr lang="en-US" sz="2400" dirty="0" smtClean="0"/>
          </a:p>
          <a:p>
            <a:pPr eaLnBrk="1" hangingPunct="1">
              <a:buFontTx/>
              <a:buChar char="-"/>
              <a:defRPr/>
            </a:pPr>
            <a:r>
              <a:rPr lang="en-US" sz="2400" dirty="0" smtClean="0"/>
              <a:t>ENA</a:t>
            </a:r>
            <a:endParaRPr lang="ru-RU" sz="2400" dirty="0" smtClean="0"/>
          </a:p>
          <a:p>
            <a:pPr marL="0" indent="0" eaLnBrk="1" hangingPunct="1">
              <a:defRPr/>
            </a:pPr>
            <a:r>
              <a:rPr lang="en-US" sz="2400" dirty="0" smtClean="0">
                <a:hlinkClick r:id="rId4"/>
              </a:rPr>
              <a:t>http://www.ebi.ac.uk/ena/</a:t>
            </a:r>
            <a:endParaRPr lang="en-US" sz="2400" dirty="0" smtClean="0"/>
          </a:p>
          <a:p>
            <a:pPr eaLnBrk="1" hangingPunct="1">
              <a:buFontTx/>
              <a:buChar char="-"/>
              <a:defRPr/>
            </a:pPr>
            <a:r>
              <a:rPr lang="en-US" sz="2400" dirty="0" smtClean="0"/>
              <a:t>MRS</a:t>
            </a:r>
            <a:r>
              <a:rPr lang="ru-RU" sz="2400" dirty="0" smtClean="0"/>
              <a:t> </a:t>
            </a:r>
          </a:p>
          <a:p>
            <a:pPr marL="0" indent="0" eaLnBrk="1" hangingPunct="1">
              <a:defRPr/>
            </a:pPr>
            <a:r>
              <a:rPr lang="en-US" sz="2400" u="sng" dirty="0" smtClean="0">
                <a:hlinkClick r:id="rId5"/>
              </a:rPr>
              <a:t>http://mrs.cmbi.ru.nl/m6/</a:t>
            </a:r>
            <a:endParaRPr lang="en-US" sz="2400" dirty="0" smtClean="0"/>
          </a:p>
        </p:txBody>
      </p:sp>
      <p:pic>
        <p:nvPicPr>
          <p:cNvPr id="41988" name="Рисунок 1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850" y="188913"/>
            <a:ext cx="214312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2D64D8-C1EE-4C20-A2E9-4E883B4FA27A}" type="slidenum">
              <a:rPr lang="ru-RU" altLang="ru-RU" smtClean="0"/>
              <a:pPr>
                <a:defRPr/>
              </a:pPr>
              <a:t>33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66725" y="115888"/>
            <a:ext cx="8229600" cy="706437"/>
          </a:xfrm>
        </p:spPr>
        <p:txBody>
          <a:bodyPr/>
          <a:lstStyle/>
          <a:p>
            <a:r>
              <a:rPr lang="ru-RU" altLang="ru-RU" smtClean="0"/>
              <a:t>История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365125" y="981075"/>
            <a:ext cx="7231063" cy="5543550"/>
          </a:xfrm>
        </p:spPr>
        <p:txBody>
          <a:bodyPr/>
          <a:lstStyle/>
          <a:p>
            <a:r>
              <a:rPr lang="ru-RU" altLang="ru-RU" sz="2800" dirty="0" smtClean="0"/>
              <a:t>Первая последовательность белка</a:t>
            </a:r>
            <a:r>
              <a:rPr lang="en-US" altLang="ru-RU" sz="2800" dirty="0" smtClean="0"/>
              <a:t>:</a:t>
            </a:r>
          </a:p>
          <a:p>
            <a:pPr lvl="1"/>
            <a:r>
              <a:rPr lang="en-US" altLang="ru-RU" sz="2400" dirty="0" smtClean="0"/>
              <a:t>1951-52, </a:t>
            </a:r>
            <a:r>
              <a:rPr lang="ru-RU" altLang="ru-RU" sz="2400" dirty="0" smtClean="0"/>
              <a:t>бычий инсулин, Фредерик </a:t>
            </a:r>
            <a:br>
              <a:rPr lang="ru-RU" altLang="ru-RU" sz="2400" dirty="0" smtClean="0"/>
            </a:br>
            <a:r>
              <a:rPr lang="ru-RU" altLang="ru-RU" sz="2400" dirty="0" err="1" smtClean="0"/>
              <a:t>Сэнгер</a:t>
            </a:r>
            <a:r>
              <a:rPr lang="ru-RU" altLang="ru-RU" sz="2400" dirty="0" smtClean="0"/>
              <a:t> (нобелевская 1958)</a:t>
            </a:r>
          </a:p>
          <a:p>
            <a:r>
              <a:rPr lang="ru-RU" altLang="ru-RU" sz="2800" dirty="0" smtClean="0"/>
              <a:t>Первая последовательность вируса</a:t>
            </a:r>
            <a:r>
              <a:rPr lang="en-US" altLang="ru-RU" sz="2800" dirty="0" smtClean="0"/>
              <a:t>:</a:t>
            </a:r>
          </a:p>
          <a:p>
            <a:pPr lvl="1"/>
            <a:r>
              <a:rPr lang="en-US" altLang="ru-RU" sz="2400" dirty="0" smtClean="0"/>
              <a:t>1976, </a:t>
            </a:r>
            <a:r>
              <a:rPr lang="ru-RU" altLang="ru-RU" sz="2400" dirty="0" smtClean="0"/>
              <a:t>бактериофаг </a:t>
            </a:r>
            <a:r>
              <a:rPr lang="en-US" altLang="ru-RU" sz="2400" dirty="0" smtClean="0"/>
              <a:t>MS2, </a:t>
            </a:r>
            <a:r>
              <a:rPr lang="ru-RU" altLang="ru-RU" sz="2400" dirty="0" err="1" smtClean="0"/>
              <a:t>Уолтер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Файрес</a:t>
            </a:r>
            <a:r>
              <a:rPr lang="ru-RU" altLang="ru-RU" sz="2400" dirty="0" smtClean="0"/>
              <a:t/>
            </a:r>
            <a:br>
              <a:rPr lang="ru-RU" altLang="ru-RU" sz="2400" dirty="0" smtClean="0"/>
            </a:br>
            <a:r>
              <a:rPr lang="ru-RU" altLang="ru-RU" sz="2400" dirty="0" smtClean="0"/>
              <a:t> (</a:t>
            </a:r>
            <a:r>
              <a:rPr lang="en-US" altLang="ru-RU" sz="2400" dirty="0" smtClean="0"/>
              <a:t>Walter </a:t>
            </a:r>
            <a:r>
              <a:rPr lang="en-US" altLang="ru-RU" sz="2400" dirty="0" err="1" smtClean="0"/>
              <a:t>Fiers</a:t>
            </a:r>
            <a:r>
              <a:rPr lang="ru-RU" altLang="ru-RU" sz="2400" dirty="0" smtClean="0"/>
              <a:t>)</a:t>
            </a:r>
            <a:r>
              <a:rPr lang="en-US" altLang="ru-RU" sz="2400" dirty="0" smtClean="0"/>
              <a:t> </a:t>
            </a:r>
            <a:endParaRPr lang="ru-RU" altLang="ru-RU" sz="2400" dirty="0" smtClean="0"/>
          </a:p>
          <a:p>
            <a:r>
              <a:rPr lang="ru-RU" altLang="ru-RU" sz="2800" dirty="0" smtClean="0"/>
              <a:t>Первый геном бактерии</a:t>
            </a:r>
            <a:r>
              <a:rPr lang="en-US" altLang="ru-RU" sz="2800" dirty="0" smtClean="0"/>
              <a:t>:</a:t>
            </a:r>
          </a:p>
          <a:p>
            <a:pPr lvl="1"/>
            <a:r>
              <a:rPr lang="en-US" altLang="ru-RU" sz="2400" dirty="0" smtClean="0"/>
              <a:t>1995, </a:t>
            </a:r>
            <a:r>
              <a:rPr lang="en-US" altLang="ru-RU" sz="2400" i="1" dirty="0" err="1" smtClean="0"/>
              <a:t>Haemophilus</a:t>
            </a:r>
            <a:r>
              <a:rPr lang="en-US" altLang="ru-RU" sz="2400" i="1" dirty="0" smtClean="0"/>
              <a:t> influenza, </a:t>
            </a:r>
            <a:r>
              <a:rPr lang="ru-RU" altLang="ru-RU" sz="2400" dirty="0" err="1" smtClean="0"/>
              <a:t>Крэг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Вентер</a:t>
            </a:r>
            <a:r>
              <a:rPr lang="ru-RU" altLang="ru-RU" sz="2400" dirty="0" smtClean="0"/>
              <a:t/>
            </a:r>
            <a:br>
              <a:rPr lang="ru-RU" altLang="ru-RU" sz="2400" dirty="0" smtClean="0"/>
            </a:br>
            <a:r>
              <a:rPr lang="en-US" altLang="ru-RU" sz="2400" dirty="0" smtClean="0"/>
              <a:t>(</a:t>
            </a:r>
            <a:r>
              <a:rPr lang="en-US" sz="2400" dirty="0" smtClean="0"/>
              <a:t>Craig Venter) </a:t>
            </a:r>
            <a:r>
              <a:rPr lang="ru-RU" sz="2400" dirty="0" smtClean="0"/>
              <a:t>и команда</a:t>
            </a:r>
            <a:endParaRPr lang="ru-RU" altLang="ru-RU" sz="2400" i="1" dirty="0" smtClean="0"/>
          </a:p>
          <a:p>
            <a:r>
              <a:rPr lang="ru-RU" altLang="ru-RU" sz="2800" dirty="0" smtClean="0"/>
              <a:t>Первый геном человека:</a:t>
            </a:r>
            <a:endParaRPr lang="en-US" altLang="ru-RU" sz="2800" dirty="0" smtClean="0"/>
          </a:p>
          <a:p>
            <a:pPr lvl="1"/>
            <a:r>
              <a:rPr lang="en-US" altLang="ru-RU" sz="2400" dirty="0" smtClean="0"/>
              <a:t>2001, 90%, </a:t>
            </a:r>
            <a:r>
              <a:rPr lang="ru-RU" altLang="ru-RU" sz="2400" dirty="0" smtClean="0"/>
              <a:t>международный консорциум</a:t>
            </a:r>
            <a:endParaRPr lang="en-US" altLang="ru-RU" sz="2400" dirty="0" smtClean="0"/>
          </a:p>
          <a:p>
            <a:pPr lvl="1"/>
            <a:r>
              <a:rPr lang="en-US" altLang="ru-RU" sz="2400" dirty="0" smtClean="0"/>
              <a:t>2001, Celera Genomics (</a:t>
            </a:r>
            <a:r>
              <a:rPr lang="ru-RU" altLang="ru-RU" sz="2400" dirty="0" err="1" smtClean="0"/>
              <a:t>Крэг</a:t>
            </a:r>
            <a:r>
              <a:rPr lang="ru-RU" altLang="ru-RU" sz="2400" dirty="0" smtClean="0"/>
              <a:t> </a:t>
            </a:r>
            <a:r>
              <a:rPr lang="ru-RU" altLang="ru-RU" sz="2400" dirty="0" err="1" smtClean="0"/>
              <a:t>Вентер</a:t>
            </a:r>
            <a:r>
              <a:rPr lang="ru-RU" altLang="ru-RU" sz="2400" dirty="0" smtClean="0"/>
              <a:t>)</a:t>
            </a:r>
            <a:endParaRPr lang="en-US" altLang="ru-RU" sz="2400" dirty="0" smtClean="0"/>
          </a:p>
          <a:p>
            <a:endParaRPr lang="ru-RU" altLang="ru-RU" sz="2800" dirty="0" smtClean="0"/>
          </a:p>
          <a:p>
            <a:endParaRPr lang="ru-RU" altLang="ru-RU" dirty="0" smtClean="0"/>
          </a:p>
        </p:txBody>
      </p:sp>
      <p:pic>
        <p:nvPicPr>
          <p:cNvPr id="7172" name="Picture 5" descr="Frederick Sanger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34300" y="711200"/>
            <a:ext cx="1328738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7" descr="https://upload.wikimedia.org/wikipedia/commons/thumb/7/75/Walter_Fiers.jpg/200px-Walter_Fier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62875" y="2493963"/>
            <a:ext cx="1300163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9" descr="Craigventer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34300" y="4375150"/>
            <a:ext cx="12954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A66CEE-E414-4CA3-95AA-A3D5D6C9A263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714202"/>
          </a:xfrm>
        </p:spPr>
        <p:txBody>
          <a:bodyPr/>
          <a:lstStyle/>
          <a:p>
            <a:r>
              <a:rPr lang="ru-RU" sz="3600" dirty="0" smtClean="0"/>
              <a:t>Сегодня по данным </a:t>
            </a:r>
            <a:r>
              <a:rPr lang="en-US" sz="3600" dirty="0" smtClean="0"/>
              <a:t>NCBI, </a:t>
            </a:r>
            <a:r>
              <a:rPr lang="ru-RU" sz="3600" dirty="0" err="1" smtClean="0"/>
              <a:t>секвенированы</a:t>
            </a:r>
            <a:r>
              <a:rPr lang="ru-RU" sz="3600" dirty="0" smtClean="0"/>
              <a:t> или в процессе геномы: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51720" y="1988840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Eukaryotes [3716]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en-US" sz="3200" dirty="0" smtClean="0"/>
              <a:t>Prokaryotes [75302]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Viruses [5962]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Plasmids [7800]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Organelles [8749]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5301208"/>
            <a:ext cx="7169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Это далеко не все </a:t>
            </a:r>
            <a:r>
              <a:rPr lang="ru-RU" sz="2400" dirty="0" err="1" smtClean="0"/>
              <a:t>изветные</a:t>
            </a:r>
            <a:r>
              <a:rPr lang="ru-RU" sz="2400" dirty="0" smtClean="0"/>
              <a:t> где-то и кому-то геномы!</a:t>
            </a:r>
            <a:endParaRPr lang="ru-RU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2D64D8-C1EE-4C20-A2E9-4E883B4FA27A}" type="slidenum">
              <a:rPr lang="ru-RU" altLang="ru-RU" smtClean="0"/>
              <a:pPr>
                <a:defRPr/>
              </a:pPr>
              <a:t>5</a:t>
            </a:fld>
            <a:endParaRPr lang="ru-RU" alt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720824"/>
          </a:xfrm>
        </p:spPr>
        <p:txBody>
          <a:bodyPr/>
          <a:lstStyle/>
          <a:p>
            <a:r>
              <a:rPr lang="ru-RU" sz="3200" dirty="0" smtClean="0"/>
              <a:t>Некоторые современные геномные проекты</a:t>
            </a:r>
          </a:p>
        </p:txBody>
      </p:sp>
      <p:sp>
        <p:nvSpPr>
          <p:cNvPr id="8195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59537"/>
          </a:xfrm>
        </p:spPr>
        <p:txBody>
          <a:bodyPr/>
          <a:lstStyle/>
          <a:p>
            <a:r>
              <a:rPr lang="ru-RU" sz="2000" dirty="0" smtClean="0"/>
              <a:t>2012: </a:t>
            </a:r>
            <a:r>
              <a:rPr lang="en-US" sz="2000" b="1" dirty="0" smtClean="0"/>
              <a:t>100</a:t>
            </a:r>
            <a:r>
              <a:rPr lang="ru-RU" sz="2000" b="1" dirty="0" smtClean="0"/>
              <a:t> </a:t>
            </a:r>
            <a:r>
              <a:rPr lang="en-US" sz="2000" b="1" dirty="0" smtClean="0"/>
              <a:t>000 </a:t>
            </a:r>
            <a:r>
              <a:rPr lang="ru-RU" sz="2000" dirty="0" smtClean="0"/>
              <a:t>геномов людей</a:t>
            </a:r>
            <a:r>
              <a:rPr lang="en-US" sz="2000" dirty="0" smtClean="0"/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dirty="0" smtClean="0"/>
              <a:t> </a:t>
            </a:r>
            <a:r>
              <a:rPr lang="en-US" sz="1400" dirty="0" smtClean="0"/>
              <a:t>http://www.genomicsengland.co.uk/the-100000-genomes-project/</a:t>
            </a:r>
            <a:endParaRPr lang="ru-RU" sz="2000" dirty="0" smtClean="0"/>
          </a:p>
          <a:p>
            <a:r>
              <a:rPr lang="ru-RU" sz="2000" dirty="0" smtClean="0"/>
              <a:t>2010 </a:t>
            </a:r>
            <a:r>
              <a:rPr lang="en-US" sz="2000" dirty="0" smtClean="0"/>
              <a:t>:</a:t>
            </a:r>
            <a:r>
              <a:rPr lang="ru-RU" sz="2000" dirty="0" smtClean="0"/>
              <a:t> 10 000 геномов позвоночных</a:t>
            </a:r>
            <a:br>
              <a:rPr lang="ru-RU" sz="2000" dirty="0" smtClean="0"/>
            </a:br>
            <a:r>
              <a:rPr lang="en-US" sz="1400" dirty="0" smtClean="0"/>
              <a:t>https://genome10k.soe.ucsc.edu/</a:t>
            </a:r>
            <a:endParaRPr lang="ru-RU" sz="2000" dirty="0" smtClean="0"/>
          </a:p>
          <a:p>
            <a:r>
              <a:rPr lang="ru-RU" sz="2000" dirty="0" smtClean="0"/>
              <a:t>2008</a:t>
            </a:r>
            <a:r>
              <a:rPr lang="en-US" sz="2000" dirty="0" smtClean="0"/>
              <a:t>:</a:t>
            </a:r>
            <a:r>
              <a:rPr lang="ru-RU" sz="2000" dirty="0" smtClean="0"/>
              <a:t> 1000 геномов людей</a:t>
            </a:r>
            <a:endParaRPr lang="ru-RU" sz="2000" b="1" dirty="0" smtClean="0"/>
          </a:p>
          <a:p>
            <a:r>
              <a:rPr lang="ru-RU" sz="2000" dirty="0" smtClean="0"/>
              <a:t>2008 </a:t>
            </a:r>
            <a:r>
              <a:rPr lang="en-US" sz="2000" dirty="0" smtClean="0"/>
              <a:t>: </a:t>
            </a:r>
            <a:r>
              <a:rPr lang="ru-RU" sz="2000" dirty="0" smtClean="0"/>
              <a:t>3000 геномов риса</a:t>
            </a:r>
            <a:br>
              <a:rPr lang="ru-RU" sz="2000" dirty="0" smtClean="0"/>
            </a:br>
            <a:r>
              <a:rPr lang="en-US" sz="1600" dirty="0" smtClean="0"/>
              <a:t> </a:t>
            </a:r>
            <a:r>
              <a:rPr lang="en-US" sz="1400" dirty="0" smtClean="0"/>
              <a:t>http://gigadb.org/dataset/200001</a:t>
            </a:r>
            <a:endParaRPr lang="en-US" sz="1600" dirty="0" smtClean="0"/>
          </a:p>
          <a:p>
            <a:r>
              <a:rPr lang="en-US" sz="2000" dirty="0" smtClean="0"/>
              <a:t>2009 : 1000 </a:t>
            </a:r>
            <a:r>
              <a:rPr lang="ru-RU" sz="2000" dirty="0" smtClean="0"/>
              <a:t>геномов растений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en-US" sz="1400" dirty="0" smtClean="0"/>
              <a:t> https://sites.google.com/a/ualberta.ca/onekp/</a:t>
            </a:r>
            <a:endParaRPr lang="en-US" sz="2000" dirty="0" smtClean="0"/>
          </a:p>
          <a:p>
            <a:r>
              <a:rPr lang="en-US" sz="2000" dirty="0" smtClean="0"/>
              <a:t>20</a:t>
            </a:r>
            <a:r>
              <a:rPr lang="ru-RU" sz="2000" dirty="0" smtClean="0"/>
              <a:t>12</a:t>
            </a:r>
            <a:r>
              <a:rPr lang="en-US" sz="2000" dirty="0" smtClean="0"/>
              <a:t> : 1000 </a:t>
            </a:r>
            <a:r>
              <a:rPr lang="ru-RU" sz="2000" dirty="0" smtClean="0"/>
              <a:t> геномов грибов </a:t>
            </a:r>
            <a:br>
              <a:rPr lang="ru-RU" sz="2000" dirty="0" smtClean="0"/>
            </a:br>
            <a:r>
              <a:rPr lang="en-US" sz="1400" dirty="0" smtClean="0"/>
              <a:t>http://1000.fungalgenomes.org/home/ </a:t>
            </a:r>
            <a:endParaRPr lang="ru-RU" sz="2000" dirty="0" smtClean="0"/>
          </a:p>
          <a:p>
            <a:r>
              <a:rPr lang="ru-RU" sz="2000" dirty="0" smtClean="0"/>
              <a:t>2008 : 1001 геном </a:t>
            </a:r>
            <a:r>
              <a:rPr lang="ru-RU" sz="2000" dirty="0" err="1" smtClean="0"/>
              <a:t>резушки</a:t>
            </a:r>
            <a:r>
              <a:rPr lang="ru-RU" sz="2000" dirty="0" smtClean="0"/>
              <a:t> </a:t>
            </a:r>
            <a:r>
              <a:rPr lang="ru-RU" sz="2000" dirty="0" err="1" smtClean="0"/>
              <a:t>Таля</a:t>
            </a:r>
            <a:r>
              <a:rPr lang="ru-RU" sz="2000" dirty="0" smtClean="0"/>
              <a:t> (</a:t>
            </a:r>
            <a:r>
              <a:rPr lang="en-US" sz="2000" i="1" dirty="0" smtClean="0"/>
              <a:t>Arabidopsis thaliana</a:t>
            </a:r>
            <a:r>
              <a:rPr lang="en-US" sz="2000" dirty="0" smtClean="0"/>
              <a:t>)</a:t>
            </a:r>
            <a:r>
              <a:rPr lang="ru-RU" sz="2000" dirty="0" smtClean="0"/>
              <a:t> </a:t>
            </a:r>
            <a:br>
              <a:rPr lang="ru-RU" sz="2000" dirty="0" smtClean="0"/>
            </a:br>
            <a:r>
              <a:rPr lang="en-US" sz="1400" dirty="0" smtClean="0"/>
              <a:t>http://1001genomes.org/ </a:t>
            </a:r>
            <a:r>
              <a:rPr lang="en-US" sz="2000" dirty="0" smtClean="0"/>
              <a:t> </a:t>
            </a:r>
            <a:endParaRPr lang="en-US" sz="2000" i="1" dirty="0" smtClean="0"/>
          </a:p>
          <a:p>
            <a:r>
              <a:rPr lang="en-US" sz="2000" dirty="0" smtClean="0"/>
              <a:t>5 000 </a:t>
            </a:r>
            <a:r>
              <a:rPr lang="ru-RU" sz="2000" dirty="0" smtClean="0"/>
              <a:t>геномов артропод </a:t>
            </a:r>
            <a:br>
              <a:rPr lang="ru-RU" sz="2000" dirty="0" smtClean="0"/>
            </a:br>
            <a:r>
              <a:rPr lang="en-US" sz="1400" dirty="0" smtClean="0"/>
              <a:t>http://www.entsoc.org/press-releases/entomologists-launch-5000-insect-genome-project-i5k</a:t>
            </a:r>
            <a:endParaRPr lang="ru-RU" sz="1400" dirty="0" smtClean="0"/>
          </a:p>
          <a:p>
            <a:r>
              <a:rPr lang="ru-RU" sz="2000" dirty="0" smtClean="0"/>
              <a:t>….</a:t>
            </a:r>
          </a:p>
          <a:p>
            <a:r>
              <a:rPr lang="ru-RU" sz="2000" dirty="0" smtClean="0"/>
              <a:t>….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A66CEE-E414-4CA3-95AA-A3D5D6C9A263}" type="slidenum">
              <a:rPr lang="ru-RU" altLang="ru-RU" smtClean="0"/>
              <a:pPr>
                <a:defRPr/>
              </a:pPr>
              <a:t>6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58788" y="22225"/>
            <a:ext cx="8229600" cy="1143000"/>
          </a:xfrm>
        </p:spPr>
        <p:txBody>
          <a:bodyPr/>
          <a:lstStyle/>
          <a:p>
            <a:r>
              <a:rPr lang="ru-RU" smtClean="0"/>
              <a:t>Что можно секвенировать</a:t>
            </a:r>
          </a:p>
        </p:txBody>
      </p:sp>
      <p:sp>
        <p:nvSpPr>
          <p:cNvPr id="9219" name="Объект 2"/>
          <p:cNvSpPr>
            <a:spLocks noGrp="1"/>
          </p:cNvSpPr>
          <p:nvPr>
            <p:ph idx="1"/>
          </p:nvPr>
        </p:nvSpPr>
        <p:spPr>
          <a:xfrm>
            <a:off x="458788" y="908050"/>
            <a:ext cx="8229600" cy="5761038"/>
          </a:xfrm>
        </p:spPr>
        <p:txBody>
          <a:bodyPr/>
          <a:lstStyle/>
          <a:p>
            <a:r>
              <a:rPr lang="ru-RU" sz="2800" dirty="0" smtClean="0"/>
              <a:t>Геномы</a:t>
            </a:r>
          </a:p>
          <a:p>
            <a:r>
              <a:rPr lang="ru-RU" sz="2800" dirty="0" err="1" smtClean="0"/>
              <a:t>Транскриптомы</a:t>
            </a:r>
            <a:endParaRPr lang="ru-RU" sz="2800" dirty="0" smtClean="0"/>
          </a:p>
          <a:p>
            <a:r>
              <a:rPr lang="ru-RU" sz="2800" dirty="0" err="1" smtClean="0"/>
              <a:t>Экзомы</a:t>
            </a:r>
            <a:endParaRPr lang="ru-RU" sz="2800" dirty="0" smtClean="0"/>
          </a:p>
          <a:p>
            <a:r>
              <a:rPr lang="ru-RU" sz="2800" dirty="0" err="1" smtClean="0"/>
              <a:t>Метиломы</a:t>
            </a:r>
            <a:endParaRPr lang="ru-RU" sz="2800" dirty="0" smtClean="0"/>
          </a:p>
          <a:p>
            <a:pPr lvl="1"/>
            <a:r>
              <a:rPr lang="en-US" sz="2400" dirty="0" smtClean="0"/>
              <a:t>C5M: </a:t>
            </a:r>
            <a:r>
              <a:rPr lang="ru-RU" sz="2400" dirty="0" smtClean="0"/>
              <a:t>(</a:t>
            </a:r>
            <a:r>
              <a:rPr lang="ru-RU" sz="2400" dirty="0" err="1" smtClean="0"/>
              <a:t>неметилированные</a:t>
            </a:r>
            <a:r>
              <a:rPr lang="ru-RU" sz="2400" dirty="0" smtClean="0"/>
              <a:t> </a:t>
            </a:r>
            <a:r>
              <a:rPr lang="ru-RU" sz="2400" dirty="0" err="1" smtClean="0"/>
              <a:t>цитозины</a:t>
            </a:r>
            <a:r>
              <a:rPr lang="ru-RU" sz="2400" dirty="0" smtClean="0"/>
              <a:t> при обработке бисульфитом переходят в </a:t>
            </a:r>
            <a:r>
              <a:rPr lang="ru-RU" sz="2400" dirty="0" err="1" smtClean="0"/>
              <a:t>урацилы</a:t>
            </a:r>
            <a:r>
              <a:rPr lang="ru-RU" sz="2400" dirty="0" smtClean="0"/>
              <a:t> и </a:t>
            </a:r>
            <a:r>
              <a:rPr lang="ru-RU" sz="2400" dirty="0" err="1" smtClean="0"/>
              <a:t>аденины</a:t>
            </a:r>
            <a:r>
              <a:rPr lang="ru-RU" sz="2400" dirty="0" smtClean="0"/>
              <a:t> в </a:t>
            </a:r>
            <a:r>
              <a:rPr lang="ru-RU" sz="2400" dirty="0" err="1" smtClean="0"/>
              <a:t>компл</a:t>
            </a:r>
            <a:r>
              <a:rPr lang="ru-RU" sz="2400" dirty="0" smtClean="0"/>
              <a:t> цепи; далее – сравнение последовательностей обработанных и необработанных)</a:t>
            </a:r>
          </a:p>
          <a:p>
            <a:pPr lvl="1"/>
            <a:r>
              <a:rPr lang="ru-RU" sz="2400" dirty="0" smtClean="0"/>
              <a:t>Другие виды </a:t>
            </a:r>
            <a:r>
              <a:rPr lang="ru-RU" sz="2400" dirty="0" err="1" smtClean="0"/>
              <a:t>метилирования</a:t>
            </a:r>
            <a:r>
              <a:rPr lang="ru-RU" sz="2400" dirty="0" smtClean="0"/>
              <a:t> ДНК</a:t>
            </a:r>
            <a:r>
              <a:rPr lang="en-US" sz="2400" dirty="0" smtClean="0"/>
              <a:t>  </a:t>
            </a:r>
            <a:endParaRPr lang="ru-RU" sz="2400" dirty="0" smtClean="0"/>
          </a:p>
          <a:p>
            <a:r>
              <a:rPr lang="ru-RU" sz="2800" dirty="0" smtClean="0"/>
              <a:t>Сайты связывания ДНК белками – </a:t>
            </a:r>
            <a:r>
              <a:rPr lang="en-US" sz="2800" dirty="0" smtClean="0"/>
              <a:t>Chip-</a:t>
            </a:r>
            <a:r>
              <a:rPr lang="en-US" sz="2800" dirty="0" err="1" smtClean="0"/>
              <a:t>seq</a:t>
            </a:r>
            <a:r>
              <a:rPr lang="en-US" sz="2800" dirty="0" smtClean="0"/>
              <a:t> </a:t>
            </a:r>
          </a:p>
          <a:p>
            <a:pPr lvl="1"/>
            <a:r>
              <a:rPr lang="ru-RU" sz="2400" dirty="0" smtClean="0"/>
              <a:t>Обработка </a:t>
            </a:r>
            <a:r>
              <a:rPr lang="ru-RU" sz="2400" dirty="0" err="1" smtClean="0"/>
              <a:t>нуклезой</a:t>
            </a:r>
            <a:r>
              <a:rPr lang="ru-RU" sz="2400" dirty="0" smtClean="0"/>
              <a:t>; выделение изучаемого белка антителами; отмывание ДНК и </a:t>
            </a:r>
            <a:r>
              <a:rPr lang="ru-RU" sz="2400" dirty="0" err="1" smtClean="0"/>
              <a:t>севенирование</a:t>
            </a:r>
            <a:endParaRPr lang="ru-RU" sz="2400" dirty="0" smtClean="0"/>
          </a:p>
          <a:p>
            <a:pPr lvl="1"/>
            <a:r>
              <a:rPr lang="ru-RU" sz="2400" dirty="0" smtClean="0"/>
              <a:t>Много вариаций метода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A66CEE-E414-4CA3-95AA-A3D5D6C9A263}" type="slidenum">
              <a:rPr lang="ru-RU" altLang="ru-RU" smtClean="0"/>
              <a:pPr>
                <a:defRPr/>
              </a:pPr>
              <a:t>7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633413"/>
          </a:xfrm>
        </p:spPr>
        <p:txBody>
          <a:bodyPr/>
          <a:lstStyle/>
          <a:p>
            <a:r>
              <a:rPr lang="ru-RU" altLang="ru-RU" smtClean="0"/>
              <a:t>Цели секвенирования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903913"/>
          </a:xfrm>
        </p:spPr>
        <p:txBody>
          <a:bodyPr/>
          <a:lstStyle/>
          <a:p>
            <a:r>
              <a:rPr lang="ru-RU" altLang="ru-RU" sz="2000" smtClean="0"/>
              <a:t>Геномы </a:t>
            </a:r>
          </a:p>
          <a:p>
            <a:pPr lvl="1"/>
            <a:r>
              <a:rPr lang="ru-RU" altLang="ru-RU" sz="2000" smtClean="0"/>
              <a:t>Людей</a:t>
            </a:r>
          </a:p>
          <a:p>
            <a:pPr lvl="2"/>
            <a:r>
              <a:rPr lang="ru-RU" altLang="ru-RU" sz="2000" smtClean="0"/>
              <a:t>Медицинские </a:t>
            </a:r>
          </a:p>
          <a:p>
            <a:pPr lvl="2"/>
            <a:r>
              <a:rPr lang="ru-RU" altLang="ru-RU" sz="2000" smtClean="0"/>
              <a:t>Исторические и эволюционные (расселение, денисовцы, неандертальцы, …)</a:t>
            </a:r>
          </a:p>
          <a:p>
            <a:pPr lvl="1"/>
            <a:r>
              <a:rPr lang="ru-RU" altLang="ru-RU" sz="2000" smtClean="0"/>
              <a:t>важных бактерий и архей</a:t>
            </a:r>
          </a:p>
          <a:p>
            <a:pPr lvl="2"/>
            <a:r>
              <a:rPr lang="ru-RU" altLang="ru-RU" sz="2000" smtClean="0"/>
              <a:t>Медицинские</a:t>
            </a:r>
          </a:p>
          <a:p>
            <a:pPr lvl="2"/>
            <a:r>
              <a:rPr lang="ru-RU" altLang="ru-RU" sz="2000" smtClean="0"/>
              <a:t>Биотехнологические</a:t>
            </a:r>
          </a:p>
          <a:p>
            <a:pPr lvl="2"/>
            <a:r>
              <a:rPr lang="ru-RU" altLang="ru-RU" sz="2000" smtClean="0"/>
              <a:t>Эволюционные и общебиологические</a:t>
            </a:r>
          </a:p>
          <a:p>
            <a:pPr lvl="1"/>
            <a:r>
              <a:rPr lang="ru-RU" altLang="ru-RU" sz="2000" smtClean="0"/>
              <a:t>всех</a:t>
            </a:r>
          </a:p>
          <a:p>
            <a:pPr lvl="2"/>
            <a:r>
              <a:rPr lang="ru-RU" altLang="ru-RU" sz="2000" smtClean="0"/>
              <a:t>Протеомы: Биологические и эволюционные цели</a:t>
            </a:r>
          </a:p>
          <a:p>
            <a:pPr lvl="2"/>
            <a:r>
              <a:rPr lang="ru-RU" altLang="ru-RU" sz="2000" smtClean="0"/>
              <a:t>Референсы для др. видов секвенирований</a:t>
            </a:r>
          </a:p>
          <a:p>
            <a:r>
              <a:rPr lang="ru-RU" altLang="ru-RU" sz="2000" smtClean="0"/>
              <a:t>Транскриптомы</a:t>
            </a:r>
          </a:p>
          <a:p>
            <a:r>
              <a:rPr lang="ru-RU" altLang="ru-RU" sz="2000" smtClean="0"/>
              <a:t>Сигналы</a:t>
            </a:r>
          </a:p>
          <a:p>
            <a:pPr lvl="1"/>
            <a:r>
              <a:rPr lang="ru-RU" altLang="ru-RU" sz="2000" smtClean="0"/>
              <a:t>Сайты связывания регуляторов транскрипции</a:t>
            </a:r>
          </a:p>
          <a:p>
            <a:pPr lvl="1"/>
            <a:r>
              <a:rPr lang="ru-RU" altLang="ru-RU" sz="2000" smtClean="0"/>
              <a:t>Эпигенетика: метилирование и гистоновый код</a:t>
            </a:r>
          </a:p>
          <a:p>
            <a:pPr lvl="1"/>
            <a:endParaRPr lang="ru-RU" altLang="ru-RU" sz="2000" smtClean="0"/>
          </a:p>
          <a:p>
            <a:pPr lvl="1"/>
            <a:endParaRPr lang="ru-RU" altLang="ru-RU" sz="200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A66CEE-E414-4CA3-95AA-A3D5D6C9A263}" type="slidenum">
              <a:rPr lang="ru-RU" altLang="ru-RU" smtClean="0"/>
              <a:pPr>
                <a:defRPr/>
              </a:pPr>
              <a:t>8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57200" y="2708275"/>
            <a:ext cx="8229600" cy="1143000"/>
          </a:xfrm>
        </p:spPr>
        <p:txBody>
          <a:bodyPr/>
          <a:lstStyle/>
          <a:p>
            <a:r>
              <a:rPr lang="en-US" altLang="ru-RU" smtClean="0"/>
              <a:t>II. </a:t>
            </a:r>
            <a:r>
              <a:rPr lang="ru-RU" altLang="ru-RU" smtClean="0"/>
              <a:t>Полные геномы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2D64D8-C1EE-4C20-A2E9-4E883B4FA27A}" type="slidenum">
              <a:rPr lang="ru-RU" altLang="ru-RU" smtClean="0"/>
              <a:pPr>
                <a:defRPr/>
              </a:pPr>
              <a:t>9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2321</TotalTime>
  <Words>1314</Words>
  <Application>Microsoft Office PowerPoint</Application>
  <PresentationFormat>Экран (4:3)</PresentationFormat>
  <Paragraphs>370</Paragraphs>
  <Slides>33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5" baseType="lpstr">
      <vt:lpstr>Тема Office</vt:lpstr>
      <vt:lpstr>Документ Microsoft Word</vt:lpstr>
      <vt:lpstr>Банки нуклеотидных последовательностей</vt:lpstr>
      <vt:lpstr>План</vt:lpstr>
      <vt:lpstr>I. Секвенирование</vt:lpstr>
      <vt:lpstr>История</vt:lpstr>
      <vt:lpstr>Сегодня по данным NCBI, секвенированы или в процессе геномы:</vt:lpstr>
      <vt:lpstr>Некоторые современные геномные проекты</vt:lpstr>
      <vt:lpstr>Что можно секвенировать</vt:lpstr>
      <vt:lpstr>Цели секвенирования</vt:lpstr>
      <vt:lpstr>II. Полные геномы</vt:lpstr>
      <vt:lpstr>Полные геномы и WGS  (whole genome shotgun)</vt:lpstr>
      <vt:lpstr>Геном осьминога</vt:lpstr>
      <vt:lpstr>Параметры сборки</vt:lpstr>
      <vt:lpstr>Основные результаты</vt:lpstr>
      <vt:lpstr>Продолжение</vt:lpstr>
      <vt:lpstr>Геном человека</vt:lpstr>
      <vt:lpstr>Размеры геномов</vt:lpstr>
      <vt:lpstr>У нас</vt:lpstr>
      <vt:lpstr>III. Базы данных о нуклеотидных последовательностях</vt:lpstr>
      <vt:lpstr>Слайд 19</vt:lpstr>
      <vt:lpstr>Слайд 20</vt:lpstr>
      <vt:lpstr>Нуклеотидный архив Консорциум INSDC</vt:lpstr>
      <vt:lpstr>Слайд 22</vt:lpstr>
      <vt:lpstr>Структура записи</vt:lpstr>
      <vt:lpstr>Структура записи</vt:lpstr>
      <vt:lpstr>Слайд 25</vt:lpstr>
      <vt:lpstr>Основные базы данных</vt:lpstr>
      <vt:lpstr>Bioproject и Biosample</vt:lpstr>
      <vt:lpstr>SRA и Trace</vt:lpstr>
      <vt:lpstr>Виртуальные БД в NCBI</vt:lpstr>
      <vt:lpstr>V. Поиск</vt:lpstr>
      <vt:lpstr>RefSeq</vt:lpstr>
      <vt:lpstr>Слайд 32</vt:lpstr>
      <vt:lpstr>Методы поиска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Mariia</dc:creator>
  <cp:lastModifiedBy>aba</cp:lastModifiedBy>
  <cp:revision>138</cp:revision>
  <dcterms:created xsi:type="dcterms:W3CDTF">2013-11-07T09:07:48Z</dcterms:created>
  <dcterms:modified xsi:type="dcterms:W3CDTF">2016-10-18T06:51:05Z</dcterms:modified>
</cp:coreProperties>
</file>